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3EEC85-2705-4FFE-A9E5-B17356C666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23FD28-8E28-4DF5-8C48-636E01C1A8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35313D-15FB-435D-A53B-CAD3A1BDB5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81F8FC-DED6-404E-A9E7-D6296C305C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D78E5B-FFDB-48FE-B518-92B205649A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BAAEE6-2993-47D5-A27A-94D2C93868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2A7563-736F-4A49-82C8-978355451B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00E1BF-9099-4E23-81B9-B58B86868D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9A03CE-DDD2-485C-BF0A-E00F10211D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AC528D-0C1C-47D8-A1FC-E0AD7A877C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BF9B92-2268-4A5A-AA72-D5D6A77F7F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8016043057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solidFill>
                <a:latin typeface="Microsoft Yahei"/>
                <a:ea typeface="Microsoft Yahei"/>
                <a:cs typeface="Microsoft Yahei"/>
              </a:rPr>
              <a:t>企业管理课程的心得体会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solidFill>
                <a:latin typeface="Microsoft Yahei"/>
                <a:ea typeface="Microsoft Yahei"/>
                <a:cs typeface="Microsoft Yahei"/>
              </a:rPr>
              <a:t>课程概述与背景</a:t>
            </a:r>
          </a:p>
          <a:p>
            <a:pPr marL="203200" lvl="0" indent="-203200">
              <a:lnSpc>
                <a:spcPct val="140000"/>
              </a:lnSpc>
              <a:spcBef>
                <a:spcPts val="375"/>
              </a:spcBef>
              <a:buFont typeface="Arial"/>
              <a:buChar char="•"/>
            </a:pPr>
            <a:r>
              <a:rPr lang="en-US" sz="2400">
                <a:solidFill>
                  <a:srgbClr val="603200"/>
                </a:solidFill>
                <a:latin typeface="Microsoft Yahei"/>
                <a:ea typeface="Microsoft Yahei"/>
                <a:cs typeface="Microsoft Yahei"/>
              </a:rPr>
              <a:t>企业管理理论知识学习</a:t>
            </a:r>
          </a:p>
          <a:p>
            <a:pPr marL="203200" lvl="0" indent="-203200">
              <a:lnSpc>
                <a:spcPct val="140000"/>
              </a:lnSpc>
              <a:spcBef>
                <a:spcPts val="375"/>
              </a:spcBef>
              <a:buFont typeface="Arial"/>
              <a:buChar char="•"/>
            </a:pPr>
            <a:r>
              <a:rPr lang="en-US" sz="2400">
                <a:solidFill>
                  <a:srgbClr val="603200"/>
                </a:solidFill>
                <a:latin typeface="Microsoft Yahei"/>
                <a:ea typeface="Microsoft Yahei"/>
                <a:cs typeface="Microsoft Yahei"/>
              </a:rPr>
              <a:t>领导力提升与团队建设</a:t>
            </a:r>
          </a:p>
          <a:p>
            <a:pPr marL="203200" lvl="0" indent="-203200">
              <a:lnSpc>
                <a:spcPct val="140000"/>
              </a:lnSpc>
              <a:spcBef>
                <a:spcPts val="375"/>
              </a:spcBef>
              <a:buFont typeface="Arial"/>
              <a:buChar char="•"/>
            </a:pPr>
            <a:r>
              <a:rPr lang="en-US" sz="2400">
                <a:solidFill>
                  <a:srgbClr val="603200"/>
                </a:solidFill>
                <a:latin typeface="Microsoft Yahei"/>
                <a:ea typeface="Microsoft Yahei"/>
                <a:cs typeface="Microsoft Yahei"/>
              </a:rPr>
              <a:t>市场营销策略与实践</a:t>
            </a:r>
          </a:p>
          <a:p>
            <a:pPr marL="203200" lvl="0" indent="-203200">
              <a:lnSpc>
                <a:spcPct val="140000"/>
              </a:lnSpc>
              <a:spcBef>
                <a:spcPts val="375"/>
              </a:spcBef>
              <a:buFont typeface="Arial"/>
              <a:buChar char="•"/>
            </a:pPr>
            <a:r>
              <a:rPr lang="en-US" sz="2400">
                <a:solidFill>
                  <a:srgbClr val="603200"/>
                </a:solidFill>
                <a:latin typeface="Microsoft Yahei"/>
                <a:ea typeface="Microsoft Yahei"/>
                <a:cs typeface="Microsoft Yahei"/>
              </a:rPr>
              <a:t>财务管理与风险防范</a:t>
            </a:r>
          </a:p>
          <a:p>
            <a:pPr marL="203200" lvl="0" indent="-203200">
              <a:lnSpc>
                <a:spcPct val="140000"/>
              </a:lnSpc>
              <a:spcBef>
                <a:spcPts val="375"/>
              </a:spcBef>
              <a:buFont typeface="Arial"/>
              <a:buChar char="•"/>
            </a:pPr>
            <a:r>
              <a:rPr lang="en-US" sz="2400">
                <a:solidFill>
                  <a:srgbClr val="603200"/>
                </a:solidFill>
                <a:latin typeface="Microsoft Yahei"/>
                <a:ea typeface="Microsoft Yahei"/>
                <a:cs typeface="Microsoft Yahei"/>
              </a:rPr>
              <a:t>创新创业思维培养与实践</a:t>
            </a:r>
          </a:p>
          <a:p>
            <a:pPr marL="203200" lvl="0" indent="-203200">
              <a:lnSpc>
                <a:spcPct val="140000"/>
              </a:lnSpc>
              <a:spcBef>
                <a:spcPts val="375"/>
              </a:spcBef>
              <a:buFont typeface="Arial"/>
              <a:buChar char="•"/>
            </a:pPr>
            <a:r>
              <a:rPr lang="en-US" sz="2400">
                <a:solidFill>
                  <a:srgbClr val="603200"/>
                </a:solidFill>
                <a:latin typeface="Microsoft Yahei"/>
                <a:ea typeface="Microsoft Yahei"/>
                <a:cs typeface="Microsoft Yahei"/>
              </a:rPr>
              <a:t>总结回顾与未来展望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solidFill>
                <a:latin typeface="Microsoft Yahei"/>
                <a:ea typeface="Microsoft Yahei"/>
                <a:cs typeface="Microsoft Yahei"/>
              </a:rPr>
              <a:t>课程概述与背景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培养企业经营管理能力</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课程通过教授企业管理的基本理论和实践，帮助学生掌握企业经营管理的核心能力和方法，包括战略规划、组织设计、领导力、市场营销、财务管理等方面的内容。</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深入了解企业运营环境</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课程强调对企业内外部环境的深入分析和理解，包括政治、经济、社会、技术等方面的变化对企业的影响，以及企业如何应对这些变化。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培养创新思维和创业精神</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课程鼓励学生敢于挑战传统思维模式，培养创新思维和创业精神，以适应快速变化的市场环境和不断出现的商业机会。</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企业管理课程的目的和内容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737" b="373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2186" b="1218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授课老师及团队介绍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资深企业管理专家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课程的授课老师都是在企业管理领域具有丰富实践经验和深厚理论素养的专家，他们的授课内容既有理论高度，又有实践指导意义。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多元化的教学团队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课程的教学团队由来自不同领域和行业的专家组成，他们各自具有独特的视角和洞察力，能够为学生提供多元化的学习体验和启发。</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强大的校友网络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课程的校友网络遍布各行各业，学生可以通过与校友的交流和合作，拓展自己的人脉和资源，为未来的职业发展打下坚实基础。</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系统化的课程设计</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课程采用系统化的教学设计，从企业管理的基础理论开始，逐步深入到各个专业领域，帮助学生建立起完整的企业管理知识体系。</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实践导向的教学方法</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课程注重实践导向的教学方法，包括案例分析、角色扮演、小组讨论等，让学生在实践中学习和掌握企业管理的核心技能和方法。</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灵活多样的学习方式</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课程提供灵活多样的学习方式，包括在线学习、课堂学习、小组讨论等，学生可以根据自己的时间和需求选择适合自己的学习方式。同时，课程还提供丰富的学习资源和支持，如在线图书馆、学习指南、导师辅导等，帮助学生更好地完成学习任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课程安排和学习方式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solidFill>
                <a:latin typeface="Microsoft Yahei"/>
                <a:ea typeface="Microsoft Yahei"/>
                <a:cs typeface="Microsoft Yahei"/>
              </a:rPr>
              <a:t>企业管理理论知识学习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企业管理的定义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企业管理是对企业生产经营活动进行计划、组织、指挥、协调和控制等一系列活动的总称，是社会化大生产的客观要求和直接产物。</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企业管理的基本原理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企业管理的基本原理包括系统原理、人本原理、责任原理和效益原理。这些原理为企业管理者提供了指导和遵循，有助于实现企业的目标。</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企业管理的重要性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企业管理对于企业的生存和发展具有重要意义，它能够提高企业的效率和竞争力，促进企业的可持续发展。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企业管理的基本概念和原理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组织行为学的定义</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组织行为学是研究组织中人的心理和行为表现及其规律，提高管理人员预测、引导和控制人的行为的能力，以实现组织既定目标的科学。</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组织行为学在企业管理中的应用</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组织行为学在企业管理中的应用主要包括个体行为管理、群体行为管理和组织行为管理三个方面。通过了解和掌握员工的心理和行为规律，可以更好地激发员工的积极性和创造力，提高组织的整体绩效。</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组织行为学与企业管理的关系</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组织行为学与企业管理密切相关，两者相互促进、相互补充。组织行为学为企业管理提供了理论和方法指导，而企业管理实践则为组织行为学研究提供了丰富的素材和案例。</a:t>
            </a:r>
          </a:p>
        </p:txBody>
      </p:sp>
      <p:sp>
        <p:nvSpPr>
          <p:cNvPr id="17" name="AutoShape 17"/>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组织行为学在企业管理中的应用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grpSp>
        <p:nvGrpSpPr>
          <p:cNvPr id="17" name="Group 17"/>
          <p:cNvGrpSpPr/>
          <p:nvPr/>
        </p:nvGrpSpPr>
        <p:grpSpPr>
          <a:xfrm>
            <a:off x="1353066" y="1349255"/>
            <a:ext cx="1968722" cy="4629531"/>
            <a:chOff x="1353066" y="1349255"/>
            <a:chExt cx="1968722" cy="4629531"/>
          </a:xfrm>
        </p:grpSpPr>
        <p:sp>
          <p:nvSpPr>
            <p:cNvPr id="18" name="Freeform 18"/>
            <p:cNvSpPr/>
            <p:nvPr/>
          </p:nvSpPr>
          <p:spPr>
            <a:xfrm>
              <a:off x="1956379" y="4609281"/>
              <a:ext cx="827723" cy="1223582"/>
            </a:xfrm>
            <a:custGeom>
              <a:rect l="l" t="t" r="r" b="b"/>
              <a:pathLst>
                <a:path w="277" h="410">
                  <a:moveTo>
                    <a:pt x="277" y="410"/>
                  </a:moveTo>
                  <a:lnTo>
                    <a:pt x="167" y="410"/>
                  </a:lnTo>
                  <a:lnTo>
                    <a:pt x="139" y="105"/>
                  </a:lnTo>
                  <a:lnTo>
                    <a:pt x="110" y="410"/>
                  </a:lnTo>
                  <a:lnTo>
                    <a:pt x="0" y="410"/>
                  </a:lnTo>
                  <a:lnTo>
                    <a:pt x="0" y="0"/>
                  </a:lnTo>
                  <a:lnTo>
                    <a:pt x="277" y="0"/>
                  </a:lnTo>
                  <a:lnTo>
                    <a:pt x="277" y="41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725684" y="5635886"/>
              <a:ext cx="609695" cy="342900"/>
            </a:xfrm>
            <a:custGeom>
              <a:rect l="l" t="t" r="r" b="b"/>
              <a:pathLst>
                <a:path w="141" h="79">
                  <a:moveTo>
                    <a:pt x="112" y="17"/>
                  </a:moveTo>
                  <a:cubicBezTo>
                    <a:pt x="130" y="36"/>
                    <a:pt x="141" y="57"/>
                    <a:pt x="109" y="61"/>
                  </a:cubicBezTo>
                  <a:cubicBezTo>
                    <a:pt x="80" y="65"/>
                    <a:pt x="0" y="79"/>
                    <a:pt x="20" y="40"/>
                  </a:cubicBezTo>
                  <a:cubicBezTo>
                    <a:pt x="39" y="3"/>
                    <a:pt x="61" y="0"/>
                    <a:pt x="74" y="0"/>
                  </a:cubicBezTo>
                  <a:cubicBezTo>
                    <a:pt x="86" y="0"/>
                    <a:pt x="102" y="7"/>
                    <a:pt x="112"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407293" y="5635886"/>
              <a:ext cx="607504" cy="342900"/>
            </a:xfrm>
            <a:custGeom>
              <a:rect l="l" t="t" r="r" b="b"/>
              <a:pathLst>
                <a:path w="140" h="79">
                  <a:moveTo>
                    <a:pt x="29" y="17"/>
                  </a:moveTo>
                  <a:cubicBezTo>
                    <a:pt x="10" y="36"/>
                    <a:pt x="0" y="57"/>
                    <a:pt x="31" y="61"/>
                  </a:cubicBezTo>
                  <a:cubicBezTo>
                    <a:pt x="60" y="65"/>
                    <a:pt x="140" y="79"/>
                    <a:pt x="120" y="40"/>
                  </a:cubicBezTo>
                  <a:cubicBezTo>
                    <a:pt x="101" y="3"/>
                    <a:pt x="79" y="0"/>
                    <a:pt x="67" y="0"/>
                  </a:cubicBezTo>
                  <a:cubicBezTo>
                    <a:pt x="54" y="0"/>
                    <a:pt x="38" y="7"/>
                    <a:pt x="29"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123638" y="3523241"/>
              <a:ext cx="495395" cy="1115568"/>
            </a:xfrm>
            <a:prstGeom prst="rect">
              <a:avLst/>
            </a:prstGeom>
            <a:solidFill>
              <a:srgbClr val="F4EF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314138" y="3546577"/>
              <a:ext cx="97346" cy="110109"/>
            </a:xfrm>
            <a:prstGeom prst="rect">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233652" y="3643923"/>
              <a:ext cx="281559" cy="965263"/>
            </a:xfrm>
            <a:custGeom>
              <a:rect l="l" t="t" r="r" b="b"/>
              <a:pathLst>
                <a:path w="94" h="323">
                  <a:moveTo>
                    <a:pt x="34" y="0"/>
                  </a:moveTo>
                  <a:lnTo>
                    <a:pt x="0" y="268"/>
                  </a:lnTo>
                  <a:lnTo>
                    <a:pt x="48" y="323"/>
                  </a:lnTo>
                  <a:lnTo>
                    <a:pt x="94" y="267"/>
                  </a:lnTo>
                  <a:lnTo>
                    <a:pt x="52" y="0"/>
                  </a:lnTo>
                  <a:lnTo>
                    <a:pt x="34" y="0"/>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1442029" y="4422972"/>
              <a:ext cx="556736" cy="535591"/>
            </a:xfrm>
            <a:custGeom>
              <a:rect l="l" t="t" r="r" b="b"/>
              <a:pathLst>
                <a:path w="128" h="123">
                  <a:moveTo>
                    <a:pt x="48" y="0"/>
                  </a:moveTo>
                  <a:cubicBezTo>
                    <a:pt x="48" y="0"/>
                    <a:pt x="39" y="21"/>
                    <a:pt x="26" y="44"/>
                  </a:cubicBezTo>
                  <a:cubicBezTo>
                    <a:pt x="13" y="66"/>
                    <a:pt x="0" y="89"/>
                    <a:pt x="9" y="94"/>
                  </a:cubicBezTo>
                  <a:cubicBezTo>
                    <a:pt x="18" y="100"/>
                    <a:pt x="35" y="72"/>
                    <a:pt x="35" y="72"/>
                  </a:cubicBezTo>
                  <a:cubicBezTo>
                    <a:pt x="35" y="72"/>
                    <a:pt x="22" y="112"/>
                    <a:pt x="39" y="114"/>
                  </a:cubicBezTo>
                  <a:cubicBezTo>
                    <a:pt x="57" y="117"/>
                    <a:pt x="64" y="81"/>
                    <a:pt x="64" y="81"/>
                  </a:cubicBezTo>
                  <a:cubicBezTo>
                    <a:pt x="64" y="81"/>
                    <a:pt x="60" y="120"/>
                    <a:pt x="78" y="121"/>
                  </a:cubicBezTo>
                  <a:cubicBezTo>
                    <a:pt x="96" y="123"/>
                    <a:pt x="88" y="77"/>
                    <a:pt x="88" y="77"/>
                  </a:cubicBezTo>
                  <a:cubicBezTo>
                    <a:pt x="88" y="77"/>
                    <a:pt x="100" y="100"/>
                    <a:pt x="114" y="90"/>
                  </a:cubicBezTo>
                  <a:cubicBezTo>
                    <a:pt x="128" y="80"/>
                    <a:pt x="93" y="55"/>
                    <a:pt x="99" y="29"/>
                  </a:cubicBezTo>
                  <a:lnTo>
                    <a:pt x="48"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1598620" y="3538100"/>
              <a:ext cx="582168" cy="1030891"/>
            </a:xfrm>
            <a:custGeom>
              <a:rect l="l" t="t" r="r" b="b"/>
              <a:pathLst>
                <a:path w="134" h="238">
                  <a:moveTo>
                    <a:pt x="119" y="0"/>
                  </a:moveTo>
                  <a:cubicBezTo>
                    <a:pt x="119" y="0"/>
                    <a:pt x="22" y="34"/>
                    <a:pt x="0" y="213"/>
                  </a:cubicBezTo>
                  <a:cubicBezTo>
                    <a:pt x="0" y="213"/>
                    <a:pt x="28" y="236"/>
                    <a:pt x="68" y="238"/>
                  </a:cubicBezTo>
                  <a:cubicBezTo>
                    <a:pt x="68" y="238"/>
                    <a:pt x="84" y="189"/>
                    <a:pt x="102" y="183"/>
                  </a:cubicBezTo>
                  <a:cubicBezTo>
                    <a:pt x="134" y="2"/>
                    <a:pt x="134" y="2"/>
                    <a:pt x="134" y="2"/>
                  </a:cubicBezTo>
                  <a:lnTo>
                    <a:pt x="119"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197743" y="3538100"/>
              <a:ext cx="165164" cy="135446"/>
            </a:xfrm>
            <a:custGeom>
              <a:rect l="l" t="t" r="r" b="b"/>
              <a:pathLst>
                <a:path w="55" h="46">
                  <a:moveTo>
                    <a:pt x="55" y="5"/>
                  </a:moveTo>
                  <a:lnTo>
                    <a:pt x="23" y="46"/>
                  </a:lnTo>
                  <a:lnTo>
                    <a:pt x="0" y="0"/>
                  </a:lnTo>
                  <a:lnTo>
                    <a:pt x="55"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1920375" y="3489427"/>
              <a:ext cx="326041" cy="1166431"/>
            </a:xfrm>
            <a:custGeom>
              <a:rect l="l" t="t" r="r" b="b"/>
              <a:pathLst>
                <a:path w="75" h="269">
                  <a:moveTo>
                    <a:pt x="52" y="0"/>
                  </a:moveTo>
                  <a:cubicBezTo>
                    <a:pt x="52" y="0"/>
                    <a:pt x="0" y="62"/>
                    <a:pt x="6" y="259"/>
                  </a:cubicBezTo>
                  <a:cubicBezTo>
                    <a:pt x="6" y="259"/>
                    <a:pt x="24" y="269"/>
                    <a:pt x="50" y="264"/>
                  </a:cubicBezTo>
                  <a:cubicBezTo>
                    <a:pt x="50" y="264"/>
                    <a:pt x="57" y="102"/>
                    <a:pt x="75" y="0"/>
                  </a:cubicBezTo>
                  <a:lnTo>
                    <a:pt x="52"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735429" y="4422972"/>
              <a:ext cx="563118" cy="535591"/>
            </a:xfrm>
            <a:custGeom>
              <a:rect l="l" t="t" r="r" b="b"/>
              <a:pathLst>
                <a:path w="129" h="123">
                  <a:moveTo>
                    <a:pt x="81" y="0"/>
                  </a:moveTo>
                  <a:cubicBezTo>
                    <a:pt x="81" y="0"/>
                    <a:pt x="90" y="21"/>
                    <a:pt x="103" y="44"/>
                  </a:cubicBezTo>
                  <a:cubicBezTo>
                    <a:pt x="116" y="66"/>
                    <a:pt x="129" y="89"/>
                    <a:pt x="120" y="94"/>
                  </a:cubicBezTo>
                  <a:cubicBezTo>
                    <a:pt x="111" y="100"/>
                    <a:pt x="93" y="72"/>
                    <a:pt x="93" y="72"/>
                  </a:cubicBezTo>
                  <a:cubicBezTo>
                    <a:pt x="93" y="72"/>
                    <a:pt x="107" y="112"/>
                    <a:pt x="89" y="114"/>
                  </a:cubicBezTo>
                  <a:cubicBezTo>
                    <a:pt x="72" y="117"/>
                    <a:pt x="65" y="81"/>
                    <a:pt x="65" y="81"/>
                  </a:cubicBezTo>
                  <a:cubicBezTo>
                    <a:pt x="65" y="81"/>
                    <a:pt x="69" y="120"/>
                    <a:pt x="51" y="121"/>
                  </a:cubicBezTo>
                  <a:cubicBezTo>
                    <a:pt x="33" y="123"/>
                    <a:pt x="40" y="77"/>
                    <a:pt x="40" y="77"/>
                  </a:cubicBezTo>
                  <a:cubicBezTo>
                    <a:pt x="40" y="77"/>
                    <a:pt x="29" y="100"/>
                    <a:pt x="15" y="90"/>
                  </a:cubicBezTo>
                  <a:cubicBezTo>
                    <a:pt x="0" y="80"/>
                    <a:pt x="35" y="55"/>
                    <a:pt x="29" y="29"/>
                  </a:cubicBezTo>
                  <a:lnTo>
                    <a:pt x="81"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553311" y="3538100"/>
              <a:ext cx="586359" cy="1030891"/>
            </a:xfrm>
            <a:custGeom>
              <a:rect l="l" t="t" r="r" b="b"/>
              <a:pathLst>
                <a:path w="135" h="238">
                  <a:moveTo>
                    <a:pt x="16" y="0"/>
                  </a:moveTo>
                  <a:cubicBezTo>
                    <a:pt x="16" y="0"/>
                    <a:pt x="112" y="34"/>
                    <a:pt x="135" y="213"/>
                  </a:cubicBezTo>
                  <a:cubicBezTo>
                    <a:pt x="135" y="213"/>
                    <a:pt x="106" y="236"/>
                    <a:pt x="67" y="238"/>
                  </a:cubicBezTo>
                  <a:cubicBezTo>
                    <a:pt x="67" y="238"/>
                    <a:pt x="51" y="189"/>
                    <a:pt x="33" y="183"/>
                  </a:cubicBezTo>
                  <a:cubicBezTo>
                    <a:pt x="0" y="2"/>
                    <a:pt x="0" y="2"/>
                    <a:pt x="0" y="2"/>
                  </a:cubicBezTo>
                  <a:lnTo>
                    <a:pt x="16"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77670" y="3538100"/>
              <a:ext cx="165164" cy="135446"/>
            </a:xfrm>
            <a:custGeom>
              <a:rect l="l" t="t" r="r" b="b"/>
              <a:pathLst>
                <a:path w="55" h="46">
                  <a:moveTo>
                    <a:pt x="0" y="5"/>
                  </a:moveTo>
                  <a:lnTo>
                    <a:pt x="32" y="46"/>
                  </a:lnTo>
                  <a:lnTo>
                    <a:pt x="55" y="0"/>
                  </a:lnTo>
                  <a:lnTo>
                    <a:pt x="0"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494065" y="3489427"/>
              <a:ext cx="326041" cy="1166431"/>
            </a:xfrm>
            <a:custGeom>
              <a:rect l="l" t="t" r="r" b="b"/>
              <a:pathLst>
                <a:path w="75" h="269">
                  <a:moveTo>
                    <a:pt x="23" y="0"/>
                  </a:moveTo>
                  <a:cubicBezTo>
                    <a:pt x="23" y="0"/>
                    <a:pt x="75" y="62"/>
                    <a:pt x="68" y="259"/>
                  </a:cubicBezTo>
                  <a:cubicBezTo>
                    <a:pt x="68" y="259"/>
                    <a:pt x="51" y="269"/>
                    <a:pt x="25" y="264"/>
                  </a:cubicBezTo>
                  <a:cubicBezTo>
                    <a:pt x="25" y="264"/>
                    <a:pt x="18" y="102"/>
                    <a:pt x="0" y="0"/>
                  </a:cubicBezTo>
                  <a:lnTo>
                    <a:pt x="23"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420788" y="1349255"/>
              <a:ext cx="1901000" cy="1293400"/>
            </a:xfrm>
            <a:custGeom>
              <a:rect l="l" t="t" r="r" b="b"/>
              <a:pathLst>
                <a:path w="438" h="297">
                  <a:moveTo>
                    <a:pt x="14" y="295"/>
                  </a:moveTo>
                  <a:cubicBezTo>
                    <a:pt x="14" y="295"/>
                    <a:pt x="0" y="238"/>
                    <a:pt x="10" y="192"/>
                  </a:cubicBezTo>
                  <a:cubicBezTo>
                    <a:pt x="20" y="145"/>
                    <a:pt x="23" y="154"/>
                    <a:pt x="22" y="134"/>
                  </a:cubicBezTo>
                  <a:cubicBezTo>
                    <a:pt x="22" y="134"/>
                    <a:pt x="31" y="139"/>
                    <a:pt x="31" y="145"/>
                  </a:cubicBezTo>
                  <a:cubicBezTo>
                    <a:pt x="31" y="145"/>
                    <a:pt x="56" y="67"/>
                    <a:pt x="119" y="52"/>
                  </a:cubicBezTo>
                  <a:cubicBezTo>
                    <a:pt x="119" y="52"/>
                    <a:pt x="114" y="62"/>
                    <a:pt x="116" y="73"/>
                  </a:cubicBezTo>
                  <a:cubicBezTo>
                    <a:pt x="116" y="73"/>
                    <a:pt x="173" y="0"/>
                    <a:pt x="296" y="15"/>
                  </a:cubicBezTo>
                  <a:cubicBezTo>
                    <a:pt x="296" y="15"/>
                    <a:pt x="281" y="31"/>
                    <a:pt x="285" y="40"/>
                  </a:cubicBezTo>
                  <a:cubicBezTo>
                    <a:pt x="285" y="40"/>
                    <a:pt x="342" y="31"/>
                    <a:pt x="363" y="48"/>
                  </a:cubicBezTo>
                  <a:cubicBezTo>
                    <a:pt x="363" y="48"/>
                    <a:pt x="347" y="61"/>
                    <a:pt x="348" y="69"/>
                  </a:cubicBezTo>
                  <a:cubicBezTo>
                    <a:pt x="348" y="69"/>
                    <a:pt x="393" y="67"/>
                    <a:pt x="422" y="115"/>
                  </a:cubicBezTo>
                  <a:cubicBezTo>
                    <a:pt x="422" y="115"/>
                    <a:pt x="405" y="128"/>
                    <a:pt x="407" y="137"/>
                  </a:cubicBezTo>
                  <a:cubicBezTo>
                    <a:pt x="407" y="137"/>
                    <a:pt x="432" y="147"/>
                    <a:pt x="438" y="171"/>
                  </a:cubicBezTo>
                  <a:cubicBezTo>
                    <a:pt x="438" y="171"/>
                    <a:pt x="413" y="195"/>
                    <a:pt x="412" y="229"/>
                  </a:cubicBezTo>
                  <a:cubicBezTo>
                    <a:pt x="411" y="262"/>
                    <a:pt x="401" y="295"/>
                    <a:pt x="399" y="297"/>
                  </a:cubicBezTo>
                  <a:lnTo>
                    <a:pt x="14" y="295"/>
                  </a:lnTo>
                  <a:close/>
                </a:path>
              </a:pathLst>
            </a:custGeom>
            <a:solidFill>
              <a:srgbClr val="4C453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197743" y="1901800"/>
              <a:ext cx="751523" cy="683704"/>
            </a:xfrm>
            <a:custGeom>
              <a:rect l="l" t="t" r="r" b="b"/>
              <a:pathLst>
                <a:path w="173" h="157">
                  <a:moveTo>
                    <a:pt x="2" y="103"/>
                  </a:moveTo>
                  <a:cubicBezTo>
                    <a:pt x="2" y="103"/>
                    <a:pt x="0" y="14"/>
                    <a:pt x="70" y="0"/>
                  </a:cubicBezTo>
                  <a:cubicBezTo>
                    <a:pt x="70" y="0"/>
                    <a:pt x="53" y="29"/>
                    <a:pt x="56" y="36"/>
                  </a:cubicBezTo>
                  <a:cubicBezTo>
                    <a:pt x="56" y="36"/>
                    <a:pt x="84" y="4"/>
                    <a:pt x="131" y="19"/>
                  </a:cubicBezTo>
                  <a:cubicBezTo>
                    <a:pt x="131" y="19"/>
                    <a:pt x="110" y="24"/>
                    <a:pt x="108" y="35"/>
                  </a:cubicBezTo>
                  <a:cubicBezTo>
                    <a:pt x="108" y="35"/>
                    <a:pt x="169" y="26"/>
                    <a:pt x="173" y="109"/>
                  </a:cubicBezTo>
                  <a:cubicBezTo>
                    <a:pt x="173" y="109"/>
                    <a:pt x="51" y="157"/>
                    <a:pt x="2" y="103"/>
                  </a:cubicBez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353066" y="2541023"/>
              <a:ext cx="281559" cy="419100"/>
            </a:xfrm>
            <a:custGeom>
              <a:rect l="l" t="t" r="r" b="b"/>
              <a:pathLst>
                <a:path w="65" h="97">
                  <a:moveTo>
                    <a:pt x="65" y="21"/>
                  </a:moveTo>
                  <a:cubicBezTo>
                    <a:pt x="65" y="21"/>
                    <a:pt x="30" y="0"/>
                    <a:pt x="15" y="21"/>
                  </a:cubicBezTo>
                  <a:cubicBezTo>
                    <a:pt x="0" y="43"/>
                    <a:pt x="28" y="82"/>
                    <a:pt x="65" y="97"/>
                  </a:cubicBezTo>
                  <a:lnTo>
                    <a:pt x="65"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14797" y="2541023"/>
              <a:ext cx="283655" cy="419100"/>
            </a:xfrm>
            <a:custGeom>
              <a:rect l="l" t="t" r="r" b="b"/>
              <a:pathLst>
                <a:path w="65" h="97">
                  <a:moveTo>
                    <a:pt x="0" y="21"/>
                  </a:moveTo>
                  <a:cubicBezTo>
                    <a:pt x="0" y="21"/>
                    <a:pt x="36" y="0"/>
                    <a:pt x="51" y="21"/>
                  </a:cubicBezTo>
                  <a:cubicBezTo>
                    <a:pt x="65" y="43"/>
                    <a:pt x="38" y="82"/>
                    <a:pt x="0" y="97"/>
                  </a:cubicBezTo>
                  <a:lnTo>
                    <a:pt x="0"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439838" y="2111350"/>
              <a:ext cx="1771841" cy="1458563"/>
            </a:xfrm>
            <a:custGeom>
              <a:rect l="l" t="t" r="r" b="b"/>
              <a:pathLst>
                <a:path w="408" h="336">
                  <a:moveTo>
                    <a:pt x="389" y="194"/>
                  </a:moveTo>
                  <a:cubicBezTo>
                    <a:pt x="379" y="175"/>
                    <a:pt x="371" y="170"/>
                    <a:pt x="371" y="118"/>
                  </a:cubicBezTo>
                  <a:cubicBezTo>
                    <a:pt x="371" y="66"/>
                    <a:pt x="346" y="44"/>
                    <a:pt x="346" y="44"/>
                  </a:cubicBezTo>
                  <a:cubicBezTo>
                    <a:pt x="287" y="0"/>
                    <a:pt x="204" y="61"/>
                    <a:pt x="204" y="61"/>
                  </a:cubicBezTo>
                  <a:cubicBezTo>
                    <a:pt x="204" y="61"/>
                    <a:pt x="121" y="0"/>
                    <a:pt x="62" y="44"/>
                  </a:cubicBezTo>
                  <a:cubicBezTo>
                    <a:pt x="62" y="44"/>
                    <a:pt x="37" y="66"/>
                    <a:pt x="37" y="118"/>
                  </a:cubicBezTo>
                  <a:cubicBezTo>
                    <a:pt x="37" y="170"/>
                    <a:pt x="29" y="175"/>
                    <a:pt x="19" y="194"/>
                  </a:cubicBezTo>
                  <a:cubicBezTo>
                    <a:pt x="10" y="214"/>
                    <a:pt x="0" y="336"/>
                    <a:pt x="204" y="336"/>
                  </a:cubicBezTo>
                  <a:cubicBezTo>
                    <a:pt x="408" y="336"/>
                    <a:pt x="399" y="214"/>
                    <a:pt x="389" y="194"/>
                  </a:cubicBez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837888" y="2761241"/>
              <a:ext cx="171450"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1873797" y="2769718"/>
              <a:ext cx="82582" cy="55055"/>
            </a:xfrm>
            <a:custGeom>
              <a:rect l="l" t="t" r="r" b="b"/>
              <a:pathLst>
                <a:path w="19" h="12">
                  <a:moveTo>
                    <a:pt x="18" y="4"/>
                  </a:moveTo>
                  <a:cubicBezTo>
                    <a:pt x="19" y="7"/>
                    <a:pt x="15" y="10"/>
                    <a:pt x="10" y="11"/>
                  </a:cubicBezTo>
                  <a:cubicBezTo>
                    <a:pt x="5" y="12"/>
                    <a:pt x="1" y="11"/>
                    <a:pt x="0" y="8"/>
                  </a:cubicBezTo>
                  <a:cubicBezTo>
                    <a:pt x="0" y="5"/>
                    <a:pt x="3" y="2"/>
                    <a:pt x="8" y="1"/>
                  </a:cubicBezTo>
                  <a:cubicBezTo>
                    <a:pt x="13" y="0"/>
                    <a:pt x="18" y="2"/>
                    <a:pt x="18"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1757402" y="2549500"/>
              <a:ext cx="334423" cy="112204"/>
            </a:xfrm>
            <a:custGeom>
              <a:rect l="l" t="t" r="r" b="b"/>
              <a:pathLst>
                <a:path w="112" h="38">
                  <a:moveTo>
                    <a:pt x="0" y="9"/>
                  </a:moveTo>
                  <a:lnTo>
                    <a:pt x="0" y="38"/>
                  </a:lnTo>
                  <a:lnTo>
                    <a:pt x="112" y="32"/>
                  </a:lnTo>
                  <a:lnTo>
                    <a:pt x="112" y="0"/>
                  </a:lnTo>
                  <a:lnTo>
                    <a:pt x="0"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2608365" y="2761241"/>
              <a:ext cx="175736"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640179" y="2769718"/>
              <a:ext cx="84677" cy="55055"/>
            </a:xfrm>
            <a:custGeom>
              <a:rect l="l" t="t" r="r" b="b"/>
              <a:pathLst>
                <a:path w="19" h="12">
                  <a:moveTo>
                    <a:pt x="19" y="4"/>
                  </a:moveTo>
                  <a:cubicBezTo>
                    <a:pt x="19" y="7"/>
                    <a:pt x="16" y="10"/>
                    <a:pt x="11" y="11"/>
                  </a:cubicBezTo>
                  <a:cubicBezTo>
                    <a:pt x="6" y="12"/>
                    <a:pt x="1" y="11"/>
                    <a:pt x="1" y="8"/>
                  </a:cubicBezTo>
                  <a:cubicBezTo>
                    <a:pt x="0" y="5"/>
                    <a:pt x="4" y="2"/>
                    <a:pt x="9" y="1"/>
                  </a:cubicBezTo>
                  <a:cubicBezTo>
                    <a:pt x="13" y="0"/>
                    <a:pt x="18" y="2"/>
                    <a:pt x="19"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527974" y="2549500"/>
              <a:ext cx="338709" cy="112204"/>
            </a:xfrm>
            <a:custGeom>
              <a:rect l="l" t="t" r="r" b="b"/>
              <a:pathLst>
                <a:path w="114" h="38">
                  <a:moveTo>
                    <a:pt x="114" y="9"/>
                  </a:moveTo>
                  <a:lnTo>
                    <a:pt x="114" y="38"/>
                  </a:lnTo>
                  <a:lnTo>
                    <a:pt x="0" y="32"/>
                  </a:lnTo>
                  <a:lnTo>
                    <a:pt x="0" y="0"/>
                  </a:lnTo>
                  <a:lnTo>
                    <a:pt x="114"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2227365" y="2979268"/>
              <a:ext cx="230695" cy="131254"/>
            </a:xfrm>
            <a:custGeom>
              <a:rect l="l" t="t" r="r" b="b"/>
              <a:pathLst>
                <a:path w="52" h="30">
                  <a:moveTo>
                    <a:pt x="0" y="30"/>
                  </a:moveTo>
                  <a:cubicBezTo>
                    <a:pt x="0" y="30"/>
                    <a:pt x="1" y="4"/>
                    <a:pt x="22" y="2"/>
                  </a:cubicBezTo>
                  <a:cubicBezTo>
                    <a:pt x="43" y="0"/>
                    <a:pt x="53" y="27"/>
                    <a:pt x="53" y="27"/>
                  </a:cubicBezTo>
                  <a:cubicBezTo>
                    <a:pt x="53" y="27"/>
                    <a:pt x="39" y="9"/>
                    <a:pt x="23" y="11"/>
                  </a:cubicBezTo>
                  <a:cubicBezTo>
                    <a:pt x="7" y="12"/>
                    <a:pt x="0" y="30"/>
                    <a:pt x="0" y="30"/>
                  </a:cubicBezTo>
                  <a:close/>
                </a:path>
              </a:pathLst>
            </a:custGeom>
            <a:solidFill>
              <a:srgbClr val="EFC4A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2055915" y="3102045"/>
              <a:ext cx="694373" cy="359854"/>
            </a:xfrm>
            <a:custGeom>
              <a:rect l="l" t="t" r="r" b="b"/>
              <a:pathLst>
                <a:path w="160" h="83">
                  <a:moveTo>
                    <a:pt x="0" y="32"/>
                  </a:moveTo>
                  <a:cubicBezTo>
                    <a:pt x="0" y="32"/>
                    <a:pt x="118" y="44"/>
                    <a:pt x="150" y="0"/>
                  </a:cubicBezTo>
                  <a:cubicBezTo>
                    <a:pt x="150" y="0"/>
                    <a:pt x="160" y="83"/>
                    <a:pt x="29" y="68"/>
                  </a:cubicBezTo>
                  <a:cubicBezTo>
                    <a:pt x="29" y="68"/>
                    <a:pt x="30" y="50"/>
                    <a:pt x="0" y="32"/>
                  </a:cubicBezTo>
                  <a:close/>
                </a:path>
              </a:pathLst>
            </a:custGeom>
            <a:solidFill>
              <a:srgbClr val="49202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40034" y="3298927"/>
              <a:ext cx="349282" cy="116396"/>
            </a:xfrm>
            <a:custGeom>
              <a:rect l="l" t="t" r="r" b="b"/>
              <a:pathLst>
                <a:path w="80" h="27">
                  <a:moveTo>
                    <a:pt x="80" y="10"/>
                  </a:moveTo>
                  <a:cubicBezTo>
                    <a:pt x="63" y="1"/>
                    <a:pt x="47" y="0"/>
                    <a:pt x="27" y="1"/>
                  </a:cubicBezTo>
                  <a:cubicBezTo>
                    <a:pt x="3" y="2"/>
                    <a:pt x="0" y="13"/>
                    <a:pt x="1" y="24"/>
                  </a:cubicBezTo>
                  <a:cubicBezTo>
                    <a:pt x="40" y="27"/>
                    <a:pt x="64" y="20"/>
                    <a:pt x="80" y="10"/>
                  </a:cubicBezTo>
                  <a:close/>
                </a:path>
              </a:pathLst>
            </a:custGeom>
            <a:solidFill>
              <a:srgbClr val="C6504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6" name="TextBox 46"/>
          <p:cNvSpPr txBox="1"/>
          <p:nvPr/>
        </p:nvSpPr>
        <p:spPr>
          <a:xfrm>
            <a:off x="6542983" y="1171423"/>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战略管理的定义</a:t>
            </a:r>
          </a:p>
        </p:txBody>
      </p:sp>
      <p:sp>
        <p:nvSpPr>
          <p:cNvPr id="47" name="TextBox 47"/>
          <p:cNvSpPr txBox="1"/>
          <p:nvPr/>
        </p:nvSpPr>
        <p:spPr>
          <a:xfrm>
            <a:off x="6542983" y="1511132"/>
            <a:ext cx="4495800" cy="11049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solidFill>
                <a:latin typeface="Microsoft Yahei"/>
                <a:ea typeface="Microsoft Yahei"/>
                <a:cs typeface="Microsoft Yahei"/>
              </a:rPr>
              <a:t>战略管理是指企业确定其使命，根据组织外部环境和内部条件设定企业的战略目标，为保证目标的正确落实和实现进度谋划，并依靠企业内部能力将这种谋划和决策付诸实施，以及在实施过程中进行控制的一个动态管理过程。</a:t>
            </a:r>
          </a:p>
        </p:txBody>
      </p:sp>
      <p:sp>
        <p:nvSpPr>
          <p:cNvPr id="48" name="TextBox 48"/>
          <p:cNvSpPr txBox="1"/>
          <p:nvPr/>
        </p:nvSpPr>
        <p:spPr>
          <a:xfrm>
            <a:off x="6542983" y="2934249"/>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战略管理理论的发展</a:t>
            </a:r>
          </a:p>
        </p:txBody>
      </p:sp>
      <p:sp>
        <p:nvSpPr>
          <p:cNvPr id="49" name="TextBox 49"/>
          <p:cNvSpPr txBox="1"/>
          <p:nvPr/>
        </p:nvSpPr>
        <p:spPr>
          <a:xfrm>
            <a:off x="6542983" y="3273958"/>
            <a:ext cx="4495800" cy="13811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solidFill>
                <a:latin typeface="Microsoft Yahei"/>
                <a:ea typeface="Microsoft Yahei"/>
                <a:cs typeface="Microsoft Yahei"/>
              </a:rPr>
              <a:t>战略管理理论经历了经典战略管理理论、竞争战略理论、资源基础观和动态能力观等发展阶段。这些理论为企业制定和实施战略提供了不同的视角和方法。</a:t>
            </a:r>
          </a:p>
        </p:txBody>
      </p:sp>
      <p:sp>
        <p:nvSpPr>
          <p:cNvPr id="50" name="TextBox 50"/>
          <p:cNvSpPr txBox="1"/>
          <p:nvPr/>
        </p:nvSpPr>
        <p:spPr>
          <a:xfrm>
            <a:off x="6542983" y="4626808"/>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战略管理在企业管理中的地位</a:t>
            </a:r>
          </a:p>
        </p:txBody>
      </p:sp>
      <p:sp>
        <p:nvSpPr>
          <p:cNvPr id="51" name="TextBox 51"/>
          <p:cNvSpPr txBox="1"/>
          <p:nvPr/>
        </p:nvSpPr>
        <p:spPr>
          <a:xfrm>
            <a:off x="6542983" y="4966517"/>
            <a:ext cx="4499225" cy="13811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solidFill>
                <a:latin typeface="Microsoft Yahei"/>
                <a:ea typeface="Microsoft Yahei"/>
                <a:cs typeface="Microsoft Yahei"/>
              </a:rPr>
              <a:t>战略管理在企业管理中具有重要地位，它是企业实现长期目标和可持续发展的关键。通过制定和实施有效的战略，企业可以在激烈的市场竞争中保持竞争优势，实现可持续发展。</a:t>
            </a: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战略管理理论及其发展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solidFill>
                <a:latin typeface="Microsoft Yahei"/>
                <a:ea typeface="Microsoft Yahei"/>
                <a:cs typeface="Microsoft Yahei"/>
              </a:rPr>
              <a:t>领导力提升与团队建设</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90" r="314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056" r="2905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领导者在团队中扮演着引领者、协调者、决策者的角色，需要具备全局观和战略眼光，为团队指明方向。</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角色定位</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领导者需要具备高度的责任心、诚信、公正等品质，同时还需要具备优秀的沟通、协调、判断和创新能力。</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素质要求</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领导者的角色定位和素质要求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136" r="51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通过学习马斯洛需求层次理论、赫茨伯格双因素理论等，了解到员工的需求和动机是多元化的，需要针对性地设计激励措施。</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在实践中，可以采用物质激励（如奖金、晋升等）和精神激励（如表扬、授权等）相结合的方式，激发员工的工作积极性和创造力。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激励理论与员工激励实践</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员工激励实践</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激励理论</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2588" r="2258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明确团队目标，并确保每个成员都清楚自己的职责和目标，形成共同奋斗的合力。</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团队目标设定</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建立团队成员之间的信任关系，促进彼此间的沟通和协作，形成开放、包容的团队氛围。</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信任与沟通</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通过合理的分工和协作，发挥每个成员的优势和特长，实现团队资源的最大化利用。</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团队协作与配合</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关注团队成员的成长和发展，提供必要的培训和支持，促进团队成员不断提升自己的能力和素质。</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团队培训与成长</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高效团队建设的方法和技巧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04</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solidFill>
                <a:latin typeface="Microsoft Yahei"/>
                <a:ea typeface="Microsoft Yahei"/>
                <a:cs typeface="Microsoft Yahei"/>
              </a:rPr>
              <a:t>市场营销策略与实践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https://d.book118.com/858016043057006034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2024-09-12T20:45:15.586</cp:lastPrinted>
  <dcterms:created xsi:type="dcterms:W3CDTF">2024-09-12T12:45:15Z</dcterms:created>
  <dcterms:modified xsi:type="dcterms:W3CDTF">2024-09-12T12:45:17Z</dcterms:modified>
</cp:coreProperties>
</file>