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8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26AD7-32F0-4E17-ACEB-A9F37FE10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90A71-30EE-403A-9477-C83BA48E8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07DB1-A6D0-49DE-9A71-1C19B83AE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7C7CC-C8C3-41BA-BA5D-6FB40358E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0542C7-0A83-4428-9DF7-87DCCEE51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93CA3E-D7E0-4E95-A28A-F9155DCA1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9D3EB9-4F01-4C87-8A18-0652C9A0E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0C55D-19DE-46D0-ADBA-93EC09C7A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77FBF-D42E-4559-9BC1-C90C8FF97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22E8B-5B41-4EF0-A60A-2F14FA27D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6D381-EE94-402A-AC07-CCB9D7BFF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20" Type="http://schemas.openxmlformats.org/officeDocument/2006/relationships/tags" Target="../tags/tag236.xml" /><Relationship Id="rId21" Type="http://schemas.openxmlformats.org/officeDocument/2006/relationships/tags" Target="../tags/tag237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38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21140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类风湿性肺病的护理查房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类风湿性肺病概述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类风湿性肺病概述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疾病定义与简介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症状：关节疼痛、肿胀、僵硬，以及呼吸困难、咳嗽、胸痛等。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类风湿性肺病是一种自身免疫性疾病，主要影响关节和肺部。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病因：自身免疫系统错误地攻击关节和肺部，导致炎症和组织损伤。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治疗：包括药物治疗、物理治疗、生活方式调整等，以减轻症状、控制病情、预防并发症。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疾病成因与发病机制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656142" y="1433258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病因：自身免疫性疾病，与遗传、环境因素有关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582693" y="136440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379037" y="177525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656142" y="2476080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发病机制：免疫系统异常，导致关节、肺部等组织受损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582693" y="240722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379037" y="281807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656142" y="3518902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症状：关节疼痛、肿胀，呼吸困难，咳嗽，胸痛等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582693" y="3450043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379037" y="3860898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656142" y="4561724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诊断：临床症状、影像学检查、实验室检查等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582693" y="449286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379037" y="490372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14"/>
            </p:custDataLst>
          </p:nvPr>
        </p:nvSpPr>
        <p:spPr>
          <a:xfrm>
            <a:off x="2656142" y="5604545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治疗：药物治疗、物理治疗、康复治疗等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任意多边形 21"/>
          <p:cNvSpPr/>
          <p:nvPr>
            <p:custDataLst>
              <p:tags r:id="rId15"/>
            </p:custDataLst>
          </p:nvPr>
        </p:nvSpPr>
        <p:spPr>
          <a:xfrm flipV="1">
            <a:off x="2582693" y="553568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任意多边形 22"/>
          <p:cNvSpPr/>
          <p:nvPr>
            <p:custDataLst>
              <p:tags r:id="rId16"/>
            </p:custDataLst>
          </p:nvPr>
        </p:nvSpPr>
        <p:spPr>
          <a:xfrm flipH="1">
            <a:off x="8379037" y="594654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疾病诊断与治疗流程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诊断：通过病史、临床表现、实验室检查和影像学检查进行诊断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治疗：包括药物治疗和非药物治疗，如抗炎药、免疫抑制剂、生物制剂等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护理：包括日常护理、康复护理、心理护理等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复查：定期进行复查，监测病情变化，调整治疗方案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病例基本信息</a:t>
            </a:r>
            <a:endParaRPr lang="zh-CN" altLang="en-US"/>
          </a:p>
        </p:txBody>
      </p:sp>
      <p:sp>
        <p:nvSpPr>
          <p:cNvPr id="21" name="文本框 20"/>
          <p:cNvSpPr txBox="1"/>
          <p:nvPr>
            <p:custDataLst>
              <p:tags r:id="rId2"/>
            </p:custDataLst>
          </p:nvPr>
        </p:nvSpPr>
        <p:spPr>
          <a:xfrm>
            <a:off x="6781376" y="1390545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3">
                        <a:alpha val="0"/>
                      </a:schemeClr>
                    </a:gs>
                    <a:gs pos="34000">
                      <a:schemeClr val="accent3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67000">
                    <a:schemeClr val="accent3">
                      <a:alpha val="0"/>
                    </a:schemeClr>
                  </a:gs>
                  <a:gs pos="34000">
                    <a:schemeClr val="accent3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3"/>
            </p:custDataLst>
          </p:nvPr>
        </p:nvSpPr>
        <p:spPr>
          <a:xfrm>
            <a:off x="6781376" y="3833720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79" name="文本框 178"/>
          <p:cNvSpPr txBox="1"/>
          <p:nvPr>
            <p:custDataLst>
              <p:tags r:id="rId4"/>
            </p:custDataLst>
          </p:nvPr>
        </p:nvSpPr>
        <p:spPr>
          <a:xfrm>
            <a:off x="6295211" y="2254983"/>
            <a:ext cx="2330805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性别：男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1" name="文本框 180"/>
          <p:cNvSpPr txBox="1"/>
          <p:nvPr>
            <p:custDataLst>
              <p:tags r:id="rId5"/>
            </p:custDataLst>
          </p:nvPr>
        </p:nvSpPr>
        <p:spPr>
          <a:xfrm>
            <a:off x="6293911" y="4717007"/>
            <a:ext cx="2332606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诊断：类风湿性肺病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1325015" y="1390545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7"/>
            </p:custDataLst>
          </p:nvPr>
        </p:nvSpPr>
        <p:spPr>
          <a:xfrm>
            <a:off x="1325015" y="3833720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67000">
                      <a:schemeClr val="accent5">
                        <a:alpha val="0"/>
                      </a:schemeClr>
                    </a:gs>
                    <a:gs pos="34000">
                      <a:schemeClr val="accent5"/>
                    </a:gs>
                  </a:gsLst>
                  <a:lin ang="5400000" scaled="1"/>
                </a:gradFill>
                <a:sym typeface="+mn-ea"/>
              </a:rPr>
              <a:t>05</a:t>
            </a:r>
            <a:endParaRPr lang="en-US" altLang="zh-CN" sz="6600">
              <a:gradFill>
                <a:gsLst>
                  <a:gs pos="67000">
                    <a:schemeClr val="accent5">
                      <a:alpha val="0"/>
                    </a:schemeClr>
                  </a:gs>
                  <a:gs pos="34000">
                    <a:schemeClr val="accent5"/>
                  </a:gs>
                </a:gsLst>
                <a:lin ang="5400000" scaled="1"/>
              </a:gradFill>
              <a:sym typeface="+mn-ea"/>
            </a:endParaRPr>
          </a:p>
        </p:txBody>
      </p:sp>
      <p:sp>
        <p:nvSpPr>
          <p:cNvPr id="177" name="文本框 176"/>
          <p:cNvSpPr txBox="1"/>
          <p:nvPr>
            <p:custDataLst>
              <p:tags r:id="rId8"/>
            </p:custDataLst>
          </p:nvPr>
        </p:nvSpPr>
        <p:spPr>
          <a:xfrm>
            <a:off x="838850" y="2254983"/>
            <a:ext cx="2330805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患者姓名：张三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2" name="文本框 181"/>
          <p:cNvSpPr txBox="1"/>
          <p:nvPr>
            <p:custDataLst>
              <p:tags r:id="rId9"/>
            </p:custDataLst>
          </p:nvPr>
        </p:nvSpPr>
        <p:spPr>
          <a:xfrm>
            <a:off x="838200" y="4717007"/>
            <a:ext cx="2332606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病史：类风湿性关节炎病史5年，近期出现呼吸困难、咳嗽等症状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4053521" y="1390545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1"/>
            </p:custDataLst>
          </p:nvPr>
        </p:nvSpPr>
        <p:spPr>
          <a:xfrm>
            <a:off x="4053521" y="3833720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  <a:gs pos="34000">
                      <a:schemeClr val="accent6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  <a:gs pos="34000">
                    <a:schemeClr val="accent6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78" name="文本框 177"/>
          <p:cNvSpPr txBox="1"/>
          <p:nvPr>
            <p:custDataLst>
              <p:tags r:id="rId12"/>
            </p:custDataLst>
          </p:nvPr>
        </p:nvSpPr>
        <p:spPr>
          <a:xfrm>
            <a:off x="3566705" y="2254983"/>
            <a:ext cx="2330805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年龄：50岁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3" name="文本框 182"/>
          <p:cNvSpPr txBox="1"/>
          <p:nvPr>
            <p:custDataLst>
              <p:tags r:id="rId13"/>
            </p:custDataLst>
          </p:nvPr>
        </p:nvSpPr>
        <p:spPr>
          <a:xfrm>
            <a:off x="3566055" y="4702709"/>
            <a:ext cx="2332606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检查结果：胸部X线片显示双侧肺纹理增粗，肺功能检查显示通气功能障碍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9509232" y="1390545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  <a:gs pos="34000">
                      <a:schemeClr val="accent4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/>
              <a:t>04</a:t>
            </a:r>
            <a:endParaRPr lang="zh-CN" altLang="en-US" sz="6600"/>
          </a:p>
        </p:txBody>
      </p:sp>
      <p:sp>
        <p:nvSpPr>
          <p:cNvPr id="27" name="文本框 26"/>
          <p:cNvSpPr txBox="1"/>
          <p:nvPr>
            <p:custDataLst>
              <p:tags r:id="rId15"/>
            </p:custDataLst>
          </p:nvPr>
        </p:nvSpPr>
        <p:spPr>
          <a:xfrm>
            <a:off x="9509232" y="3833720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08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80" name="文本框 179"/>
          <p:cNvSpPr txBox="1"/>
          <p:nvPr>
            <p:custDataLst>
              <p:tags r:id="rId16"/>
            </p:custDataLst>
          </p:nvPr>
        </p:nvSpPr>
        <p:spPr>
          <a:xfrm>
            <a:off x="9023066" y="2178939"/>
            <a:ext cx="2330805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职业：农民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4" name="文本框 183"/>
          <p:cNvSpPr txBox="1"/>
          <p:nvPr>
            <p:custDataLst>
              <p:tags r:id="rId17"/>
            </p:custDataLst>
          </p:nvPr>
        </p:nvSpPr>
        <p:spPr>
          <a:xfrm>
            <a:off x="9021766" y="4717657"/>
            <a:ext cx="2332606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治疗方案：抗炎、抗风湿、免疫抑制剂等药物治疗，配合生活调整和康复锻炼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病例症状与体征</a:t>
            </a:r>
            <a:endParaRPr lang="zh-CN" altLang="en-US"/>
          </a:p>
        </p:txBody>
      </p:sp>
      <p:sp>
        <p:nvSpPr>
          <p:cNvPr id="29" name="椭圆 28"/>
          <p:cNvSpPr/>
          <p:nvPr>
            <p:custDataLst>
              <p:tags r:id="rId2"/>
            </p:custDataLst>
          </p:nvPr>
        </p:nvSpPr>
        <p:spPr>
          <a:xfrm>
            <a:off x="9277246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3"/>
            </p:custDataLst>
          </p:nvPr>
        </p:nvSpPr>
        <p:spPr>
          <a:xfrm>
            <a:off x="9489289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正文"/>
          <p:cNvSpPr txBox="1"/>
          <p:nvPr>
            <p:custDataLst>
              <p:tags r:id="rId4"/>
            </p:custDataLst>
          </p:nvPr>
        </p:nvSpPr>
        <p:spPr>
          <a:xfrm>
            <a:off x="9532550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淋巴结肿大：淋巴结肿大，触痛明显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59" name="弧形 58"/>
          <p:cNvSpPr/>
          <p:nvPr>
            <p:custDataLst>
              <p:tags r:id="rId5"/>
            </p:custDataLst>
          </p:nvPr>
        </p:nvSpPr>
        <p:spPr>
          <a:xfrm>
            <a:off x="9098107" y="2643153"/>
            <a:ext cx="2256215" cy="225621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椭圆 30"/>
          <p:cNvSpPr/>
          <p:nvPr>
            <p:custDataLst>
              <p:tags r:id="rId6"/>
            </p:custDataLst>
          </p:nvPr>
        </p:nvSpPr>
        <p:spPr>
          <a:xfrm>
            <a:off x="7516319" y="2822293"/>
            <a:ext cx="1897414" cy="1897414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椭圆 31"/>
          <p:cNvSpPr/>
          <p:nvPr>
            <p:custDataLst>
              <p:tags r:id="rId7"/>
            </p:custDataLst>
          </p:nvPr>
        </p:nvSpPr>
        <p:spPr>
          <a:xfrm>
            <a:off x="7767358" y="2860070"/>
            <a:ext cx="256146" cy="2561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正文"/>
          <p:cNvSpPr txBox="1"/>
          <p:nvPr>
            <p:custDataLst>
              <p:tags r:id="rId8"/>
            </p:custDataLst>
          </p:nvPr>
        </p:nvSpPr>
        <p:spPr>
          <a:xfrm>
            <a:off x="7810619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皮疹：皮肤出现红斑、丘疹、水疱等症状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8" name="弧形 57"/>
          <p:cNvSpPr/>
          <p:nvPr>
            <p:custDataLst>
              <p:tags r:id="rId9"/>
            </p:custDataLst>
          </p:nvPr>
        </p:nvSpPr>
        <p:spPr>
          <a:xfrm>
            <a:off x="838200" y="2643153"/>
            <a:ext cx="2256215" cy="225621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10"/>
            </p:custDataLst>
          </p:nvPr>
        </p:nvSpPr>
        <p:spPr>
          <a:xfrm>
            <a:off x="5935140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11"/>
            </p:custDataLst>
          </p:nvPr>
        </p:nvSpPr>
        <p:spPr>
          <a:xfrm>
            <a:off x="6185570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12"/>
            </p:custDataLst>
          </p:nvPr>
        </p:nvSpPr>
        <p:spPr>
          <a:xfrm>
            <a:off x="6229441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咳嗽、咳痰：咳嗽、咳痰，痰液呈黄色或绿色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13"/>
            </p:custDataLst>
          </p:nvPr>
        </p:nvSpPr>
        <p:spPr>
          <a:xfrm>
            <a:off x="4353962" y="2822293"/>
            <a:ext cx="1897414" cy="1897414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14"/>
            </p:custDataLst>
          </p:nvPr>
        </p:nvSpPr>
        <p:spPr>
          <a:xfrm>
            <a:off x="4604391" y="2860070"/>
            <a:ext cx="256146" cy="2561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15"/>
            </p:custDataLst>
          </p:nvPr>
        </p:nvSpPr>
        <p:spPr>
          <a:xfrm>
            <a:off x="4648262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呼吸困难：呼吸急促、胸闷、气短等症状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6"/>
            </p:custDataLst>
          </p:nvPr>
        </p:nvSpPr>
        <p:spPr>
          <a:xfrm>
            <a:off x="2772173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7"/>
            </p:custDataLst>
          </p:nvPr>
        </p:nvSpPr>
        <p:spPr>
          <a:xfrm>
            <a:off x="3023212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8"/>
            </p:custDataLst>
          </p:nvPr>
        </p:nvSpPr>
        <p:spPr>
          <a:xfrm>
            <a:off x="3066474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关节疼痛：关节肿胀、疼痛，活动受限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9"/>
            </p:custDataLst>
          </p:nvPr>
        </p:nvSpPr>
        <p:spPr>
          <a:xfrm>
            <a:off x="1011855" y="2822293"/>
            <a:ext cx="1897414" cy="1897414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20"/>
            </p:custDataLst>
          </p:nvPr>
        </p:nvSpPr>
        <p:spPr>
          <a:xfrm>
            <a:off x="1262285" y="2860070"/>
            <a:ext cx="256146" cy="2561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21"/>
            </p:custDataLst>
          </p:nvPr>
        </p:nvSpPr>
        <p:spPr>
          <a:xfrm>
            <a:off x="1306156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发热：体温升高，伴有寒战、出汗等症状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病例辅助检查及结果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838200" y="2411882"/>
            <a:ext cx="10515600" cy="1817244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1952200" y="2566392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616022" y="3413337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9" name="圆角矩形 18"/>
          <p:cNvSpPr/>
          <p:nvPr>
            <p:custDataLst>
              <p:tags r:id="rId5"/>
            </p:custDataLst>
          </p:nvPr>
        </p:nvSpPr>
        <p:spPr>
          <a:xfrm>
            <a:off x="6632653" y="3158999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0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296475" y="4005945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771352" y="3818370"/>
            <a:ext cx="209193" cy="209193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2" name="圆角矩形 21"/>
          <p:cNvSpPr/>
          <p:nvPr>
            <p:custDataLst>
              <p:tags r:id="rId8"/>
            </p:custDataLst>
          </p:nvPr>
        </p:nvSpPr>
        <p:spPr>
          <a:xfrm>
            <a:off x="3107530" y="4562945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23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9700" y="4105136"/>
            <a:ext cx="209193" cy="209193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4" name="圆角矩形 23"/>
          <p:cNvSpPr/>
          <p:nvPr>
            <p:custDataLst>
              <p:tags r:id="rId10"/>
            </p:custDataLst>
          </p:nvPr>
        </p:nvSpPr>
        <p:spPr>
          <a:xfrm>
            <a:off x="5465878" y="484971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5" name="圆角矩形 24"/>
          <p:cNvSpPr/>
          <p:nvPr>
            <p:custDataLst>
              <p:tags r:id="rId11"/>
            </p:custDataLst>
          </p:nvPr>
        </p:nvSpPr>
        <p:spPr>
          <a:xfrm>
            <a:off x="4279392" y="319715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43214" y="4044095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14926" y="3754786"/>
            <a:ext cx="209193" cy="209193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4"/>
            </p:custDataLst>
          </p:nvPr>
        </p:nvSpPr>
        <p:spPr>
          <a:xfrm>
            <a:off x="7751104" y="449936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15"/>
            </p:custDataLst>
          </p:nvPr>
        </p:nvSpPr>
        <p:spPr>
          <a:xfrm>
            <a:off x="8936954" y="249009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600776" y="3337036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17"/>
            </p:custDataLst>
          </p:nvPr>
        </p:nvSpPr>
        <p:spPr>
          <a:xfrm>
            <a:off x="1638729" y="1547133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实验室检查：血常规、尿常规、肝肾功能、电解质等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正文"/>
          <p:cNvSpPr txBox="1"/>
          <p:nvPr>
            <p:custDataLst>
              <p:tags r:id="rId18"/>
            </p:custDataLst>
          </p:nvPr>
        </p:nvSpPr>
        <p:spPr>
          <a:xfrm>
            <a:off x="3965920" y="2177891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肺功能检查：肺活量、通气功能、弥散功能等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5" name="正文"/>
          <p:cNvSpPr txBox="1"/>
          <p:nvPr>
            <p:custDataLst>
              <p:tags r:id="rId19"/>
            </p:custDataLst>
          </p:nvPr>
        </p:nvSpPr>
        <p:spPr>
          <a:xfrm>
            <a:off x="6319181" y="2111127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免疫学检查：抗核抗体、抗dsDNA抗体、抗ENA抗体等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52" name="正文"/>
          <p:cNvSpPr txBox="1"/>
          <p:nvPr>
            <p:custDataLst>
              <p:tags r:id="rId20"/>
            </p:custDataLst>
          </p:nvPr>
        </p:nvSpPr>
        <p:spPr>
          <a:xfrm>
            <a:off x="8623483" y="1460022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其他检查：心电图、超声心动图等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21"/>
            </p:custDataLst>
          </p:nvPr>
        </p:nvSpPr>
        <p:spPr>
          <a:xfrm>
            <a:off x="2794058" y="5087516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影像学检查：X线、CT、MRI等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63" name="正文"/>
          <p:cNvSpPr txBox="1"/>
          <p:nvPr>
            <p:custDataLst>
              <p:tags r:id="rId22"/>
            </p:custDataLst>
          </p:nvPr>
        </p:nvSpPr>
        <p:spPr>
          <a:xfrm>
            <a:off x="5152406" y="5374918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病理检查：组织活检、细胞学检查等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3" name="正文"/>
          <p:cNvSpPr txBox="1"/>
          <p:nvPr>
            <p:custDataLst>
              <p:tags r:id="rId23"/>
            </p:custDataLst>
          </p:nvPr>
        </p:nvSpPr>
        <p:spPr>
          <a:xfrm>
            <a:off x="7437632" y="5032834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基因检测：HLA-B27基因等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病例诊断与治疗方案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诊断：类风湿性肺病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症状：呼吸困难、咳嗽、胸痛等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治疗方案：药物治疗、物理治疗、生活调整等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预后：根据病情严重程度和治疗效果而定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疼痛与舒适的护理诊断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评估疼痛程度：使用疼痛评分量表进行评估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观察疼痛反应：观察患者的面部表情、肢体动作等反应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制定护理计划：根据评估结果制定相应的护理计划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实施护理措施：包括药物治疗、物理治疗、心理治疗等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监测护理效果：定期评估护理措施的效果，及时调整护理计划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教育与指导：向患者及家属讲解疼痛的原因、治疗方法及注意事项，提高自我管理能力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https://d.book118.com/858021140064006041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5_1"/>
  <p:tag name="KSO_WM_UNIT_INDEX" val="1_5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0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7_1"/>
  <p:tag name="KSO_WM_UNIT_INDEX" val="1_7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8_1"/>
  <p:tag name="KSO_WM_UNIT_INDEX" val="1_8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8_1"/>
  <p:tag name="KSO_WM_UNIT_INDEX" val="1_8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5*l_h_i*1_6_1"/>
  <p:tag name="KSO_WM_UNIT_INDEX" val="1_6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5*l_h_i*1_6_2"/>
  <p:tag name="KSO_WM_UNIT_INDEX" val="1_6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5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5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5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5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5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5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5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7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81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类风湿性肺病的护理查房</vt:lpstr>
      <vt:lpstr>目录</vt:lpstr>
      <vt:lpstr>类风湿性肺病概述</vt:lpstr>
      <vt:lpstr>疾病定义与简介</vt:lpstr>
      <vt:lpstr>疾病成因与发病机制</vt:lpstr>
      <vt:lpstr>疾病诊断与治疗流程</vt:lpstr>
      <vt:lpstr>病例汇报</vt:lpstr>
      <vt:lpstr>病例基本信息</vt:lpstr>
      <vt:lpstr>病例症状与体征</vt:lpstr>
      <vt:lpstr>病例辅助检查及结果</vt:lpstr>
      <vt:lpstr>病例诊断与治疗方案</vt:lpstr>
      <vt:lpstr>护理诊断</vt:lpstr>
      <vt:lpstr>疼痛与舒适的护理诊断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2024-09-20T07:05:46.128</cp:lastPrinted>
  <dcterms:created xsi:type="dcterms:W3CDTF">2024-09-19T23:05:46Z</dcterms:created>
  <dcterms:modified xsi:type="dcterms:W3CDTF">2024-09-19T23:05:48Z</dcterms:modified>
</cp:coreProperties>
</file>