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A6234F-4593-485D-B1C9-EC9DE3746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6511B2-F0D0-4EEC-AA3F-10A8893EE0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7262F4-C06B-4C95-8781-332544CE1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97FE7E-34B3-4145-B740-221709047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C0C7EA-79EF-48C9-A897-C232218B45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3FF47C-0D0E-4149-B133-2A3C9AB2C6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A5922B-BFB8-4403-B939-F8806D879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5033A4-2EA2-4C23-90D7-04643E996C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49ADC9-D0F5-4C98-A3BC-8D02A9256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780452-885E-4043-B1C6-70E42D9DD6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E72F27-D7B4-4EEB-B516-9FD3F39272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3310036"/>
            <a:ext cx="12192000" cy="3547963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9005080" y="2762420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187022" y="1754827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325406" y="1683118"/>
            <a:ext cx="623510" cy="653096"/>
            <a:chOff x="234950" y="2943226"/>
            <a:chExt cx="1344613" cy="1320800"/>
          </a:xfrm>
          <a:solidFill>
            <a:srgbClr val="2EA7E0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BD825D-D090-2E79-D780-89C5C7CDF442}"/>
              </a:ext>
            </a:extLst>
          </p:cNvPr>
          <p:cNvGrpSpPr/>
          <p:nvPr/>
        </p:nvGrpSpPr>
        <p:grpSpPr>
          <a:xfrm>
            <a:off x="0" y="104696"/>
            <a:ext cx="867204" cy="555946"/>
            <a:chOff x="-1354596" y="1053296"/>
            <a:chExt cx="2592377" cy="115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BE4701-019A-B2B1-F6C4-C52B6F34A567}"/>
                </a:ext>
              </a:extLst>
            </p:cNvPr>
            <p:cNvSpPr/>
            <p:nvPr/>
          </p:nvSpPr>
          <p:spPr>
            <a:xfrm>
              <a:off x="-1354596" y="1053296"/>
              <a:ext cx="2106950" cy="1152000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61C522B5-FD12-D456-5F46-0168AB73E321}"/>
                </a:ext>
              </a:extLst>
            </p:cNvPr>
            <p:cNvSpPr/>
            <p:nvPr/>
          </p:nvSpPr>
          <p:spPr>
            <a:xfrm>
              <a:off x="85781" y="1053296"/>
              <a:ext cx="1152000" cy="1152000"/>
            </a:xfrm>
            <a:prstGeom prst="flowChartConnector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775173" y="282883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A184B-3051-18DE-7DA2-B167C7730841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CDA7B5-2A32-4C83-C1BE-9B9F8E1B8A47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9459E8-FC39-8B75-97C0-B7F33CCB9432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265FB853-1C4B-1DEA-8D9E-6DF77306B2DC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FA2568-F373-A0C7-66B5-498C61DF4E0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63FD4-39AC-73FE-8C65-94F6BFB16A2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A14705-0BCB-AEEA-AD97-B3E17A45A042}"/>
              </a:ext>
            </a:extLst>
          </p:cNvPr>
          <p:cNvSpPr txBox="1"/>
          <p:nvPr userDrawn="1"/>
        </p:nvSpPr>
        <p:spPr>
          <a:xfrm>
            <a:off x="891813" y="4029164"/>
            <a:ext cx="3422539" cy="90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377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 you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76038" y="29114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760" y="1096513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761" y="1743386"/>
            <a:ext cx="676328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56760" y="3819674"/>
            <a:ext cx="6763281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4556760" y="4466547"/>
            <a:ext cx="676327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2" name="组合 43">
            <a:extLst>
              <a:ext uri="{FF2B5EF4-FFF2-40B4-BE49-F238E27FC236}">
                <a16:creationId xmlns:a16="http://schemas.microsoft.com/office/drawing/2014/main" id="{ECB38A02-1DDE-6888-F8E9-91EA25394B14}"/>
              </a:ext>
            </a:extLst>
          </p:cNvPr>
          <p:cNvGrpSpPr/>
          <p:nvPr userDrawn="1"/>
        </p:nvGrpSpPr>
        <p:grpSpPr>
          <a:xfrm>
            <a:off x="660399" y="2199674"/>
            <a:ext cx="3240000" cy="3240000"/>
            <a:chOff x="4299766" y="5946187"/>
            <a:chExt cx="305647" cy="305644"/>
          </a:xfrm>
        </p:grpSpPr>
        <p:grpSp>
          <p:nvGrpSpPr>
            <p:cNvPr id="22" name="组合 44">
              <a:extLst>
                <a:ext uri="{FF2B5EF4-FFF2-40B4-BE49-F238E27FC236}">
                  <a16:creationId xmlns:a16="http://schemas.microsoft.com/office/drawing/2014/main" id="{1F9C90C8-1B18-808D-C2C4-BFFB53D3501D}"/>
                </a:ext>
              </a:extLst>
            </p:cNvPr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60" name="椭圆 46">
                <a:extLst>
                  <a:ext uri="{FF2B5EF4-FFF2-40B4-BE49-F238E27FC236}">
                    <a16:creationId xmlns:a16="http://schemas.microsoft.com/office/drawing/2014/main" id="{7A1A0806-13F3-270C-B0EA-852A7360F8B0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椭圆 47">
                <a:extLst>
                  <a:ext uri="{FF2B5EF4-FFF2-40B4-BE49-F238E27FC236}">
                    <a16:creationId xmlns:a16="http://schemas.microsoft.com/office/drawing/2014/main" id="{140023CA-CB23-0D2C-24E2-A6DBE3CF5790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5A8CDFE4-9F20-1339-B713-BCCD950D9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22343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91" y="1228593"/>
            <a:ext cx="640634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90" y="1875466"/>
            <a:ext cx="6416966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0490" y="3944401"/>
            <a:ext cx="6416966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60490" y="4598627"/>
            <a:ext cx="6416967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DB419-7F75-BCF8-FC9F-70DE68365B5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16" y="1655365"/>
            <a:ext cx="4464475" cy="40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rgbClr val="2EA7E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grpSp>
        <p:nvGrpSpPr>
          <p:cNvPr id="4" name="组合 48">
            <a:extLst>
              <a:ext uri="{FF2B5EF4-FFF2-40B4-BE49-F238E27FC236}">
                <a16:creationId xmlns:a16="http://schemas.microsoft.com/office/drawing/2014/main" id="{A4931A2E-FCC2-002D-3256-4906A6E3C478}"/>
              </a:ext>
            </a:extLst>
          </p:cNvPr>
          <p:cNvGrpSpPr/>
          <p:nvPr userDrawn="1"/>
        </p:nvGrpSpPr>
        <p:grpSpPr>
          <a:xfrm>
            <a:off x="8343250" y="2308441"/>
            <a:ext cx="3240000" cy="3240000"/>
            <a:chOff x="4740390" y="5946187"/>
            <a:chExt cx="305647" cy="305644"/>
          </a:xfrm>
        </p:grpSpPr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866A97E3-65EB-8F9A-EDC3-59909EEE8332}"/>
                </a:ext>
              </a:extLst>
            </p:cNvPr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0" name="椭圆 51">
                <a:extLst>
                  <a:ext uri="{FF2B5EF4-FFF2-40B4-BE49-F238E27FC236}">
                    <a16:creationId xmlns:a16="http://schemas.microsoft.com/office/drawing/2014/main" id="{01811794-BCAD-926B-45DA-48D75078070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椭圆 52">
                <a:extLst>
                  <a:ext uri="{FF2B5EF4-FFF2-40B4-BE49-F238E27FC236}">
                    <a16:creationId xmlns:a16="http://schemas.microsoft.com/office/drawing/2014/main" id="{CAFA8ABF-F688-AD84-2B4E-5DBE18FB2AEC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Freeform 39">
              <a:extLst>
                <a:ext uri="{FF2B5EF4-FFF2-40B4-BE49-F238E27FC236}">
                  <a16:creationId xmlns:a16="http://schemas.microsoft.com/office/drawing/2014/main" id="{1EFDCA82-AF73-33E9-0820-2F3847842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7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13921" tIns="56960" rIns="113921" bIns="56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249680"/>
            <a:ext cx="5040000" cy="69763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332025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38">
            <a:extLst>
              <a:ext uri="{FF2B5EF4-FFF2-40B4-BE49-F238E27FC236}">
                <a16:creationId xmlns:a16="http://schemas.microsoft.com/office/drawing/2014/main" id="{0F870DA3-5B01-F71E-9018-8D1DAF1C069F}"/>
              </a:ext>
            </a:extLst>
          </p:cNvPr>
          <p:cNvGrpSpPr/>
          <p:nvPr userDrawn="1"/>
        </p:nvGrpSpPr>
        <p:grpSpPr>
          <a:xfrm>
            <a:off x="746760" y="2237130"/>
            <a:ext cx="3240000" cy="3240000"/>
            <a:chOff x="5638883" y="5946187"/>
            <a:chExt cx="305647" cy="305644"/>
          </a:xfrm>
        </p:grpSpPr>
        <p:grpSp>
          <p:nvGrpSpPr>
            <p:cNvPr id="4" name="组合 39">
              <a:extLst>
                <a:ext uri="{FF2B5EF4-FFF2-40B4-BE49-F238E27FC236}">
                  <a16:creationId xmlns:a16="http://schemas.microsoft.com/office/drawing/2014/main" id="{D00F3826-B199-7DE2-BC25-D93D3FCD4F1B}"/>
                </a:ext>
              </a:extLst>
            </p:cNvPr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7" name="椭圆 41">
                <a:extLst>
                  <a:ext uri="{FF2B5EF4-FFF2-40B4-BE49-F238E27FC236}">
                    <a16:creationId xmlns:a16="http://schemas.microsoft.com/office/drawing/2014/main" id="{1C7672FF-FF39-31D8-B138-5540B0E3735C}"/>
                  </a:ext>
                </a:extLst>
              </p:cNvPr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椭圆 42">
                <a:extLst>
                  <a:ext uri="{FF2B5EF4-FFF2-40B4-BE49-F238E27FC236}">
                    <a16:creationId xmlns:a16="http://schemas.microsoft.com/office/drawing/2014/main" id="{5345CFFD-4E4D-D659-47A5-1D1845523FD4}"/>
                  </a:ext>
                </a:extLst>
              </p:cNvPr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2EA7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25B41AB-EFC9-1813-164E-5B6105A4D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592597-4006-3696-31D0-9229FB083FAE}"/>
              </a:ext>
            </a:extLst>
          </p:cNvPr>
          <p:cNvGrpSpPr/>
          <p:nvPr userDrawn="1"/>
        </p:nvGrpSpPr>
        <p:grpSpPr>
          <a:xfrm>
            <a:off x="1" y="242345"/>
            <a:ext cx="2194559" cy="1080000"/>
            <a:chOff x="0" y="262665"/>
            <a:chExt cx="2439749" cy="12171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529254-A42A-FC55-9886-EF3677A4AB5F}"/>
                </a:ext>
              </a:extLst>
            </p:cNvPr>
            <p:cNvGrpSpPr/>
            <p:nvPr/>
          </p:nvGrpSpPr>
          <p:grpSpPr>
            <a:xfrm>
              <a:off x="0" y="262665"/>
              <a:ext cx="2439749" cy="1217105"/>
              <a:chOff x="-1354596" y="1053296"/>
              <a:chExt cx="2592377" cy="115200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353093A-43A9-26FE-BA6B-3DD1F5BE96B8}"/>
                  </a:ext>
                </a:extLst>
              </p:cNvPr>
              <p:cNvSpPr/>
              <p:nvPr/>
            </p:nvSpPr>
            <p:spPr>
              <a:xfrm>
                <a:off x="-1354596" y="1053296"/>
                <a:ext cx="2106950" cy="1152000"/>
              </a:xfrm>
              <a:prstGeom prst="rect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0A25A8EF-4E0B-8991-DBC0-430E2D10AC7F}"/>
                  </a:ext>
                </a:extLst>
              </p:cNvPr>
              <p:cNvSpPr/>
              <p:nvPr/>
            </p:nvSpPr>
            <p:spPr>
              <a:xfrm>
                <a:off x="85781" y="1053296"/>
                <a:ext cx="1152000" cy="1152000"/>
              </a:xfrm>
              <a:prstGeom prst="flowChartConnector">
                <a:avLst/>
              </a:prstGeom>
              <a:solidFill>
                <a:srgbClr val="0039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0CFD71-634F-E514-BEEA-DCFEF9D9C829}"/>
                </a:ext>
              </a:extLst>
            </p:cNvPr>
            <p:cNvSpPr txBox="1"/>
            <p:nvPr/>
          </p:nvSpPr>
          <p:spPr>
            <a:xfrm>
              <a:off x="149667" y="344677"/>
              <a:ext cx="195344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数智创新</a:t>
              </a:r>
              <a:endParaRPr lang="en-US" altLang="zh-CN" sz="2800">
                <a:solidFill>
                  <a:schemeClr val="bg1"/>
                </a:solidFill>
              </a:endParaRPr>
            </a:p>
            <a:p>
              <a:r>
                <a:rPr lang="zh-CN" altLang="en-US" sz="2800">
                  <a:solidFill>
                    <a:schemeClr val="bg1"/>
                  </a:solidFill>
                </a:rPr>
                <a:t>变革未来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FEC9E64-B0E5-7035-577A-83076E08BC64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00" y="825412"/>
            <a:ext cx="5854615" cy="52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02505205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/>
          <p:nvPr/>
        </p:nvSpPr>
        <p:spPr>
          <a:xfrm>
            <a:off x="149667" y="3027896"/>
            <a:ext cx="6984714" cy="802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2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智能桥涵数字孪生技术研究</a:t>
            </a:r>
            <a:endParaRPr lang="en-US" altLang="zh-CN" sz="4200" b="1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BB6FBB1-D3C1-23A1-F4E5-437CE4848691}"/>
              </a:ext>
            </a:extLst>
          </p:cNvPr>
          <p:cNvSpPr/>
          <p:nvPr/>
        </p:nvSpPr>
        <p:spPr>
          <a:xfrm>
            <a:off x="1628878" y="0"/>
            <a:ext cx="10563122" cy="685800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3634454" y="3108814"/>
            <a:ext cx="775938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数值模拟：利用全参量模型建立桥涵结构的有限元数值模型，实现结构的仿真计算。
 变形监测：利用物联网技术对桥涵结构进行变形监测，获取结构的实时变形数据。
 损伤评估：建立桥涵结构的损伤评估模型，根据变形监测数据评估桥涵结构的损伤情况。
 健康监测：综合结构的仿真计算、变形监测和损伤评估结果，实现桥涵结构的健康状态监测。
 安全预警：建立桥涵结构的安全预警模型，根据健康监测结果预警桥涵结构的潜在安全隐患。
 数字孪生：将桥涵结构的物理模型与健康监测数据结合，建立桥涵结构的数字孪生模型，实现桥涵结构的数字化管理。
 维护保养：利用数字孪生模型仿真桥涵结构在不同荷载、环境条件下的性能，指导桥涵结构的维护保养工作。
 寿命评估：利用数字孪生模型评估桥涵结构的剩余寿命，为桥涵结构的改造、加固或重建提供依据。</a:t>
            </a:r>
          </a:p>
        </p:txBody>
      </p:sp>
      <p:grpSp>
        <p:nvGrpSpPr>
          <p:cNvPr id="10" name="组合 1">
            <a:extLst>
              <a:ext uri="{FF2B5EF4-FFF2-40B4-BE49-F238E27FC236}">
                <a16:creationId xmlns:a16="http://schemas.microsoft.com/office/drawing/2014/main" id="{82131953-FF7F-A4AB-6E30-956A37615C41}"/>
              </a:ext>
            </a:extLst>
          </p:cNvPr>
          <p:cNvGrpSpPr/>
          <p:nvPr/>
        </p:nvGrpSpPr>
        <p:grpSpPr>
          <a:xfrm>
            <a:off x="532109" y="191308"/>
            <a:ext cx="1979598" cy="1715045"/>
            <a:chOff x="5247894" y="3088828"/>
            <a:chExt cx="1655322" cy="1440000"/>
          </a:xfrm>
        </p:grpSpPr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509B2036-5F74-3D21-6616-75CD51A97177}"/>
                </a:ext>
              </a:extLst>
            </p:cNvPr>
            <p:cNvSpPr/>
            <p:nvPr userDrawn="1"/>
          </p:nvSpPr>
          <p:spPr>
            <a:xfrm>
              <a:off x="5376000" y="3088828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29419BA-3417-7846-C539-4714E5A3F00C}"/>
                </a:ext>
              </a:extLst>
            </p:cNvPr>
            <p:cNvSpPr txBox="1"/>
            <p:nvPr userDrawn="1"/>
          </p:nvSpPr>
          <p:spPr>
            <a:xfrm>
              <a:off x="5247894" y="3895918"/>
              <a:ext cx="1655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Adobe 宋体 Std L" pitchFamily="18" charset="-122"/>
                </a:rPr>
                <a:t>Contents Page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endParaRPr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id="{C6BACFCD-D4D6-549E-7972-E55AF8F360B9}"/>
                </a:ext>
              </a:extLst>
            </p:cNvPr>
            <p:cNvSpPr txBox="1"/>
            <p:nvPr userDrawn="1"/>
          </p:nvSpPr>
          <p:spPr>
            <a:xfrm>
              <a:off x="5247894" y="3435952"/>
              <a:ext cx="1655322" cy="43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/>
                </a:rPr>
                <a:t>目录页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CEB4078-FCCF-97EA-6B99-7B347E6D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2" y="4171790"/>
            <a:ext cx="2981087" cy="2697785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数值模拟：利用全参量模型建立桥涵结构的有限元数值模型，实现结构的仿真计算。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智能桥涵数字孪生技术研究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数值模拟：利用全参量模型建立桥涵结构的有限元数值模型，实现结构的仿真计算。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全参量建模技术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基于实测数据和理论分析，建立桥涵结构的三维几何模型，包括桥梁、涵洞、路面、地基等。</a:t>
            </a:r>
          </a:p>
          <a:p>
            <a:r>
              <a:t>2. 对模型进行网格划分，并将材料性能、边界条件和荷载施加到模型上。</a:t>
            </a:r>
          </a:p>
          <a:p>
            <a:r>
              <a:t>3. 利用有限元分析软件，对模型进行求解，得到结构的应力、应变、位移等信息。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有限元数值模拟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利用有限元方法，对桥涵结构进行数值模拟，可以准确地反映结构的受力状态和变形情况。</a:t>
            </a:r>
          </a:p>
          <a:p>
            <a:r>
              <a:t>2. 数值模拟可以用于评估结构的承载能力、耐久性、抗震性能等，为桥涵结构的设计、施工和养护提供重要依据。</a:t>
            </a:r>
          </a:p>
          <a:p>
            <a:r>
              <a:t>3. 数值模拟技术的发展，推动了桥涵结构设计和施工水平的提高，保障了桥涵结构的安全性、耐久性和经济性。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数值模拟：利用全参量模型建立桥涵结构的有限元数值模型，实现结构的仿真计算。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结构仿真计算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结构仿真计算是基于数值模拟技术，对桥涵结构进行计算分析的过程。</a:t>
            </a:r>
          </a:p>
          <a:p>
            <a:r>
              <a:t>2. 通过结构仿真计算，可以得到结构的应力、应变、位移等信息，以及结构的承载能力、耐久性、抗震性能等指标。</a:t>
            </a:r>
          </a:p>
          <a:p>
            <a:r>
              <a:t>3. 结构仿真计算可以帮助工程师对桥涵结构进行优化设计，提高结构的安全性、耐久性和经济性。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桥涵结构分析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桥涵结构分析是对桥涵结构的受力状态和变形情况进行分析的过程。</a:t>
            </a:r>
          </a:p>
          <a:p>
            <a:r>
              <a:t>2. 桥涵结构分析可以利用数值模拟技术、有限元方法等工具进行。</a:t>
            </a:r>
          </a:p>
          <a:p>
            <a:r>
              <a:t>3. 桥涵结构分析可以帮助工程师了解结构的受力情况，评估结构的承载能力、耐久性，并为结构的设计、施工和养护提供重要依据。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数值模拟：利用全参量模型建立桥涵结构的有限元数值模型，实现结构的仿真计算。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桥涵结构设计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桥涵结构设计是根据桥涵结构的受力情况和变形情况，确定结构的尺寸、材料和施工方法的过程。</a:t>
            </a:r>
          </a:p>
          <a:p>
            <a:r>
              <a:t>2. 桥涵结构设计需要考虑结构的承载能力、耐久性、抗震性能等因素。</a:t>
            </a:r>
          </a:p>
          <a:p>
            <a:r>
              <a:t>3. 桥涵结构设计需要满足相关规范和标准的要求，并确保结构的安全性和经济性。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桥涵结构施工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桥涵结构施工是根据桥涵结构设计图纸，进行施工的过程。</a:t>
            </a:r>
          </a:p>
          <a:p>
            <a:r>
              <a:t>2. 桥涵结构施工需要严格按照施工规范和标准进行，确保结构的质量和安全。</a:t>
            </a:r>
          </a:p>
          <a:p>
            <a:r>
              <a:t>3. 桥涵结构施工需要采用先进的施工技术和设备，提高施工效率和质量。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变形监测：利用物联网技术对桥涵结构进行变形监测，获取结构的实时变形数据。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智能桥涵数字孪生技术研究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变形监测：利用物联网技术对桥涵结构进行变形监测，获取结构的实时变形数据。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物联网技术在桥涵变形监测中的应用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物联网技术在桥涵变形监测中的优势：物联网技术具有感知、传输、控制和处理等功能，能够实现桥涵结构的实时监测和数据传输，为桥涵安全管理提供有力支撑。</a:t>
            </a:r>
          </a:p>
          <a:p>
            <a:r>
              <a:t>2. 物联网技术在桥涵变形监测中的应用场景：物联网技术可应用于桥梁、涵洞、隧道等桥涵结构的变形监测，并基于感知数据进行结构健康状态评估和预警。</a:t>
            </a:r>
          </a:p>
          <a:p>
            <a:r>
              <a:t>3. 物联网技术在桥涵变形监测中的发展趋势：物联网技术在桥涵变形监测中的应用正朝着智能化、网络化和协同化的方向发展，并将与人工智能、大数据等技术相结合，实现桥涵变形监测的实时、准确和高效。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桥涵变形监测数据采集技术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桥涵变形监测数据采集技术的发展历程：桥涵变形监测数据采集技术经历了人工监测、仪器监测和智能监测三个阶段，目前正处于智能监测阶段，以物联网技术为支撑，实现数据的实时采集和传输。</a:t>
            </a:r>
          </a:p>
          <a:p>
            <a:r>
              <a:t>2. 桥涵变形监测数据采集技术的种类：桥涵变形监测数据采集技术主要包括应变监测、位移监测、倾斜监测、振动监测、裂缝监测等，各技术具有不同的监测原理和应用场景。</a:t>
            </a:r>
          </a:p>
          <a:p>
            <a:r>
              <a:t>3. 桥涵变形监测数据采集技术的发展趋势：桥涵变形监测数据采集技术正朝着微型化、集成化和智能化的方向发展，并与新材料、新工艺相结合，实现桥涵变形监测数据的实时、准确和高效采集。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损伤评估：建立桥涵结构的损伤评估模型，根据变形监测数据评估桥涵结构的损伤情况。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智能桥涵数字孪生技术研究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损伤评估：建立桥涵结构的损伤评估模型，根据变形监测数据评估桥涵结构的损伤情况。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桥涵结构损伤评估模型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 基于有限元分析、损伤力学等理论，建立能够反映桥涵结构损伤特征的损伤评估模型。</a:t>
            </a:r>
          </a:p>
          <a:p>
            <a:r>
              <a:t>2. 考虑多种损伤类型，如裂缝、腐蚀、疲劳等，构建相应的损伤指标和损伤变量。</a:t>
            </a:r>
          </a:p>
          <a:p>
            <a:r>
              <a:t>3. 利用监测数据，如应变、位移、加速度等，反演桥涵结构的损伤状态，评估损伤的严重程度和发展趋势。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变形监测数据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 利用各种传感器和监测设备，如应变计、位移计、加速度计等，采集桥涵结构的变形数据。</a:t>
            </a:r>
          </a:p>
          <a:p>
            <a:r>
              <a:t>2. 对采集的数据进行预处理，包括数据清洗、滤波、特征提取等，以消除噪声和异常值，提取有价值的信息。</a:t>
            </a:r>
          </a:p>
          <a:p>
            <a:r>
              <a:t>3. 将预处理后的数据输入损伤评估模型，进行损伤状态的评估和预测。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健康监测：综合结构的仿真计算、变形监测和损伤评估结果，实现桥涵结构的健康状态监测。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智能桥涵数字孪生技术研究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https://d.book118.com/858025052054006043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3">
      <vt:lpstr>Arial</vt:lpstr>
      <vt:lpstr>Calibri</vt:lpstr>
      <vt:lpstr>黑体</vt:lpstr>
      <vt:lpstr>微软雅黑</vt:lpstr>
      <vt:lpstr>Wingdings</vt:lpstr>
      <vt:lpstr>Franklin Gothic Book</vt:lpstr>
      <vt:lpstr>宋体</vt:lpstr>
      <vt:lpstr>仿宋_GB2312</vt:lpstr>
      <vt:lpstr>Agency FB</vt:lpstr>
      <vt:lpstr>Adobe 宋体 Std L</vt:lpstr>
      <vt:lpstr>Office Theme</vt:lpstr>
      <vt:lpstr>PowerPoint Presentation</vt:lpstr>
      <vt:lpstr>PowerPoint Presentation</vt:lpstr>
      <vt:lpstr> 数值模拟：利用全参量模型建立桥涵结构的有限元数值模型，实现结构的仿真计算。</vt:lpstr>
      <vt:lpstr> 数值模拟：利用全参量模型建立桥涵结构的有限元数值模型，实现结构的仿真计算。</vt:lpstr>
      <vt:lpstr> 数值模拟：利用全参量模型建立桥涵结构的有限元数值模型，实现结构的仿真计算。</vt:lpstr>
      <vt:lpstr> 数值模拟：利用全参量模型建立桥涵结构的有限元数值模型，实现结构的仿真计算。</vt:lpstr>
      <vt:lpstr> 变形监测：利用物联网技术对桥涵结构进行变形监测，获取结构的实时变形数据。</vt:lpstr>
      <vt:lpstr> 变形监测：利用物联网技术对桥涵结构进行变形监测，获取结构的实时变形数据。</vt:lpstr>
      <vt:lpstr> 损伤评估：建立桥涵结构的损伤评估模型，根据变形监测数据评估桥涵结构的损伤情况。</vt:lpstr>
      <vt:lpstr> 损伤评估：建立桥涵结构的损伤评估模型，根据变形监测数据评估桥涵结构的损伤情况。</vt:lpstr>
      <vt:lpstr> 健康监测：综合结构的仿真计算、变形监测和损伤评估结果，实现桥涵结构的健康状态监测。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2024-09-22T22:23:25.688</cp:lastPrinted>
  <dcterms:created xsi:type="dcterms:W3CDTF">2024-09-22T14:23:25Z</dcterms:created>
  <dcterms:modified xsi:type="dcterms:W3CDTF">2024-09-22T14:23:27Z</dcterms:modified>
</cp:coreProperties>
</file>