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BCD08-9719-4C0D-9043-04253E94A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05CC6-C2B8-4A67-9F5A-1958D85E6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41C49-EA51-480C-A4C7-1F7147B40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00EE7-39F8-40A8-8BF8-FF534AEA1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CD5599-7EA3-4BE8-93E9-E5B995CB4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3A06B4-CC50-4851-9E6A-35A4D0CDF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2FACFB-08DE-48DF-AA72-DF45B5AEF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F6343-DD01-40FB-A73C-793904FEF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B0D2F-DC42-4D21-B57C-6B66560D9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97996-C6B4-4F74-B02C-4BDCC6A7E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2F649-ACF5-4D0D-B169-11C5A2680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31137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响应面分析软件DesignExpert使用教程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软件简介与安装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基础操作与界面介绍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试验设计与优化方法选择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响应面模型构建与评估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响应面优化策略实施与结果解读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高级功能拓展与自定义设置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软件简介与安装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DesignExpert是一款专业的实验设计软件，广泛应用于科研、工业、教育等领域。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专业实验设计软件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软件提供多种统计分析工具，包括方差分析、回归分析、响应面分析等，帮助用户深入理解实验数据。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强大的统计分析功能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DesignExpert支持多种图形展示方式，如三维响应面图、等高线图、散点图等，使得数据分析结果更加直观易懂。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直观的图形展示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DesignExpert软件概述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180" b="81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系统要求与兼容性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支持Windows、Mac OS等主流操作系统。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硬件要求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建议配备中等以上性能的处理器、内存和显卡，以保证软件流畅运行。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软件兼容性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DesignExpert与其他主流数据分析软件如Excel、SPSS等具有良好的兼容性，方便用户进行数据交换和共享。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下载软件安装包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从官方网站或授权渠道下载最新版本的DesignExpert软件安装包。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按照安装向导提示完成软件安装，注意选择正确的安装路径和组件。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激活与注册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根据软件提供的激活方式完成软件激活和注册，确保软件正常使用。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在安装过程中需关闭杀毒软件或防火墙，以免影响软件正常安装；同时避免安装在与系统盘不同的硬盘分区中，以免影响系统运行速度。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安装步骤及注意事项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软件启动后，将展示简洁明了的启动界面，包括菜单栏、工具栏、项目栏等。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启动界面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DesignExpert包含多个功能模块，如实验设计、数据分析、图形展示等，用户可根据需求选择相应的模块进行操作。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功能模块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用户可按照实验设计、数据收集、数据分析、结果展示等流程使用DesignExpert软件，实现实验数据的全流程管理。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启动界面与功能模块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基础操作与界面介绍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44" r="265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数据文件格式支持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DesignExpert支持多种数据文件格式，如Excel、CSV、TXT等，方便用户导入实验数据。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通过“文件”菜单选择“导入”，在弹出的对话框中选择数据文件，设置相应的参数（如分隔符、文本编码等），点击“确定”即可完成数据导入。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数据导出方法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处理完数据后，可以通过“文件”菜单选择“导出”，将数据导出为Excel、CSV等格式，以便在其他软件中进行进一步分析。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数据文件管理与导入导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DesignExpert的主界面包括菜单栏、工具栏、项目树、属性窗口和输出窗口等部分，布局合理，易于使用。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工具栏提供了常用的操作按钮，如新建、打开、保存、打印、撤销/重做等，方便用户快速执行常用操作。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工具栏功能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通过项目树可以方便地管理实验项目，包括添加、删除、重命名实验以及查看实验详情等操作。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项目树管理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图形界面及工具栏功能介绍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根据实验需求选择合适的实验设计方法（如中心复合设计、Box-Behnken设计等），设置实验因素与水平，生成实验方案。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按照生成的实验方案进行实验，记录实验结果。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实验执行与数据收集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将实验结果导入DesignExpert，进行数据分析，包括方差分析、回归分析等，构建响应面模型。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数据分析与响应面构建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基于构建的响应面模型进行优化分析，找到最优的实验条件组合，并进行预测和验证。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响应面优化与预测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响应面分析流程梳理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问题1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如何导入Excel格式的数据？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在“文件”菜单中选择“导入”，然后选择Excel文件类型并按照提示进行操作即可。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问题2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如何设置响应面图的坐标轴范围？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常见问题解答与技巧分享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891367" y="2905696"/>
            <a:ext cx="1971294" cy="1875187"/>
            <a:chOff x="7891367" y="2905696"/>
            <a:chExt cx="1971294" cy="1875187"/>
          </a:xfrm>
        </p:grpSpPr>
        <p:sp>
          <p:nvSpPr>
            <p:cNvPr id="3" name="Freeform 3"/>
            <p:cNvSpPr/>
            <p:nvPr/>
          </p:nvSpPr>
          <p:spPr>
            <a:xfrm>
              <a:off x="8358854" y="2914174"/>
              <a:ext cx="420243" cy="199168"/>
            </a:xfrm>
            <a:custGeom>
              <a:rect l="l" t="t" r="r" b="b"/>
              <a:pathLst>
                <a:path w="105" h="50">
                  <a:moveTo>
                    <a:pt x="0" y="40"/>
                  </a:moveTo>
                  <a:cubicBezTo>
                    <a:pt x="32" y="20"/>
                    <a:pt x="67" y="5"/>
                    <a:pt x="105" y="0"/>
                  </a:cubicBezTo>
                  <a:cubicBezTo>
                    <a:pt x="101" y="13"/>
                    <a:pt x="98" y="27"/>
                    <a:pt x="95" y="40"/>
                  </a:cubicBezTo>
                  <a:cubicBezTo>
                    <a:pt x="88" y="41"/>
                    <a:pt x="81" y="45"/>
                    <a:pt x="75" y="50"/>
                  </a:cubicBezTo>
                  <a:cubicBezTo>
                    <a:pt x="50" y="46"/>
                    <a:pt x="25" y="43"/>
                    <a:pt x="0" y="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8799386" y="2905696"/>
              <a:ext cx="307181" cy="187357"/>
            </a:xfrm>
            <a:custGeom>
              <a:rect l="l" t="t" r="r" b="b"/>
              <a:pathLst>
                <a:path w="77" h="47">
                  <a:moveTo>
                    <a:pt x="11" y="2"/>
                  </a:moveTo>
                  <a:cubicBezTo>
                    <a:pt x="33" y="0"/>
                    <a:pt x="56" y="2"/>
                    <a:pt x="77" y="8"/>
                  </a:cubicBezTo>
                  <a:cubicBezTo>
                    <a:pt x="50" y="18"/>
                    <a:pt x="24" y="30"/>
                    <a:pt x="0" y="47"/>
                  </a:cubicBezTo>
                  <a:cubicBezTo>
                    <a:pt x="3" y="31"/>
                    <a:pt x="7" y="16"/>
                    <a:pt x="11" y="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819579" y="2969895"/>
              <a:ext cx="703802" cy="543497"/>
            </a:xfrm>
            <a:custGeom>
              <a:rect l="l" t="t" r="r" b="b"/>
              <a:pathLst>
                <a:path w="176" h="136">
                  <a:moveTo>
                    <a:pt x="0" y="45"/>
                  </a:moveTo>
                  <a:cubicBezTo>
                    <a:pt x="30" y="24"/>
                    <a:pt x="64" y="9"/>
                    <a:pt x="100" y="0"/>
                  </a:cubicBezTo>
                  <a:cubicBezTo>
                    <a:pt x="127" y="9"/>
                    <a:pt x="151" y="25"/>
                    <a:pt x="172" y="44"/>
                  </a:cubicBezTo>
                  <a:cubicBezTo>
                    <a:pt x="172" y="75"/>
                    <a:pt x="176" y="106"/>
                    <a:pt x="170" y="136"/>
                  </a:cubicBezTo>
                  <a:cubicBezTo>
                    <a:pt x="161" y="131"/>
                    <a:pt x="155" y="123"/>
                    <a:pt x="147" y="117"/>
                  </a:cubicBezTo>
                  <a:cubicBezTo>
                    <a:pt x="105" y="82"/>
                    <a:pt x="53" y="60"/>
                    <a:pt x="0" y="4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087106" y="3133535"/>
              <a:ext cx="575500" cy="832104"/>
            </a:xfrm>
            <a:custGeom>
              <a:rect l="l" t="t" r="r" b="b"/>
              <a:pathLst>
                <a:path w="144" h="208">
                  <a:moveTo>
                    <a:pt x="0" y="62"/>
                  </a:moveTo>
                  <a:cubicBezTo>
                    <a:pt x="12" y="39"/>
                    <a:pt x="29" y="19"/>
                    <a:pt x="48" y="2"/>
                  </a:cubicBezTo>
                  <a:cubicBezTo>
                    <a:pt x="79" y="0"/>
                    <a:pt x="110" y="5"/>
                    <a:pt x="140" y="10"/>
                  </a:cubicBezTo>
                  <a:cubicBezTo>
                    <a:pt x="144" y="21"/>
                    <a:pt x="134" y="27"/>
                    <a:pt x="128" y="34"/>
                  </a:cubicBezTo>
                  <a:cubicBezTo>
                    <a:pt x="84" y="82"/>
                    <a:pt x="60" y="145"/>
                    <a:pt x="46" y="208"/>
                  </a:cubicBezTo>
                  <a:cubicBezTo>
                    <a:pt x="16" y="166"/>
                    <a:pt x="2" y="113"/>
                    <a:pt x="0" y="6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763952" y="3214592"/>
              <a:ext cx="715613" cy="982313"/>
            </a:xfrm>
            <a:custGeom>
              <a:rect l="l" t="t" r="r" b="b"/>
              <a:pathLst>
                <a:path w="179" h="246">
                  <a:moveTo>
                    <a:pt x="6" y="42"/>
                  </a:moveTo>
                  <a:cubicBezTo>
                    <a:pt x="6" y="28"/>
                    <a:pt x="0" y="10"/>
                    <a:pt x="14" y="0"/>
                  </a:cubicBezTo>
                  <a:cubicBezTo>
                    <a:pt x="71" y="16"/>
                    <a:pt x="127" y="42"/>
                    <a:pt x="170" y="84"/>
                  </a:cubicBezTo>
                  <a:cubicBezTo>
                    <a:pt x="168" y="96"/>
                    <a:pt x="170" y="108"/>
                    <a:pt x="179" y="116"/>
                  </a:cubicBezTo>
                  <a:cubicBezTo>
                    <a:pt x="171" y="161"/>
                    <a:pt x="156" y="206"/>
                    <a:pt x="132" y="246"/>
                  </a:cubicBezTo>
                  <a:cubicBezTo>
                    <a:pt x="126" y="246"/>
                    <a:pt x="120" y="246"/>
                    <a:pt x="114" y="246"/>
                  </a:cubicBezTo>
                  <a:cubicBezTo>
                    <a:pt x="57" y="192"/>
                    <a:pt x="13" y="121"/>
                    <a:pt x="6" y="4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9567291" y="3209544"/>
              <a:ext cx="295370" cy="815245"/>
            </a:xfrm>
            <a:custGeom>
              <a:rect l="l" t="t" r="r" b="b"/>
              <a:pathLst>
                <a:path w="74" h="204">
                  <a:moveTo>
                    <a:pt x="2" y="0"/>
                  </a:moveTo>
                  <a:cubicBezTo>
                    <a:pt x="51" y="54"/>
                    <a:pt x="74" y="132"/>
                    <a:pt x="57" y="204"/>
                  </a:cubicBezTo>
                  <a:cubicBezTo>
                    <a:pt x="47" y="170"/>
                    <a:pt x="31" y="138"/>
                    <a:pt x="11" y="110"/>
                  </a:cubicBezTo>
                  <a:cubicBezTo>
                    <a:pt x="18" y="97"/>
                    <a:pt x="12" y="81"/>
                    <a:pt x="0" y="74"/>
                  </a:cubicBezTo>
                  <a:cubicBezTo>
                    <a:pt x="2" y="49"/>
                    <a:pt x="2" y="25"/>
                    <a:pt x="2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40280" y="3250025"/>
              <a:ext cx="847249" cy="1230439"/>
            </a:xfrm>
            <a:custGeom>
              <a:rect l="l" t="t" r="r" b="b"/>
              <a:pathLst>
                <a:path w="211" h="308">
                  <a:moveTo>
                    <a:pt x="83" y="7"/>
                  </a:moveTo>
                  <a:cubicBezTo>
                    <a:pt x="86" y="3"/>
                    <a:pt x="91" y="1"/>
                    <a:pt x="96" y="0"/>
                  </a:cubicBezTo>
                  <a:cubicBezTo>
                    <a:pt x="95" y="68"/>
                    <a:pt x="118" y="135"/>
                    <a:pt x="158" y="189"/>
                  </a:cubicBezTo>
                  <a:cubicBezTo>
                    <a:pt x="172" y="210"/>
                    <a:pt x="190" y="229"/>
                    <a:pt x="208" y="247"/>
                  </a:cubicBezTo>
                  <a:cubicBezTo>
                    <a:pt x="210" y="256"/>
                    <a:pt x="209" y="264"/>
                    <a:pt x="212" y="273"/>
                  </a:cubicBezTo>
                  <a:cubicBezTo>
                    <a:pt x="202" y="284"/>
                    <a:pt x="192" y="295"/>
                    <a:pt x="180" y="304"/>
                  </a:cubicBezTo>
                  <a:cubicBezTo>
                    <a:pt x="170" y="301"/>
                    <a:pt x="160" y="302"/>
                    <a:pt x="151" y="308"/>
                  </a:cubicBezTo>
                  <a:cubicBezTo>
                    <a:pt x="97" y="286"/>
                    <a:pt x="46" y="255"/>
                    <a:pt x="8" y="211"/>
                  </a:cubicBezTo>
                  <a:cubicBezTo>
                    <a:pt x="12" y="199"/>
                    <a:pt x="9" y="187"/>
                    <a:pt x="0" y="178"/>
                  </a:cubicBezTo>
                  <a:cubicBezTo>
                    <a:pt x="12" y="115"/>
                    <a:pt x="38" y="53"/>
                    <a:pt x="83" y="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7891367" y="3486340"/>
              <a:ext cx="356140" cy="1002506"/>
            </a:xfrm>
            <a:custGeom>
              <a:rect l="l" t="t" r="r" b="b"/>
              <a:pathLst>
                <a:path w="89" h="251">
                  <a:moveTo>
                    <a:pt x="88" y="251"/>
                  </a:moveTo>
                  <a:cubicBezTo>
                    <a:pt x="21" y="188"/>
                    <a:pt x="0" y="84"/>
                    <a:pt x="36" y="0"/>
                  </a:cubicBezTo>
                  <a:cubicBezTo>
                    <a:pt x="41" y="44"/>
                    <a:pt x="56" y="86"/>
                    <a:pt x="79" y="124"/>
                  </a:cubicBezTo>
                  <a:cubicBezTo>
                    <a:pt x="74" y="138"/>
                    <a:pt x="75" y="154"/>
                    <a:pt x="89" y="162"/>
                  </a:cubicBezTo>
                  <a:cubicBezTo>
                    <a:pt x="88" y="192"/>
                    <a:pt x="85" y="221"/>
                    <a:pt x="88" y="25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9342787" y="3665220"/>
              <a:ext cx="415195" cy="803434"/>
            </a:xfrm>
            <a:custGeom>
              <a:rect l="l" t="t" r="r" b="b"/>
              <a:pathLst>
                <a:path w="104" h="201">
                  <a:moveTo>
                    <a:pt x="48" y="13"/>
                  </a:moveTo>
                  <a:cubicBezTo>
                    <a:pt x="48" y="8"/>
                    <a:pt x="51" y="0"/>
                    <a:pt x="56" y="7"/>
                  </a:cubicBezTo>
                  <a:cubicBezTo>
                    <a:pt x="80" y="41"/>
                    <a:pt x="97" y="80"/>
                    <a:pt x="104" y="120"/>
                  </a:cubicBezTo>
                  <a:cubicBezTo>
                    <a:pt x="95" y="150"/>
                    <a:pt x="76" y="177"/>
                    <a:pt x="56" y="201"/>
                  </a:cubicBezTo>
                  <a:cubicBezTo>
                    <a:pt x="37" y="190"/>
                    <a:pt x="20" y="177"/>
                    <a:pt x="3" y="164"/>
                  </a:cubicBezTo>
                  <a:cubicBezTo>
                    <a:pt x="3" y="156"/>
                    <a:pt x="2" y="148"/>
                    <a:pt x="0" y="140"/>
                  </a:cubicBezTo>
                  <a:cubicBezTo>
                    <a:pt x="23" y="101"/>
                    <a:pt x="39" y="58"/>
                    <a:pt x="48" y="1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8294751" y="4124325"/>
              <a:ext cx="624459" cy="580644"/>
            </a:xfrm>
            <a:custGeom>
              <a:rect l="l" t="t" r="r" b="b"/>
              <a:pathLst>
                <a:path w="156" h="145">
                  <a:moveTo>
                    <a:pt x="4" y="0"/>
                  </a:moveTo>
                  <a:cubicBezTo>
                    <a:pt x="46" y="46"/>
                    <a:pt x="99" y="79"/>
                    <a:pt x="155" y="103"/>
                  </a:cubicBezTo>
                  <a:cubicBezTo>
                    <a:pt x="155" y="105"/>
                    <a:pt x="156" y="108"/>
                    <a:pt x="156" y="110"/>
                  </a:cubicBezTo>
                  <a:cubicBezTo>
                    <a:pt x="130" y="126"/>
                    <a:pt x="101" y="137"/>
                    <a:pt x="71" y="145"/>
                  </a:cubicBezTo>
                  <a:cubicBezTo>
                    <a:pt x="47" y="135"/>
                    <a:pt x="23" y="124"/>
                    <a:pt x="4" y="106"/>
                  </a:cubicBezTo>
                  <a:cubicBezTo>
                    <a:pt x="0" y="90"/>
                    <a:pt x="3" y="17"/>
                    <a:pt x="4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9086279" y="4365688"/>
              <a:ext cx="432054" cy="266700"/>
            </a:xfrm>
            <a:custGeom>
              <a:rect l="l" t="t" r="r" b="b"/>
              <a:pathLst>
                <a:path w="108" h="67">
                  <a:moveTo>
                    <a:pt x="36" y="4"/>
                  </a:moveTo>
                  <a:cubicBezTo>
                    <a:pt x="43" y="2"/>
                    <a:pt x="50" y="2"/>
                    <a:pt x="57" y="0"/>
                  </a:cubicBezTo>
                  <a:cubicBezTo>
                    <a:pt x="74" y="13"/>
                    <a:pt x="90" y="25"/>
                    <a:pt x="108" y="36"/>
                  </a:cubicBezTo>
                  <a:cubicBezTo>
                    <a:pt x="94" y="47"/>
                    <a:pt x="81" y="67"/>
                    <a:pt x="62" y="59"/>
                  </a:cubicBezTo>
                  <a:cubicBezTo>
                    <a:pt x="41" y="53"/>
                    <a:pt x="18" y="52"/>
                    <a:pt x="0" y="39"/>
                  </a:cubicBezTo>
                  <a:cubicBezTo>
                    <a:pt x="13" y="28"/>
                    <a:pt x="24" y="16"/>
                    <a:pt x="36" y="4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8691372" y="4600289"/>
              <a:ext cx="610933" cy="180594"/>
            </a:xfrm>
            <a:custGeom>
              <a:rect l="l" t="t" r="r" b="b"/>
              <a:pathLst>
                <a:path w="153" h="45">
                  <a:moveTo>
                    <a:pt x="100" y="0"/>
                  </a:moveTo>
                  <a:cubicBezTo>
                    <a:pt x="117" y="5"/>
                    <a:pt x="135" y="10"/>
                    <a:pt x="153" y="14"/>
                  </a:cubicBezTo>
                  <a:cubicBezTo>
                    <a:pt x="107" y="38"/>
                    <a:pt x="51" y="45"/>
                    <a:pt x="0" y="33"/>
                  </a:cubicBezTo>
                  <a:cubicBezTo>
                    <a:pt x="22" y="26"/>
                    <a:pt x="43" y="17"/>
                    <a:pt x="63" y="5"/>
                  </a:cubicBezTo>
                  <a:cubicBezTo>
                    <a:pt x="75" y="13"/>
                    <a:pt x="91" y="12"/>
                    <a:pt x="100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5" name="Connector 15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7" name="Connector 17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8" name="Connector 18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9" name="AutoShape 19"/>
          <p:cNvSpPr/>
          <p:nvPr/>
        </p:nvSpPr>
        <p:spPr>
          <a:xfrm>
            <a:off x="6323362" y="3226403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6386989" y="3293554"/>
            <a:ext cx="326517" cy="368619"/>
            <a:chOff x="6386989" y="3293554"/>
            <a:chExt cx="326517" cy="368619"/>
          </a:xfrm>
        </p:grpSpPr>
        <p:sp>
          <p:nvSpPr>
            <p:cNvPr id="21" name="Freeform 21"/>
            <p:cNvSpPr/>
            <p:nvPr/>
          </p:nvSpPr>
          <p:spPr>
            <a:xfrm>
              <a:off x="6475762" y="329355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386989" y="34737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531769" y="350501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6397466" y="361997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8675084" y="123015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8738711" y="1297305"/>
            <a:ext cx="326517" cy="368618"/>
            <a:chOff x="8738711" y="1297305"/>
            <a:chExt cx="326517" cy="368618"/>
          </a:xfrm>
        </p:grpSpPr>
        <p:sp>
          <p:nvSpPr>
            <p:cNvPr id="27" name="Freeform 27"/>
            <p:cNvSpPr/>
            <p:nvPr/>
          </p:nvSpPr>
          <p:spPr>
            <a:xfrm>
              <a:off x="8827484" y="129730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738711" y="147751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83491" y="150876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Freeform 30"/>
          <p:cNvSpPr/>
          <p:nvPr/>
        </p:nvSpPr>
        <p:spPr>
          <a:xfrm>
            <a:off x="8749189" y="1623727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375589" y="560279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7439216" y="5669947"/>
            <a:ext cx="326517" cy="368618"/>
            <a:chOff x="7439216" y="5669947"/>
            <a:chExt cx="326517" cy="368618"/>
          </a:xfrm>
        </p:grpSpPr>
        <p:sp>
          <p:nvSpPr>
            <p:cNvPr id="33" name="Freeform 33"/>
            <p:cNvSpPr/>
            <p:nvPr/>
          </p:nvSpPr>
          <p:spPr>
            <a:xfrm>
              <a:off x="7527989" y="566994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439216" y="585016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7583995" y="5881497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6" name="Freeform 36"/>
          <p:cNvSpPr/>
          <p:nvPr/>
        </p:nvSpPr>
        <p:spPr>
          <a:xfrm>
            <a:off x="7449693" y="5996464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633901" y="4955286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8" name="Group 38"/>
          <p:cNvGrpSpPr/>
          <p:nvPr/>
        </p:nvGrpSpPr>
        <p:grpSpPr>
          <a:xfrm>
            <a:off x="10697432" y="5022437"/>
            <a:ext cx="326517" cy="368618"/>
            <a:chOff x="10697432" y="5022437"/>
            <a:chExt cx="326517" cy="368618"/>
          </a:xfrm>
        </p:grpSpPr>
        <p:sp>
          <p:nvSpPr>
            <p:cNvPr id="39" name="Freeform 39"/>
            <p:cNvSpPr/>
            <p:nvPr/>
          </p:nvSpPr>
          <p:spPr>
            <a:xfrm>
              <a:off x="10786301" y="5022437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0697432" y="5202650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0842308" y="523398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Freeform 42"/>
          <p:cNvSpPr/>
          <p:nvPr/>
        </p:nvSpPr>
        <p:spPr>
          <a:xfrm>
            <a:off x="10708005" y="5348859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3" name="Connector 43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4" name="Connector 44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5" name="Connector 45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46" name="AutoShape 46"/>
          <p:cNvSpPr/>
          <p:nvPr/>
        </p:nvSpPr>
        <p:spPr>
          <a:xfrm>
            <a:off x="7100411" y="326926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7193566" y="3367564"/>
            <a:ext cx="478060" cy="539686"/>
            <a:chOff x="7193566" y="3367564"/>
            <a:chExt cx="478060" cy="539686"/>
          </a:xfrm>
        </p:grpSpPr>
        <p:sp>
          <p:nvSpPr>
            <p:cNvPr id="48" name="Freeform 48"/>
            <p:cNvSpPr/>
            <p:nvPr/>
          </p:nvSpPr>
          <p:spPr>
            <a:xfrm>
              <a:off x="7323582" y="336756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193566" y="3631406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7405497" y="367731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1" name="Freeform 51"/>
          <p:cNvSpPr/>
          <p:nvPr/>
        </p:nvSpPr>
        <p:spPr>
          <a:xfrm>
            <a:off x="7208901" y="3845623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7074218" y="2382488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3" name="Group 53"/>
          <p:cNvGrpSpPr/>
          <p:nvPr/>
        </p:nvGrpSpPr>
        <p:grpSpPr>
          <a:xfrm>
            <a:off x="7137845" y="2449639"/>
            <a:ext cx="326517" cy="368619"/>
            <a:chOff x="7137845" y="2449639"/>
            <a:chExt cx="326517" cy="368619"/>
          </a:xfrm>
        </p:grpSpPr>
        <p:sp>
          <p:nvSpPr>
            <p:cNvPr id="54" name="Freeform 54"/>
            <p:cNvSpPr/>
            <p:nvPr/>
          </p:nvSpPr>
          <p:spPr>
            <a:xfrm>
              <a:off x="7226713" y="244963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7137845" y="2629853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7282625" y="2661190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7" name="Freeform 57"/>
          <p:cNvSpPr/>
          <p:nvPr/>
        </p:nvSpPr>
        <p:spPr>
          <a:xfrm>
            <a:off x="7148322" y="277615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6614922" y="417652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9" name="Group 59"/>
          <p:cNvGrpSpPr/>
          <p:nvPr/>
        </p:nvGrpSpPr>
        <p:grpSpPr>
          <a:xfrm>
            <a:off x="6678454" y="4243673"/>
            <a:ext cx="326517" cy="368618"/>
            <a:chOff x="6678454" y="4243673"/>
            <a:chExt cx="326517" cy="368618"/>
          </a:xfrm>
        </p:grpSpPr>
        <p:sp>
          <p:nvSpPr>
            <p:cNvPr id="60" name="Freeform 60"/>
            <p:cNvSpPr/>
            <p:nvPr/>
          </p:nvSpPr>
          <p:spPr>
            <a:xfrm>
              <a:off x="6767322" y="424367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6678454" y="442388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6823234" y="445522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Freeform 63"/>
          <p:cNvSpPr/>
          <p:nvPr/>
        </p:nvSpPr>
        <p:spPr>
          <a:xfrm>
            <a:off x="6689027" y="457019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4" name="Connector 64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5" name="AutoShape 65"/>
          <p:cNvSpPr/>
          <p:nvPr/>
        </p:nvSpPr>
        <p:spPr>
          <a:xfrm>
            <a:off x="7787354" y="4746498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6" name="Group 66"/>
          <p:cNvGrpSpPr/>
          <p:nvPr/>
        </p:nvGrpSpPr>
        <p:grpSpPr>
          <a:xfrm>
            <a:off x="7880414" y="4844796"/>
            <a:ext cx="478060" cy="539782"/>
            <a:chOff x="7880414" y="4844796"/>
            <a:chExt cx="478060" cy="539782"/>
          </a:xfrm>
        </p:grpSpPr>
        <p:sp>
          <p:nvSpPr>
            <p:cNvPr id="67" name="Freeform 67"/>
            <p:cNvSpPr/>
            <p:nvPr/>
          </p:nvSpPr>
          <p:spPr>
            <a:xfrm>
              <a:off x="8010525" y="4844796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7880414" y="5108734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8092440" y="5154549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Freeform 70"/>
          <p:cNvSpPr/>
          <p:nvPr/>
        </p:nvSpPr>
        <p:spPr>
          <a:xfrm>
            <a:off x="7895844" y="5322856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6936200" y="483003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2" name="Group 72"/>
          <p:cNvGrpSpPr/>
          <p:nvPr/>
        </p:nvGrpSpPr>
        <p:grpSpPr>
          <a:xfrm>
            <a:off x="6999827" y="4897184"/>
            <a:ext cx="326517" cy="368617"/>
            <a:chOff x="6999827" y="4897184"/>
            <a:chExt cx="326517" cy="368617"/>
          </a:xfrm>
        </p:grpSpPr>
        <p:sp>
          <p:nvSpPr>
            <p:cNvPr id="73" name="Freeform 73"/>
            <p:cNvSpPr/>
            <p:nvPr/>
          </p:nvSpPr>
          <p:spPr>
            <a:xfrm>
              <a:off x="7088600" y="4897184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99827" y="507739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7144608" y="5108734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6" name="Freeform 76"/>
          <p:cNvSpPr/>
          <p:nvPr/>
        </p:nvSpPr>
        <p:spPr>
          <a:xfrm>
            <a:off x="7010305" y="522370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AutoShape 77"/>
          <p:cNvSpPr/>
          <p:nvPr/>
        </p:nvSpPr>
        <p:spPr>
          <a:xfrm>
            <a:off x="8511826" y="5729097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8" name="Group 78"/>
          <p:cNvGrpSpPr/>
          <p:nvPr/>
        </p:nvGrpSpPr>
        <p:grpSpPr>
          <a:xfrm>
            <a:off x="8575453" y="5796249"/>
            <a:ext cx="326517" cy="368617"/>
            <a:chOff x="8575453" y="5796249"/>
            <a:chExt cx="326517" cy="368617"/>
          </a:xfrm>
        </p:grpSpPr>
        <p:sp>
          <p:nvSpPr>
            <p:cNvPr id="79" name="Freeform 79"/>
            <p:cNvSpPr/>
            <p:nvPr/>
          </p:nvSpPr>
          <p:spPr>
            <a:xfrm>
              <a:off x="8664226" y="5796249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8575453" y="5976461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8720233" y="6007798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2" name="Freeform 82"/>
          <p:cNvSpPr/>
          <p:nvPr/>
        </p:nvSpPr>
        <p:spPr>
          <a:xfrm>
            <a:off x="8585930" y="6122765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3" name="Connector 83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84" name="Connector 84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85" name="AutoShape 85"/>
          <p:cNvSpPr/>
          <p:nvPr/>
        </p:nvSpPr>
        <p:spPr>
          <a:xfrm>
            <a:off x="9748075" y="430015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6" name="Group 86"/>
          <p:cNvGrpSpPr/>
          <p:nvPr/>
        </p:nvGrpSpPr>
        <p:grpSpPr>
          <a:xfrm>
            <a:off x="9841230" y="4398454"/>
            <a:ext cx="478060" cy="539687"/>
            <a:chOff x="9841230" y="4398454"/>
            <a:chExt cx="478060" cy="539687"/>
          </a:xfrm>
        </p:grpSpPr>
        <p:sp>
          <p:nvSpPr>
            <p:cNvPr id="87" name="Freeform 87"/>
            <p:cNvSpPr/>
            <p:nvPr/>
          </p:nvSpPr>
          <p:spPr>
            <a:xfrm>
              <a:off x="9971246" y="4398454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9841230" y="4662297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10053161" y="47082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0" name="Freeform 90"/>
          <p:cNvSpPr/>
          <p:nvPr/>
        </p:nvSpPr>
        <p:spPr>
          <a:xfrm>
            <a:off x="9856566" y="48765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>
            <a:off x="9030843" y="502310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2" name="Group 92"/>
          <p:cNvGrpSpPr/>
          <p:nvPr/>
        </p:nvGrpSpPr>
        <p:grpSpPr>
          <a:xfrm>
            <a:off x="9094470" y="5090255"/>
            <a:ext cx="326517" cy="368618"/>
            <a:chOff x="9094470" y="5090255"/>
            <a:chExt cx="326517" cy="368618"/>
          </a:xfrm>
        </p:grpSpPr>
        <p:sp>
          <p:nvSpPr>
            <p:cNvPr id="93" name="Freeform 93"/>
            <p:cNvSpPr/>
            <p:nvPr/>
          </p:nvSpPr>
          <p:spPr>
            <a:xfrm>
              <a:off x="9183243" y="509025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9094470" y="527046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9239250" y="530180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6" name="Freeform 96"/>
          <p:cNvSpPr/>
          <p:nvPr/>
        </p:nvSpPr>
        <p:spPr>
          <a:xfrm>
            <a:off x="9104948" y="541677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>
            <a:off x="9872949" y="5502211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8" name="Group 98"/>
          <p:cNvGrpSpPr/>
          <p:nvPr/>
        </p:nvGrpSpPr>
        <p:grpSpPr>
          <a:xfrm>
            <a:off x="9936480" y="5569363"/>
            <a:ext cx="326517" cy="368618"/>
            <a:chOff x="9936480" y="5569363"/>
            <a:chExt cx="326517" cy="368618"/>
          </a:xfrm>
        </p:grpSpPr>
        <p:sp>
          <p:nvSpPr>
            <p:cNvPr id="99" name="Freeform 99"/>
            <p:cNvSpPr/>
            <p:nvPr/>
          </p:nvSpPr>
          <p:spPr>
            <a:xfrm>
              <a:off x="10025349" y="5569363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9936480" y="5749576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10081260" y="5780913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2" name="Freeform 102"/>
          <p:cNvSpPr/>
          <p:nvPr/>
        </p:nvSpPr>
        <p:spPr>
          <a:xfrm>
            <a:off x="9947053" y="589588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3" name="Connector 103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104" name="Connector 104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105" name="AutoShape 105"/>
          <p:cNvSpPr/>
          <p:nvPr/>
        </p:nvSpPr>
        <p:spPr>
          <a:xfrm>
            <a:off x="8554402" y="2050351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6" name="Group 106"/>
          <p:cNvGrpSpPr/>
          <p:nvPr/>
        </p:nvGrpSpPr>
        <p:grpSpPr>
          <a:xfrm>
            <a:off x="8647462" y="2148650"/>
            <a:ext cx="478060" cy="539686"/>
            <a:chOff x="8647462" y="2148650"/>
            <a:chExt cx="478060" cy="539686"/>
          </a:xfrm>
        </p:grpSpPr>
        <p:sp>
          <p:nvSpPr>
            <p:cNvPr id="107" name="Freeform 107"/>
            <p:cNvSpPr/>
            <p:nvPr/>
          </p:nvSpPr>
          <p:spPr>
            <a:xfrm>
              <a:off x="8777574" y="2148650"/>
              <a:ext cx="218027" cy="283369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8647462" y="2412492"/>
              <a:ext cx="478060" cy="27584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8859488" y="2458307"/>
              <a:ext cx="55626" cy="41339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0" name="Freeform 110"/>
          <p:cNvSpPr/>
          <p:nvPr/>
        </p:nvSpPr>
        <p:spPr>
          <a:xfrm>
            <a:off x="8662892" y="26266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>
            <a:off x="7753064" y="185499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2" name="Group 112"/>
          <p:cNvGrpSpPr/>
          <p:nvPr/>
        </p:nvGrpSpPr>
        <p:grpSpPr>
          <a:xfrm>
            <a:off x="7816691" y="1922145"/>
            <a:ext cx="326517" cy="368618"/>
            <a:chOff x="7816691" y="1922145"/>
            <a:chExt cx="326517" cy="368618"/>
          </a:xfrm>
        </p:grpSpPr>
        <p:sp>
          <p:nvSpPr>
            <p:cNvPr id="113" name="Freeform 113"/>
            <p:cNvSpPr/>
            <p:nvPr/>
          </p:nvSpPr>
          <p:spPr>
            <a:xfrm>
              <a:off x="7905464" y="1922145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7816691" y="2102358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7961471" y="2133695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6" name="Freeform 116"/>
          <p:cNvSpPr/>
          <p:nvPr/>
        </p:nvSpPr>
        <p:spPr>
          <a:xfrm>
            <a:off x="7827169" y="224866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9632252" y="196786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8" name="Group 118"/>
          <p:cNvGrpSpPr/>
          <p:nvPr/>
        </p:nvGrpSpPr>
        <p:grpSpPr>
          <a:xfrm>
            <a:off x="9695879" y="2035016"/>
            <a:ext cx="326517" cy="368618"/>
            <a:chOff x="9695879" y="2035016"/>
            <a:chExt cx="326517" cy="368618"/>
          </a:xfrm>
        </p:grpSpPr>
        <p:sp>
          <p:nvSpPr>
            <p:cNvPr id="119" name="Freeform 119"/>
            <p:cNvSpPr/>
            <p:nvPr/>
          </p:nvSpPr>
          <p:spPr>
            <a:xfrm>
              <a:off x="9784652" y="2035016"/>
              <a:ext cx="148876" cy="193548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9695879" y="2215229"/>
              <a:ext cx="326517" cy="188405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9840659" y="2246471"/>
              <a:ext cx="38005" cy="28194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2" name="Freeform 122"/>
          <p:cNvSpPr/>
          <p:nvPr/>
        </p:nvSpPr>
        <p:spPr>
          <a:xfrm>
            <a:off x="9706356" y="2361438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解答：在响应面图中双击坐标轴，弹出坐标轴设置对话框，在其中可以设置坐标轴的范围、刻度、标签等属性。</a:t>
            </a:r>
            <a:endParaRPr lang="en-US" sz="1100"/>
          </a:p>
        </p:txBody>
      </p:sp>
      <p:sp>
        <p:nvSpPr>
          <p:cNvPr id="124" name="Freeform 124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6" name="Group 1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7" name="AutoShape 1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TextBox 1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常见问题解答与技巧分享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技巧1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使用快捷键提高效率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DesignExpert提供了丰富的快捷键功能，如Ctrl+N新建项目、Ctrl+O打开项目、Ctrl+S保存项目等，熟练使用这些快捷键可以大大提高工作效率。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常见问题解答与技巧分享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自定义工具栏和菜单栏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用户可以根据自己的使用习惯自定义工具栏和菜单栏，将常用的功能按钮添加到工具栏中，方便快速访问。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3708" r="1370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常见问题解答与技巧分享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试验设计与优化方法选择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24" r="42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试验设计基本原理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通过合理选择和安排试验因素与水平，以较少的试验次数获得全面且可靠的信息。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常用试验方法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完全随机设计、随机区组设计、拉丁方设计、正交设计等。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响应面分析法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通过建立数学模型描述因素与响应之间的定量关系，进行试验优化和预测。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试验设计原理及常用方法介绍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根据专业知识和经验，选择与响应密切相关的因素。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因素选择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针对每个因素，选择合适的水平范围，以充分探索因素对响应的影响。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水平设置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考虑实际生产或试验过程中的限制条件，如时间、成本、安全等，对因素水平进行适当调整。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约束条件处理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因素水平设置和约束条件处理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多目标优化处理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当存在多个优化目标时，需权衡各目标之间的关系，采用多目标优化算法进行处理。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明确试验优化的目标，如最大化产量、最小化成本、提高产品质量等。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评价标准确定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根据优化目标，选择合适的评价标准，如平均值、最大值、最小值、标准差等。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优化目标设定和评价标准确定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将多个目标转化为单一目标，通过加权系数体现各目标的重要程度。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加权法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设定各目标的期望值和允许偏差，通过最小化偏差的平方和进行优化。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目标规划法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借鉴生物进化原理，通过选择、交叉、变异等操作寻求多目标优化的最优解。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遗传算法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模拟鸟群觅食行为，通过粒子间的信息共享和协作寻找多目标优化的最优解。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粒子群算法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多目标优化问题解决方法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https://d.book118.com/858031137004006042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2024-09-20T23:21:20.092</cp:lastPrinted>
  <dcterms:created xsi:type="dcterms:W3CDTF">2024-09-20T15:21:20Z</dcterms:created>
  <dcterms:modified xsi:type="dcterms:W3CDTF">2024-09-20T15:21:22Z</dcterms:modified>
</cp:coreProperties>
</file>