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OCTCTH+MS-UIGothic"/>
      <p:regular r:id="rId19"/>
    </p:embeddedFont>
    <p:embeddedFont>
      <p:font typeface="PAPHNL+AAWKNG+ArialMT"/>
      <p:regular r:id="rId20"/>
    </p:embeddedFont>
    <p:embeddedFont>
      <p:font typeface="KMSBJT+IUJOJE+MicrosoftYaHei-Bold"/>
      <p:regular r:id="rId21"/>
    </p:embeddedFont>
    <p:embeddedFont>
      <p:font typeface="IKUMJP+BHRMPM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7746D-1B63-466B-8080-C58D7FC7C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16320-28AB-4F87-AD2B-839B2FE13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F850E-385A-4FD3-B3AF-42E8C2BF9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43BC5D-2846-4FC0-93FA-844B45311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842AE7-7269-47D3-A127-192C75845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473288-9178-42B4-A44C-872D2DE47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C933DA-CF48-4B59-8554-8FDFFD60A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43E704-C68C-45B4-81F1-8DD223779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11D9D-6A8F-49C5-99FA-54FF2E22B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AF790-8E2E-4548-BD35-D6E49D095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F71C6-3C6F-4B0A-A192-097B7DCF8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3507010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3294" y="1318414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OCTCTH+MS-UIGothic"/>
                <a:cs typeface="OCTCTH+MS-UIGothic"/>
              </a:rPr>
              <a:t>非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计</a:t>
            </a:r>
            <a:r>
              <a:rPr sz="5150" spc="25">
                <a:solidFill>
                  <a:srgbClr val="FF960E"/>
                </a:solidFill>
                <a:latin typeface="OCTCTH+MS-UIGothic"/>
                <a:cs typeface="OCTCTH+MS-UIGothic"/>
              </a:rPr>
              <a:t>划性拔管通用</a:t>
            </a:r>
            <a:r>
              <a:rPr sz="5150">
                <a:solidFill>
                  <a:srgbClr val="FF960E"/>
                </a:solidFill>
                <a:latin typeface="SimSun"/>
                <a:cs typeface="SimSun"/>
              </a:rPr>
              <a:t> 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3294" y="2264565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FF960E"/>
                </a:solidFill>
                <a:latin typeface="OCTCTH+MS-UIGothic"/>
                <a:cs typeface="OCTCTH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4439861" cy="242968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PAPHNL+AAWKNG+ArialMT"/>
                <a:cs typeface="PAPHNL+AAWKNG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OCTCTH+MS-UIGothic"/>
                <a:cs typeface="OCTCTH+MS-UIGothic"/>
              </a:rPr>
              <a:t>非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FF960E"/>
                </a:solidFill>
                <a:latin typeface="OCTCTH+MS-UIGothic"/>
                <a:cs typeface="OCTCTH+MS-UIGothic"/>
              </a:rPr>
              <a:t>划性拔管概述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PAPHNL+AAWKNG+ArialMT"/>
                <a:cs typeface="PAPHNL+AAWKNG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FF960E"/>
                </a:solidFill>
                <a:latin typeface="OCTCTH+MS-UIGothic"/>
                <a:cs typeface="OCTCTH+MS-UIGothic"/>
              </a:rPr>
              <a:t>防非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FF960E"/>
                </a:solidFill>
                <a:latin typeface="OCTCTH+MS-UIGothic"/>
                <a:cs typeface="OCTCTH+MS-UIGothic"/>
              </a:rPr>
              <a:t>划性拔管的策略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PAPHNL+AAWKNG+ArialMT"/>
                <a:cs typeface="PAPHNL+AAWKNG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OCTCTH+MS-UIGothic"/>
                <a:cs typeface="OCTCTH+MS-UIGothic"/>
              </a:rPr>
              <a:t>非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FF960E"/>
                </a:solidFill>
                <a:latin typeface="OCTCTH+MS-UIGothic"/>
                <a:cs typeface="OCTCTH+MS-UIGothic"/>
              </a:rPr>
              <a:t>划性拔管的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FF960E"/>
                </a:solidFill>
                <a:latin typeface="OCTCTH+MS-UIGothic"/>
                <a:cs typeface="OCTCTH+MS-UIGothic"/>
              </a:rPr>
              <a:t>理与后果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PAPHNL+AAWKNG+ArialMT"/>
                <a:cs typeface="PAPHNL+AAWKNG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OCTCTH+MS-UIGothic"/>
                <a:cs typeface="OCTCTH+MS-UIGothic"/>
              </a:rPr>
              <a:t>案例分析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OCTCTH+MS-UIGothic"/>
                <a:cs typeface="OCTCTH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441217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PAPHNL+AAWKNG+ArialMT"/>
                <a:cs typeface="PAPHNL+AAWKNG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OCTCTH+MS-UIGothic"/>
                <a:cs typeface="OCTCTH+MS-UIGothic"/>
              </a:rPr>
              <a:t>未来研究方向与展望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FFC483"/>
                </a:solidFill>
                <a:latin typeface="KMSBJT+IUJOJE+MicrosoftYaHei-Bold"/>
                <a:cs typeface="KMSBJT+IUJOJE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KMSBJT+IUJOJE+MicrosoftYaHei-Bold"/>
                <a:cs typeface="KMSBJT+IUJOJE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551153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OCTCTH+MS-UIGothic"/>
                <a:cs typeface="OCTCTH+MS-UIGothic"/>
              </a:rPr>
              <a:t>非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计</a:t>
            </a:r>
            <a:r>
              <a:rPr sz="4550" spc="25">
                <a:solidFill>
                  <a:srgbClr val="351E00"/>
                </a:solidFill>
                <a:latin typeface="OCTCTH+MS-UIGothic"/>
                <a:cs typeface="OCTCTH+MS-UIGothic"/>
              </a:rPr>
              <a:t>划性拔管概述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OCTCTH+MS-UIGothic"/>
                <a:cs typeface="OCTCTH+MS-UIGothic"/>
              </a:rPr>
              <a:t>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960E"/>
                </a:solidFill>
                <a:latin typeface="OCTCTH+MS-UIGothic"/>
                <a:cs typeface="OCTCTH+MS-UIGothic"/>
              </a:rPr>
              <a:t>与分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OCTCTH+MS-UIGothic"/>
                <a:cs typeface="OCTCTH+MS-UIGothic"/>
              </a:rPr>
              <a:t>定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OCTCTH+MS-UIGothic"/>
                <a:cs typeface="OCTCTH+MS-UIGothic"/>
              </a:rPr>
              <a:t>分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FF960E"/>
                </a:solidFill>
                <a:latin typeface="OCTCTH+MS-UIGothic"/>
                <a:cs typeface="OCTCTH+MS-UIGothic"/>
              </a:rPr>
              <a:t>生原因与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FF960E"/>
                </a:solidFill>
                <a:latin typeface="OCTCTH+MS-UIGothic"/>
                <a:cs typeface="OCTCTH+MS-UIGothic"/>
              </a:rPr>
              <a:t>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OCTCTH+MS-UIGothic"/>
                <a:cs typeface="OCTCTH+MS-UIGothic"/>
              </a:rPr>
              <a:t>原因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50" spc="25">
                <a:solidFill>
                  <a:srgbClr val="FFFFFF"/>
                </a:solidFill>
                <a:latin typeface="OCTCTH+MS-UIGothic"/>
                <a:cs typeface="OCTCTH+MS-UIGothic"/>
              </a:rPr>
              <a:t>因素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295597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CTCTH+MS-UIGothic"/>
                <a:cs typeface="OCTCTH+MS-UIGothic"/>
              </a:rPr>
              <a:t>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FFFFFF"/>
                </a:solidFill>
                <a:latin typeface="OCTCTH+MS-UIGothic"/>
                <a:cs typeface="OCTCTH+MS-UIGothic"/>
              </a:rPr>
              <a:t>、意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OCTCTH+MS-UIGothic"/>
                <a:cs typeface="OCTCTH+MS-UIGothic"/>
              </a:rPr>
              <a:t>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OCTCTH+MS-UIGothic"/>
                <a:cs typeface="OCTCTH+MS-UIGothic"/>
              </a:rPr>
              <a:t>、心理因素、疼痛与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760448"/>
            <a:ext cx="223353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CTCTH+MS-UIGothic"/>
                <a:cs typeface="OCTCTH+MS-UIGothic"/>
              </a:rPr>
              <a:t>不适、固定方式与材料等。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FF960E"/>
                </a:solidFill>
                <a:latin typeface="OCTCTH+MS-UIGothic"/>
                <a:cs typeface="OCTCTH+MS-UIGothic"/>
              </a:rPr>
              <a:t>生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频</a:t>
            </a:r>
            <a:r>
              <a:rPr sz="3000">
                <a:solidFill>
                  <a:srgbClr val="FF960E"/>
                </a:solidFill>
                <a:latin typeface="OCTCTH+MS-UIGothic"/>
                <a:cs typeface="OCTCTH+MS-UIGothic"/>
              </a:rPr>
              <a:t>率与影响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频</a:t>
            </a:r>
            <a:r>
              <a:rPr sz="2300">
                <a:solidFill>
                  <a:srgbClr val="FF960E"/>
                </a:solidFill>
                <a:latin typeface="OCTCTH+MS-UIGothic"/>
                <a:cs typeface="OCTCTH+MS-UIGothic"/>
              </a:rPr>
              <a:t>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OCTCTH+MS-UIGothic"/>
                <a:cs typeface="OCTCTH+MS-UIGothic"/>
              </a:rPr>
              <a:t>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KMSBJT+IUJOJE+MicrosoftYaHei-Bold"/>
                <a:cs typeface="KMSBJT+IUJOJE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7346352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SimSun"/>
                <a:cs typeface="SimSun"/>
              </a:rPr>
              <a:t>预</a:t>
            </a:r>
            <a:r>
              <a:rPr sz="4550" spc="25">
                <a:solidFill>
                  <a:srgbClr val="351E00"/>
                </a:solidFill>
                <a:latin typeface="OCTCTH+MS-UIGothic"/>
                <a:cs typeface="OCTCTH+MS-UIGothic"/>
              </a:rPr>
              <a:t>防非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计</a:t>
            </a:r>
            <a:r>
              <a:rPr sz="4550" spc="25">
                <a:solidFill>
                  <a:srgbClr val="351E00"/>
                </a:solidFill>
                <a:latin typeface="OCTCTH+MS-UIGothic"/>
                <a:cs typeface="OCTCTH+MS-UIGothic"/>
              </a:rPr>
              <a:t>划性拔管的策略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OCTCTH+MS-UIGothic"/>
                <a:cs typeface="OCTCTH+MS-UIGothic"/>
              </a:rPr>
              <a:t>患者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FF960E"/>
                </a:solidFill>
                <a:latin typeface="OCTCTH+MS-UIGothic"/>
                <a:cs typeface="OCTCTH+MS-UIGothic"/>
              </a:rPr>
              <a:t>估与沟通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3046485" cy="38214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评</a:t>
            </a:r>
            <a:r>
              <a:rPr sz="1600">
                <a:solidFill>
                  <a:srgbClr val="FF960E"/>
                </a:solidFill>
                <a:latin typeface="OCTCTH+MS-UIGothic"/>
                <a:cs typeface="OCTCTH+MS-UIGothic"/>
              </a:rPr>
              <a:t>估患者意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识</a:t>
            </a:r>
            <a:r>
              <a:rPr sz="1600">
                <a:solidFill>
                  <a:srgbClr val="FF960E"/>
                </a:solidFill>
                <a:latin typeface="OCTCTH+MS-UIGothic"/>
                <a:cs typeface="OCTCTH+MS-UIGothic"/>
              </a:rPr>
              <a:t>状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态</a:t>
            </a:r>
            <a:r>
              <a:rPr sz="1600">
                <a:solidFill>
                  <a:srgbClr val="FF960E"/>
                </a:solidFill>
                <a:latin typeface="OCTCTH+MS-UIGothic"/>
                <a:cs typeface="OCTCTH+MS-UIGothic"/>
              </a:rPr>
              <a:t>和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认</a:t>
            </a:r>
            <a:r>
              <a:rPr sz="1600">
                <a:solidFill>
                  <a:srgbClr val="FF960E"/>
                </a:solidFill>
                <a:latin typeface="OCTCTH+MS-UIGothic"/>
                <a:cs typeface="OCTCTH+MS-UIGothic"/>
              </a:rPr>
              <a:t>知能力</a:t>
            </a:r>
          </a:p>
          <a:p>
            <a:pPr marL="0" marR="0">
              <a:lnSpc>
                <a:spcPts val="1600"/>
              </a:lnSpc>
              <a:spcBef>
                <a:spcPts val="11395"/>
              </a:spcBef>
              <a:spcAft>
                <a:spcPct val="0"/>
              </a:spcAft>
            </a:pP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评</a:t>
            </a:r>
            <a:r>
              <a:rPr sz="1600">
                <a:solidFill>
                  <a:srgbClr val="FF960E"/>
                </a:solidFill>
                <a:latin typeface="OCTCTH+MS-UIGothic"/>
                <a:cs typeface="OCTCTH+MS-UIGothic"/>
              </a:rPr>
              <a:t>估患者心理状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态</a:t>
            </a:r>
          </a:p>
          <a:p>
            <a:pPr marL="0" marR="0">
              <a:lnSpc>
                <a:spcPts val="1600"/>
              </a:lnSpc>
              <a:spcBef>
                <a:spcPts val="11494"/>
              </a:spcBef>
              <a:spcAft>
                <a:spcPct val="0"/>
              </a:spcAft>
            </a:pPr>
            <a:r>
              <a:rPr sz="1600">
                <a:solidFill>
                  <a:srgbClr val="FF960E"/>
                </a:solidFill>
                <a:latin typeface="OCTCTH+MS-UIGothic"/>
                <a:cs typeface="OCTCTH+MS-UIGothic"/>
              </a:rPr>
              <a:t>沟通教育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KMSBJT+IUJOJE+MicrosoftYaHei-Bold"/>
                <a:cs typeface="KMSBJT+IUJOJE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KMSBJT+IUJOJE+MicrosoftYaHei-Bold"/>
                <a:cs typeface="KMSBJT+IUJOJE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KMSBJT+IUJOJE+MicrosoftYaHei-Bold"/>
                <a:cs typeface="KMSBJT+IUJOJE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OCTCTH+MS-UIGothic"/>
                <a:cs typeface="OCTCTH+MS-UIGothic"/>
              </a:rPr>
              <a:t>适当的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约</a:t>
            </a:r>
            <a:r>
              <a:rPr sz="3000">
                <a:solidFill>
                  <a:srgbClr val="FF960E"/>
                </a:solidFill>
                <a:latin typeface="OCTCTH+MS-UIGothic"/>
                <a:cs typeface="OCTCTH+MS-UIGothic"/>
              </a:rPr>
              <a:t>束与固定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4071290" cy="4032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评</a:t>
            </a:r>
            <a:r>
              <a:rPr sz="2300" spc="25">
                <a:solidFill>
                  <a:srgbClr val="FF960E"/>
                </a:solidFill>
                <a:latin typeface="OCTCTH+MS-UIGothic"/>
                <a:cs typeface="OCTCTH+MS-UIGothic"/>
              </a:rPr>
              <a:t>估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约</a:t>
            </a:r>
            <a:r>
              <a:rPr sz="2300" spc="25">
                <a:solidFill>
                  <a:srgbClr val="FF960E"/>
                </a:solidFill>
                <a:latin typeface="OCTCTH+MS-UIGothic"/>
                <a:cs typeface="OCTCTH+MS-UIGothic"/>
              </a:rPr>
              <a:t>束与固定的必要性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选择</a:t>
            </a:r>
            <a:r>
              <a:rPr sz="2300" spc="25">
                <a:solidFill>
                  <a:srgbClr val="FF960E"/>
                </a:solidFill>
                <a:latin typeface="OCTCTH+MS-UIGothic"/>
                <a:cs typeface="OCTCTH+MS-UIGothic"/>
              </a:rPr>
              <a:t>合适的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约</a:t>
            </a:r>
            <a:r>
              <a:rPr sz="2300" spc="25">
                <a:solidFill>
                  <a:srgbClr val="FF960E"/>
                </a:solidFill>
                <a:latin typeface="OCTCTH+MS-UIGothic"/>
                <a:cs typeface="OCTCTH+MS-UIGothic"/>
              </a:rPr>
              <a:t>束与固定工具</a:t>
            </a:r>
          </a:p>
          <a:p>
            <a:pPr marL="0" marR="0">
              <a:lnSpc>
                <a:spcPts val="2300"/>
              </a:lnSpc>
              <a:spcBef>
                <a:spcPts val="10715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OCTCTH+MS-UIGothic"/>
                <a:cs typeface="OCTCTH+MS-UIGothic"/>
              </a:rPr>
              <a:t>定期</a:t>
            </a:r>
            <a:r>
              <a:rPr sz="2300" spc="23">
                <a:solidFill>
                  <a:srgbClr val="FF960E"/>
                </a:solidFill>
                <a:latin typeface="SimSun"/>
                <a:cs typeface="SimSun"/>
              </a:rPr>
              <a:t>检查</a:t>
            </a:r>
            <a:r>
              <a:rPr sz="2300" spc="25">
                <a:solidFill>
                  <a:srgbClr val="FF960E"/>
                </a:solidFill>
                <a:latin typeface="OCTCTH+MS-UIGothic"/>
                <a:cs typeface="OCTCTH+MS-UIGothic"/>
              </a:rPr>
              <a:t>和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调</a:t>
            </a:r>
            <a:r>
              <a:rPr sz="2300" spc="25">
                <a:solidFill>
                  <a:srgbClr val="FF960E"/>
                </a:solidFill>
                <a:latin typeface="OCTCTH+MS-UIGothic"/>
                <a:cs typeface="OCTCTH+MS-UIGothic"/>
              </a:rPr>
              <a:t>整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约</a:t>
            </a:r>
            <a:r>
              <a:rPr sz="2300" spc="25">
                <a:solidFill>
                  <a:srgbClr val="FF960E"/>
                </a:solidFill>
                <a:latin typeface="OCTCTH+MS-UIGothic"/>
                <a:cs typeface="OCTCTH+MS-UIGothic"/>
              </a:rPr>
              <a:t>束与固定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镇</a:t>
            </a:r>
            <a:r>
              <a:rPr sz="3000">
                <a:solidFill>
                  <a:srgbClr val="FF960E"/>
                </a:solidFill>
                <a:latin typeface="OCTCTH+MS-UIGothic"/>
                <a:cs typeface="OCTCTH+MS-UIGothic"/>
              </a:rPr>
              <a:t>静与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镇</a:t>
            </a:r>
            <a:r>
              <a:rPr sz="3000">
                <a:solidFill>
                  <a:srgbClr val="FF960E"/>
                </a:solidFill>
                <a:latin typeface="OCTCTH+MS-UIGothic"/>
                <a:cs typeface="OCTCTH+MS-UIGothic"/>
              </a:rPr>
              <a:t>痛管理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64919" y="1709959"/>
            <a:ext cx="324961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FFFDFD"/>
                </a:solidFill>
                <a:latin typeface="OCTCTH+MS-UIGothic"/>
                <a:cs typeface="OCTCTH+MS-UIGothic"/>
              </a:rPr>
              <a:t>估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镇</a:t>
            </a:r>
            <a:r>
              <a:rPr sz="2000" spc="25">
                <a:solidFill>
                  <a:srgbClr val="FFFDFD"/>
                </a:solidFill>
                <a:latin typeface="OCTCTH+MS-UIGothic"/>
                <a:cs typeface="OCTCTH+MS-UIGothic"/>
              </a:rPr>
              <a:t>静与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镇</a:t>
            </a:r>
            <a:r>
              <a:rPr sz="2000" spc="25">
                <a:solidFill>
                  <a:srgbClr val="FFFDFD"/>
                </a:solidFill>
                <a:latin typeface="OCTCTH+MS-UIGothic"/>
                <a:cs typeface="OCTCTH+MS-UIGothic"/>
              </a:rPr>
              <a:t>痛的必要性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监测镇</a:t>
            </a:r>
            <a:r>
              <a:rPr sz="2000" spc="25">
                <a:solidFill>
                  <a:srgbClr val="FFFDFD"/>
                </a:solidFill>
                <a:latin typeface="OCTCTH+MS-UIGothic"/>
                <a:cs typeface="OCTCTH+MS-UIGothic"/>
              </a:rPr>
              <a:t>静与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镇</a:t>
            </a:r>
            <a:r>
              <a:rPr sz="2000" spc="25">
                <a:solidFill>
                  <a:srgbClr val="FFFDFD"/>
                </a:solidFill>
                <a:latin typeface="OCTCTH+MS-UIGothic"/>
                <a:cs typeface="OCTCTH+MS-UIGothic"/>
              </a:rPr>
              <a:t>痛效果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于疼痛或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烦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躁不安的患者，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使用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镇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静或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镇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物。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在使用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程中，密切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察患者的反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镇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静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镇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痛效果，及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8534" y="385371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2000" spc="25">
                <a:solidFill>
                  <a:srgbClr val="FFFDFD"/>
                </a:solidFill>
                <a:latin typeface="OCTCTH+MS-UIGothic"/>
                <a:cs typeface="OCTCTH+MS-UIGothic"/>
              </a:rPr>
              <a:t>合适的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2000" spc="25">
                <a:solidFill>
                  <a:srgbClr val="FFFDFD"/>
                </a:solidFill>
                <a:latin typeface="OCTCTH+MS-UIGothic"/>
                <a:cs typeface="OCTCTH+MS-UIGothic"/>
              </a:rPr>
              <a:t>物和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剂</a:t>
            </a:r>
            <a:r>
              <a:rPr sz="2000">
                <a:solidFill>
                  <a:srgbClr val="FFFDFD"/>
                </a:solidFill>
                <a:latin typeface="OCTCTH+MS-UIGothic"/>
                <a:cs typeface="OCTCTH+MS-UIGothic"/>
              </a:rPr>
              <a:t>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根据患者的病情和医生的建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适当的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镇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静或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镇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物及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OCTCTH+MS-UIGothic"/>
                <a:cs typeface="OCTCTH+MS-UIGothic"/>
              </a:rPr>
              <a:t>培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训</a:t>
            </a:r>
            <a:r>
              <a:rPr sz="3000">
                <a:solidFill>
                  <a:srgbClr val="FF960E"/>
                </a:solidFill>
                <a:latin typeface="OCTCTH+MS-UIGothic"/>
                <a:cs typeface="OCTCTH+MS-UIGothic"/>
              </a:rPr>
              <a:t>与教育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553011"/>
            <a:ext cx="3392069" cy="4032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对</a:t>
            </a:r>
            <a:r>
              <a:rPr sz="2300" spc="25">
                <a:solidFill>
                  <a:srgbClr val="FF960E"/>
                </a:solidFill>
                <a:latin typeface="OCTCTH+MS-UIGothic"/>
                <a:cs typeface="OCTCTH+MS-UIGothic"/>
              </a:rPr>
              <a:t>医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2300" spc="23">
                <a:solidFill>
                  <a:srgbClr val="FF960E"/>
                </a:solidFill>
                <a:latin typeface="OCTCTH+MS-UIGothic"/>
                <a:cs typeface="OCTCTH+MS-UIGothic"/>
              </a:rPr>
              <a:t>人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员进</a:t>
            </a:r>
            <a:r>
              <a:rPr sz="2300" spc="25">
                <a:solidFill>
                  <a:srgbClr val="FF960E"/>
                </a:solidFill>
                <a:latin typeface="OCTCTH+MS-UIGothic"/>
                <a:cs typeface="OCTCTH+MS-UIGothic"/>
              </a:rPr>
              <a:t>行培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训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对</a:t>
            </a:r>
            <a:r>
              <a:rPr sz="2300" spc="25">
                <a:solidFill>
                  <a:srgbClr val="FF960E"/>
                </a:solidFill>
                <a:latin typeface="OCTCTH+MS-UIGothic"/>
                <a:cs typeface="OCTCTH+MS-UIGothic"/>
              </a:rPr>
              <a:t>患者及家属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FF960E"/>
                </a:solidFill>
                <a:latin typeface="OCTCTH+MS-UIGothic"/>
                <a:cs typeface="OCTCTH+MS-UIGothic"/>
              </a:rPr>
              <a:t>行教育</a:t>
            </a:r>
          </a:p>
          <a:p>
            <a:pPr marL="0" marR="0">
              <a:lnSpc>
                <a:spcPts val="2300"/>
              </a:lnSpc>
              <a:spcBef>
                <a:spcPts val="10715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OCTCTH+MS-UIGothic"/>
                <a:cs typeface="OCTCTH+MS-UIGothic"/>
              </a:rPr>
              <a:t>定期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进</a:t>
            </a:r>
            <a:r>
              <a:rPr sz="2300" spc="23">
                <a:solidFill>
                  <a:srgbClr val="FF960E"/>
                </a:solidFill>
                <a:latin typeface="OCTCTH+MS-UIGothic"/>
                <a:cs typeface="OCTCTH+MS-UIGothic"/>
              </a:rPr>
              <a:t>行模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拟</a:t>
            </a:r>
            <a:r>
              <a:rPr sz="2300" spc="25">
                <a:solidFill>
                  <a:srgbClr val="FF960E"/>
                </a:solidFill>
                <a:latin typeface="OCTCTH+MS-UIGothic"/>
                <a:cs typeface="OCTCTH+MS-UIGothic"/>
              </a:rPr>
              <a:t>演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KMSBJT+IUJOJE+MicrosoftYaHei-Bold"/>
                <a:cs typeface="KMSBJT+IUJOJE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801420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OCTCTH+MS-UIGothic"/>
                <a:cs typeface="OCTCTH+MS-UIGothic"/>
              </a:rPr>
              <a:t>非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计</a:t>
            </a:r>
            <a:r>
              <a:rPr sz="4550" spc="25">
                <a:solidFill>
                  <a:srgbClr val="351E00"/>
                </a:solidFill>
                <a:latin typeface="OCTCTH+MS-UIGothic"/>
                <a:cs typeface="OCTCTH+MS-UIGothic"/>
              </a:rPr>
              <a:t>划性拔管的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处</a:t>
            </a:r>
            <a:r>
              <a:rPr sz="4550" spc="23">
                <a:solidFill>
                  <a:srgbClr val="351E00"/>
                </a:solidFill>
                <a:latin typeface="OCTCTH+MS-UIGothic"/>
                <a:cs typeface="OCTCTH+MS-UIGothic"/>
              </a:rPr>
              <a:t>理与后果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OCTCTH+MS-UIGothic"/>
                <a:cs typeface="OCTCTH+MS-UIGothic"/>
              </a:rPr>
              <a:t>立即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FF960E"/>
                </a:solidFill>
                <a:latin typeface="OCTCTH+MS-UIGothic"/>
                <a:cs typeface="OCTCTH+MS-UIGothic"/>
              </a:rPr>
              <a:t>理措施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82419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OCTCTH+MS-UIGothic"/>
                <a:cs typeface="OCTCTH+MS-UIGothic"/>
              </a:rPr>
              <a:t>止血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62070" y="372036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OCTCTH+MS-UIGothic"/>
                <a:cs typeface="OCTCTH+MS-UIGothic"/>
              </a:rPr>
              <a:t>保持呼吸道通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畅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57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监测</a:t>
            </a:r>
            <a:r>
              <a:rPr sz="2000" spc="25">
                <a:solidFill>
                  <a:srgbClr val="FFFFFF"/>
                </a:solidFill>
                <a:latin typeface="OCTCTH+MS-UIGothic"/>
                <a:cs typeface="OCTCTH+MS-UIGothic"/>
              </a:rPr>
              <a:t>生命体征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278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记录</a:t>
            </a:r>
            <a:r>
              <a:rPr sz="2000" spc="25">
                <a:solidFill>
                  <a:srgbClr val="FFFFFF"/>
                </a:solidFill>
                <a:latin typeface="OCTCTH+MS-UIGothic"/>
                <a:cs typeface="OCTCTH+MS-UIGothic"/>
              </a:rPr>
              <a:t>拔管情况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9701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密切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患者的生命体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征，包括心率、血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呼吸等，及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理异常情况。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352915" y="4668258"/>
            <a:ext cx="2300287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详细记录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拔管的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原因、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理措施及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果，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估提供</a:t>
            </a:r>
          </a:p>
          <a:p>
            <a:pPr marL="762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依据。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86459" y="483970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如果拔管后出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出血，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立即采取止血措施，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确保患者呼吸道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通，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必要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时进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行吸氧或使用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呼吸机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助呼吸。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95959" y="552550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如使用止血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OCTCTH+MS-UIGothic"/>
                <a:cs typeface="OCTCTH+MS-UIGothic"/>
              </a:rPr>
              <a:t>迫止血。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OCTCTH+MS-UIGothic"/>
                <a:cs typeface="OCTCTH+MS-UIGothic"/>
              </a:rPr>
              <a:t>中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长</a:t>
            </a:r>
            <a:r>
              <a:rPr sz="3000">
                <a:solidFill>
                  <a:srgbClr val="FF960E"/>
                </a:solidFill>
                <a:latin typeface="OCTCTH+MS-UIGothic"/>
                <a:cs typeface="OCTCTH+MS-UIGothic"/>
              </a:rPr>
              <a:t>期后果与影响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KUMJP+BHRMPM+MicrosoftYaHei"/>
                <a:cs typeface="IKUMJP+BHRMPM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KUMJP+BHRMPM+MicrosoftYaHei"/>
                <a:cs typeface="IKUMJP+BHRMPM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KUMJP+BHRMPM+MicrosoftYaHei"/>
                <a:cs typeface="IKUMJP+BHRMPM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KUMJP+BHRMPM+MicrosoftYaHei"/>
                <a:cs typeface="IKUMJP+BHRMPM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OCTCTH+MS-UIGothic"/>
                <a:cs typeface="OCTCTH+MS-UIGothic"/>
              </a:rPr>
              <a:t>感染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风险</a:t>
            </a:r>
            <a:r>
              <a:rPr sz="1550" spc="25">
                <a:solidFill>
                  <a:srgbClr val="FF960E"/>
                </a:solidFill>
                <a:latin typeface="OCTCTH+MS-UIGothic"/>
                <a:cs typeface="OCTCTH+MS-UIGothic"/>
              </a:rPr>
              <a:t>增加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083050" y="478853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OCTCTH+MS-UIGothic"/>
                <a:cs typeface="OCTCTH+MS-UIGothic"/>
              </a:rPr>
              <a:t>重新置管必要性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OCTCTH+MS-UIGothic"/>
                <a:cs typeface="OCTCTH+MS-UIGothic"/>
              </a:rPr>
              <a:t>心理影响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OCTCTH+MS-UIGothic"/>
                <a:cs typeface="OCTCTH+MS-UIGothic"/>
              </a:rPr>
              <a:t>延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长</a:t>
            </a:r>
            <a:r>
              <a:rPr sz="1550" spc="25">
                <a:solidFill>
                  <a:srgbClr val="FF960E"/>
                </a:solidFill>
                <a:latin typeface="OCTCTH+MS-UIGothic"/>
                <a:cs typeface="OCTCTH+MS-UIGothic"/>
              </a:rPr>
              <a:t>住院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时间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https://d.book118.com/858035070107006035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OCTCTH+MS-UIGothic</vt:lpstr>
      <vt:lpstr>SimSun</vt:lpstr>
      <vt:lpstr>PAPHNL+AAWKNG+ArialMT</vt:lpstr>
      <vt:lpstr>Times New Roman</vt:lpstr>
      <vt:lpstr>KMSBJT+IUJOJE+MicrosoftYaHei-Bold</vt:lpstr>
      <vt:lpstr>IKUMJP+BHRMPM+MicrosoftYaHei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2024-09-14T15:06:02.840</cp:lastPrinted>
  <dcterms:created xsi:type="dcterms:W3CDTF">2024-09-14T07:06:02Z</dcterms:created>
  <dcterms:modified xsi:type="dcterms:W3CDTF">2024-09-14T07:06:04Z</dcterms:modified>
</cp:coreProperties>
</file>