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73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53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0B022A-E508-4D7E-8010-B41935177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35908A-8F05-419A-B309-511F52C13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3A0F5C-127D-4AAB-A47A-C47CFB230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EA5E89-BB26-4DD6-BDC5-F5C04168E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384F3E-1D2A-4FAB-8BFD-DD7B5BF4E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639E5E-8A97-439F-9552-BEB684A16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F0D7D4-D278-4387-A943-976B4CDAD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EFD54C-F936-403E-B1FB-D05CC32F9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87FD9E-8A52-4B0E-B19D-FE76FDF9D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C7051F-0FF0-46E6-94EE-6D839E432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7AE9AD-1E30-40A7-B535-77C4895E4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4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6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1" name="直接连接符 28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任意多边形 12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 11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0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684" name="任意多边形 9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3"/>
            <p:custDataLst>
              <p:tags r:id="rId9"/>
            </p:custDataLst>
          </p:nvPr>
        </p:nvSpPr>
        <p:spPr>
          <a:xfrm>
            <a:off x="1774190" y="4248785"/>
            <a:ext cx="83731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8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474102" y="3021026"/>
            <a:ext cx="8673198" cy="95065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 err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474102" y="1932606"/>
            <a:ext cx="8673198" cy="100949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9"/>
          <p:cNvCxnSpPr/>
          <p:nvPr>
            <p:custDataLst>
              <p:tags r:id="rId3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圆: 空心 3"/>
          <p:cNvSpPr/>
          <p:nvPr>
            <p:custDataLst>
              <p:tags r:id="rId4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4" name="圆: 空心 4"/>
          <p:cNvSpPr/>
          <p:nvPr>
            <p:custDataLst>
              <p:tags r:id="rId5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6" name="圆: 空心 5"/>
          <p:cNvSpPr/>
          <p:nvPr>
            <p:custDataLst>
              <p:tags r:id="rId6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461552" y="5230415"/>
            <a:ext cx="3913224" cy="3493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400" b="0" i="0" u="none" strike="noStrike" kern="1200" cap="none" spc="8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1" hasCustomPrompt="1"/>
            <p:custDataLst>
              <p:tags r:id="rId2"/>
            </p:custDataLst>
          </p:nvPr>
        </p:nvSpPr>
        <p:spPr>
          <a:xfrm>
            <a:off x="461645" y="5596890"/>
            <a:ext cx="3576955" cy="12604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圆: 空心 4"/>
          <p:cNvSpPr/>
          <p:nvPr>
            <p:custDataLst>
              <p:tags r:id="rId1"/>
            </p:custDataLst>
          </p:nvPr>
        </p:nvSpPr>
        <p:spPr>
          <a:xfrm>
            <a:off x="4152265" y="1443355"/>
            <a:ext cx="735330" cy="73533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6" name="圆: 空心 5"/>
          <p:cNvSpPr/>
          <p:nvPr>
            <p:custDataLst>
              <p:tags r:id="rId2"/>
            </p:custDataLst>
          </p:nvPr>
        </p:nvSpPr>
        <p:spPr>
          <a:xfrm>
            <a:off x="4129405" y="1414145"/>
            <a:ext cx="770890" cy="770890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8" name="圆: 空心 3"/>
          <p:cNvSpPr/>
          <p:nvPr>
            <p:custDataLst>
              <p:tags r:id="rId3"/>
            </p:custDataLst>
          </p:nvPr>
        </p:nvSpPr>
        <p:spPr>
          <a:xfrm>
            <a:off x="3839210" y="1111885"/>
            <a:ext cx="1322070" cy="132207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 flipH="1">
            <a:off x="4491878" y="2207906"/>
            <a:ext cx="8312" cy="2358369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 21"/>
          <p:cNvSpPr/>
          <p:nvPr>
            <p:custDataLst>
              <p:tags r:id="rId5"/>
            </p:custDataLst>
          </p:nvPr>
        </p:nvSpPr>
        <p:spPr>
          <a:xfrm rot="7500000" flipV="1">
            <a:off x="5943600" y="321881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2" name="任意多边形 22"/>
          <p:cNvSpPr/>
          <p:nvPr>
            <p:custDataLst>
              <p:tags r:id="rId6"/>
            </p:custDataLst>
          </p:nvPr>
        </p:nvSpPr>
        <p:spPr>
          <a:xfrm rot="6300000">
            <a:off x="5315585" y="-161671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4" name="任意多边形 23"/>
          <p:cNvSpPr/>
          <p:nvPr>
            <p:custDataLst>
              <p:tags r:id="rId7"/>
            </p:custDataLst>
          </p:nvPr>
        </p:nvSpPr>
        <p:spPr>
          <a:xfrm rot="4080000" flipH="1">
            <a:off x="2178685" y="2969895"/>
            <a:ext cx="384810" cy="5331460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736" name="任意多边形 24"/>
          <p:cNvSpPr/>
          <p:nvPr>
            <p:custDataLst>
              <p:tags r:id="rId8"/>
            </p:custDataLst>
          </p:nvPr>
        </p:nvSpPr>
        <p:spPr>
          <a:xfrm rot="6360000">
            <a:off x="5643245" y="-1477645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节编号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4823624" y="1972572"/>
            <a:ext cx="5628640" cy="622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4823460" y="2704465"/>
            <a:ext cx="5628640" cy="19196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7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4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4" name="圆: 空心 3"/>
          <p:cNvSpPr/>
          <p:nvPr>
            <p:custDataLst>
              <p:tags r:id="rId5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6" name="圆: 空心 4"/>
          <p:cNvSpPr/>
          <p:nvPr>
            <p:custDataLst>
              <p:tags r:id="rId6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8" name="圆: 空心 5"/>
          <p:cNvSpPr/>
          <p:nvPr>
            <p:custDataLst>
              <p:tags r:id="rId7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60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正文"/>
          <p:cNvSpPr txBox="1">
            <a:spLocks noGrp="1"/>
          </p:cNvSpPr>
          <p:nvPr>
            <p:ph idx="9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8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正文"/>
          <p:cNvSpPr txBox="1">
            <a:spLocks noGrp="1"/>
          </p:cNvSpPr>
          <p:nvPr>
            <p:ph idx="7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6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11"/>
          <p:cNvCxnSpPr/>
          <p:nvPr>
            <p:custDataLst>
              <p:tags r:id="rId6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6" name="圆: 空心 3"/>
          <p:cNvSpPr/>
          <p:nvPr>
            <p:custDataLst>
              <p:tags r:id="rId7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78" name="圆: 空心 4"/>
          <p:cNvSpPr/>
          <p:nvPr>
            <p:custDataLst>
              <p:tags r:id="rId8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0" name="圆: 空心 5"/>
          <p:cNvSpPr/>
          <p:nvPr>
            <p:custDataLst>
              <p:tags r:id="rId9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2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"/>
          <p:cNvSpPr txBox="1">
            <a:spLocks noGrp="1"/>
          </p:cNvSpPr>
          <p:nvPr>
            <p:ph type="title" idx="5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0" name="圆: 空心 3"/>
          <p:cNvSpPr/>
          <p:nvPr>
            <p:custDataLst>
              <p:tags r:id="rId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2" name="圆: 空心 4"/>
          <p:cNvSpPr/>
          <p:nvPr>
            <p:custDataLst>
              <p:tags r:id="rId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4" name="圆: 空心 5"/>
          <p:cNvSpPr/>
          <p:nvPr>
            <p:custDataLst>
              <p:tags r:id="rId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圆: 空心 7"/>
          <p:cNvSpPr/>
          <p:nvPr>
            <p:custDataLst>
              <p:tags r:id="rId1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4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6" name="圆: 空心 5"/>
          <p:cNvSpPr/>
          <p:nvPr>
            <p:custDataLst>
              <p:tags r:id="rId3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圆: 空心 5"/>
          <p:cNvSpPr/>
          <p:nvPr>
            <p:custDataLst>
              <p:tags r:id="rId1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6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8" name="圆: 空心 7"/>
          <p:cNvSpPr/>
          <p:nvPr>
            <p:custDataLst>
              <p:tags r:id="rId3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20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43" name="直接连接符 10"/>
          <p:cNvCxnSpPr/>
          <p:nvPr>
            <p:custDataLst>
              <p:tags r:id="rId1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圆: 空心 6"/>
          <p:cNvSpPr/>
          <p:nvPr>
            <p:custDataLst>
              <p:tags r:id="rId2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0" name="圆: 空心 7"/>
          <p:cNvSpPr/>
          <p:nvPr>
            <p:custDataLst>
              <p:tags r:id="rId3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2" name="圆: 空心 8"/>
          <p:cNvSpPr/>
          <p:nvPr>
            <p:custDataLst>
              <p:tags r:id="rId4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4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3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6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8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45" name="直接连接符 9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任意多边形 8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2" name="任意多边形 13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4" name="任意多边形 14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856" name="任意多边形 15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署名"/>
          <p:cNvSpPr txBox="1">
            <a:spLocks noGrp="1"/>
          </p:cNvSpPr>
          <p:nvPr>
            <p:ph type="body" idx="2"/>
            <p:custDataLst>
              <p:tags r:id="rId9"/>
            </p:custDataLst>
          </p:nvPr>
        </p:nvSpPr>
        <p:spPr>
          <a:xfrm>
            <a:off x="1843371" y="4248898"/>
            <a:ext cx="8310146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6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1480185" y="2044065"/>
            <a:ext cx="8673465" cy="170434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6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圆: 空心 3"/>
          <p:cNvSpPr/>
          <p:nvPr>
            <p:custDataLst>
              <p:tags r:id="rId1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6" name="圆: 空心 4"/>
          <p:cNvSpPr/>
          <p:nvPr>
            <p:custDataLst>
              <p:tags r:id="rId1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8" name="圆: 空心 5"/>
          <p:cNvSpPr/>
          <p:nvPr>
            <p:custDataLst>
              <p:tags r:id="rId1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60" name="日期占位符 11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12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13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65126"/>
            <a:ext cx="10515600" cy="119919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3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638300"/>
            <a:ext cx="10515600" cy="45386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721" r:id="rId2"/>
    <p:sldLayoutId id="2147487722" r:id="rId3"/>
    <p:sldLayoutId id="2147487723" r:id="rId4"/>
    <p:sldLayoutId id="2147487724" r:id="rId5"/>
    <p:sldLayoutId id="2147487725" r:id="rId6"/>
    <p:sldLayoutId id="2147487726" r:id="rId7"/>
    <p:sldLayoutId id="2147487727" r:id="rId8"/>
    <p:sldLayoutId id="2147487728" r:id="rId9"/>
    <p:sldLayoutId id="2147487729" r:id="rId10"/>
    <p:sldLayoutId id="214748773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14000">
                <a:schemeClr val="accent1"/>
              </a:gs>
              <a:gs pos="54000">
                <a:schemeClr val="tx1"/>
              </a:gs>
              <a:gs pos="92000">
                <a:schemeClr val="accent1"/>
              </a:gs>
            </a:gsLst>
            <a:lin ang="0" scaled="1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20" Type="http://schemas.openxmlformats.org/officeDocument/2006/relationships/tags" Target="../tags/tag139.xml" /><Relationship Id="rId21" Type="http://schemas.openxmlformats.org/officeDocument/2006/relationships/tags" Target="../tags/tag140.xml" /><Relationship Id="rId22" Type="http://schemas.openxmlformats.org/officeDocument/2006/relationships/tags" Target="../tags/tag14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5.xml" /><Relationship Id="rId11" Type="http://schemas.openxmlformats.org/officeDocument/2006/relationships/tags" Target="../tags/tag246.xml" /><Relationship Id="rId12" Type="http://schemas.openxmlformats.org/officeDocument/2006/relationships/tags" Target="../tags/tag247.xml" /><Relationship Id="rId13" Type="http://schemas.openxmlformats.org/officeDocument/2006/relationships/tags" Target="../tags/tag248.xml" /><Relationship Id="rId14" Type="http://schemas.openxmlformats.org/officeDocument/2006/relationships/tags" Target="../tags/tag249.xml" /><Relationship Id="rId15" Type="http://schemas.openxmlformats.org/officeDocument/2006/relationships/tags" Target="../tags/tag250.xml" /><Relationship Id="rId16" Type="http://schemas.openxmlformats.org/officeDocument/2006/relationships/tags" Target="../tags/tag251.xml" /><Relationship Id="rId17" Type="http://schemas.openxmlformats.org/officeDocument/2006/relationships/tags" Target="../tags/tag252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4311110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>
            <a:normAutofit fontScale="80000" lnSpcReduction="20000"/>
          </a:bodyPr>
          <a:lstStyle/>
          <a:p>
            <a:r>
              <a:rPr lang="zh-CN" altLang="en-US"/>
              <a:t>作者：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1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XXX,xxx</a:t>
            </a:r>
            <a:endParaRPr lang="zh-CN" altLang="en-US"/>
          </a:p>
        </p:txBody>
      </p:sp>
      <p:sp>
        <p:nvSpPr>
          <p:cNvPr id="1048652" name="标题 1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行业商业模式与创新思维探讨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9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9" name="直接连接符 23"/>
          <p:cNvCxnSpPr/>
          <p:nvPr>
            <p:custDataLst>
              <p:tags r:id="rId4"/>
            </p:custDataLst>
          </p:nvPr>
        </p:nvCxnSpPr>
        <p:spPr>
          <a:xfrm flipH="1">
            <a:off x="43434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8" name="序号"/>
          <p:cNvSpPr txBox="1"/>
          <p:nvPr>
            <p:custDataLst>
              <p:tags r:id="rId5"/>
            </p:custDataLst>
          </p:nvPr>
        </p:nvSpPr>
        <p:spPr>
          <a:xfrm>
            <a:off x="43434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01.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0" name="标题"/>
          <p:cNvSpPr txBox="1"/>
          <p:nvPr>
            <p:custDataLst>
              <p:tags r:id="rId6"/>
            </p:custDataLst>
          </p:nvPr>
        </p:nvSpPr>
        <p:spPr>
          <a:xfrm>
            <a:off x="59118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添加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目录文本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1" name="直接连接符 15"/>
          <p:cNvCxnSpPr/>
          <p:nvPr>
            <p:custDataLst>
              <p:tags r:id="rId7"/>
            </p:custDataLst>
          </p:nvPr>
        </p:nvCxnSpPr>
        <p:spPr>
          <a:xfrm flipH="1">
            <a:off x="238315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2" name="序号"/>
          <p:cNvSpPr txBox="1"/>
          <p:nvPr>
            <p:custDataLst>
              <p:tags r:id="rId8"/>
            </p:custDataLst>
          </p:nvPr>
        </p:nvSpPr>
        <p:spPr>
          <a:xfrm>
            <a:off x="238315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02.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4" name="标题"/>
          <p:cNvSpPr txBox="1"/>
          <p:nvPr>
            <p:custDataLst>
              <p:tags r:id="rId9"/>
            </p:custDataLst>
          </p:nvPr>
        </p:nvSpPr>
        <p:spPr>
          <a:xfrm>
            <a:off x="254000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行业商业模式概述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29"/>
          <p:cNvCxnSpPr/>
          <p:nvPr>
            <p:custDataLst>
              <p:tags r:id="rId10"/>
            </p:custDataLst>
          </p:nvPr>
        </p:nvCxnSpPr>
        <p:spPr>
          <a:xfrm flipH="1">
            <a:off x="433197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6" name="序号"/>
          <p:cNvSpPr txBox="1"/>
          <p:nvPr>
            <p:custDataLst>
              <p:tags r:id="rId11"/>
            </p:custDataLst>
          </p:nvPr>
        </p:nvSpPr>
        <p:spPr>
          <a:xfrm>
            <a:off x="433197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03.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8" name="标题"/>
          <p:cNvSpPr txBox="1"/>
          <p:nvPr>
            <p:custDataLst>
              <p:tags r:id="rId12"/>
            </p:custDataLst>
          </p:nvPr>
        </p:nvSpPr>
        <p:spPr>
          <a:xfrm>
            <a:off x="448881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行业商业模式的发展历程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33"/>
          <p:cNvCxnSpPr/>
          <p:nvPr>
            <p:custDataLst>
              <p:tags r:id="rId13"/>
            </p:custDataLst>
          </p:nvPr>
        </p:nvCxnSpPr>
        <p:spPr>
          <a:xfrm flipH="1">
            <a:off x="628015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序号"/>
          <p:cNvSpPr txBox="1"/>
          <p:nvPr>
            <p:custDataLst>
              <p:tags r:id="rId14"/>
            </p:custDataLst>
          </p:nvPr>
        </p:nvSpPr>
        <p:spPr>
          <a:xfrm>
            <a:off x="628015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04.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2" name="标题"/>
          <p:cNvSpPr txBox="1"/>
          <p:nvPr>
            <p:custDataLst>
              <p:tags r:id="rId15"/>
            </p:custDataLst>
          </p:nvPr>
        </p:nvSpPr>
        <p:spPr>
          <a:xfrm>
            <a:off x="643763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行业商业模式的创新思维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37"/>
          <p:cNvCxnSpPr/>
          <p:nvPr>
            <p:custDataLst>
              <p:tags r:id="rId16"/>
            </p:custDataLst>
          </p:nvPr>
        </p:nvCxnSpPr>
        <p:spPr>
          <a:xfrm flipH="1">
            <a:off x="822896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4" name="序号"/>
          <p:cNvSpPr txBox="1"/>
          <p:nvPr>
            <p:custDataLst>
              <p:tags r:id="rId17"/>
            </p:custDataLst>
          </p:nvPr>
        </p:nvSpPr>
        <p:spPr>
          <a:xfrm>
            <a:off x="822896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05.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6" name="标题"/>
          <p:cNvSpPr txBox="1"/>
          <p:nvPr>
            <p:custDataLst>
              <p:tags r:id="rId18"/>
            </p:custDataLst>
          </p:nvPr>
        </p:nvSpPr>
        <p:spPr>
          <a:xfrm>
            <a:off x="838581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行业商业模式的未来趋势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42"/>
          <p:cNvCxnSpPr/>
          <p:nvPr>
            <p:custDataLst>
              <p:tags r:id="rId19"/>
            </p:custDataLst>
          </p:nvPr>
        </p:nvCxnSpPr>
        <p:spPr>
          <a:xfrm flipH="1">
            <a:off x="1017778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8" name="序号"/>
          <p:cNvSpPr txBox="1"/>
          <p:nvPr>
            <p:custDataLst>
              <p:tags r:id="rId20"/>
            </p:custDataLst>
          </p:nvPr>
        </p:nvSpPr>
        <p:spPr>
          <a:xfrm>
            <a:off x="1017778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06.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20" name="标题"/>
          <p:cNvSpPr txBox="1"/>
          <p:nvPr>
            <p:custDataLst>
              <p:tags r:id="rId21"/>
            </p:custDataLst>
          </p:nvPr>
        </p:nvSpPr>
        <p:spPr>
          <a:xfrm>
            <a:off x="1033462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285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行业商业模式的挑战与机遇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6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3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行业商业模式概述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行业商业模式的定义</a:t>
            </a:r>
            <a:endParaRPr lang="zh-CN" altLang="en-US"/>
          </a:p>
        </p:txBody>
      </p:sp>
      <p:sp>
        <p:nvSpPr>
          <p:cNvPr id="104914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行业商业模式是指企业通过提供产品或服务，满足市场需求，实现盈利的方式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行业商业模式是企业与消费者之间的桥梁，是企业与市场之间的纽带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行业商业模式是企业经营的核心，是企业竞争的关键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行业商业模式是企业不断创新的动力源泉，是企业持续发展的保障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行业商业模式的类型</a:t>
            </a:r>
            <a:endParaRPr lang="zh-CN" altLang="en-US"/>
          </a:p>
        </p:txBody>
      </p:sp>
      <p:sp>
        <p:nvSpPr>
          <p:cNvPr id="1049224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传统商业模式：以产品为中心，强调生产、销售和利润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互联网商业模式：以用户为中心，注重用户体验和价值创造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平台商业模式：通过搭建平台，连接各方资源，实现共赢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共享经济模式：通过共享资源，降低成本，提高效率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创新商业模式：通过创新思维和模式，实现商业价值最大化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内容占位符 1"/>
          <p:cNvSpPr>
            <a:spLocks noGrp="1"/>
          </p:cNvSpPr>
          <p:nvPr>
            <p:ph idx="6"/>
          </p:nvPr>
        </p:nvSpPr>
        <p:spPr/>
        <p:txBody>
          <a:bodyPr>
            <a:normAutofit fontScale="70000"/>
          </a:bodyPr>
          <a:lstStyle/>
          <a:p>
            <a:r>
              <a:rPr lang="zh-CN" altLang="en-US"/>
              <a:t>行业特点：不同行业具有不同的商业模式，包括产品或服务的特点、市场结构、竞争状况等。</a:t>
            </a:r>
            <a:endParaRPr lang="zh-CN" altLang="en-US"/>
          </a:p>
          <a:p>
            <a:r>
              <a:rPr lang="zh-CN" altLang="en-US"/>
              <a:t>价值主张：行业商业模式的核心是提供独特的价值主张，以满足客户需求和市场需求。</a:t>
            </a:r>
            <a:endParaRPr lang="zh-CN" altLang="en-US"/>
          </a:p>
          <a:p>
            <a:r>
              <a:rPr lang="zh-CN" altLang="en-US"/>
              <a:t>关键活动：行业商业模式中的关键活动包括产品研发、市场营销、销售渠道、客户服务等。</a:t>
            </a:r>
            <a:endParaRPr lang="zh-CN" altLang="en-US"/>
          </a:p>
          <a:p>
            <a:r>
              <a:rPr lang="zh-CN" altLang="en-US"/>
              <a:t>资源与能力：行业商业模式需要具备相应的资源和能力，如技术、人才、资金、品牌等，以支持其运营和发展。</a:t>
            </a:r>
            <a:endParaRPr lang="zh-CN" altLang="en-US"/>
          </a:p>
          <a:p>
            <a:r>
              <a:rPr lang="zh-CN" altLang="en-US"/>
              <a:t>盈利模式：行业商业模式需要明确如何盈利，包括收入来源、成本结构、利润水平等。</a:t>
            </a:r>
            <a:endParaRPr lang="zh-CN" altLang="en-US"/>
          </a:p>
          <a:p>
            <a:r>
              <a:rPr lang="zh-CN" altLang="en-US"/>
              <a:t>客户关系：行业商业模式需要建立和维护良好的客户关系，包括客户获取、客户保持、客户忠诚度等。</a:t>
            </a:r>
            <a:endParaRPr lang="zh-CN" altLang="en-US"/>
          </a:p>
          <a:p>
            <a:r>
              <a:rPr lang="zh-CN" altLang="en-US"/>
              <a:t>渠道通路：行业商业模式需要建立有效的渠道通路，包括直销、分销、代理等，以扩大市场份额和提高销售效率。</a:t>
            </a:r>
            <a:endParaRPr lang="zh-CN" altLang="en-US"/>
          </a:p>
          <a:p>
            <a:r>
              <a:rPr lang="zh-CN" altLang="en-US"/>
              <a:t>合作伙伴网络：行业商业模式需要建立广泛的合作伙伴网络，包括供应商、经销商、战略合作伙伴等，以实现资源共享和互利共赢。</a:t>
            </a:r>
            <a:endParaRPr lang="zh-CN" altLang="en-US"/>
          </a:p>
          <a:p>
            <a:r>
              <a:rPr lang="zh-CN" altLang="en-US"/>
              <a:t>成本结构：行业商业模式需要优化成本结构，包括原材料采购、生产成本、销售费用等，以提高盈利能力。</a:t>
            </a:r>
            <a:endParaRPr lang="zh-CN" altLang="en-US"/>
          </a:p>
          <a:p>
            <a:r>
              <a:rPr lang="zh-CN" altLang="en-US"/>
              <a:t>收入来源：行业商业模式需要明确收入来源，包括产品或服务的定价策略、销售渠道的佣金或返点等，以确保稳定的收入来源。</a:t>
            </a:r>
            <a:endParaRPr lang="zh-CN" altLang="en-US"/>
          </a:p>
        </p:txBody>
      </p:sp>
      <p:sp>
        <p:nvSpPr>
          <p:cNvPr id="104930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行业商业模式的特点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360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行业商业模式的发展历程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7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传统商业模式</a:t>
            </a:r>
            <a:endParaRPr lang="zh-CN" altLang="en-US"/>
          </a:p>
        </p:txBody>
      </p:sp>
      <p:sp>
        <p:nvSpPr>
          <p:cNvPr id="1049476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定义：传统商业模式是指以产品为中心，通过生产、销售、渠道等方式实现价值传递的过程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特点：以产品为中心，强调生产效率和成本控制，通过大规模生产降低成本，提高市场竞争力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优势：能够快速满足市场需求，实现规模化生产，降低成本，提高效率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不足：缺乏个性化定制，难以满足消费者多样化需求，同时缺乏创新和灵活性，容易受到市场变化的影响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3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互联网商业模式</a:t>
            </a:r>
            <a:endParaRPr lang="zh-CN" altLang="en-US"/>
          </a:p>
        </p:txBody>
      </p:sp>
      <p:sp>
        <p:nvSpPr>
          <p:cNvPr id="104953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定义：互联网商业模式是指基于互联网技术的商业模式，包括电子商务、在线教育、在线医疗等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特点：以用户为中心，强调用户体验和价值；通过互联网实现信息共享和价值传递；具有灵活性和创新性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发展历程：从最初的B2B模式到现在的O2O、P2P等模式，互联网商业模式不断创新和发展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未来趋势：随着人工智能、大数据等技术的不断发展，互联网商业模式将更加智能化、个性化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9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移动互联网商业模式</a:t>
            </a:r>
            <a:endParaRPr lang="zh-CN" altLang="en-US"/>
          </a:p>
        </p:txBody>
      </p:sp>
      <p:sp>
        <p:nvSpPr>
          <p:cNvPr id="104959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移动互联网的兴起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移动互联网商业模式的特点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移动互联网商业模式的发展趋势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移动互联网商业模式的应用场景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7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人工智能商业模式</a:t>
            </a:r>
            <a:endParaRPr lang="zh-CN" altLang="en-US"/>
          </a:p>
        </p:txBody>
      </p:sp>
      <p:sp>
        <p:nvSpPr>
          <p:cNvPr id="104967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7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7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人工智能技术的兴起与发展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7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8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8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人工智能技术在商业模式中的应用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8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8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8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人工智能商业模式的特点与优势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9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9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9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人工智能商业模式的发展趋势与挑战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74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748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行业商业模式的创新思维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86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创新思维的重要性</a:t>
            </a:r>
            <a:endParaRPr lang="zh-CN" altLang="en-US"/>
          </a:p>
        </p:txBody>
      </p:sp>
      <p:sp>
        <p:nvSpPr>
          <p:cNvPr id="1049864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66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868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适应市场变化：创新思维能够敏锐地捕捉市场变化，及时调整商业模式，保持竞争优势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7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72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874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创造价值：创新思维能够挖掘新的商业机会，创造独特的价值，提升企业盈利能力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76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78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880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突破瓶颈：面对行业瓶颈时，创新思维能够帮助企业寻找新的突破口，实现可持续发展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82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84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886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引领未来：创新思维能够引领行业未来发展趋势，为企业制定长远的发展战略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93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创新思维的类型</a:t>
            </a:r>
            <a:endParaRPr lang="zh-CN" altLang="en-US"/>
          </a:p>
        </p:txBody>
      </p:sp>
      <p:sp>
        <p:nvSpPr>
          <p:cNvPr id="104994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4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94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4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94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5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95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5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95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迭代思维：不断尝试、改进，逐步完善，追求卓越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95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跨界思维：跨越领域、行业，整合资源，创造新的商业模式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96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逆向思维：从反面思考问题，打破常规，寻求新的解决方案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96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横向思维：从不同角度、不同领域寻找灵感，拓展思路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5001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创新思维的应用场景</a:t>
            </a:r>
            <a:endParaRPr lang="zh-CN" altLang="en-US"/>
          </a:p>
        </p:txBody>
      </p:sp>
      <p:sp>
        <p:nvSpPr>
          <p:cNvPr id="10500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1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2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2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竞争环境：竞争激烈的市场环境要求企业具备创新思维以保持竞争优势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2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2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2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3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市场需求变化：随着消费者需求的变化，企业需要不断创新以满足市场需求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3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3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3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3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技术进步：技术的不断进步为企业提供了更多的创新机会和手段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4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4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4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4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政策法规：政策法规的变化要求企业具备创新思维以适应新的市场环境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https://d.book118.com/858043111107006032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SLIDE_CONTENT_AREA" val="{&quot;left&quot;:&quot;81.45&quot;,&quot;top&quot;:&quot;106.8&quot;,&quot;width&quot;:&quot;739.1&quot;,&quot;height&quot;:&quot;290.25&quot;}"/>
  <p:tag name="KSO_WM_SLIDE_ID" val="custom2023030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1"/>
  <p:tag name="KSO_WM_UNIT_INDEX" val="1_5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1"/>
  <p:tag name="KSO_WM_UNIT_INDEX" val="1_6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4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1"/>
  <p:tag name="KSO_WM_UNIT_INDEX" val="1_5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2"/>
  <p:tag name="KSO_WM_UNIT_INDEX" val="1_5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7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2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6">
      <a:dk1>
        <a:srgbClr val="000000"/>
      </a:dk1>
      <a:lt1>
        <a:srgbClr val="FFFFFF"/>
      </a:lt1>
      <a:dk2>
        <a:srgbClr val="003E29"/>
      </a:dk2>
      <a:lt2>
        <a:srgbClr val="E6E6E6"/>
      </a:lt2>
      <a:accent1>
        <a:srgbClr val="1FFFB5"/>
      </a:accent1>
      <a:accent2>
        <a:srgbClr val="2EE8C3"/>
      </a:accent2>
      <a:accent3>
        <a:srgbClr val="3DD2D1"/>
      </a:accent3>
      <a:accent4>
        <a:srgbClr val="4BBBE0"/>
      </a:accent4>
      <a:accent5>
        <a:srgbClr val="5AA5EE"/>
      </a:accent5>
      <a:accent6>
        <a:srgbClr val="698EFC"/>
      </a:accent6>
      <a:hlink>
        <a:srgbClr val="4472C4"/>
      </a:hlink>
      <a:folHlink>
        <a:srgbClr val="EEEEEE"/>
      </a:folHlink>
    </a:clrScheme>
    <a:fontScheme name="稻壳儿-黑体常规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MiSans Heavy</vt:lpstr>
      <vt:lpstr>MiSans Normal</vt:lpstr>
      <vt:lpstr>MiSans</vt:lpstr>
      <vt:lpstr>Wingdings</vt:lpstr>
      <vt:lpstr>微软雅黑</vt:lpstr>
      <vt:lpstr>Office Theme</vt:lpstr>
      <vt:lpstr>行业商业模式与创新思维探讨</vt:lpstr>
      <vt:lpstr>目录</vt:lpstr>
      <vt:lpstr>添加章节标题</vt:lpstr>
      <vt:lpstr>行业商业模式概述</vt:lpstr>
      <vt:lpstr>行业商业模式的定义</vt:lpstr>
      <vt:lpstr>行业商业模式的类型</vt:lpstr>
      <vt:lpstr>行业商业模式的特点</vt:lpstr>
      <vt:lpstr>行业商业模式的发展历程</vt:lpstr>
      <vt:lpstr>传统商业模式</vt:lpstr>
      <vt:lpstr>互联网商业模式</vt:lpstr>
      <vt:lpstr>移动互联网商业模式</vt:lpstr>
      <vt:lpstr>人工智能商业模式</vt:lpstr>
      <vt:lpstr>行业商业模式的创新思维</vt:lpstr>
      <vt:lpstr>创新思维的重要性</vt:lpstr>
      <vt:lpstr>创新思维的类型</vt:lpstr>
      <vt:lpstr>创新思维的应用场景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2024-09-10T06:51:57.895</cp:lastPrinted>
  <dcterms:created xsi:type="dcterms:W3CDTF">2024-09-09T22:51:57Z</dcterms:created>
  <dcterms:modified xsi:type="dcterms:W3CDTF">2024-09-09T22:52:00Z</dcterms:modified>
</cp:coreProperties>
</file>