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80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98.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CC9C58-8248-42B9-8349-BB0C37A53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B4950-A5A1-4463-A32C-B3CFB1CBF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FE0206-3ED5-430C-BFA6-17C4AF64A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3919ED-6D1A-400F-B361-42D5FFC4F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7CDD2C-D96E-4D39-BE56-C0DF9AC578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1FC88E-2835-4DA3-83B0-62CF7DE489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E8B73D-CAE1-48FD-B8AE-75ECB9BD1E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03990-E655-4DBE-9096-B09DFCC56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58478E-C7EF-4BAE-A86E-E7DFEBE06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75891-067C-4F03-953D-441793B23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93146F-9567-406A-B987-8229A4E83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4794" r:id="rId2"/>
    <p:sldLayoutId id="2147484795" r:id="rId3"/>
    <p:sldLayoutId id="2147484796" r:id="rId4"/>
    <p:sldLayoutId id="2147484797" r:id="rId5"/>
    <p:sldLayoutId id="2147484798" r:id="rId6"/>
    <p:sldLayoutId id="2147484799" r:id="rId7"/>
    <p:sldLayoutId id="2147484800" r:id="rId8"/>
    <p:sldLayoutId id="2147484801" r:id="rId9"/>
    <p:sldLayoutId id="2147484802" r:id="rId10"/>
    <p:sldLayoutId id="2147484803"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4414103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r>
              <a:rPr lang="en-US" altLang="zh-CN"/>
              <a:t>MR.Z</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寄售结算的无人机技术应用研究</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无人机技术概述</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寄售结算概述</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无人机技术在寄售结算中的应用</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无人机技术在寄售结算中的前景展望</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总结与建议</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无人机技术概述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78" name="标题 2"/>
          <p:cNvSpPr>
            <a:spLocks noGrp="1"/>
          </p:cNvSpPr>
          <p:nvPr>
            <p:ph type="title" idx="2"/>
          </p:nvPr>
        </p:nvSpPr>
        <p:spPr/>
        <p:txBody>
          <a:bodyPr/>
          <a:lstStyle/>
          <a:p>
            <a:r>
              <a:rPr lang="zh-CN" altLang="en-US"/>
              <a:t>无人机技术定义</a:t>
            </a:r>
            <a:endParaRPr lang="zh-CN" altLang="en-US"/>
          </a:p>
        </p:txBody>
      </p:sp>
      <p:sp>
        <p:nvSpPr>
          <p:cNvPr id="1049080" name="矩形 31"/>
          <p:cNvSpPr/>
          <p:nvPr>
            <p:custDataLst>
              <p:tags r:id="rId2"/>
            </p:custDataLst>
          </p:nvPr>
        </p:nvSpPr>
        <p:spPr>
          <a:xfrm>
            <a:off x="2723729" y="156279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无人机技术定义：无人机技术是指利用无线电遥控设备和自备的程序控制装置操纵的不载人的飞机。</a:t>
            </a:r>
            <a:endParaRPr lang="zh-CN" altLang="en-US" sz="1200" spc="150">
              <a:solidFill>
                <a:schemeClr val="tx1">
                  <a:lumMod val="65000"/>
                  <a:lumOff val="35000"/>
                </a:schemeClr>
              </a:solidFill>
              <a:latin typeface="+mn-ea"/>
              <a:sym typeface="+mn-ea"/>
            </a:endParaRPr>
          </a:p>
        </p:txBody>
      </p:sp>
      <p:sp>
        <p:nvSpPr>
          <p:cNvPr id="1049082" name="矩形 4"/>
          <p:cNvSpPr/>
          <p:nvPr>
            <p:custDataLst>
              <p:tags r:id="rId3"/>
            </p:custDataLst>
          </p:nvPr>
        </p:nvSpPr>
        <p:spPr>
          <a:xfrm>
            <a:off x="2723729" y="279799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无人机技术应用领域：军事、救援、农业、环保、娱乐等。</a:t>
            </a:r>
            <a:endParaRPr lang="zh-CN" altLang="en-US" sz="1200" spc="150">
              <a:solidFill>
                <a:schemeClr val="tx1">
                  <a:lumMod val="65000"/>
                  <a:lumOff val="35000"/>
                </a:schemeClr>
              </a:solidFill>
              <a:latin typeface="+mn-ea"/>
              <a:sym typeface="+mn-ea"/>
            </a:endParaRPr>
          </a:p>
        </p:txBody>
      </p:sp>
      <p:sp>
        <p:nvSpPr>
          <p:cNvPr id="1049084" name="矩形 5"/>
          <p:cNvSpPr/>
          <p:nvPr>
            <p:custDataLst>
              <p:tags r:id="rId4"/>
            </p:custDataLst>
          </p:nvPr>
        </p:nvSpPr>
        <p:spPr>
          <a:xfrm>
            <a:off x="2723729" y="403319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无人机技术特点：体积小、重量轻、灵活度高、续航能力强等。</a:t>
            </a:r>
            <a:endParaRPr lang="zh-CN" altLang="en-US" sz="1200" spc="150">
              <a:solidFill>
                <a:schemeClr val="tx1">
                  <a:lumMod val="65000"/>
                  <a:lumOff val="35000"/>
                </a:schemeClr>
              </a:solidFill>
              <a:latin typeface="+mn-ea"/>
              <a:sym typeface="+mn-ea"/>
            </a:endParaRPr>
          </a:p>
        </p:txBody>
      </p:sp>
      <p:sp>
        <p:nvSpPr>
          <p:cNvPr id="1049086" name="矩形 7"/>
          <p:cNvSpPr/>
          <p:nvPr>
            <p:custDataLst>
              <p:tags r:id="rId5"/>
            </p:custDataLst>
          </p:nvPr>
        </p:nvSpPr>
        <p:spPr>
          <a:xfrm>
            <a:off x="2723729" y="5268403"/>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无人机技术发展趋势：智能化、自主化、多功能化等。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32" name="标题 2"/>
          <p:cNvSpPr>
            <a:spLocks noGrp="1"/>
          </p:cNvSpPr>
          <p:nvPr>
            <p:ph type="title" idx="2"/>
          </p:nvPr>
        </p:nvSpPr>
        <p:spPr/>
        <p:txBody>
          <a:bodyPr/>
          <a:lstStyle/>
          <a:p>
            <a:r>
              <a:rPr lang="zh-CN" altLang="en-US"/>
              <a:t>无人机技术发展历程</a:t>
            </a:r>
            <a:endParaRPr lang="zh-CN" altLang="en-US"/>
          </a:p>
        </p:txBody>
      </p:sp>
      <p:sp>
        <p:nvSpPr>
          <p:cNvPr id="1049134" name="矩形 15"/>
          <p:cNvSpPr/>
          <p:nvPr>
            <p:custDataLst>
              <p:tags r:id="rId2"/>
            </p:custDataLst>
          </p:nvPr>
        </p:nvSpPr>
        <p:spPr>
          <a:xfrm>
            <a:off x="2469768" y="164359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第一代无人机：美国军方在越战期间使用</a:t>
            </a:r>
            <a:endParaRPr lang="zh-CN" altLang="en-US" sz="1200" spc="150">
              <a:solidFill>
                <a:schemeClr val="tx1">
                  <a:lumMod val="85000"/>
                  <a:lumOff val="15000"/>
                </a:schemeClr>
              </a:solidFill>
              <a:latin typeface="+mn-ea"/>
              <a:sym typeface="+mn-ea"/>
            </a:endParaRPr>
          </a:p>
        </p:txBody>
      </p:sp>
      <p:sp>
        <p:nvSpPr>
          <p:cNvPr id="1049136" name="任意多边形 17"/>
          <p:cNvSpPr/>
          <p:nvPr>
            <p:custDataLst>
              <p:tags r:id="rId3"/>
            </p:custDataLst>
          </p:nvPr>
        </p:nvSpPr>
        <p:spPr>
          <a:xfrm flipV="1">
            <a:off x="2391414" y="156279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38" name="任意多边形 18"/>
          <p:cNvSpPr/>
          <p:nvPr>
            <p:custDataLst>
              <p:tags r:id="rId4"/>
            </p:custDataLst>
          </p:nvPr>
        </p:nvSpPr>
        <p:spPr>
          <a:xfrm flipH="1">
            <a:off x="8574864" y="212351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40" name="矩形 27"/>
          <p:cNvSpPr/>
          <p:nvPr>
            <p:custDataLst>
              <p:tags r:id="rId5"/>
            </p:custDataLst>
          </p:nvPr>
        </p:nvSpPr>
        <p:spPr>
          <a:xfrm>
            <a:off x="2469768" y="296092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第二代无人机：具有导航和遥控功能的无人机</a:t>
            </a:r>
            <a:endParaRPr lang="zh-CN" altLang="en-US" sz="1200" spc="150">
              <a:solidFill>
                <a:schemeClr val="tx1">
                  <a:lumMod val="85000"/>
                  <a:lumOff val="15000"/>
                </a:schemeClr>
              </a:solidFill>
              <a:latin typeface="+mn-ea"/>
              <a:sym typeface="+mn-ea"/>
            </a:endParaRPr>
          </a:p>
        </p:txBody>
      </p:sp>
      <p:sp>
        <p:nvSpPr>
          <p:cNvPr id="1049142" name="任意多边形 29"/>
          <p:cNvSpPr/>
          <p:nvPr>
            <p:custDataLst>
              <p:tags r:id="rId6"/>
            </p:custDataLst>
          </p:nvPr>
        </p:nvSpPr>
        <p:spPr>
          <a:xfrm flipV="1">
            <a:off x="2391414" y="288012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44" name="任意多边形 30"/>
          <p:cNvSpPr/>
          <p:nvPr>
            <p:custDataLst>
              <p:tags r:id="rId7"/>
            </p:custDataLst>
          </p:nvPr>
        </p:nvSpPr>
        <p:spPr>
          <a:xfrm flipH="1">
            <a:off x="8574864" y="344084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46" name="矩形 5"/>
          <p:cNvSpPr/>
          <p:nvPr>
            <p:custDataLst>
              <p:tags r:id="rId8"/>
            </p:custDataLst>
          </p:nvPr>
        </p:nvSpPr>
        <p:spPr>
          <a:xfrm>
            <a:off x="2469768" y="427825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第三代无人机：装备了多种传感器和设备，能够执行多种任务</a:t>
            </a:r>
            <a:endParaRPr lang="zh-CN" altLang="en-US" sz="1200" spc="150">
              <a:solidFill>
                <a:schemeClr val="tx1">
                  <a:lumMod val="85000"/>
                  <a:lumOff val="15000"/>
                </a:schemeClr>
              </a:solidFill>
              <a:latin typeface="+mn-ea"/>
              <a:sym typeface="+mn-ea"/>
            </a:endParaRPr>
          </a:p>
        </p:txBody>
      </p:sp>
      <p:sp>
        <p:nvSpPr>
          <p:cNvPr id="1049148" name="任意多边形 7"/>
          <p:cNvSpPr/>
          <p:nvPr>
            <p:custDataLst>
              <p:tags r:id="rId9"/>
            </p:custDataLst>
          </p:nvPr>
        </p:nvSpPr>
        <p:spPr>
          <a:xfrm flipV="1">
            <a:off x="2391414" y="419744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0" name="任意多边形 8"/>
          <p:cNvSpPr/>
          <p:nvPr>
            <p:custDataLst>
              <p:tags r:id="rId10"/>
            </p:custDataLst>
          </p:nvPr>
        </p:nvSpPr>
        <p:spPr>
          <a:xfrm flipH="1">
            <a:off x="8574864" y="475817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2" name="矩形 10"/>
          <p:cNvSpPr/>
          <p:nvPr>
            <p:custDataLst>
              <p:tags r:id="rId11"/>
            </p:custDataLst>
          </p:nvPr>
        </p:nvSpPr>
        <p:spPr>
          <a:xfrm>
            <a:off x="2469768" y="559558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第四代无人机：具有人工智能和自主控制功能的无人机，能够自动完成任务</a:t>
            </a:r>
            <a:endParaRPr lang="zh-CN" altLang="en-US" sz="1200" spc="150">
              <a:solidFill>
                <a:schemeClr val="tx1">
                  <a:lumMod val="85000"/>
                  <a:lumOff val="15000"/>
                </a:schemeClr>
              </a:solidFill>
              <a:latin typeface="+mn-ea"/>
              <a:sym typeface="+mn-ea"/>
            </a:endParaRPr>
          </a:p>
        </p:txBody>
      </p:sp>
      <p:sp>
        <p:nvSpPr>
          <p:cNvPr id="1049154" name="任意多边形 12"/>
          <p:cNvSpPr/>
          <p:nvPr>
            <p:custDataLst>
              <p:tags r:id="rId12"/>
            </p:custDataLst>
          </p:nvPr>
        </p:nvSpPr>
        <p:spPr>
          <a:xfrm flipV="1">
            <a:off x="2391414" y="551477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6" name="任意多边形 13"/>
          <p:cNvSpPr/>
          <p:nvPr>
            <p:custDataLst>
              <p:tags r:id="rId13"/>
            </p:custDataLst>
          </p:nvPr>
        </p:nvSpPr>
        <p:spPr>
          <a:xfrm flipH="1">
            <a:off x="8574864" y="607550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02" name="标题 2"/>
          <p:cNvSpPr>
            <a:spLocks noGrp="1"/>
          </p:cNvSpPr>
          <p:nvPr>
            <p:ph type="title" idx="2"/>
          </p:nvPr>
        </p:nvSpPr>
        <p:spPr/>
        <p:txBody>
          <a:bodyPr/>
          <a:lstStyle/>
          <a:p>
            <a:r>
              <a:rPr lang="zh-CN" altLang="en-US"/>
              <a:t>无人机技术应用领域</a:t>
            </a:r>
            <a:endParaRPr lang="zh-CN" altLang="en-US"/>
          </a:p>
        </p:txBody>
      </p:sp>
      <p:sp>
        <p:nvSpPr>
          <p:cNvPr id="1049204"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06"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08"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10"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12"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民用领域：航拍、测绘、农业等</a:t>
            </a:r>
            <a:endParaRPr lang="zh-CN" altLang="en-US" sz="1400" spc="150">
              <a:solidFill>
                <a:schemeClr val="tx1"/>
              </a:solidFill>
              <a:effectLst/>
              <a:latin typeface="+mn-ea"/>
              <a:sym typeface="+mn-ea"/>
            </a:endParaRPr>
          </a:p>
        </p:txBody>
      </p:sp>
      <p:sp>
        <p:nvSpPr>
          <p:cNvPr id="1049214"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军事领域：侦察、监视、攻击等</a:t>
            </a:r>
            <a:endParaRPr lang="zh-CN" altLang="en-US" sz="1400" spc="150">
              <a:solidFill>
                <a:schemeClr val="tx1"/>
              </a:solidFill>
              <a:effectLst/>
              <a:latin typeface="+mn-ea"/>
              <a:sym typeface="+mn-ea"/>
            </a:endParaRPr>
          </a:p>
        </p:txBody>
      </p:sp>
      <p:sp>
        <p:nvSpPr>
          <p:cNvPr id="1049216"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商业领域：快递、物流等</a:t>
            </a:r>
            <a:endParaRPr lang="zh-CN" altLang="en-US" sz="1400" spc="150">
              <a:solidFill>
                <a:schemeClr val="tx1"/>
              </a:solidFill>
              <a:effectLst/>
              <a:latin typeface="+mn-ea"/>
              <a:sym typeface="+mn-ea"/>
            </a:endParaRPr>
          </a:p>
        </p:txBody>
      </p:sp>
      <p:sp>
        <p:nvSpPr>
          <p:cNvPr id="1049218"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娱乐领域：航模、玩具等</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23" name=""/>
        <p:cNvGrpSpPr/>
        <p:nvPr/>
      </p:nvGrpSpPr>
      <p:grpSpPr>
        <a:xfrm>
          <a:off x="0" y="0"/>
          <a:ext cx="0" cy="0"/>
        </a:xfrm>
      </p:grpSpPr>
      <p:sp>
        <p:nvSpPr>
          <p:cNvPr id="1049264"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266" name="标题 4"/>
          <p:cNvSpPr>
            <a:spLocks noGrp="1"/>
          </p:cNvSpPr>
          <p:nvPr>
            <p:ph type="title" idx="1"/>
            <p:custDataLst>
              <p:tags r:id="rId3"/>
            </p:custDataLst>
          </p:nvPr>
        </p:nvSpPr>
        <p:spPr/>
        <p:txBody>
          <a:bodyPr/>
          <a:lstStyle/>
          <a:p>
            <a:r>
              <a:rPr lang="zh-CN" altLang="en-US"/>
              <a:t>寄售结算概述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p:cNvGrpSpPr/>
        <p:nvPr/>
      </p:nvGrpSpPr>
      <p:grpSpPr>
        <a:xfrm>
          <a:off x="0" y="0"/>
          <a:ext cx="0" cy="0"/>
        </a:xfrm>
      </p:grpSpPr>
      <p:sp>
        <p:nvSpPr>
          <p:cNvPr id="1049368" name="标题 2"/>
          <p:cNvSpPr>
            <a:spLocks noGrp="1"/>
          </p:cNvSpPr>
          <p:nvPr>
            <p:ph type="title" idx="2"/>
          </p:nvPr>
        </p:nvSpPr>
        <p:spPr/>
        <p:txBody>
          <a:bodyPr/>
          <a:lstStyle/>
          <a:p>
            <a:r>
              <a:rPr lang="zh-CN" altLang="en-US"/>
              <a:t>寄售结算定义</a:t>
            </a:r>
            <a:endParaRPr lang="zh-CN" altLang="en-US"/>
          </a:p>
        </p:txBody>
      </p:sp>
      <p:sp>
        <p:nvSpPr>
          <p:cNvPr id="1049370"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2"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4"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6"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8"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寄销结算通过无人机技术实现物品的快速交付和结算</a:t>
            </a:r>
            <a:endParaRPr lang="zh-CN" altLang="en-US" sz="1400" spc="150">
              <a:solidFill>
                <a:schemeClr val="tx1"/>
              </a:solidFill>
              <a:effectLst/>
              <a:latin typeface="+mn-ea"/>
              <a:sym typeface="+mn-ea"/>
            </a:endParaRPr>
          </a:p>
        </p:txBody>
      </p:sp>
      <p:sp>
        <p:nvSpPr>
          <p:cNvPr id="1049380"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寄销结算是一种新型的无人机技术应用模式</a:t>
            </a:r>
            <a:endParaRPr lang="zh-CN" altLang="en-US" sz="1400" spc="150">
              <a:solidFill>
                <a:schemeClr val="tx1"/>
              </a:solidFill>
              <a:effectLst/>
              <a:latin typeface="+mn-ea"/>
              <a:sym typeface="+mn-ea"/>
            </a:endParaRPr>
          </a:p>
        </p:txBody>
      </p:sp>
      <p:sp>
        <p:nvSpPr>
          <p:cNvPr id="1049382"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寄销结算具有便捷、高效、安全等优点</a:t>
            </a:r>
            <a:endParaRPr lang="zh-CN" altLang="en-US" sz="1400" spc="150">
              <a:solidFill>
                <a:schemeClr val="tx1"/>
              </a:solidFill>
              <a:effectLst/>
              <a:latin typeface="+mn-ea"/>
              <a:sym typeface="+mn-ea"/>
            </a:endParaRPr>
          </a:p>
        </p:txBody>
      </p:sp>
      <p:sp>
        <p:nvSpPr>
          <p:cNvPr id="1049384"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寄销结算适用于多种场景，如电商、物流、医疗等</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p:cNvGrpSpPr/>
        <p:nvPr/>
      </p:nvGrpSpPr>
      <p:grpSpPr>
        <a:xfrm>
          <a:off x="0" y="0"/>
          <a:ext cx="0" cy="0"/>
        </a:xfrm>
      </p:grpSpPr>
      <p:sp>
        <p:nvSpPr>
          <p:cNvPr id="1049430" name="标题 2"/>
          <p:cNvSpPr>
            <a:spLocks noGrp="1"/>
          </p:cNvSpPr>
          <p:nvPr>
            <p:ph type="title" idx="2"/>
          </p:nvPr>
        </p:nvSpPr>
        <p:spPr/>
        <p:txBody>
          <a:bodyPr/>
          <a:lstStyle/>
          <a:p>
            <a:r>
              <a:rPr lang="zh-CN" altLang="en-US"/>
              <a:t>寄售结算发展历程</a:t>
            </a:r>
            <a:endParaRPr lang="zh-CN" altLang="en-US"/>
          </a:p>
        </p:txBody>
      </p:sp>
      <p:sp>
        <p:nvSpPr>
          <p:cNvPr id="1049432"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434"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36"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寄销结算的起源</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38"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40"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42"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寄销结算的发展阶段</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444"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446"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寄销结算的未来趋势</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48"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0"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2"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4"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寄销结算的应用场景</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p:cNvGrpSpPr/>
        <p:nvPr/>
      </p:nvGrpSpPr>
      <p:grpSpPr>
        <a:xfrm>
          <a:off x="0" y="0"/>
          <a:ext cx="0" cy="0"/>
        </a:xfrm>
      </p:grpSpPr>
      <p:sp>
        <p:nvSpPr>
          <p:cNvPr id="1049500" name="标题 2"/>
          <p:cNvSpPr>
            <a:spLocks noGrp="1"/>
          </p:cNvSpPr>
          <p:nvPr>
            <p:ph type="title" idx="2"/>
          </p:nvPr>
        </p:nvSpPr>
        <p:spPr/>
        <p:txBody>
          <a:bodyPr/>
          <a:lstStyle/>
          <a:p>
            <a:r>
              <a:rPr lang="zh-CN" altLang="en-US"/>
              <a:t>寄售结算应用领域</a:t>
            </a:r>
            <a:endParaRPr lang="zh-CN" altLang="en-US"/>
          </a:p>
        </p:txBody>
      </p:sp>
      <p:sp>
        <p:nvSpPr>
          <p:cNvPr id="1049502" name="弧形 58"/>
          <p:cNvSpPr/>
          <p:nvPr>
            <p:custDataLst>
              <p:tags r:id="rId2"/>
            </p:custDataLst>
          </p:nvPr>
        </p:nvSpPr>
        <p:spPr>
          <a:xfrm>
            <a:off x="8154077" y="220745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汉仪粗圆简"/>
                <a:ea typeface="+mn-ea"/>
                <a:cs typeface="+mn-cs"/>
              </a:defRPr>
            </a:lvl1pPr>
            <a:lvl2pPr marL="457200" algn="l" defTabSz="914400" rtl="0" eaLnBrk="1" latinLnBrk="0" hangingPunct="1">
              <a:defRPr sz="1800" kern="1200">
                <a:solidFill>
                  <a:srgbClr val="000000"/>
                </a:solidFill>
                <a:latin typeface="汉仪粗圆简"/>
                <a:ea typeface="+mn-ea"/>
                <a:cs typeface="+mn-cs"/>
              </a:defRPr>
            </a:lvl2pPr>
            <a:lvl3pPr marL="914400" algn="l" defTabSz="914400" rtl="0" eaLnBrk="1" latinLnBrk="0" hangingPunct="1">
              <a:defRPr sz="1800" kern="1200">
                <a:solidFill>
                  <a:srgbClr val="000000"/>
                </a:solidFill>
                <a:latin typeface="汉仪粗圆简"/>
                <a:ea typeface="+mn-ea"/>
                <a:cs typeface="+mn-cs"/>
              </a:defRPr>
            </a:lvl3pPr>
            <a:lvl4pPr marL="1371600" algn="l" defTabSz="914400" rtl="0" eaLnBrk="1" latinLnBrk="0" hangingPunct="1">
              <a:defRPr sz="1800" kern="1200">
                <a:solidFill>
                  <a:srgbClr val="000000"/>
                </a:solidFill>
                <a:latin typeface="汉仪粗圆简"/>
                <a:ea typeface="+mn-ea"/>
                <a:cs typeface="+mn-cs"/>
              </a:defRPr>
            </a:lvl4pPr>
            <a:lvl5pPr marL="1828800" algn="l" defTabSz="914400" rtl="0" eaLnBrk="1" latinLnBrk="0" hangingPunct="1">
              <a:defRPr sz="1800" kern="1200">
                <a:solidFill>
                  <a:srgbClr val="000000"/>
                </a:solidFill>
                <a:latin typeface="汉仪粗圆简"/>
                <a:ea typeface="+mn-ea"/>
                <a:cs typeface="+mn-cs"/>
              </a:defRPr>
            </a:lvl5pPr>
            <a:lvl6pPr marL="2286000" algn="l" defTabSz="914400" rtl="0" eaLnBrk="1" latinLnBrk="0" hangingPunct="1">
              <a:defRPr sz="1800" kern="1200">
                <a:solidFill>
                  <a:srgbClr val="000000"/>
                </a:solidFill>
                <a:latin typeface="汉仪粗圆简"/>
                <a:ea typeface="+mn-ea"/>
                <a:cs typeface="+mn-cs"/>
              </a:defRPr>
            </a:lvl6pPr>
            <a:lvl7pPr marL="2743200" algn="l" defTabSz="914400" rtl="0" eaLnBrk="1" latinLnBrk="0" hangingPunct="1">
              <a:defRPr sz="1800" kern="1200">
                <a:solidFill>
                  <a:srgbClr val="000000"/>
                </a:solidFill>
                <a:latin typeface="汉仪粗圆简"/>
                <a:ea typeface="+mn-ea"/>
                <a:cs typeface="+mn-cs"/>
              </a:defRPr>
            </a:lvl7pPr>
            <a:lvl8pPr marL="3200400" algn="l" defTabSz="914400" rtl="0" eaLnBrk="1" latinLnBrk="0" hangingPunct="1">
              <a:defRPr sz="1800" kern="1200">
                <a:solidFill>
                  <a:srgbClr val="000000"/>
                </a:solidFill>
                <a:latin typeface="汉仪粗圆简"/>
                <a:ea typeface="+mn-ea"/>
                <a:cs typeface="+mn-cs"/>
              </a:defRPr>
            </a:lvl8pPr>
            <a:lvl9pPr marL="3657600" algn="l" defTabSz="914400" rtl="0" eaLnBrk="1" latinLnBrk="0" hangingPunct="1">
              <a:defRPr sz="1800" kern="1200">
                <a:solidFill>
                  <a:srgbClr val="000000"/>
                </a:solidFill>
                <a:latin typeface="汉仪粗圆简"/>
                <a:ea typeface="+mn-ea"/>
                <a:cs typeface="+mn-cs"/>
              </a:defRPr>
            </a:lvl9pPr>
          </a:lstStyle>
          <a:p>
            <a:pPr algn="ctr"/>
            <a:endParaRPr lang="zh-CN" altLang="en-US"/>
          </a:p>
        </p:txBody>
      </p:sp>
      <p:sp>
        <p:nvSpPr>
          <p:cNvPr id="1049504" name="弧形 57"/>
          <p:cNvSpPr/>
          <p:nvPr>
            <p:custDataLst>
              <p:tags r:id="rId3"/>
            </p:custDataLst>
          </p:nvPr>
        </p:nvSpPr>
        <p:spPr>
          <a:xfrm>
            <a:off x="654755" y="220745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汉仪粗圆简"/>
                <a:ea typeface="+mn-ea"/>
                <a:cs typeface="+mn-cs"/>
              </a:defRPr>
            </a:lvl1pPr>
            <a:lvl2pPr marL="457200" algn="l" defTabSz="914400" rtl="0" eaLnBrk="1" latinLnBrk="0" hangingPunct="1">
              <a:defRPr sz="1800" kern="1200">
                <a:solidFill>
                  <a:srgbClr val="000000"/>
                </a:solidFill>
                <a:latin typeface="汉仪粗圆简"/>
                <a:ea typeface="+mn-ea"/>
                <a:cs typeface="+mn-cs"/>
              </a:defRPr>
            </a:lvl2pPr>
            <a:lvl3pPr marL="914400" algn="l" defTabSz="914400" rtl="0" eaLnBrk="1" latinLnBrk="0" hangingPunct="1">
              <a:defRPr sz="1800" kern="1200">
                <a:solidFill>
                  <a:srgbClr val="000000"/>
                </a:solidFill>
                <a:latin typeface="汉仪粗圆简"/>
                <a:ea typeface="+mn-ea"/>
                <a:cs typeface="+mn-cs"/>
              </a:defRPr>
            </a:lvl3pPr>
            <a:lvl4pPr marL="1371600" algn="l" defTabSz="914400" rtl="0" eaLnBrk="1" latinLnBrk="0" hangingPunct="1">
              <a:defRPr sz="1800" kern="1200">
                <a:solidFill>
                  <a:srgbClr val="000000"/>
                </a:solidFill>
                <a:latin typeface="汉仪粗圆简"/>
                <a:ea typeface="+mn-ea"/>
                <a:cs typeface="+mn-cs"/>
              </a:defRPr>
            </a:lvl4pPr>
            <a:lvl5pPr marL="1828800" algn="l" defTabSz="914400" rtl="0" eaLnBrk="1" latinLnBrk="0" hangingPunct="1">
              <a:defRPr sz="1800" kern="1200">
                <a:solidFill>
                  <a:srgbClr val="000000"/>
                </a:solidFill>
                <a:latin typeface="汉仪粗圆简"/>
                <a:ea typeface="+mn-ea"/>
                <a:cs typeface="+mn-cs"/>
              </a:defRPr>
            </a:lvl5pPr>
            <a:lvl6pPr marL="2286000" algn="l" defTabSz="914400" rtl="0" eaLnBrk="1" latinLnBrk="0" hangingPunct="1">
              <a:defRPr sz="1800" kern="1200">
                <a:solidFill>
                  <a:srgbClr val="000000"/>
                </a:solidFill>
                <a:latin typeface="汉仪粗圆简"/>
                <a:ea typeface="+mn-ea"/>
                <a:cs typeface="+mn-cs"/>
              </a:defRPr>
            </a:lvl6pPr>
            <a:lvl7pPr marL="2743200" algn="l" defTabSz="914400" rtl="0" eaLnBrk="1" latinLnBrk="0" hangingPunct="1">
              <a:defRPr sz="1800" kern="1200">
                <a:solidFill>
                  <a:srgbClr val="000000"/>
                </a:solidFill>
                <a:latin typeface="汉仪粗圆简"/>
                <a:ea typeface="+mn-ea"/>
                <a:cs typeface="+mn-cs"/>
              </a:defRPr>
            </a:lvl7pPr>
            <a:lvl8pPr marL="3200400" algn="l" defTabSz="914400" rtl="0" eaLnBrk="1" latinLnBrk="0" hangingPunct="1">
              <a:defRPr sz="1800" kern="1200">
                <a:solidFill>
                  <a:srgbClr val="000000"/>
                </a:solidFill>
                <a:latin typeface="汉仪粗圆简"/>
                <a:ea typeface="+mn-ea"/>
                <a:cs typeface="+mn-cs"/>
              </a:defRPr>
            </a:lvl8pPr>
            <a:lvl9pPr marL="3657600" algn="l" defTabSz="914400" rtl="0" eaLnBrk="1" latinLnBrk="0" hangingPunct="1">
              <a:defRPr sz="1800" kern="1200">
                <a:solidFill>
                  <a:srgbClr val="000000"/>
                </a:solidFill>
                <a:latin typeface="汉仪粗圆简"/>
                <a:ea typeface="+mn-ea"/>
                <a:cs typeface="+mn-cs"/>
              </a:defRPr>
            </a:lvl9pPr>
          </a:lstStyle>
          <a:p>
            <a:pPr algn="ctr"/>
            <a:endParaRPr lang="zh-CN" altLang="en-US"/>
          </a:p>
        </p:txBody>
      </p:sp>
      <p:sp>
        <p:nvSpPr>
          <p:cNvPr id="1049506" name="椭圆 22"/>
          <p:cNvSpPr/>
          <p:nvPr>
            <p:custDataLst>
              <p:tags r:id="rId4"/>
            </p:custDataLst>
          </p:nvPr>
        </p:nvSpPr>
        <p:spPr>
          <a:xfrm>
            <a:off x="8495254" y="248301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08" name="椭圆 23"/>
          <p:cNvSpPr/>
          <p:nvPr>
            <p:custDataLst>
              <p:tags r:id="rId5"/>
            </p:custDataLst>
          </p:nvPr>
        </p:nvSpPr>
        <p:spPr>
          <a:xfrm>
            <a:off x="8881421" y="254112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10" name="正文"/>
          <p:cNvSpPr txBox="1"/>
          <p:nvPr>
            <p:custDataLst>
              <p:tags r:id="rId6"/>
            </p:custDataLst>
          </p:nvPr>
        </p:nvSpPr>
        <p:spPr>
          <a:xfrm>
            <a:off x="8947969" y="332564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无人超市</a:t>
            </a:r>
            <a:endParaRPr lang="zh-CN" altLang="en-US" sz="1200" spc="150">
              <a:solidFill>
                <a:srgbClr val="FFFFFF"/>
              </a:solidFill>
              <a:latin typeface="+mn-ea"/>
              <a:sym typeface="+mn-ea"/>
            </a:endParaRPr>
          </a:p>
        </p:txBody>
      </p:sp>
      <p:sp>
        <p:nvSpPr>
          <p:cNvPr id="1049512" name="椭圆 24"/>
          <p:cNvSpPr/>
          <p:nvPr>
            <p:custDataLst>
              <p:tags r:id="rId7"/>
            </p:custDataLst>
          </p:nvPr>
        </p:nvSpPr>
        <p:spPr>
          <a:xfrm>
            <a:off x="6062965" y="248301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14" name="椭圆 25"/>
          <p:cNvSpPr/>
          <p:nvPr>
            <p:custDataLst>
              <p:tags r:id="rId8"/>
            </p:custDataLst>
          </p:nvPr>
        </p:nvSpPr>
        <p:spPr>
          <a:xfrm>
            <a:off x="6448195" y="254112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16" name="正文"/>
          <p:cNvSpPr txBox="1"/>
          <p:nvPr>
            <p:custDataLst>
              <p:tags r:id="rId9"/>
            </p:custDataLst>
          </p:nvPr>
        </p:nvSpPr>
        <p:spPr>
          <a:xfrm>
            <a:off x="6515680" y="332564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智能物流</a:t>
            </a:r>
            <a:endParaRPr lang="zh-CN" altLang="en-US" sz="1200" spc="150">
              <a:solidFill>
                <a:schemeClr val="tx1">
                  <a:lumMod val="65000"/>
                  <a:lumOff val="35000"/>
                </a:schemeClr>
              </a:solidFill>
              <a:latin typeface="+mn-ea"/>
              <a:sym typeface="+mn-ea"/>
            </a:endParaRPr>
          </a:p>
        </p:txBody>
      </p:sp>
      <p:sp>
        <p:nvSpPr>
          <p:cNvPr id="1049518" name="椭圆 7"/>
          <p:cNvSpPr/>
          <p:nvPr>
            <p:custDataLst>
              <p:tags r:id="rId10"/>
            </p:custDataLst>
          </p:nvPr>
        </p:nvSpPr>
        <p:spPr>
          <a:xfrm>
            <a:off x="3630677" y="248301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0" name="椭圆 9"/>
          <p:cNvSpPr/>
          <p:nvPr>
            <p:custDataLst>
              <p:tags r:id="rId11"/>
            </p:custDataLst>
          </p:nvPr>
        </p:nvSpPr>
        <p:spPr>
          <a:xfrm>
            <a:off x="4015906" y="254112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2" name="正文"/>
          <p:cNvSpPr txBox="1"/>
          <p:nvPr>
            <p:custDataLst>
              <p:tags r:id="rId12"/>
            </p:custDataLst>
          </p:nvPr>
        </p:nvSpPr>
        <p:spPr>
          <a:xfrm>
            <a:off x="4083392" y="332564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无人驾驶汽车</a:t>
            </a:r>
            <a:endParaRPr lang="zh-CN" altLang="en-US" sz="1200" spc="150">
              <a:solidFill>
                <a:srgbClr val="FFFFFF"/>
              </a:solidFill>
              <a:latin typeface="+mn-ea"/>
              <a:sym typeface="+mn-ea"/>
            </a:endParaRPr>
          </a:p>
        </p:txBody>
      </p:sp>
      <p:sp>
        <p:nvSpPr>
          <p:cNvPr id="1049524" name="椭圆 5"/>
          <p:cNvSpPr/>
          <p:nvPr>
            <p:custDataLst>
              <p:tags r:id="rId13"/>
            </p:custDataLst>
          </p:nvPr>
        </p:nvSpPr>
        <p:spPr>
          <a:xfrm>
            <a:off x="921885" y="248301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6" name="椭圆 4"/>
          <p:cNvSpPr/>
          <p:nvPr>
            <p:custDataLst>
              <p:tags r:id="rId14"/>
            </p:custDataLst>
          </p:nvPr>
        </p:nvSpPr>
        <p:spPr>
          <a:xfrm>
            <a:off x="1307115" y="254112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8" name="正文"/>
          <p:cNvSpPr txBox="1"/>
          <p:nvPr>
            <p:custDataLst>
              <p:tags r:id="rId15"/>
            </p:custDataLst>
          </p:nvPr>
        </p:nvSpPr>
        <p:spPr>
          <a:xfrm>
            <a:off x="1374600" y="332564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无人机送货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https://d.book118.com/858044141033006044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汉仪粗圆简</vt:lpstr>
      <vt:lpstr>Wingdings</vt:lpstr>
      <vt:lpstr>江城圆体 700W</vt:lpstr>
      <vt:lpstr>Calibri Light</vt:lpstr>
      <vt:lpstr>微软雅黑</vt:lpstr>
      <vt:lpstr>Office Theme</vt:lpstr>
      <vt:lpstr>寄售结算的无人机技术应用研究</vt:lpstr>
      <vt:lpstr>目录</vt:lpstr>
      <vt:lpstr>单击添加章节标题</vt:lpstr>
      <vt:lpstr>无人机技术概述</vt:lpstr>
      <vt:lpstr>无人机技术定义</vt:lpstr>
      <vt:lpstr>无人机技术发展历程</vt:lpstr>
      <vt:lpstr>无人机技术应用领域</vt:lpstr>
      <vt:lpstr>寄售结算概述</vt:lpstr>
      <vt:lpstr>寄售结算定义</vt:lpstr>
      <vt:lpstr>寄售结算发展历程</vt:lpstr>
      <vt:lpstr>寄售结算应用领域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2024-09-24T04:43:23.943</cp:lastPrinted>
  <dcterms:created xsi:type="dcterms:W3CDTF">2024-09-23T20:43:23Z</dcterms:created>
  <dcterms:modified xsi:type="dcterms:W3CDTF">2024-09-23T20:43:26Z</dcterms:modified>
</cp:coreProperties>
</file>