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PPEDHO+MS-UIGothic"/>
      <p:regular r:id="rId18"/>
    </p:embeddedFont>
    <p:embeddedFont>
      <p:font typeface="JVGTQL+AMPFTN+ArialMT"/>
      <p:regular r:id="rId19"/>
    </p:embeddedFont>
    <p:embeddedFont>
      <p:font typeface="TKVENN+FSLACJ+MicrosoftYaHei-Bold"/>
      <p:regular r:id="rId20"/>
    </p:embeddedFont>
    <p:embeddedFont>
      <p:font typeface="PRVVFU+MMKGSM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FE384-8404-4D5A-894D-2910F8C6E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083EC-BBE7-4BD0-8805-1B75260D5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9230F-03DE-420D-92C9-BE29412BC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8A286A-996A-405D-870D-247F4068F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7AC986-0493-4615-B9C7-A1443644A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F64326-9599-4FC3-9ADE-9D9135BA2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3CEBB1-E466-4F20-BD08-5FDE2743D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5F71A4-056E-4DCC-86DF-90FFF34BE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6F091-58E4-4CE7-A693-B31BFE878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F2C1A8-C0BE-4A2F-8A53-0450D4A39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A47BD8-3C16-415E-9F83-45D6D9E30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51057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3294" y="131841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PPEDHO+MS-UIGothic"/>
                <a:cs typeface="PPEDHO+MS-UIGothic"/>
              </a:rPr>
              <a:t>安全工程事件</a:t>
            </a: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树资</a:t>
            </a:r>
            <a:r>
              <a:rPr sz="5150">
                <a:solidFill>
                  <a:srgbClr val="FF960E"/>
                </a:solidFill>
                <a:latin typeface="PPEDHO+MS-UIGothic"/>
                <a:cs typeface="PPEDHO+MS-UIGothic"/>
              </a:rPr>
              <a:t>料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FF960E"/>
                </a:solidFill>
                <a:latin typeface="PPEDHO+MS-UIGothic"/>
                <a:cs typeface="PPEDHO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JVGTQL+AMPFTN+ArialMT"/>
                <a:cs typeface="JVGTQL+AMPFTN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分析概述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JVGTQL+AMPFTN+ArialMT"/>
                <a:cs typeface="JVGTQL+AMPFTN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分析理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论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5140901" cy="2429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JVGTQL+AMPFTN+ArialMT"/>
                <a:cs typeface="JVGTQL+AMPFTN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安全工程中的事件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分析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JVGTQL+AMPFTN+ArialMT"/>
                <a:cs typeface="JVGTQL+AMPFTN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分析案例解析与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实战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演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练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JVGTQL+AMPFTN+ArialMT"/>
                <a:cs typeface="JVGTQL+AMPFTN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分析工具与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软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件介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绍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JVGTQL+AMPFTN+ArialMT"/>
                <a:cs typeface="JVGTQL+AMPFTN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FF960E"/>
                </a:solidFill>
                <a:latin typeface="PPEDHO+MS-UIGothic"/>
                <a:cs typeface="PPEDHO+MS-UIGothic"/>
              </a:rPr>
              <a:t>与展望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PPEDHO+MS-UIGothic"/>
                <a:cs typeface="PPEDHO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FFC483"/>
                </a:solidFill>
                <a:latin typeface="TKVENN+FSLACJ+MicrosoftYaHei-Bold"/>
                <a:cs typeface="TKVENN+FSLACJ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TKVENN+FSLACJ+MicrosoftYaHei-Bold"/>
                <a:cs typeface="TKVENN+FSLACJ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493079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351E00"/>
                </a:solidFill>
                <a:latin typeface="PPEDHO+MS-UIGothic"/>
                <a:cs typeface="PPEDHO+MS-UIGothic"/>
              </a:rPr>
              <a:t>事件</a:t>
            </a: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树</a:t>
            </a:r>
            <a:r>
              <a:rPr sz="4550" spc="25">
                <a:solidFill>
                  <a:srgbClr val="351E00"/>
                </a:solidFill>
                <a:latin typeface="PPEDHO+MS-UIGothic"/>
                <a:cs typeface="PPEDHO+MS-UIGothic"/>
              </a:rPr>
              <a:t>分析概述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分析的定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分析的目的和意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RVVFU+MMKGSM+MicrosoftYaHei"/>
                <a:cs typeface="PRVVFU+MMKGSM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RVVFU+MMKGSM+MicrosoftYaHei"/>
                <a:cs typeface="PRVVFU+MMKGSM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RVVFU+MMKGSM+MicrosoftYaHei"/>
                <a:cs typeface="PRVVFU+MMKGSM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PRVVFU+MMKGSM+MicrosoftYaHei"/>
                <a:cs typeface="PRVVFU+MMKGSM+Microsoft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分析的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用范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81754" y="130953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TKVENN+FSLACJ+MicrosoftYaHei-Bold"/>
                <a:cs typeface="TKVENN+FSLAC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26680" y="1310173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TKVENN+FSLACJ+MicrosoftYaHei-Bold"/>
                <a:cs typeface="TKVENN+FSLACJ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68954" y="2252833"/>
            <a:ext cx="276034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适用于各个行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域的安全分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析，如化工、核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、交通运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32600" y="2252833"/>
            <a:ext cx="2561612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用于不同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层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面的安全分析，</a:t>
            </a:r>
          </a:p>
          <a:p>
            <a:pPr marL="5143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如企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目、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施等。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68954" y="4877923"/>
            <a:ext cx="269410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也可用于新建系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的安全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32600" y="487792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分析）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合使用，提供更全面</a:t>
            </a:r>
          </a:p>
          <a:p>
            <a:pPr marL="102870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的安全分析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果。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959225" y="5737393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TKVENN+FSLACJ+MicrosoftYaHei-Bold"/>
                <a:cs typeface="TKVENN+FSLACJ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726680" y="5737393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TKVENN+FSLACJ+MicrosoftYaHei-Bold"/>
                <a:cs typeface="TKVENN+FSLACJ+MicrosoftYaHei-Bold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TKVENN+FSLACJ+MicrosoftYaHei-Bold"/>
                <a:cs typeface="TKVENN+FSLACJ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6092850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351E00"/>
                </a:solidFill>
                <a:latin typeface="PPEDHO+MS-UIGothic"/>
                <a:cs typeface="PPEDHO+MS-UIGothic"/>
              </a:rPr>
              <a:t>事件</a:t>
            </a: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树</a:t>
            </a:r>
            <a:r>
              <a:rPr sz="4550" spc="25">
                <a:solidFill>
                  <a:srgbClr val="351E00"/>
                </a:solidFill>
                <a:latin typeface="PPEDHO+MS-UIGothic"/>
                <a:cs typeface="PPEDHO+MS-UIGothic"/>
              </a:rPr>
              <a:t>分析理</a:t>
            </a: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论</a:t>
            </a:r>
            <a:r>
              <a:rPr sz="4550" spc="27">
                <a:solidFill>
                  <a:srgbClr val="351E00"/>
                </a:solidFill>
                <a:latin typeface="PPEDHO+MS-UIGothic"/>
                <a:cs typeface="PPEDHO+MS-UIGothic"/>
              </a:rPr>
              <a:t>基</a:t>
            </a:r>
            <a:r>
              <a:rPr sz="4550">
                <a:solidFill>
                  <a:srgbClr val="351E00"/>
                </a:solidFill>
                <a:latin typeface="SimSun"/>
                <a:cs typeface="SimSun"/>
              </a:rPr>
              <a:t>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的基本概念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定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树组</a:t>
            </a:r>
            <a:r>
              <a:rPr sz="1550">
                <a:solidFill>
                  <a:srgbClr val="FF960E"/>
                </a:solidFill>
                <a:latin typeface="PPEDHO+MS-UIGothic"/>
                <a:cs typeface="PPEDHO+MS-UIGothic"/>
              </a:rPr>
              <a:t>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的构建方法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61805" y="145986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771B"/>
                </a:solidFill>
                <a:latin typeface="PPEDHO+MS-UIGothic"/>
                <a:cs typeface="PPEDHO+MS-UIGothic"/>
              </a:rPr>
              <a:t>分析后</a:t>
            </a:r>
            <a:r>
              <a:rPr sz="1550" spc="25">
                <a:solidFill>
                  <a:srgbClr val="FF771B"/>
                </a:solidFill>
                <a:latin typeface="SimSun"/>
                <a:cs typeface="SimSun"/>
              </a:rPr>
              <a:t>续</a:t>
            </a:r>
            <a:r>
              <a:rPr sz="1550" spc="25">
                <a:solidFill>
                  <a:srgbClr val="FF771B"/>
                </a:solidFill>
                <a:latin typeface="PPEDHO+MS-UIGothic"/>
                <a:cs typeface="PPEDHO+MS-UIGothic"/>
              </a:rPr>
              <a:t>事件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00175" y="17037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确定初始事件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90164" y="4188604"/>
            <a:ext cx="45876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57105" y="436498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76900"/>
                </a:solidFill>
                <a:latin typeface="SimSun"/>
                <a:cs typeface="SimSun"/>
              </a:rPr>
              <a:t>评</a:t>
            </a:r>
            <a:r>
              <a:rPr sz="1550" spc="25">
                <a:solidFill>
                  <a:srgbClr val="C76900"/>
                </a:solidFill>
                <a:latin typeface="PPEDHO+MS-UIGothic"/>
                <a:cs typeface="PPEDHO+MS-UIGothic"/>
              </a:rPr>
              <a:t>估</a:t>
            </a:r>
            <a:r>
              <a:rPr sz="1550" spc="25">
                <a:solidFill>
                  <a:srgbClr val="C76900"/>
                </a:solidFill>
                <a:latin typeface="SimSun"/>
                <a:cs typeface="SimSun"/>
              </a:rPr>
              <a:t>结</a:t>
            </a:r>
            <a:r>
              <a:rPr sz="1550" spc="25">
                <a:solidFill>
                  <a:srgbClr val="C76900"/>
                </a:solidFill>
                <a:latin typeface="PPEDHO+MS-UIGothic"/>
                <a:cs typeface="PPEDHO+MS-UIGothic"/>
              </a:rPr>
              <a:t>果事件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31695" y="505015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E40"/>
                </a:solidFill>
                <a:latin typeface="SimSun"/>
                <a:cs typeface="SimSun"/>
              </a:rPr>
              <a:t>绘</a:t>
            </a:r>
            <a:r>
              <a:rPr sz="1550" spc="25">
                <a:solidFill>
                  <a:srgbClr val="FF6E40"/>
                </a:solidFill>
                <a:latin typeface="PPEDHO+MS-UIGothic"/>
                <a:cs typeface="PPEDHO+MS-UIGothic"/>
              </a:rPr>
              <a:t>制</a:t>
            </a:r>
            <a:r>
              <a:rPr sz="1550" spc="25">
                <a:solidFill>
                  <a:srgbClr val="FF6E40"/>
                </a:solidFill>
                <a:latin typeface="SimSun"/>
                <a:cs typeface="SimSun"/>
              </a:rPr>
              <a:t>逻辑门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的数学模型和算法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概率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计</a:t>
            </a:r>
            <a:r>
              <a:rPr sz="1550">
                <a:solidFill>
                  <a:srgbClr val="FF960E"/>
                </a:solidFill>
                <a:latin typeface="PPEDHO+MS-UIGothic"/>
                <a:cs typeface="PPEDHO+MS-UIGothic"/>
              </a:rPr>
              <a:t>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敏感性分析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15516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PEDHO+MS-UIGothic"/>
                <a:cs typeface="PPEDHO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期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值</a:t>
            </a: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分析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PPEDHO+MS-UIGothic"/>
                <a:cs typeface="PPEDHO+MS-UIGothic"/>
              </a:rPr>
              <a:t>算法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实现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TKVENN+FSLACJ+MicrosoftYaHei-Bold"/>
                <a:cs typeface="TKVENN+FSLACJ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801420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351E00"/>
                </a:solidFill>
                <a:latin typeface="PPEDHO+MS-UIGothic"/>
                <a:cs typeface="PPEDHO+MS-UIGothic"/>
              </a:rPr>
              <a:t>安全工程中的事件</a:t>
            </a: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树</a:t>
            </a:r>
            <a:r>
              <a:rPr sz="4550" spc="25">
                <a:solidFill>
                  <a:srgbClr val="351E00"/>
                </a:solidFill>
                <a:latin typeface="PPEDHO+MS-UIGothic"/>
                <a:cs typeface="PPEDHO+MS-UIGothic"/>
              </a:rPr>
              <a:t>分析</a:t>
            </a:r>
            <a:r>
              <a:rPr sz="4550">
                <a:solidFill>
                  <a:srgbClr val="351E00"/>
                </a:solidFill>
                <a:latin typeface="SimSun"/>
                <a:cs typeface="SimSun"/>
              </a:rPr>
              <a:t>应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0695" y="3924534"/>
            <a:ext cx="1444625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>
                <a:solidFill>
                  <a:srgbClr val="351E00"/>
                </a:solidFill>
                <a:latin typeface="PPEDHO+MS-UIGothic"/>
                <a:cs typeface="PPEDHO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石油化工行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的事件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6820" y="155257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风险评</a:t>
            </a:r>
            <a:r>
              <a:rPr sz="1600">
                <a:solidFill>
                  <a:srgbClr val="FFFFFF"/>
                </a:solidFill>
                <a:latin typeface="PPEDHO+MS-UIGothic"/>
                <a:cs typeface="PPEDHO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17139" y="3314700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600">
                <a:solidFill>
                  <a:srgbClr val="FFFFFF"/>
                </a:solidFill>
                <a:latin typeface="PPEDHO+MS-UIGothic"/>
                <a:cs typeface="PPEDHO+MS-UIGothic"/>
              </a:rPr>
              <a:t>防措施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53970" y="5079364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PPEDHO+MS-UIGothic"/>
                <a:cs typeface="PPEDHO+MS-UIGothic"/>
              </a:rPr>
              <a:t>安全管理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600">
                <a:solidFill>
                  <a:srgbClr val="FFFFFF"/>
                </a:solidFill>
                <a:latin typeface="PPEDHO+MS-UIGothic"/>
                <a:cs typeface="PPEDHO+MS-UIGothic"/>
              </a:rPr>
              <a:t>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核能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领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域的事件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树</a:t>
            </a:r>
            <a:r>
              <a:rPr sz="3000">
                <a:solidFill>
                  <a:srgbClr val="FF960E"/>
                </a:solidFill>
                <a:latin typeface="PPEDHO+MS-UIGothic"/>
                <a:cs typeface="PPEDHO+MS-UIGothic"/>
              </a:rPr>
              <a:t>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73420" y="1501576"/>
            <a:ext cx="1616189" cy="403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辐</a:t>
            </a:r>
            <a:r>
              <a:rPr sz="2300" spc="25">
                <a:solidFill>
                  <a:srgbClr val="FF960E"/>
                </a:solidFill>
                <a:latin typeface="PPEDHO+MS-UIGothic"/>
                <a:cs typeface="PPEDHO+MS-UIGothic"/>
              </a:rPr>
              <a:t>射安全</a:t>
            </a:r>
          </a:p>
          <a:p>
            <a:pPr marL="0" marR="0">
              <a:lnSpc>
                <a:spcPts val="2300"/>
              </a:lnSpc>
              <a:spcBef>
                <a:spcPts val="10685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PPEDHO+MS-UIGothic"/>
                <a:cs typeface="PPEDHO+MS-UIGothic"/>
              </a:rPr>
              <a:t>事故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应对</a:t>
            </a:r>
          </a:p>
          <a:p>
            <a:pPr marL="0" marR="0">
              <a:lnSpc>
                <a:spcPts val="2300"/>
              </a:lnSpc>
              <a:spcBef>
                <a:spcPts val="10714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监</a:t>
            </a:r>
            <a:r>
              <a:rPr sz="2300" spc="25">
                <a:solidFill>
                  <a:srgbClr val="FF960E"/>
                </a:solidFill>
                <a:latin typeface="PPEDHO+MS-UIGothic"/>
                <a:cs typeface="PPEDHO+MS-UIGothic"/>
              </a:rPr>
              <a:t>管改</a:t>
            </a:r>
            <a:r>
              <a:rPr sz="2300">
                <a:solidFill>
                  <a:srgbClr val="FF960E"/>
                </a:solidFill>
                <a:latin typeface="SimSun"/>
                <a:cs typeface="SimSun"/>
              </a:rPr>
              <a:t>进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https://d.book118.com/858051057070006042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PPEDHO+MS-UIGothic</vt:lpstr>
      <vt:lpstr>SimSun</vt:lpstr>
      <vt:lpstr>JVGTQL+AMPFTN+ArialMT</vt:lpstr>
      <vt:lpstr>Times New Roman</vt:lpstr>
      <vt:lpstr>TKVENN+FSLACJ+MicrosoftYaHei-Bold</vt:lpstr>
      <vt:lpstr>PRVVFU+MMKGSM+MicrosoftYaHei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2024-09-21T16:31:45.989</cp:lastPrinted>
  <dcterms:created xsi:type="dcterms:W3CDTF">2024-09-21T08:31:46Z</dcterms:created>
  <dcterms:modified xsi:type="dcterms:W3CDTF">2024-09-21T08:31:47Z</dcterms:modified>
</cp:coreProperties>
</file>