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4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2DE2F-3F37-41E5-B6E5-879C2B3F1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411A5-1DAB-4AAE-9BF1-8661C12FF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CFDA7-BECD-497F-B8EF-CC3BEAAB8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883ED-081C-4A9D-A8ED-69DC6C9BB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57F7C-C8C0-47C0-BF1B-B6E0ED001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22798-0127-44D0-919E-9C923127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0EA11-5BC5-495B-AF56-61B1CD6B9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F2EED-3EB9-4CF4-A73A-6EE3CE7F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FDBE5-CB16-49A0-AA56-59E0CAA2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33E1F-8B65-4BD1-B538-1FB7346E3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D60A2-7E6B-45D0-B29C-64DD9CFA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3484" r:id="rId2"/>
    <p:sldLayoutId id="2147513485" r:id="rId3"/>
    <p:sldLayoutId id="2147513486" r:id="rId4"/>
    <p:sldLayoutId id="2147513487" r:id="rId5"/>
    <p:sldLayoutId id="2147513488" r:id="rId6"/>
    <p:sldLayoutId id="2147513489" r:id="rId7"/>
    <p:sldLayoutId id="2147513490" r:id="rId8"/>
    <p:sldLayoutId id="2147513491" r:id="rId9"/>
    <p:sldLayoutId id="2147513492" r:id="rId10"/>
    <p:sldLayoutId id="21475134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4014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课外培训机构管理法规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课外培训机构的管理规定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保护学生权益的法规措施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违规行为的处罚与监督机制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法规实施的效果与展望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课外培训机构的管理规定</a:t>
            </a:r>
            <a:endParaRPr lang="zh-CN" altLang="en-US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机构设立与审批</a:t>
            </a:r>
            <a:endParaRPr lang="zh-CN" altLang="en-US"/>
          </a:p>
        </p:txBody>
      </p:sp>
      <p:sp>
        <p:nvSpPr>
          <p:cNvPr id="10489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13880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0" name="矩形 65"/>
          <p:cNvSpPr/>
          <p:nvPr>
            <p:custDataLst>
              <p:tags r:id="rId3"/>
            </p:custDataLst>
          </p:nvPr>
        </p:nvSpPr>
        <p:spPr>
          <a:xfrm>
            <a:off x="1097366" y="1642730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文本框 66"/>
          <p:cNvSpPr txBox="1"/>
          <p:nvPr>
            <p:custDataLst>
              <p:tags r:id="rId4"/>
            </p:custDataLst>
          </p:nvPr>
        </p:nvSpPr>
        <p:spPr>
          <a:xfrm>
            <a:off x="1486836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设立条件：具备相应的师资力量、教学设施和场地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1144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69"/>
          <p:cNvSpPr/>
          <p:nvPr>
            <p:custDataLst>
              <p:tags r:id="rId6"/>
            </p:custDataLst>
          </p:nvPr>
        </p:nvSpPr>
        <p:spPr>
          <a:xfrm>
            <a:off x="6403976" y="1642730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70"/>
          <p:cNvSpPr txBox="1"/>
          <p:nvPr>
            <p:custDataLst>
              <p:tags r:id="rId7"/>
            </p:custDataLst>
          </p:nvPr>
        </p:nvSpPr>
        <p:spPr>
          <a:xfrm>
            <a:off x="6794100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审批流程：向教育行政部门提交申请，经过审核批准后取得办学许可证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1388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2" name="文本框 74"/>
          <p:cNvSpPr txBox="1"/>
          <p:nvPr>
            <p:custDataLst>
              <p:tags r:id="rId9"/>
            </p:custDataLst>
          </p:nvPr>
        </p:nvSpPr>
        <p:spPr>
          <a:xfrm>
            <a:off x="148683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变更与终止：机构变更名称、地址、法定代表人等事项，需要向教育行政部门申请变更；机构终止办学，需要向教育行政部门申请注销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4" name="矩形 73"/>
          <p:cNvSpPr/>
          <p:nvPr>
            <p:custDataLst>
              <p:tags r:id="rId10"/>
            </p:custDataLst>
          </p:nvPr>
        </p:nvSpPr>
        <p:spPr>
          <a:xfrm>
            <a:off x="1097366" y="4248578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071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84"/>
          <p:cNvSpPr/>
          <p:nvPr>
            <p:custDataLst>
              <p:tags r:id="rId12"/>
            </p:custDataLst>
          </p:nvPr>
        </p:nvSpPr>
        <p:spPr>
          <a:xfrm>
            <a:off x="6464196" y="4248578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85"/>
          <p:cNvSpPr txBox="1"/>
          <p:nvPr>
            <p:custDataLst>
              <p:tags r:id="rId13"/>
            </p:custDataLst>
          </p:nvPr>
        </p:nvSpPr>
        <p:spPr>
          <a:xfrm>
            <a:off x="685366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监督管理：教育行政部门对培训机构进行定期检查和评估，确保其符合相关规定和要求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培训内容与课程设置</a:t>
            </a:r>
            <a:endParaRPr lang="zh-CN" altLang="en-US"/>
          </a:p>
        </p:txBody>
      </p:sp>
      <p:sp>
        <p:nvSpPr>
          <p:cNvPr id="1048996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6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培训内容应符合国家教育方针，遵循教育规律，注重培养学生的创新精神和实践能力。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培训机构应根据学生的年龄、心理特点和认知水平，制定相应的教学计划和教学方法。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培训内容应与学校教育相衔接，避免重复或超前教学。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课程设置应科学合理，注重学科交叉和融合，避免单一学科的过度强调。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师资力量要求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教师资格：必须具备相应的教师资格证书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专业背景：具备相关专业的学历和知识背景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培训考核：定期对教师进行培训和考核，确保教学质量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教学经验：具有丰富的教学经验和良好的教学效果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培训场所与设施</a:t>
            </a:r>
            <a:endParaRPr lang="zh-CN" altLang="en-US"/>
          </a:p>
        </p:txBody>
      </p:sp>
      <p:sp>
        <p:nvSpPr>
          <p:cNvPr id="1049148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培训场所应当配备足够的消防设施，如灭火器、消防栓等，并定期进行检查和维护。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8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培训场所应当配备足够的桌椅、板凳等学习用品，以满足学员的学习需求。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培训场所应当配备必要的教学设施，如黑板、投影仪、音响设备等。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0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培训场所应当符合国家规定的安全标准，具备良好的通风、采光、照明等条件。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保护学生权益的法规措施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收费标准与退费规定</a:t>
            </a:r>
            <a:endParaRPr lang="zh-CN" altLang="en-US"/>
          </a:p>
        </p:txBody>
      </p:sp>
      <p:sp>
        <p:nvSpPr>
          <p:cNvPr id="10492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13880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65"/>
          <p:cNvSpPr/>
          <p:nvPr>
            <p:custDataLst>
              <p:tags r:id="rId3"/>
            </p:custDataLst>
          </p:nvPr>
        </p:nvSpPr>
        <p:spPr>
          <a:xfrm>
            <a:off x="1097366" y="1642730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66"/>
          <p:cNvSpPr txBox="1"/>
          <p:nvPr>
            <p:custDataLst>
              <p:tags r:id="rId4"/>
            </p:custDataLst>
          </p:nvPr>
        </p:nvSpPr>
        <p:spPr>
          <a:xfrm>
            <a:off x="1486836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收费标准：明确规定培训机构的收费标准，不得超过规定的上限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1144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69"/>
          <p:cNvSpPr/>
          <p:nvPr>
            <p:custDataLst>
              <p:tags r:id="rId6"/>
            </p:custDataLst>
          </p:nvPr>
        </p:nvSpPr>
        <p:spPr>
          <a:xfrm>
            <a:off x="6403976" y="1642730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70"/>
          <p:cNvSpPr txBox="1"/>
          <p:nvPr>
            <p:custDataLst>
              <p:tags r:id="rId7"/>
            </p:custDataLst>
          </p:nvPr>
        </p:nvSpPr>
        <p:spPr>
          <a:xfrm>
            <a:off x="6794100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退费规定：明确退费的条件和程序，保障学生的合法权益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1388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文本框 74"/>
          <p:cNvSpPr txBox="1"/>
          <p:nvPr>
            <p:custDataLst>
              <p:tags r:id="rId9"/>
            </p:custDataLst>
          </p:nvPr>
        </p:nvSpPr>
        <p:spPr>
          <a:xfrm>
            <a:off x="148683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禁止强制消费：禁止培训机构强制学生购买教材、教具等物品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矩形 73"/>
          <p:cNvSpPr/>
          <p:nvPr>
            <p:custDataLst>
              <p:tags r:id="rId10"/>
            </p:custDataLst>
          </p:nvPr>
        </p:nvSpPr>
        <p:spPr>
          <a:xfrm>
            <a:off x="1097366" y="4248578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071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84"/>
          <p:cNvSpPr/>
          <p:nvPr>
            <p:custDataLst>
              <p:tags r:id="rId12"/>
            </p:custDataLst>
          </p:nvPr>
        </p:nvSpPr>
        <p:spPr>
          <a:xfrm>
            <a:off x="6464196" y="4248578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85"/>
          <p:cNvSpPr txBox="1"/>
          <p:nvPr>
            <p:custDataLst>
              <p:tags r:id="rId13"/>
            </p:custDataLst>
          </p:nvPr>
        </p:nvSpPr>
        <p:spPr>
          <a:xfrm>
            <a:off x="685366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禁止虚假宣传：禁止培训机构夸大宣传，误导学生和家长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保障学生安全</a:t>
            </a:r>
            <a:endParaRPr lang="zh-CN" altLang="en-US"/>
          </a:p>
        </p:txBody>
      </p:sp>
      <p:sp>
        <p:nvSpPr>
          <p:cNvPr id="1049334" name="对角圆角矩形 15"/>
          <p:cNvSpPr/>
          <p:nvPr>
            <p:custDataLst>
              <p:tags r:id="rId2"/>
            </p:custDataLst>
          </p:nvPr>
        </p:nvSpPr>
        <p:spPr>
          <a:xfrm>
            <a:off x="1360880" y="4058400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16"/>
          <p:cNvSpPr/>
          <p:nvPr>
            <p:custDataLst>
              <p:tags r:id="rId3"/>
            </p:custDataLst>
          </p:nvPr>
        </p:nvSpPr>
        <p:spPr>
          <a:xfrm>
            <a:off x="1360880" y="3913440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17"/>
          <p:cNvSpPr/>
          <p:nvPr>
            <p:custDataLst>
              <p:tags r:id="rId4"/>
            </p:custDataLst>
          </p:nvPr>
        </p:nvSpPr>
        <p:spPr>
          <a:xfrm>
            <a:off x="1937393" y="3914105"/>
            <a:ext cx="86842" cy="14473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27"/>
          <p:cNvSpPr txBox="1"/>
          <p:nvPr>
            <p:custDataLst>
              <p:tags r:id="rId5"/>
            </p:custDataLst>
          </p:nvPr>
        </p:nvSpPr>
        <p:spPr>
          <a:xfrm>
            <a:off x="1974631" y="4069704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定期进行安全检查，消除安全隐患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2"/>
          <p:cNvSpPr/>
          <p:nvPr>
            <p:custDataLst>
              <p:tags r:id="rId6"/>
            </p:custDataLst>
          </p:nvPr>
        </p:nvSpPr>
        <p:spPr>
          <a:xfrm>
            <a:off x="1360880" y="1417212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53"/>
          <p:cNvSpPr/>
          <p:nvPr>
            <p:custDataLst>
              <p:tags r:id="rId7"/>
            </p:custDataLst>
          </p:nvPr>
        </p:nvSpPr>
        <p:spPr>
          <a:xfrm>
            <a:off x="1360880" y="1271588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54"/>
          <p:cNvSpPr/>
          <p:nvPr>
            <p:custDataLst>
              <p:tags r:id="rId8"/>
            </p:custDataLst>
          </p:nvPr>
        </p:nvSpPr>
        <p:spPr>
          <a:xfrm>
            <a:off x="1937393" y="1272253"/>
            <a:ext cx="86842" cy="14473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56"/>
          <p:cNvSpPr txBox="1"/>
          <p:nvPr>
            <p:custDataLst>
              <p:tags r:id="rId9"/>
            </p:custDataLst>
          </p:nvPr>
        </p:nvSpPr>
        <p:spPr>
          <a:xfrm>
            <a:off x="1974631" y="1420537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建立安全管理制度，确保学生人身安全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1360880" y="2737806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1360880" y="2592182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1937393" y="2593512"/>
            <a:ext cx="86842" cy="14473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1974631" y="2749110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配备专职安全管理人员，负责学生安全事务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9"/>
          <p:cNvSpPr/>
          <p:nvPr>
            <p:custDataLst>
              <p:tags r:id="rId14"/>
            </p:custDataLst>
          </p:nvPr>
        </p:nvSpPr>
        <p:spPr>
          <a:xfrm>
            <a:off x="1360880" y="5379658"/>
            <a:ext cx="9470393" cy="798217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0"/>
          <p:cNvSpPr/>
          <p:nvPr>
            <p:custDataLst>
              <p:tags r:id="rId15"/>
            </p:custDataLst>
          </p:nvPr>
        </p:nvSpPr>
        <p:spPr>
          <a:xfrm>
            <a:off x="1360880" y="5234034"/>
            <a:ext cx="576384" cy="54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1"/>
          <p:cNvSpPr/>
          <p:nvPr>
            <p:custDataLst>
              <p:tags r:id="rId16"/>
            </p:custDataLst>
          </p:nvPr>
        </p:nvSpPr>
        <p:spPr>
          <a:xfrm>
            <a:off x="1937393" y="5234699"/>
            <a:ext cx="86842" cy="14473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12"/>
          <p:cNvSpPr txBox="1"/>
          <p:nvPr>
            <p:custDataLst>
              <p:tags r:id="rId17"/>
            </p:custDataLst>
          </p:nvPr>
        </p:nvSpPr>
        <p:spPr>
          <a:xfrm>
            <a:off x="1974631" y="5390298"/>
            <a:ext cx="8556774" cy="78446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加强安全教育，提高学生安全意识和自我保护能力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https://d.book118.com/858064014034006027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宋体</vt:lpstr>
      <vt:lpstr>Office Theme</vt:lpstr>
      <vt:lpstr>课外培训机构管理法规</vt:lpstr>
      <vt:lpstr>目录</vt:lpstr>
      <vt:lpstr>添加章节标题</vt:lpstr>
      <vt:lpstr>课外培训机构的管理规定</vt:lpstr>
      <vt:lpstr>PowerPoint Presentation</vt:lpstr>
      <vt:lpstr>机构设立与审批</vt:lpstr>
      <vt:lpstr>培训内容与课程设置</vt:lpstr>
      <vt:lpstr>师资力量要求</vt:lpstr>
      <vt:lpstr>培训场所与设施</vt:lpstr>
      <vt:lpstr>保护学生权益的法规措施</vt:lpstr>
      <vt:lpstr>PowerPoint Presentation</vt:lpstr>
      <vt:lpstr>收费标准与退费规定</vt:lpstr>
      <vt:lpstr>保障学生安全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2024-09-04T23:12:34.934</cp:lastPrinted>
  <dcterms:created xsi:type="dcterms:W3CDTF">2024-09-04T15:12:34Z</dcterms:created>
  <dcterms:modified xsi:type="dcterms:W3CDTF">2024-09-04T15:12:36Z</dcterms:modified>
</cp:coreProperties>
</file>