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3" r:id="rId38"/>
  </p:sldIdLst>
  <p:sldSz cx="9144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tags" Target="tags/tag1.xml" /><Relationship Id="rId4" Type="http://schemas.openxmlformats.org/officeDocument/2006/relationships/slide" Target="slides/slide2.xml" /><Relationship Id="rId40" Type="http://schemas.openxmlformats.org/officeDocument/2006/relationships/presProps" Target="presProps.xml" /><Relationship Id="rId41" Type="http://schemas.openxmlformats.org/officeDocument/2006/relationships/viewProps" Target="viewProps.xml" /><Relationship Id="rId42" Type="http://schemas.openxmlformats.org/officeDocument/2006/relationships/theme" Target="theme/theme1.xml" /><Relationship Id="rId43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8A12D54B-5137-4BD8-B0CA-1DF0EF9B9BD4}" type="doc">
      <dgm:prSet loTypeId="urn:microsoft.com/office/officeart/2005/8/layout/radial6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CN" altLang="en-US"/>
        </a:p>
      </dgm:t>
    </dgm:pt>
    <dgm:pt modelId="{D229314A-88D2-4479-AB7B-9A2A57B0626B}" type="parTrans" cxnId="{F3715F5C-A88A-4F7E-8194-0E906EFEBAE6}">
      <dgm:prSet/>
      <dgm:spPr/>
      <dgm:t>
        <a:bodyPr/>
        <a:lstStyle/>
        <a:p>
          <a:endParaRPr lang="zh-CN" altLang="en-US"/>
        </a:p>
      </dgm:t>
    </dgm:pt>
    <dgm:pt modelId="{C4950229-1025-41A7-94CC-7C839DA9DCCF}">
      <dgm:prSet phldrT="[Text]"/>
      <dgm:spPr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售前六大职能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708D9278-1205-49B3-B0CA-349C35F40C8A}" type="parTrans" cxnId="{B2C6985E-0318-4342-A96E-C9E27F716624}">
      <dgm:prSet/>
      <dgm:spPr/>
      <dgm:t>
        <a:bodyPr/>
        <a:lstStyle/>
        <a:p>
          <a:endParaRPr lang="zh-CN" altLang="en-US"/>
        </a:p>
      </dgm:t>
    </dgm:pt>
    <dgm:pt modelId="{9EDB14E1-B3C0-459A-A491-8D7684CE1B45}">
      <dgm:prSet phldrT="[Text]"/>
      <dgm:spPr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销售</a:t>
          </a:r>
          <a:endParaRPr lang="en-US" altLang="zh-CN" smtClean="0">
            <a:latin typeface="微软雅黑" pitchFamily="34" charset="-122"/>
            <a:ea typeface="微软雅黑" pitchFamily="34" charset="-122"/>
          </a:endParaRPr>
        </a:p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支持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39C0AD3D-F00B-455F-8964-A52DB89BD7DE}" type="sibTrans" cxnId="{B2C6985E-0318-4342-A96E-C9E27F716624}">
      <dgm:prSet/>
      <dgm:spPr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</dgm:spPr>
      <dgm:t>
        <a:bodyPr/>
        <a:lstStyle/>
        <a:p>
          <a:endParaRPr lang="zh-CN" altLang="en-US"/>
        </a:p>
      </dgm:t>
    </dgm:pt>
    <dgm:pt modelId="{747B29B3-7364-404D-9DD9-B828C8F8CAF6}" type="parTrans" cxnId="{603520F3-706F-47E6-9DC6-00E530744A47}">
      <dgm:prSet/>
      <dgm:spPr/>
      <dgm:t>
        <a:bodyPr/>
        <a:lstStyle/>
        <a:p>
          <a:endParaRPr lang="zh-CN" altLang="en-US"/>
        </a:p>
      </dgm:t>
    </dgm:pt>
    <dgm:pt modelId="{60728FFE-A13C-4E7D-98F3-28D4FC157C38}">
      <dgm:prSet phldrT="[Text]"/>
      <dgm:spPr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咨询</a:t>
          </a:r>
          <a:endParaRPr lang="en-US" altLang="zh-CN" smtClean="0">
            <a:latin typeface="微软雅黑" pitchFamily="34" charset="-122"/>
            <a:ea typeface="微软雅黑" pitchFamily="34" charset="-122"/>
          </a:endParaRPr>
        </a:p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服务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5A34F4D5-42A9-41BA-80CD-D46D8C96038F}" type="sibTrans" cxnId="{603520F3-706F-47E6-9DC6-00E530744A47}">
      <dgm:prSet/>
      <dgm:spPr>
        <a:solidFill>
          <a:schemeClr val="accent2">
            <a:hueOff val="936304"/>
            <a:satOff val="-1168"/>
            <a:lumOff val="275"/>
            <a:alphaOff val="0"/>
          </a:schemeClr>
        </a:solidFill>
        <a:ln>
          <a:noFill/>
        </a:ln>
      </dgm:spPr>
      <dgm:t>
        <a:bodyPr/>
        <a:lstStyle/>
        <a:p>
          <a:endParaRPr lang="zh-CN" altLang="en-US"/>
        </a:p>
      </dgm:t>
    </dgm:pt>
    <dgm:pt modelId="{53D8534A-0587-4878-85C0-893BF7DF95B8}" type="parTrans" cxnId="{E5B4A53E-60F0-41A0-B8FB-0EF4A6C670E4}">
      <dgm:prSet/>
      <dgm:spPr/>
      <dgm:t>
        <a:bodyPr/>
        <a:lstStyle/>
        <a:p>
          <a:endParaRPr lang="zh-CN" altLang="en-US"/>
        </a:p>
      </dgm:t>
    </dgm:pt>
    <dgm:pt modelId="{CD6CC734-0BF1-4604-B79E-A967C9B3A781}">
      <dgm:prSet phldrT="[Text]"/>
      <dgm:spPr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行业</a:t>
          </a:r>
          <a:endParaRPr lang="en-US" altLang="zh-CN" smtClean="0">
            <a:latin typeface="微软雅黑" pitchFamily="34" charset="-122"/>
            <a:ea typeface="微软雅黑" pitchFamily="34" charset="-122"/>
          </a:endParaRPr>
        </a:p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研究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8245E199-F062-44DC-A759-B785F18647A2}" type="sibTrans" cxnId="{E5B4A53E-60F0-41A0-B8FB-0EF4A6C670E4}">
      <dgm:prSet/>
      <dgm:spPr>
        <a:solidFill>
          <a:schemeClr val="accent2">
            <a:hueOff val="1872608"/>
            <a:satOff val="-2336"/>
            <a:lumOff val="549"/>
            <a:alphaOff val="0"/>
          </a:schemeClr>
        </a:solidFill>
        <a:ln>
          <a:noFill/>
        </a:ln>
      </dgm:spPr>
      <dgm:t>
        <a:bodyPr/>
        <a:lstStyle/>
        <a:p>
          <a:endParaRPr lang="zh-CN" altLang="en-US"/>
        </a:p>
      </dgm:t>
    </dgm:pt>
    <dgm:pt modelId="{B5C9D90F-D973-4F6A-9DF3-40B8A7977F5E}" type="parTrans" cxnId="{AEAE9DBB-BE45-4902-BE35-C1A7A000A5F6}">
      <dgm:prSet/>
      <dgm:spPr/>
      <dgm:t>
        <a:bodyPr/>
        <a:lstStyle/>
        <a:p>
          <a:endParaRPr lang="zh-CN" altLang="en-US"/>
        </a:p>
      </dgm:t>
    </dgm:pt>
    <dgm:pt modelId="{0BA4CC55-EC12-499F-927D-51B1409CE10D}">
      <dgm:prSet phldrT="[Text]"/>
      <dgm:spPr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产品</a:t>
          </a:r>
          <a:endParaRPr lang="en-US" altLang="zh-CN" smtClean="0">
            <a:latin typeface="微软雅黑" pitchFamily="34" charset="-122"/>
            <a:ea typeface="微软雅黑" pitchFamily="34" charset="-122"/>
          </a:endParaRPr>
        </a:p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规划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0821E0D2-5E52-4E13-A8BA-9F9F7F1AB454}" type="sibTrans" cxnId="{AEAE9DBB-BE45-4902-BE35-C1A7A000A5F6}">
      <dgm:prSet/>
      <dgm:spPr>
        <a:solidFill>
          <a:schemeClr val="accent2">
            <a:hueOff val="2808911"/>
            <a:satOff val="-3503"/>
            <a:lumOff val="824"/>
            <a:alphaOff val="0"/>
          </a:schemeClr>
        </a:solidFill>
        <a:ln>
          <a:noFill/>
        </a:ln>
      </dgm:spPr>
      <dgm:t>
        <a:bodyPr/>
        <a:lstStyle/>
        <a:p>
          <a:endParaRPr lang="zh-CN" altLang="en-US"/>
        </a:p>
      </dgm:t>
    </dgm:pt>
    <dgm:pt modelId="{CCE30161-2249-4156-BDBD-D19F336F3DCC}" type="parTrans" cxnId="{09838C47-D133-4A1C-A15A-259E586E58AE}">
      <dgm:prSet/>
      <dgm:spPr/>
      <dgm:t>
        <a:bodyPr/>
        <a:lstStyle/>
        <a:p>
          <a:endParaRPr lang="zh-CN" altLang="en-US"/>
        </a:p>
      </dgm:t>
    </dgm:pt>
    <dgm:pt modelId="{696EF264-AAF4-4CB3-9118-955E8C98B06A}">
      <dgm:prSet phldrT="[Text]"/>
      <dgm:spPr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市场</a:t>
          </a:r>
          <a:endParaRPr lang="en-US" altLang="zh-CN" smtClean="0">
            <a:latin typeface="微软雅黑" pitchFamily="34" charset="-122"/>
            <a:ea typeface="微软雅黑" pitchFamily="34" charset="-122"/>
          </a:endParaRPr>
        </a:p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拓展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6158C6BF-BE37-417A-90EB-C35FA6C2BB3A}" type="sibTrans" cxnId="{09838C47-D133-4A1C-A15A-259E586E58AE}">
      <dgm:prSet/>
      <dgm:spPr>
        <a:solidFill>
          <a:schemeClr val="accent2">
            <a:hueOff val="3745215"/>
            <a:satOff val="-4671"/>
            <a:lumOff val="1098"/>
            <a:alphaOff val="0"/>
          </a:schemeClr>
        </a:solidFill>
        <a:ln>
          <a:noFill/>
        </a:ln>
      </dgm:spPr>
      <dgm:t>
        <a:bodyPr/>
        <a:lstStyle/>
        <a:p>
          <a:endParaRPr lang="zh-CN" altLang="en-US"/>
        </a:p>
      </dgm:t>
    </dgm:pt>
    <dgm:pt modelId="{0CB2519A-D0CB-43D6-A7FC-8EF7AAAD3446}" type="parTrans" cxnId="{A518CCA6-6CA0-403D-A3EF-290EEBD06585}">
      <dgm:prSet/>
      <dgm:spPr/>
      <dgm:t>
        <a:bodyPr/>
        <a:lstStyle/>
        <a:p>
          <a:endParaRPr lang="zh-CN" altLang="en-US"/>
        </a:p>
      </dgm:t>
    </dgm:pt>
    <dgm:pt modelId="{293D3142-6A75-4729-A550-05A105E7133E}">
      <dgm:prSet phldrT="[Text]"/>
      <dgm:spPr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业务发展策略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9D50F307-F21D-4782-88DE-34FA9B338871}" type="sibTrans" cxnId="{A518CCA6-6CA0-403D-A3EF-290EEBD06585}">
      <dgm:prSet/>
      <dgm:spPr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</dgm:spPr>
      <dgm:t>
        <a:bodyPr/>
        <a:lstStyle/>
        <a:p>
          <a:endParaRPr lang="zh-CN" altLang="en-US"/>
        </a:p>
      </dgm:t>
    </dgm:pt>
    <dgm:pt modelId="{C820CD02-8878-4990-BDB4-84A85C1316F4}" type="sibTrans" cxnId="{F3715F5C-A88A-4F7E-8194-0E906EFEBAE6}">
      <dgm:prSet/>
      <dgm:spPr/>
      <dgm:t>
        <a:bodyPr/>
        <a:lstStyle/>
        <a:p>
          <a:endParaRPr lang="zh-CN" altLang="en-US"/>
        </a:p>
      </dgm:t>
    </dgm:pt>
    <dgm:pt modelId="{EACC9ABC-D5C0-4470-A6A5-6C15CBF25274}" type="pres">
      <dgm:prSet presAssocID="{8A12D54B-5137-4BD8-B0CA-1DF0EF9B9BD4}" presName="Name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9E6FD3B3-9D0E-4788-8441-2022850648DE}" type="pres">
      <dgm:prSet presAssocID="{C4950229-1025-41A7-94CC-7C839DA9DCCF}" presName="centerShape" presStyleLbl="node0" presStyleCnt="1"/>
      <dgm:spPr/>
      <dgm:t>
        <a:bodyPr/>
        <a:lstStyle/>
        <a:p>
          <a:endParaRPr lang="zh-CN" altLang="en-US"/>
        </a:p>
      </dgm:t>
    </dgm:pt>
    <dgm:pt modelId="{0FCC1339-D9A6-4BD6-AF3E-52E924F92948}" type="pres">
      <dgm:prSet presAssocID="{9EDB14E1-B3C0-459A-A491-8D7684CE1B45}" presName="node" presStyleLbl="node1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501AE6F-A90D-4FB7-BA11-30A8B9E659F3}" type="pres">
      <dgm:prSet presAssocID="{9EDB14E1-B3C0-459A-A491-8D7684CE1B45}" presName="dummy"/>
      <dgm:spPr/>
      <dgm:t>
        <a:bodyPr/>
        <a:lstStyle/>
        <a:p/>
      </dgm:t>
    </dgm:pt>
    <dgm:pt modelId="{69FC4DD1-AE6E-4A25-B6B8-365FD8806947}" type="pres">
      <dgm:prSet presAssocID="{39C0AD3D-F00B-455F-8964-A52DB89BD7DE}" presName="sibTrans" presStyleLbl="sibTrans2D1" presStyleCnt="6"/>
      <dgm:spPr/>
      <dgm:t>
        <a:bodyPr/>
        <a:lstStyle/>
        <a:p>
          <a:endParaRPr lang="zh-CN" altLang="en-US"/>
        </a:p>
      </dgm:t>
    </dgm:pt>
    <dgm:pt modelId="{C2BF0A6E-A5C3-440E-B98F-60F13CA8FAD1}" type="pres">
      <dgm:prSet presAssocID="{60728FFE-A13C-4E7D-98F3-28D4FC157C38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F0360EB-978B-4AAC-956C-E6A31E05D0D1}" type="pres">
      <dgm:prSet presAssocID="{60728FFE-A13C-4E7D-98F3-28D4FC157C38}" presName="dummy"/>
      <dgm:spPr/>
      <dgm:t>
        <a:bodyPr/>
        <a:lstStyle/>
        <a:p/>
      </dgm:t>
    </dgm:pt>
    <dgm:pt modelId="{8CE0CF48-9AC9-4CFE-96B3-300CABE91660}" type="pres">
      <dgm:prSet presAssocID="{5A34F4D5-42A9-41BA-80CD-D46D8C96038F}" presName="sibTrans" presStyleLbl="sibTrans2D1" presStyleIdx="1" presStyleCnt="6"/>
      <dgm:spPr/>
      <dgm:t>
        <a:bodyPr/>
        <a:lstStyle/>
        <a:p>
          <a:endParaRPr lang="zh-CN" altLang="en-US"/>
        </a:p>
      </dgm:t>
    </dgm:pt>
    <dgm:pt modelId="{B4E7EC92-7606-4A88-A6B5-5CBBC9F0C7DD}" type="pres">
      <dgm:prSet presAssocID="{CD6CC734-0BF1-4604-B79E-A967C9B3A781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708CEC6C-B526-451D-A84A-465192F2109F}" type="pres">
      <dgm:prSet presAssocID="{CD6CC734-0BF1-4604-B79E-A967C9B3A781}" presName="dummy"/>
      <dgm:spPr/>
      <dgm:t>
        <a:bodyPr/>
        <a:lstStyle/>
        <a:p/>
      </dgm:t>
    </dgm:pt>
    <dgm:pt modelId="{6E12CF69-52B3-4D9D-BE00-AE09197AA2CD}" type="pres">
      <dgm:prSet presAssocID="{8245E199-F062-44DC-A759-B785F18647A2}" presName="sibTrans" presStyleLbl="sibTrans2D1" presStyleIdx="2" presStyleCnt="6"/>
      <dgm:spPr/>
      <dgm:t>
        <a:bodyPr/>
        <a:lstStyle/>
        <a:p>
          <a:endParaRPr lang="zh-CN" altLang="en-US"/>
        </a:p>
      </dgm:t>
    </dgm:pt>
    <dgm:pt modelId="{8378CE57-F3B6-4E02-9E03-ADF387120FA0}" type="pres">
      <dgm:prSet presAssocID="{0BA4CC55-EC12-499F-927D-51B1409CE10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8ACEB67-5DFA-475E-A3BA-85D7832A1EDF}" type="pres">
      <dgm:prSet presAssocID="{0BA4CC55-EC12-499F-927D-51B1409CE10D}" presName="dummy"/>
      <dgm:spPr/>
      <dgm:t>
        <a:bodyPr/>
        <a:lstStyle/>
        <a:p/>
      </dgm:t>
    </dgm:pt>
    <dgm:pt modelId="{A58A4EC6-D509-4BB8-8C67-4E8E202C2E60}" type="pres">
      <dgm:prSet presAssocID="{0821E0D2-5E52-4E13-A8BA-9F9F7F1AB454}" presName="sibTrans" presStyleLbl="sibTrans2D1" presStyleIdx="3" presStyleCnt="6"/>
      <dgm:spPr/>
      <dgm:t>
        <a:bodyPr/>
        <a:lstStyle/>
        <a:p>
          <a:endParaRPr lang="zh-CN" altLang="en-US"/>
        </a:p>
      </dgm:t>
    </dgm:pt>
    <dgm:pt modelId="{830A1D24-B62A-4DBE-A063-A51BAFAD0ED6}" type="pres">
      <dgm:prSet presAssocID="{696EF264-AAF4-4CB3-9118-955E8C98B06A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0C6366C-8231-4003-9D77-C54A7F136A93}" type="pres">
      <dgm:prSet presAssocID="{696EF264-AAF4-4CB3-9118-955E8C98B06A}" presName="dummy"/>
      <dgm:spPr/>
      <dgm:t>
        <a:bodyPr/>
        <a:lstStyle/>
        <a:p/>
      </dgm:t>
    </dgm:pt>
    <dgm:pt modelId="{79D31874-106B-4798-BA3F-A382A8C2A007}" type="pres">
      <dgm:prSet presAssocID="{6158C6BF-BE37-417A-90EB-C35FA6C2BB3A}" presName="sibTrans" presStyleLbl="sibTrans2D1" presStyleIdx="4" presStyleCnt="6"/>
      <dgm:spPr/>
      <dgm:t>
        <a:bodyPr/>
        <a:lstStyle/>
        <a:p>
          <a:endParaRPr lang="zh-CN" altLang="en-US"/>
        </a:p>
      </dgm:t>
    </dgm:pt>
    <dgm:pt modelId="{76A6EE55-0A3D-447D-B575-79295DB89212}" type="pres">
      <dgm:prSet presAssocID="{293D3142-6A75-4729-A550-05A105E7133E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D78EFEC-26F9-4C98-9067-A52EF68717E9}" type="pres">
      <dgm:prSet presAssocID="{293D3142-6A75-4729-A550-05A105E7133E}" presName="dummy"/>
      <dgm:spPr/>
      <dgm:t>
        <a:bodyPr/>
        <a:lstStyle/>
        <a:p/>
      </dgm:t>
    </dgm:pt>
    <dgm:pt modelId="{43892165-98D8-46FC-897F-4BD089C071FF}" type="pres">
      <dgm:prSet presAssocID="{9D50F307-F21D-4782-88DE-34FA9B338871}" presName="sibTrans" presStyleLbl="sibTrans2D1" presStyleIdx="5" presStyleCnt="6"/>
      <dgm:spPr/>
      <dgm:t>
        <a:bodyPr/>
        <a:lstStyle/>
        <a:p>
          <a:endParaRPr lang="zh-CN" altLang="en-US"/>
        </a:p>
      </dgm:t>
    </dgm:pt>
  </dgm:ptLst>
  <dgm:cxnLst>
    <dgm:cxn modelId="{F3715F5C-A88A-4F7E-8194-0E906EFEBAE6}" srcId="{8A12D54B-5137-4BD8-B0CA-1DF0EF9B9BD4}" destId="{C4950229-1025-41A7-94CC-7C839DA9DCCF}" srcOrd="0" destOrd="0" parTransId="{D229314A-88D2-4479-AB7B-9A2A57B0626B}" sibTransId="{C820CD02-8878-4990-BDB4-84A85C1316F4}"/>
    <dgm:cxn modelId="{B2C6985E-0318-4342-A96E-C9E27F716624}" srcId="{C4950229-1025-41A7-94CC-7C839DA9DCCF}" destId="{9EDB14E1-B3C0-459A-A491-8D7684CE1B45}" srcOrd="0" destOrd="0" parTransId="{708D9278-1205-49B3-B0CA-349C35F40C8A}" sibTransId="{39C0AD3D-F00B-455F-8964-A52DB89BD7DE}"/>
    <dgm:cxn modelId="{603520F3-706F-47E6-9DC6-00E530744A47}" srcId="{C4950229-1025-41A7-94CC-7C839DA9DCCF}" destId="{60728FFE-A13C-4E7D-98F3-28D4FC157C38}" srcOrd="1" destOrd="0" parTransId="{747B29B3-7364-404D-9DD9-B828C8F8CAF6}" sibTransId="{5A34F4D5-42A9-41BA-80CD-D46D8C96038F}"/>
    <dgm:cxn modelId="{E5B4A53E-60F0-41A0-B8FB-0EF4A6C670E4}" srcId="{C4950229-1025-41A7-94CC-7C839DA9DCCF}" destId="{CD6CC734-0BF1-4604-B79E-A967C9B3A781}" srcOrd="2" destOrd="0" parTransId="{53D8534A-0587-4878-85C0-893BF7DF95B8}" sibTransId="{8245E199-F062-44DC-A759-B785F18647A2}"/>
    <dgm:cxn modelId="{AEAE9DBB-BE45-4902-BE35-C1A7A000A5F6}" srcId="{C4950229-1025-41A7-94CC-7C839DA9DCCF}" destId="{0BA4CC55-EC12-499F-927D-51B1409CE10D}" srcOrd="3" destOrd="0" parTransId="{B5C9D90F-D973-4F6A-9DF3-40B8A7977F5E}" sibTransId="{0821E0D2-5E52-4E13-A8BA-9F9F7F1AB454}"/>
    <dgm:cxn modelId="{09838C47-D133-4A1C-A15A-259E586E58AE}" srcId="{C4950229-1025-41A7-94CC-7C839DA9DCCF}" destId="{696EF264-AAF4-4CB3-9118-955E8C98B06A}" srcOrd="4" destOrd="0" parTransId="{CCE30161-2249-4156-BDBD-D19F336F3DCC}" sibTransId="{6158C6BF-BE37-417A-90EB-C35FA6C2BB3A}"/>
    <dgm:cxn modelId="{A518CCA6-6CA0-403D-A3EF-290EEBD06585}" srcId="{C4950229-1025-41A7-94CC-7C839DA9DCCF}" destId="{293D3142-6A75-4729-A550-05A105E7133E}" srcOrd="5" destOrd="0" parTransId="{0CB2519A-D0CB-43D6-A7FC-8EF7AAAD3446}" sibTransId="{9D50F307-F21D-4782-88DE-34FA9B338871}"/>
    <dgm:cxn modelId="{CB685713-CAC8-4D12-8579-FA85CDFB263D}" type="presOf" srcId="{8A12D54B-5137-4BD8-B0CA-1DF0EF9B9BD4}" destId="{EACC9ABC-D5C0-4470-A6A5-6C15CBF25274}" srcOrd="0" destOrd="0" presId="urn:microsoft.com/office/officeart/2005/8/layout/radial6"/>
    <dgm:cxn modelId="{3A6EBF42-9DB1-4E23-BB52-6799503A6781}" type="presParOf" srcId="{EACC9ABC-D5C0-4470-A6A5-6C15CBF25274}" destId="{9E6FD3B3-9D0E-4788-8441-2022850648DE}" srcOrd="0" destOrd="0" presId="urn:microsoft.com/office/officeart/2005/8/layout/radial6"/>
    <dgm:cxn modelId="{8A657340-6272-4F11-9B78-2DDFDD51CB20}" type="presOf" srcId="{C4950229-1025-41A7-94CC-7C839DA9DCCF}" destId="{9E6FD3B3-9D0E-4788-8441-2022850648DE}" srcOrd="0" destOrd="0" presId="urn:microsoft.com/office/officeart/2005/8/layout/radial6"/>
    <dgm:cxn modelId="{DE4421A9-A352-49AA-8EF5-FD1324349C7D}" type="presParOf" srcId="{EACC9ABC-D5C0-4470-A6A5-6C15CBF25274}" destId="{0FCC1339-D9A6-4BD6-AF3E-52E924F92948}" srcOrd="1" destOrd="0" presId="urn:microsoft.com/office/officeart/2005/8/layout/radial6"/>
    <dgm:cxn modelId="{7D31D2EE-B968-4C49-BD55-0FDFC5D6F11A}" type="presOf" srcId="{9EDB14E1-B3C0-459A-A491-8D7684CE1B45}" destId="{0FCC1339-D9A6-4BD6-AF3E-52E924F92948}" srcOrd="0" destOrd="0" presId="urn:microsoft.com/office/officeart/2005/8/layout/radial6"/>
    <dgm:cxn modelId="{045D5BDA-D2DD-4000-97ED-7780D1C1A79C}" type="presParOf" srcId="{EACC9ABC-D5C0-4470-A6A5-6C15CBF25274}" destId="{4501AE6F-A90D-4FB7-BA11-30A8B9E659F3}" srcOrd="2" destOrd="0" presId="urn:microsoft.com/office/officeart/2005/8/layout/radial6"/>
    <dgm:cxn modelId="{D9287461-F2DD-4D6A-BB00-7C14D567D091}" type="presParOf" srcId="{EACC9ABC-D5C0-4470-A6A5-6C15CBF25274}" destId="{69FC4DD1-AE6E-4A25-B6B8-365FD8806947}" srcOrd="3" destOrd="0" presId="urn:microsoft.com/office/officeart/2005/8/layout/radial6"/>
    <dgm:cxn modelId="{5A7BFB22-D35F-489A-B554-55DBD4F3C342}" type="presOf" srcId="{39C0AD3D-F00B-455F-8964-A52DB89BD7DE}" destId="{69FC4DD1-AE6E-4A25-B6B8-365FD8806947}" srcOrd="0" destOrd="0" presId="urn:microsoft.com/office/officeart/2005/8/layout/radial6"/>
    <dgm:cxn modelId="{FC27A8A3-08E9-423F-AF30-54480F7F91E5}" type="presParOf" srcId="{EACC9ABC-D5C0-4470-A6A5-6C15CBF25274}" destId="{C2BF0A6E-A5C3-440E-B98F-60F13CA8FAD1}" srcOrd="4" destOrd="0" presId="urn:microsoft.com/office/officeart/2005/8/layout/radial6"/>
    <dgm:cxn modelId="{47DBEAFE-FF99-4149-9A18-B67EB35A58EA}" type="presOf" srcId="{60728FFE-A13C-4E7D-98F3-28D4FC157C38}" destId="{C2BF0A6E-A5C3-440E-B98F-60F13CA8FAD1}" srcOrd="0" destOrd="0" presId="urn:microsoft.com/office/officeart/2005/8/layout/radial6"/>
    <dgm:cxn modelId="{C4D7BA4B-ABBE-4788-A4D0-B952A0F46BC7}" type="presParOf" srcId="{EACC9ABC-D5C0-4470-A6A5-6C15CBF25274}" destId="{1F0360EB-978B-4AAC-956C-E6A31E05D0D1}" srcOrd="5" destOrd="0" presId="urn:microsoft.com/office/officeart/2005/8/layout/radial6"/>
    <dgm:cxn modelId="{2384B187-6B45-4453-BD7E-F2FC4CB3BCA6}" type="presParOf" srcId="{EACC9ABC-D5C0-4470-A6A5-6C15CBF25274}" destId="{8CE0CF48-9AC9-4CFE-96B3-300CABE91660}" srcOrd="6" destOrd="0" presId="urn:microsoft.com/office/officeart/2005/8/layout/radial6"/>
    <dgm:cxn modelId="{F3CBA5BB-AF02-4BAB-80DF-13BDF2916E2F}" type="presOf" srcId="{5A34F4D5-42A9-41BA-80CD-D46D8C96038F}" destId="{8CE0CF48-9AC9-4CFE-96B3-300CABE91660}" srcOrd="0" destOrd="0" presId="urn:microsoft.com/office/officeart/2005/8/layout/radial6"/>
    <dgm:cxn modelId="{796C9C29-DEC4-4F72-8FF2-22F7A70021AB}" type="presParOf" srcId="{EACC9ABC-D5C0-4470-A6A5-6C15CBF25274}" destId="{B4E7EC92-7606-4A88-A6B5-5CBBC9F0C7DD}" srcOrd="7" destOrd="0" presId="urn:microsoft.com/office/officeart/2005/8/layout/radial6"/>
    <dgm:cxn modelId="{6C748447-B7C5-4AA6-8019-B13A5B13656E}" type="presOf" srcId="{CD6CC734-0BF1-4604-B79E-A967C9B3A781}" destId="{B4E7EC92-7606-4A88-A6B5-5CBBC9F0C7DD}" srcOrd="0" destOrd="0" presId="urn:microsoft.com/office/officeart/2005/8/layout/radial6"/>
    <dgm:cxn modelId="{24986ADF-09D2-4CD2-AF13-CAD0328C59E4}" type="presParOf" srcId="{EACC9ABC-D5C0-4470-A6A5-6C15CBF25274}" destId="{708CEC6C-B526-451D-A84A-465192F2109F}" srcOrd="8" destOrd="0" presId="urn:microsoft.com/office/officeart/2005/8/layout/radial6"/>
    <dgm:cxn modelId="{B3E0C575-983F-4C8F-B0D2-1F2F62D6DE49}" type="presParOf" srcId="{EACC9ABC-D5C0-4470-A6A5-6C15CBF25274}" destId="{6E12CF69-52B3-4D9D-BE00-AE09197AA2CD}" srcOrd="9" destOrd="0" presId="urn:microsoft.com/office/officeart/2005/8/layout/radial6"/>
    <dgm:cxn modelId="{7A2D1BB5-5529-4D5F-ACA9-79C18264F0AE}" type="presOf" srcId="{8245E199-F062-44DC-A759-B785F18647A2}" destId="{6E12CF69-52B3-4D9D-BE00-AE09197AA2CD}" srcOrd="0" destOrd="0" presId="urn:microsoft.com/office/officeart/2005/8/layout/radial6"/>
    <dgm:cxn modelId="{C32081FA-F43D-4C20-AD1B-D7E9592B934D}" type="presParOf" srcId="{EACC9ABC-D5C0-4470-A6A5-6C15CBF25274}" destId="{8378CE57-F3B6-4E02-9E03-ADF387120FA0}" srcOrd="10" destOrd="0" presId="urn:microsoft.com/office/officeart/2005/8/layout/radial6"/>
    <dgm:cxn modelId="{6FFEC544-5BE0-4078-944B-19ABA7C01CB6}" type="presOf" srcId="{0BA4CC55-EC12-499F-927D-51B1409CE10D}" destId="{8378CE57-F3B6-4E02-9E03-ADF387120FA0}" srcOrd="0" destOrd="0" presId="urn:microsoft.com/office/officeart/2005/8/layout/radial6"/>
    <dgm:cxn modelId="{3AB6C453-E573-4252-82FE-9B5978357390}" type="presParOf" srcId="{EACC9ABC-D5C0-4470-A6A5-6C15CBF25274}" destId="{38ACEB67-5DFA-475E-A3BA-85D7832A1EDF}" srcOrd="11" destOrd="0" presId="urn:microsoft.com/office/officeart/2005/8/layout/radial6"/>
    <dgm:cxn modelId="{B0344527-17C1-4E93-9178-90732386CA62}" type="presParOf" srcId="{EACC9ABC-D5C0-4470-A6A5-6C15CBF25274}" destId="{A58A4EC6-D509-4BB8-8C67-4E8E202C2E60}" srcOrd="12" destOrd="0" presId="urn:microsoft.com/office/officeart/2005/8/layout/radial6"/>
    <dgm:cxn modelId="{41F4E349-2143-46F1-9688-B14144A3C94B}" type="presOf" srcId="{0821E0D2-5E52-4E13-A8BA-9F9F7F1AB454}" destId="{A58A4EC6-D509-4BB8-8C67-4E8E202C2E60}" srcOrd="0" destOrd="0" presId="urn:microsoft.com/office/officeart/2005/8/layout/radial6"/>
    <dgm:cxn modelId="{8EEF5980-9B51-4FE7-BB90-F3F53AA5BE0A}" type="presParOf" srcId="{EACC9ABC-D5C0-4470-A6A5-6C15CBF25274}" destId="{830A1D24-B62A-4DBE-A063-A51BAFAD0ED6}" srcOrd="13" destOrd="0" presId="urn:microsoft.com/office/officeart/2005/8/layout/radial6"/>
    <dgm:cxn modelId="{97D668A7-16B7-471B-A3E2-0B7A27D3AA70}" type="presOf" srcId="{696EF264-AAF4-4CB3-9118-955E8C98B06A}" destId="{830A1D24-B62A-4DBE-A063-A51BAFAD0ED6}" srcOrd="0" destOrd="0" presId="urn:microsoft.com/office/officeart/2005/8/layout/radial6"/>
    <dgm:cxn modelId="{9739F011-210C-431E-BB48-4A78FBB8B694}" type="presParOf" srcId="{EACC9ABC-D5C0-4470-A6A5-6C15CBF25274}" destId="{D0C6366C-8231-4003-9D77-C54A7F136A93}" srcOrd="14" destOrd="0" presId="urn:microsoft.com/office/officeart/2005/8/layout/radial6"/>
    <dgm:cxn modelId="{10E7CE6B-8CC2-4D24-AFF1-7B43571B1260}" type="presParOf" srcId="{EACC9ABC-D5C0-4470-A6A5-6C15CBF25274}" destId="{79D31874-106B-4798-BA3F-A382A8C2A007}" srcOrd="15" destOrd="0" presId="urn:microsoft.com/office/officeart/2005/8/layout/radial6"/>
    <dgm:cxn modelId="{15452A3E-C959-4B66-B142-5C0A3C235398}" type="presOf" srcId="{6158C6BF-BE37-417A-90EB-C35FA6C2BB3A}" destId="{79D31874-106B-4798-BA3F-A382A8C2A007}" srcOrd="0" destOrd="0" presId="urn:microsoft.com/office/officeart/2005/8/layout/radial6"/>
    <dgm:cxn modelId="{BAAA5118-7F23-4316-AF2D-CEF7BBFB52FB}" type="presParOf" srcId="{EACC9ABC-D5C0-4470-A6A5-6C15CBF25274}" destId="{76A6EE55-0A3D-447D-B575-79295DB89212}" srcOrd="16" destOrd="0" presId="urn:microsoft.com/office/officeart/2005/8/layout/radial6"/>
    <dgm:cxn modelId="{17E645C1-317B-4965-A073-EE88CC95B454}" type="presOf" srcId="{293D3142-6A75-4729-A550-05A105E7133E}" destId="{76A6EE55-0A3D-447D-B575-79295DB89212}" srcOrd="0" destOrd="0" presId="urn:microsoft.com/office/officeart/2005/8/layout/radial6"/>
    <dgm:cxn modelId="{F7DF961E-F0CE-4FB8-8B78-CF688EF75DB1}" type="presParOf" srcId="{EACC9ABC-D5C0-4470-A6A5-6C15CBF25274}" destId="{AD78EFEC-26F9-4C98-9067-A52EF68717E9}" srcOrd="17" destOrd="0" presId="urn:microsoft.com/office/officeart/2005/8/layout/radial6"/>
    <dgm:cxn modelId="{457463E1-B0A3-47A8-9779-64E74A7BB13D}" type="presParOf" srcId="{EACC9ABC-D5C0-4470-A6A5-6C15CBF25274}" destId="{43892165-98D8-46FC-897F-4BD089C071FF}" srcOrd="18" destOrd="0" presId="urn:microsoft.com/office/officeart/2005/8/layout/radial6"/>
    <dgm:cxn modelId="{2E3C8C69-DC8B-4D4E-91FB-F794503BD4CE}" type="presOf" srcId="{9D50F307-F21D-4782-88DE-34FA9B338871}" destId="{43892165-98D8-46FC-897F-4BD089C071FF}" srcOrd="0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8603031-9268-4394-B9F6-3494BF1052D3}" type="doc">
      <dgm:prSet loTypeId="urn:microsoft.com/office/officeart/2005/8/layout/process3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4E060AA3-A732-4F2A-B37E-BB6FE5F16D02}" type="parTrans" cxnId="{411D2CA7-C49F-4B23-BA68-F3ACAC5323A7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8560CE55-84F7-4609-8700-D22EDFAA8928}">
      <dgm:prSet phldrT="[文本]" custT="1"/>
      <dgm:spPr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</dgm:spPr>
      <dgm:t>
        <a:bodyPr/>
        <a:lstStyle/>
        <a:p>
          <a:r>
            <a:rPr lang="zh-CN" altLang="en-US" sz="1400" b="1" smtClean="0">
              <a:latin typeface="微软雅黑" pitchFamily="34" charset="-122"/>
              <a:ea typeface="微软雅黑" pitchFamily="34" charset="-122"/>
            </a:rPr>
            <a:t>个人努力</a:t>
          </a:r>
          <a:endParaRPr lang="zh-CN" altLang="en-US" sz="1400" b="1">
            <a:latin typeface="微软雅黑" pitchFamily="34" charset="-122"/>
            <a:ea typeface="微软雅黑" pitchFamily="34" charset="-122"/>
          </a:endParaRPr>
        </a:p>
      </dgm:t>
    </dgm:pt>
    <dgm:pt modelId="{2589D3BF-C247-4ED9-A23D-5284E43899EC}" type="parTrans" cxnId="{7ED73B22-5C5A-4F19-A706-F09BECE99CBF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952E0B84-00BA-407A-A8A6-C31D926FD34A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企业缺乏一致性管理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4880B42B-9C03-4366-9DB5-2CF955404250}" type="sibTrans" cxnId="{7ED73B22-5C5A-4F19-A706-F09BECE99CBF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D691D273-A315-471C-80FA-D3BFE7B841C7}" type="parTrans" cxnId="{60C21FAB-3B5E-4CCB-AE5F-C632C7C83565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95C0C88F-0B34-4101-B3BB-F8EFD4652C91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售前成功主要依赖个人努力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E3F213A0-EBF6-4330-9FE8-C20DCD0FF6ED}" type="sibTrans" cxnId="{60C21FAB-3B5E-4CCB-AE5F-C632C7C83565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2A1BED99-51A6-46A7-9F34-AC3F59080D6C}" type="sibTrans" cxnId="{411D2CA7-C49F-4B23-BA68-F3ACAC5323A7}">
      <dgm:prSet/>
      <dgm:spPr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</dgm:spPr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51C5C904-9BB0-4A36-AD47-9CFA581BC308}" type="parTrans" cxnId="{D7A1C220-A55E-4637-97F0-C8B7E159C21B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312799FB-34CE-43D0-AA66-DB08EFA03387}">
      <dgm:prSet phldrT="[文本]" custT="1"/>
      <dgm:spPr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</dgm:spPr>
      <dgm:t>
        <a:bodyPr/>
        <a:lstStyle/>
        <a:p>
          <a:r>
            <a:rPr lang="zh-CN" altLang="en-US" sz="1400" b="1" smtClean="0">
              <a:latin typeface="微软雅黑" pitchFamily="34" charset="-122"/>
              <a:ea typeface="微软雅黑" pitchFamily="34" charset="-122"/>
            </a:rPr>
            <a:t>组织协调</a:t>
          </a:r>
          <a:endParaRPr lang="zh-CN" altLang="en-US" sz="1400" b="1">
            <a:latin typeface="微软雅黑" pitchFamily="34" charset="-122"/>
            <a:ea typeface="微软雅黑" pitchFamily="34" charset="-122"/>
          </a:endParaRPr>
        </a:p>
      </dgm:t>
    </dgm:pt>
    <dgm:pt modelId="{63784836-C06A-43F1-A7E5-392EA14DA53A}" type="parTrans" cxnId="{D7A2E733-6805-4668-B6D8-817D2067DAEF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0E20309C-9A08-4EBA-9F27-81E6889D8633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企业有基本的售前管理体系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FCADD755-47E9-490E-83E3-E91D09778CAB}" type="sibTrans" cxnId="{D7A2E733-6805-4668-B6D8-817D2067DAEF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AE8ECBB1-0333-418C-AAF6-67BC8423B260}" type="parTrans" cxnId="{4763D6CD-ED1A-4A17-9CBE-179FFED15699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FBBCED5C-990D-467A-B13F-AD24EA3492C4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售前成功依赖个人和组织协同配合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76EF3BE9-8869-4115-8316-CEBFF3D0B4A2}" type="sibTrans" cxnId="{4763D6CD-ED1A-4A17-9CBE-179FFED15699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BF7972D7-0359-4275-BCFF-6AED2EE84083}" type="parTrans" cxnId="{5412574A-BC73-4057-B81E-FB939DCFF7B2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05DEE5F1-27A7-4A6B-AA66-07F352069A14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有较好的品质保障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8477B763-AC43-40E8-8389-5C15CB31804E}" type="sibTrans" cxnId="{5412574A-BC73-4057-B81E-FB939DCFF7B2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6FB6BAFF-4D21-48C3-9770-5147B1E89039}" type="parTrans" cxnId="{8A7B9D97-8730-45FF-A816-A372DC808D43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8DA91FBF-3551-40D0-9566-64901F3EEF32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2F50E668-1142-4664-B13E-B23B708F937C}" type="sibTrans" cxnId="{8A7B9D97-8730-45FF-A816-A372DC808D43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CE06A616-3511-4AED-AD0E-4453C6C2CB19}" type="sibTrans" cxnId="{D7A1C220-A55E-4637-97F0-C8B7E159C21B}">
      <dgm:prSet/>
      <dgm:spPr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</dgm:spPr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FA852808-C164-4BFB-B8FC-9FB692382410}" type="parTrans" cxnId="{27391A70-5935-48BC-93EC-02B83C5A2B36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41AAEDE1-F47A-44C1-98FE-DF19F55E473F}">
      <dgm:prSet phldrT="[文本]" custT="1"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</dgm:spPr>
      <dgm:t>
        <a:bodyPr/>
        <a:lstStyle/>
        <a:p>
          <a:r>
            <a:rPr lang="zh-CN" altLang="en-US" sz="1400" b="1" smtClean="0">
              <a:latin typeface="微软雅黑" pitchFamily="34" charset="-122"/>
              <a:ea typeface="微软雅黑" pitchFamily="34" charset="-122"/>
            </a:rPr>
            <a:t>经验传承</a:t>
          </a:r>
          <a:endParaRPr lang="zh-CN" altLang="en-US" sz="1400" b="1">
            <a:latin typeface="微软雅黑" pitchFamily="34" charset="-122"/>
            <a:ea typeface="微软雅黑" pitchFamily="34" charset="-122"/>
          </a:endParaRPr>
        </a:p>
      </dgm:t>
    </dgm:pt>
    <dgm:pt modelId="{86F9F06B-9201-49CD-A88F-71EA8F409D9E}" type="parTrans" cxnId="{46F00BDF-2E2F-4DD0-BD7C-19E8771ED47F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4BDEEE61-5756-4399-AE9A-A9A4F3B9CDB3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较完备的售前管理体系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E84A34F5-173F-4BF6-993A-0C8390511AFF}" type="sibTrans" cxnId="{46F00BDF-2E2F-4DD0-BD7C-19E8771ED47F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B137174B-7746-4A56-BCCF-94309F567727}" type="parTrans" cxnId="{42FEB307-8B51-4D1C-8A22-E95339746273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97B38AB6-06B0-4980-A50B-9A10DEB901F3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能完整激烈项目信息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7CF6AA2C-2C4F-4440-994D-169B223D2763}" type="sibTrans" cxnId="{42FEB307-8B51-4D1C-8A22-E95339746273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E556A4D9-EF9D-4F7F-8EAE-A20E443583F1}" type="parTrans" cxnId="{B1D918B9-C112-47E3-A50E-C174B6AEFBCE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CFBC38C6-BFEA-4BFD-96CB-6A7C4B1F324A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人员之间有效知识分享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04E22A29-0323-4B1E-B568-1DC52E6C3923}" type="sibTrans" cxnId="{B1D918B9-C112-47E3-A50E-C174B6AEFBCE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7AF8B0F7-AED3-4EE2-845E-7B39BCAB9D4A}" type="parTrans" cxnId="{81062C04-2A62-46DF-A81B-507847A7E0A6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CDBAAB15-C61E-40D9-859B-C63F8364928C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能形成团队互补工作协同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53EE1E8D-4F1F-4C5F-8357-A7B1A551E4D1}" type="sibTrans" cxnId="{81062C04-2A62-46DF-A81B-507847A7E0A6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8C7BB137-01A7-4457-A096-B0ECAA0A4A4C}" type="sibTrans" cxnId="{27391A70-5935-48BC-93EC-02B83C5A2B36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</dgm:spPr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0B9D318A-E439-49D1-8C85-85763CFD0DF9}" type="parTrans" cxnId="{A8A77EDF-DBF6-4316-A627-4D4CF95E00AD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40343A30-9A0C-484F-A3E6-FE56EE2303A3}">
      <dgm:prSet custT="1"/>
      <dgm:spPr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</dgm:spPr>
      <dgm:t>
        <a:bodyPr/>
        <a:lstStyle/>
        <a:p>
          <a:r>
            <a:rPr lang="zh-CN" altLang="en-US" sz="1400" b="1" smtClean="0">
              <a:latin typeface="微软雅黑" pitchFamily="34" charset="-122"/>
              <a:ea typeface="微软雅黑" pitchFamily="34" charset="-122"/>
            </a:rPr>
            <a:t>持续改进</a:t>
          </a:r>
          <a:endParaRPr lang="zh-CN" altLang="en-US" sz="1400" b="1">
            <a:latin typeface="微软雅黑" pitchFamily="34" charset="-122"/>
            <a:ea typeface="微软雅黑" pitchFamily="34" charset="-122"/>
          </a:endParaRPr>
        </a:p>
      </dgm:t>
    </dgm:pt>
    <dgm:pt modelId="{B6EA381D-008C-49CD-9F0F-FC613AF3EFDD}" type="parTrans" cxnId="{77D4B29A-F642-4D0F-A46B-964165B54F1D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925599F0-810C-41FC-812C-160434CF472A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配套售前考核激励体系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2BA1C9BE-C0F9-4AFF-A4D4-CB244A812A13}" type="sibTrans" cxnId="{77D4B29A-F642-4D0F-A46B-964165B54F1D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97C1763B-4CCB-485E-B04C-8639126E553F}" type="parTrans" cxnId="{08E61266-53F0-4ADD-A6C7-8143ECBB7BFC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C7E8F46B-54FF-4F29-A1C1-909DC2B25E3B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itchFamily="34" charset="-122"/>
              <a:ea typeface="微软雅黑" pitchFamily="34" charset="-122"/>
            </a:rPr>
            <a:t>建立持续感觉体系</a:t>
          </a:r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7F57D699-5835-42C4-87D2-F0A21558DC84}" type="sibTrans" cxnId="{08E61266-53F0-4ADD-A6C7-8143ECBB7BFC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FBB51384-F5F5-4749-AB84-567C54E93EBD}" type="sibTrans" cxnId="{A8A77EDF-DBF6-4316-A627-4D4CF95E00AD}">
      <dgm:prSet/>
      <dgm:spPr/>
      <dgm:t>
        <a:bodyPr/>
        <a:lstStyle/>
        <a:p>
          <a:endParaRPr lang="zh-CN" altLang="en-US">
            <a:latin typeface="微软雅黑" pitchFamily="34" charset="-122"/>
            <a:ea typeface="微软雅黑" pitchFamily="34" charset="-122"/>
          </a:endParaRPr>
        </a:p>
      </dgm:t>
    </dgm:pt>
    <dgm:pt modelId="{D4544A34-1E82-4245-BFC3-2BC0AFC87966}" type="pres">
      <dgm:prSet presAssocID="{A8603031-9268-4394-B9F6-3494BF1052D3}" presName="linearFlow">
        <dgm:presLayoutVars>
          <dgm:dir/>
          <dgm:animLvl val="lvl"/>
          <dgm:resizeHandles val="exact"/>
        </dgm:presLayoutVars>
      </dgm:prSet>
      <dgm:spPr/>
      <dgm:t>
        <a:bodyPr/>
        <a:lstStyle/>
        <a:p/>
      </dgm:t>
    </dgm:pt>
    <dgm:pt modelId="{58D45DD1-9DAC-42C0-A271-2465AB93AB9D}" type="pres">
      <dgm:prSet presAssocID="{8560CE55-84F7-4609-8700-D22EDFAA8928}" presName="composite"/>
      <dgm:spPr/>
      <dgm:t>
        <a:bodyPr/>
        <a:lstStyle/>
        <a:p/>
      </dgm:t>
    </dgm:pt>
    <dgm:pt modelId="{AC9818AA-5827-470A-A9A9-B515188FD1A0}" type="pres">
      <dgm:prSet presAssocID="{8560CE55-84F7-4609-8700-D22EDFAA8928}" presName="parTx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/>
      </dgm:t>
    </dgm:pt>
    <dgm:pt modelId="{79E34E24-58CB-48E3-8E64-FFDA83E7FF2E}" type="pres">
      <dgm:prSet presAssocID="{8560CE55-84F7-4609-8700-D22EDFAA8928}" presName="parSh" presStyleLbl="node1" presStyleCnt="4"/>
      <dgm:spPr/>
      <dgm:t>
        <a:bodyPr/>
        <a:lstStyle/>
        <a:p/>
      </dgm:t>
    </dgm:pt>
    <dgm:pt modelId="{F033BD86-DBC9-43DC-A168-7E93FF6BB10C}" type="pres">
      <dgm:prSet presAssocID="{8560CE55-84F7-4609-8700-D22EDFAA8928}" presName="desTx" presStyleLbl="fgAcc1" presStyleCnt="4">
        <dgm:presLayoutVars>
          <dgm:bulletEnabled val="1"/>
        </dgm:presLayoutVars>
      </dgm:prSet>
      <dgm:spPr/>
      <dgm:t>
        <a:bodyPr/>
        <a:lstStyle/>
        <a:p/>
      </dgm:t>
    </dgm:pt>
    <dgm:pt modelId="{F8534F86-596C-43B9-9127-556D12499D98}" type="pres">
      <dgm:prSet presAssocID="{2A1BED99-51A6-46A7-9F34-AC3F59080D6C}" presName="sibTrans" presStyleLbl="sibTrans2D1" presStyleCnt="3"/>
      <dgm:spPr/>
      <dgm:t>
        <a:bodyPr/>
        <a:lstStyle/>
        <a:p/>
      </dgm:t>
    </dgm:pt>
    <dgm:pt modelId="{6A57C0D5-5127-48A7-80C9-C24E216118D5}" type="pres">
      <dgm:prSet presAssocID="{2A1BED99-51A6-46A7-9F34-AC3F59080D6C}" presName="connTx" presStyleLbl="sibTrans2D1" presStyleCnt="3"/>
      <dgm:spPr/>
      <dgm:t>
        <a:bodyPr/>
        <a:lstStyle/>
        <a:p/>
      </dgm:t>
    </dgm:pt>
    <dgm:pt modelId="{B282B54A-3B37-44B1-9AED-F24CEDCD9826}" type="pres">
      <dgm:prSet presAssocID="{312799FB-34CE-43D0-AA66-DB08EFA03387}" presName="composite"/>
      <dgm:spPr/>
      <dgm:t>
        <a:bodyPr/>
        <a:lstStyle/>
        <a:p/>
      </dgm:t>
    </dgm:pt>
    <dgm:pt modelId="{646C0A3E-9A2A-4496-BA1B-EB761F68EA7D}" type="pres">
      <dgm:prSet presAssocID="{312799FB-34CE-43D0-AA66-DB08EFA03387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/>
      </dgm:t>
    </dgm:pt>
    <dgm:pt modelId="{45FB188B-96EF-49B6-A415-54A1B0CA7FBD}" type="pres">
      <dgm:prSet presAssocID="{312799FB-34CE-43D0-AA66-DB08EFA03387}" presName="parSh" presStyleLbl="node1" presStyleIdx="1" presStyleCnt="4"/>
      <dgm:spPr/>
      <dgm:t>
        <a:bodyPr/>
        <a:lstStyle/>
        <a:p/>
      </dgm:t>
    </dgm:pt>
    <dgm:pt modelId="{72A96F38-CEB3-4457-AB3B-7087E8BB6439}" type="pres">
      <dgm:prSet presAssocID="{312799FB-34CE-43D0-AA66-DB08EFA03387}" presName="desTx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9DFBE09-4AEA-4B43-93A3-58DCAEC6E8C4}" type="pres">
      <dgm:prSet presAssocID="{CE06A616-3511-4AED-AD0E-4453C6C2CB19}" presName="sibTrans" presStyleLbl="sibTrans2D1" presStyleIdx="1" presStyleCnt="3"/>
      <dgm:spPr/>
      <dgm:t>
        <a:bodyPr/>
        <a:lstStyle/>
        <a:p/>
      </dgm:t>
    </dgm:pt>
    <dgm:pt modelId="{35A54FA1-CF84-4904-AC38-E36533D6856F}" type="pres">
      <dgm:prSet presAssocID="{CE06A616-3511-4AED-AD0E-4453C6C2CB19}" presName="connTx" presStyleLbl="sibTrans2D1" presStyleIdx="1" presStyleCnt="3"/>
      <dgm:spPr/>
      <dgm:t>
        <a:bodyPr/>
        <a:lstStyle/>
        <a:p/>
      </dgm:t>
    </dgm:pt>
    <dgm:pt modelId="{3264FD63-1958-4945-8158-14B0CC21F43F}" type="pres">
      <dgm:prSet presAssocID="{41AAEDE1-F47A-44C1-98FE-DF19F55E473F}" presName="composite"/>
      <dgm:spPr/>
      <dgm:t>
        <a:bodyPr/>
        <a:lstStyle/>
        <a:p/>
      </dgm:t>
    </dgm:pt>
    <dgm:pt modelId="{1F1D328F-4948-41D8-A462-1E1860B0013B}" type="pres">
      <dgm:prSet presAssocID="{41AAEDE1-F47A-44C1-98FE-DF19F55E473F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/>
      </dgm:t>
    </dgm:pt>
    <dgm:pt modelId="{E0541786-87C0-445D-B586-B8BAD696A283}" type="pres">
      <dgm:prSet presAssocID="{41AAEDE1-F47A-44C1-98FE-DF19F55E473F}" presName="parSh" presStyleLbl="node1" presStyleIdx="2" presStyleCnt="4"/>
      <dgm:spPr/>
      <dgm:t>
        <a:bodyPr/>
        <a:lstStyle/>
        <a:p/>
      </dgm:t>
    </dgm:pt>
    <dgm:pt modelId="{9EC0B777-F32F-4344-A58B-1108846935F8}" type="pres">
      <dgm:prSet presAssocID="{41AAEDE1-F47A-44C1-98FE-DF19F55E473F}" presName="desTx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E155A1B-7BD0-4DB8-9A17-A81E01AA22C9}" type="pres">
      <dgm:prSet presAssocID="{8C7BB137-01A7-4457-A096-B0ECAA0A4A4C}" presName="sibTrans" presStyleLbl="sibTrans2D1" presStyleIdx="2" presStyleCnt="3"/>
      <dgm:spPr/>
      <dgm:t>
        <a:bodyPr/>
        <a:lstStyle/>
        <a:p/>
      </dgm:t>
    </dgm:pt>
    <dgm:pt modelId="{D8728367-1893-4D70-8D20-56AA6D74F93D}" type="pres">
      <dgm:prSet presAssocID="{8C7BB137-01A7-4457-A096-B0ECAA0A4A4C}" presName="connTx" presStyleLbl="sibTrans2D1" presStyleIdx="2" presStyleCnt="3"/>
      <dgm:spPr/>
      <dgm:t>
        <a:bodyPr/>
        <a:lstStyle/>
        <a:p/>
      </dgm:t>
    </dgm:pt>
    <dgm:pt modelId="{B58217F5-C9C0-41ED-95E7-781A32A12BD8}" type="pres">
      <dgm:prSet presAssocID="{40343A30-9A0C-484F-A3E6-FE56EE2303A3}" presName="composite"/>
      <dgm:spPr/>
      <dgm:t>
        <a:bodyPr/>
        <a:lstStyle/>
        <a:p/>
      </dgm:t>
    </dgm:pt>
    <dgm:pt modelId="{65ECE9DB-AC14-4493-B04A-92064803B1D4}" type="pres">
      <dgm:prSet presAssocID="{40343A30-9A0C-484F-A3E6-FE56EE2303A3}" presName="par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/>
      </dgm:t>
    </dgm:pt>
    <dgm:pt modelId="{5503DE12-FBB8-49F6-867C-7765842489A7}" type="pres">
      <dgm:prSet presAssocID="{40343A30-9A0C-484F-A3E6-FE56EE2303A3}" presName="parSh" presStyleLbl="node1" presStyleIdx="3" presStyleCnt="4"/>
      <dgm:spPr/>
      <dgm:t>
        <a:bodyPr/>
        <a:lstStyle/>
        <a:p/>
      </dgm:t>
    </dgm:pt>
    <dgm:pt modelId="{AADBEAB8-2E4B-4274-BD28-87EFA1B0100F}" type="pres">
      <dgm:prSet presAssocID="{40343A30-9A0C-484F-A3E6-FE56EE2303A3}" presName="desTx" presStyleLbl="fgAcc1" presStyleIdx="3" presStyleCnt="4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411D2CA7-C49F-4B23-BA68-F3ACAC5323A7}" srcId="{A8603031-9268-4394-B9F6-3494BF1052D3}" destId="{8560CE55-84F7-4609-8700-D22EDFAA8928}" srcOrd="0" destOrd="0" parTransId="{4E060AA3-A732-4F2A-B37E-BB6FE5F16D02}" sibTransId="{2A1BED99-51A6-46A7-9F34-AC3F59080D6C}"/>
    <dgm:cxn modelId="{7ED73B22-5C5A-4F19-A706-F09BECE99CBF}" srcId="{8560CE55-84F7-4609-8700-D22EDFAA8928}" destId="{952E0B84-00BA-407A-A8A6-C31D926FD34A}" srcOrd="0" destOrd="0" parTransId="{2589D3BF-C247-4ED9-A23D-5284E43899EC}" sibTransId="{4880B42B-9C03-4366-9DB5-2CF955404250}"/>
    <dgm:cxn modelId="{60C21FAB-3B5E-4CCB-AE5F-C632C7C83565}" srcId="{8560CE55-84F7-4609-8700-D22EDFAA8928}" destId="{95C0C88F-0B34-4101-B3BB-F8EFD4652C91}" srcOrd="1" destOrd="0" parTransId="{D691D273-A315-471C-80FA-D3BFE7B841C7}" sibTransId="{E3F213A0-EBF6-4330-9FE8-C20DCD0FF6ED}"/>
    <dgm:cxn modelId="{D7A1C220-A55E-4637-97F0-C8B7E159C21B}" srcId="{A8603031-9268-4394-B9F6-3494BF1052D3}" destId="{312799FB-34CE-43D0-AA66-DB08EFA03387}" srcOrd="1" destOrd="0" parTransId="{51C5C904-9BB0-4A36-AD47-9CFA581BC308}" sibTransId="{CE06A616-3511-4AED-AD0E-4453C6C2CB19}"/>
    <dgm:cxn modelId="{D7A2E733-6805-4668-B6D8-817D2067DAEF}" srcId="{312799FB-34CE-43D0-AA66-DB08EFA03387}" destId="{0E20309C-9A08-4EBA-9F27-81E6889D8633}" srcOrd="0" destOrd="0" parTransId="{63784836-C06A-43F1-A7E5-392EA14DA53A}" sibTransId="{FCADD755-47E9-490E-83E3-E91D09778CAB}"/>
    <dgm:cxn modelId="{4763D6CD-ED1A-4A17-9CBE-179FFED15699}" srcId="{312799FB-34CE-43D0-AA66-DB08EFA03387}" destId="{FBBCED5C-990D-467A-B13F-AD24EA3492C4}" srcOrd="1" destOrd="0" parTransId="{AE8ECBB1-0333-418C-AAF6-67BC8423B260}" sibTransId="{76EF3BE9-8869-4115-8316-CEBFF3D0B4A2}"/>
    <dgm:cxn modelId="{5412574A-BC73-4057-B81E-FB939DCFF7B2}" srcId="{312799FB-34CE-43D0-AA66-DB08EFA03387}" destId="{05DEE5F1-27A7-4A6B-AA66-07F352069A14}" srcOrd="2" destOrd="0" parTransId="{BF7972D7-0359-4275-BCFF-6AED2EE84083}" sibTransId="{8477B763-AC43-40E8-8389-5C15CB31804E}"/>
    <dgm:cxn modelId="{8A7B9D97-8730-45FF-A816-A372DC808D43}" srcId="{312799FB-34CE-43D0-AA66-DB08EFA03387}" destId="{8DA91FBF-3551-40D0-9566-64901F3EEF32}" srcOrd="3" destOrd="0" parTransId="{6FB6BAFF-4D21-48C3-9770-5147B1E89039}" sibTransId="{2F50E668-1142-4664-B13E-B23B708F937C}"/>
    <dgm:cxn modelId="{27391A70-5935-48BC-93EC-02B83C5A2B36}" srcId="{A8603031-9268-4394-B9F6-3494BF1052D3}" destId="{41AAEDE1-F47A-44C1-98FE-DF19F55E473F}" srcOrd="2" destOrd="0" parTransId="{FA852808-C164-4BFB-B8FC-9FB692382410}" sibTransId="{8C7BB137-01A7-4457-A096-B0ECAA0A4A4C}"/>
    <dgm:cxn modelId="{46F00BDF-2E2F-4DD0-BD7C-19E8771ED47F}" srcId="{41AAEDE1-F47A-44C1-98FE-DF19F55E473F}" destId="{4BDEEE61-5756-4399-AE9A-A9A4F3B9CDB3}" srcOrd="0" destOrd="0" parTransId="{86F9F06B-9201-49CD-A88F-71EA8F409D9E}" sibTransId="{E84A34F5-173F-4BF6-993A-0C8390511AFF}"/>
    <dgm:cxn modelId="{42FEB307-8B51-4D1C-8A22-E95339746273}" srcId="{41AAEDE1-F47A-44C1-98FE-DF19F55E473F}" destId="{97B38AB6-06B0-4980-A50B-9A10DEB901F3}" srcOrd="1" destOrd="0" parTransId="{B137174B-7746-4A56-BCCF-94309F567727}" sibTransId="{7CF6AA2C-2C4F-4440-994D-169B223D2763}"/>
    <dgm:cxn modelId="{B1D918B9-C112-47E3-A50E-C174B6AEFBCE}" srcId="{41AAEDE1-F47A-44C1-98FE-DF19F55E473F}" destId="{CFBC38C6-BFEA-4BFD-96CB-6A7C4B1F324A}" srcOrd="2" destOrd="0" parTransId="{E556A4D9-EF9D-4F7F-8EAE-A20E443583F1}" sibTransId="{04E22A29-0323-4B1E-B568-1DC52E6C3923}"/>
    <dgm:cxn modelId="{81062C04-2A62-46DF-A81B-507847A7E0A6}" srcId="{41AAEDE1-F47A-44C1-98FE-DF19F55E473F}" destId="{CDBAAB15-C61E-40D9-859B-C63F8364928C}" srcOrd="3" destOrd="0" parTransId="{7AF8B0F7-AED3-4EE2-845E-7B39BCAB9D4A}" sibTransId="{53EE1E8D-4F1F-4C5F-8357-A7B1A551E4D1}"/>
    <dgm:cxn modelId="{A8A77EDF-DBF6-4316-A627-4D4CF95E00AD}" srcId="{A8603031-9268-4394-B9F6-3494BF1052D3}" destId="{40343A30-9A0C-484F-A3E6-FE56EE2303A3}" srcOrd="3" destOrd="0" parTransId="{0B9D318A-E439-49D1-8C85-85763CFD0DF9}" sibTransId="{FBB51384-F5F5-4749-AB84-567C54E93EBD}"/>
    <dgm:cxn modelId="{77D4B29A-F642-4D0F-A46B-964165B54F1D}" srcId="{40343A30-9A0C-484F-A3E6-FE56EE2303A3}" destId="{925599F0-810C-41FC-812C-160434CF472A}" srcOrd="0" destOrd="0" parTransId="{B6EA381D-008C-49CD-9F0F-FC613AF3EFDD}" sibTransId="{2BA1C9BE-C0F9-4AFF-A4D4-CB244A812A13}"/>
    <dgm:cxn modelId="{08E61266-53F0-4ADD-A6C7-8143ECBB7BFC}" srcId="{40343A30-9A0C-484F-A3E6-FE56EE2303A3}" destId="{C7E8F46B-54FF-4F29-A1C1-909DC2B25E3B}" srcOrd="1" destOrd="0" parTransId="{97C1763B-4CCB-485E-B04C-8639126E553F}" sibTransId="{7F57D699-5835-42C4-87D2-F0A21558DC84}"/>
    <dgm:cxn modelId="{A9B4424D-83DA-4956-8C5F-58E8E3D71A24}" type="presOf" srcId="{A8603031-9268-4394-B9F6-3494BF1052D3}" destId="{D4544A34-1E82-4245-BFC3-2BC0AFC87966}" srcOrd="0" destOrd="0" presId="urn:microsoft.com/office/officeart/2005/8/layout/process3"/>
    <dgm:cxn modelId="{4E49941C-83BF-4BA7-B20B-B00727D109DA}" type="presParOf" srcId="{D4544A34-1E82-4245-BFC3-2BC0AFC87966}" destId="{58D45DD1-9DAC-42C0-A271-2465AB93AB9D}" srcOrd="0" destOrd="0" presId="urn:microsoft.com/office/officeart/2005/8/layout/process3"/>
    <dgm:cxn modelId="{C5F5355C-A072-42A2-8647-829620D186E9}" type="presParOf" srcId="{58D45DD1-9DAC-42C0-A271-2465AB93AB9D}" destId="{AC9818AA-5827-470A-A9A9-B515188FD1A0}" srcOrd="0" destOrd="0" presId="urn:microsoft.com/office/officeart/2005/8/layout/process3"/>
    <dgm:cxn modelId="{0A34C695-D530-4F25-8B4F-71F1E86A84A7}" type="presOf" srcId="{8560CE55-84F7-4609-8700-D22EDFAA8928}" destId="{AC9818AA-5827-470A-A9A9-B515188FD1A0}" srcOrd="0" destOrd="0" presId="urn:microsoft.com/office/officeart/2005/8/layout/process3"/>
    <dgm:cxn modelId="{23269F5C-C4CD-4E45-9CB5-FAF539BE0106}" type="presParOf" srcId="{58D45DD1-9DAC-42C0-A271-2465AB93AB9D}" destId="{79E34E24-58CB-48E3-8E64-FFDA83E7FF2E}" srcOrd="1" destOrd="0" presId="urn:microsoft.com/office/officeart/2005/8/layout/process3"/>
    <dgm:cxn modelId="{73FCFCCC-1C4B-4977-A86A-089786728E42}" type="presOf" srcId="{8560CE55-84F7-4609-8700-D22EDFAA8928}" destId="{79E34E24-58CB-48E3-8E64-FFDA83E7FF2E}" srcOrd="1" destOrd="0" presId="urn:microsoft.com/office/officeart/2005/8/layout/process3"/>
    <dgm:cxn modelId="{E1F68E9C-ABD5-4EC2-8112-2EDC42F7D818}" type="presParOf" srcId="{58D45DD1-9DAC-42C0-A271-2465AB93AB9D}" destId="{F033BD86-DBC9-43DC-A168-7E93FF6BB10C}" srcOrd="2" destOrd="0" presId="urn:microsoft.com/office/officeart/2005/8/layout/process3"/>
    <dgm:cxn modelId="{3AF66983-5C53-45F0-AA87-C89E87B03C67}" type="presOf" srcId="{952E0B84-00BA-407A-A8A6-C31D926FD34A}" destId="{F033BD86-DBC9-43DC-A168-7E93FF6BB10C}" srcOrd="0" destOrd="0" presId="urn:microsoft.com/office/officeart/2005/8/layout/process3"/>
    <dgm:cxn modelId="{5386C2E2-93A9-41FC-AC86-D7F98A697C9B}" type="presOf" srcId="{95C0C88F-0B34-4101-B3BB-F8EFD4652C91}" destId="{F033BD86-DBC9-43DC-A168-7E93FF6BB10C}" srcOrd="0" destOrd="1" presId="urn:microsoft.com/office/officeart/2005/8/layout/process3"/>
    <dgm:cxn modelId="{D9347C7A-73D7-416D-BC2C-2A9151711CFC}" type="presParOf" srcId="{D4544A34-1E82-4245-BFC3-2BC0AFC87966}" destId="{F8534F86-596C-43B9-9127-556D12499D98}" srcOrd="1" destOrd="0" presId="urn:microsoft.com/office/officeart/2005/8/layout/process3"/>
    <dgm:cxn modelId="{F4009325-8505-4A45-AFD9-31805387F464}" type="presOf" srcId="{2A1BED99-51A6-46A7-9F34-AC3F59080D6C}" destId="{F8534F86-596C-43B9-9127-556D12499D98}" srcOrd="0" destOrd="0" presId="urn:microsoft.com/office/officeart/2005/8/layout/process3"/>
    <dgm:cxn modelId="{E156D911-B35D-4416-8BE9-BDC53BF55203}" type="presParOf" srcId="{F8534F86-596C-43B9-9127-556D12499D98}" destId="{6A57C0D5-5127-48A7-80C9-C24E216118D5}" srcOrd="0" destOrd="0" presId="urn:microsoft.com/office/officeart/2005/8/layout/process3"/>
    <dgm:cxn modelId="{F34FA8B4-8689-49D7-ACC6-F4D9E185F5D4}" type="presOf" srcId="{2A1BED99-51A6-46A7-9F34-AC3F59080D6C}" destId="{6A57C0D5-5127-48A7-80C9-C24E216118D5}" srcOrd="1" destOrd="0" presId="urn:microsoft.com/office/officeart/2005/8/layout/process3"/>
    <dgm:cxn modelId="{50F1E315-FD53-44D0-B8F6-A7CC6728E186}" type="presParOf" srcId="{D4544A34-1E82-4245-BFC3-2BC0AFC87966}" destId="{B282B54A-3B37-44B1-9AED-F24CEDCD9826}" srcOrd="2" destOrd="0" presId="urn:microsoft.com/office/officeart/2005/8/layout/process3"/>
    <dgm:cxn modelId="{DF099467-8E74-41D5-B474-4A351D5DA3EF}" type="presParOf" srcId="{B282B54A-3B37-44B1-9AED-F24CEDCD9826}" destId="{646C0A3E-9A2A-4496-BA1B-EB761F68EA7D}" srcOrd="0" destOrd="0" presId="urn:microsoft.com/office/officeart/2005/8/layout/process3"/>
    <dgm:cxn modelId="{98FF13F1-0B55-4E97-98E4-9EA4A8F569F1}" type="presOf" srcId="{312799FB-34CE-43D0-AA66-DB08EFA03387}" destId="{646C0A3E-9A2A-4496-BA1B-EB761F68EA7D}" srcOrd="0" destOrd="0" presId="urn:microsoft.com/office/officeart/2005/8/layout/process3"/>
    <dgm:cxn modelId="{9F513D8B-FAAF-4B40-99D8-E877B6C34337}" type="presParOf" srcId="{B282B54A-3B37-44B1-9AED-F24CEDCD9826}" destId="{45FB188B-96EF-49B6-A415-54A1B0CA7FBD}" srcOrd="1" destOrd="0" presId="urn:microsoft.com/office/officeart/2005/8/layout/process3"/>
    <dgm:cxn modelId="{76BEF059-60FE-4393-A375-93265949881A}" type="presOf" srcId="{312799FB-34CE-43D0-AA66-DB08EFA03387}" destId="{45FB188B-96EF-49B6-A415-54A1B0CA7FBD}" srcOrd="1" destOrd="0" presId="urn:microsoft.com/office/officeart/2005/8/layout/process3"/>
    <dgm:cxn modelId="{E06C722A-EC55-418D-8B94-9DDA03D3EE4A}" type="presParOf" srcId="{B282B54A-3B37-44B1-9AED-F24CEDCD9826}" destId="{72A96F38-CEB3-4457-AB3B-7087E8BB6439}" srcOrd="2" destOrd="0" presId="urn:microsoft.com/office/officeart/2005/8/layout/process3"/>
    <dgm:cxn modelId="{D6E5C53B-97AF-42D5-828B-9E7FBB49BCA5}" type="presOf" srcId="{0E20309C-9A08-4EBA-9F27-81E6889D8633}" destId="{72A96F38-CEB3-4457-AB3B-7087E8BB6439}" srcOrd="0" destOrd="0" presId="urn:microsoft.com/office/officeart/2005/8/layout/process3"/>
    <dgm:cxn modelId="{ADC0BC2D-5D2B-46AE-85CE-8616E17D4E5B}" type="presOf" srcId="{FBBCED5C-990D-467A-B13F-AD24EA3492C4}" destId="{72A96F38-CEB3-4457-AB3B-7087E8BB6439}" srcOrd="0" destOrd="1" presId="urn:microsoft.com/office/officeart/2005/8/layout/process3"/>
    <dgm:cxn modelId="{AC7D70F1-ED07-4518-AFED-DBF0A69B9E21}" type="presOf" srcId="{05DEE5F1-27A7-4A6B-AA66-07F352069A14}" destId="{72A96F38-CEB3-4457-AB3B-7087E8BB6439}" srcOrd="0" destOrd="2" presId="urn:microsoft.com/office/officeart/2005/8/layout/process3"/>
    <dgm:cxn modelId="{165AEA23-B91C-4CC1-9F29-C0CFE8E22A5C}" type="presOf" srcId="{8DA91FBF-3551-40D0-9566-64901F3EEF32}" destId="{72A96F38-CEB3-4457-AB3B-7087E8BB6439}" srcOrd="0" destOrd="3" presId="urn:microsoft.com/office/officeart/2005/8/layout/process3"/>
    <dgm:cxn modelId="{71327052-E75D-4A4E-9964-184D096510E2}" type="presParOf" srcId="{D4544A34-1E82-4245-BFC3-2BC0AFC87966}" destId="{69DFBE09-4AEA-4B43-93A3-58DCAEC6E8C4}" srcOrd="3" destOrd="0" presId="urn:microsoft.com/office/officeart/2005/8/layout/process3"/>
    <dgm:cxn modelId="{92875EF1-19DB-49D4-8A6F-D42AFA4386C9}" type="presOf" srcId="{CE06A616-3511-4AED-AD0E-4453C6C2CB19}" destId="{69DFBE09-4AEA-4B43-93A3-58DCAEC6E8C4}" srcOrd="0" destOrd="0" presId="urn:microsoft.com/office/officeart/2005/8/layout/process3"/>
    <dgm:cxn modelId="{C6BD3031-1ADE-4A67-BA30-1B145AF740F6}" type="presParOf" srcId="{69DFBE09-4AEA-4B43-93A3-58DCAEC6E8C4}" destId="{35A54FA1-CF84-4904-AC38-E36533D6856F}" srcOrd="0" destOrd="0" presId="urn:microsoft.com/office/officeart/2005/8/layout/process3"/>
    <dgm:cxn modelId="{D2343577-4DB6-4FE0-BB6E-8500EBB316D1}" type="presOf" srcId="{CE06A616-3511-4AED-AD0E-4453C6C2CB19}" destId="{35A54FA1-CF84-4904-AC38-E36533D6856F}" srcOrd="1" destOrd="0" presId="urn:microsoft.com/office/officeart/2005/8/layout/process3"/>
    <dgm:cxn modelId="{2D4DD96D-F1BC-4BBA-8CE1-D1729892B622}" type="presParOf" srcId="{D4544A34-1E82-4245-BFC3-2BC0AFC87966}" destId="{3264FD63-1958-4945-8158-14B0CC21F43F}" srcOrd="4" destOrd="0" presId="urn:microsoft.com/office/officeart/2005/8/layout/process3"/>
    <dgm:cxn modelId="{8C198DE8-CAED-494A-92B9-3A76E4887C4C}" type="presParOf" srcId="{3264FD63-1958-4945-8158-14B0CC21F43F}" destId="{1F1D328F-4948-41D8-A462-1E1860B0013B}" srcOrd="0" destOrd="0" presId="urn:microsoft.com/office/officeart/2005/8/layout/process3"/>
    <dgm:cxn modelId="{C0CE564D-938F-41E9-B2FD-ED09F8F06F64}" type="presOf" srcId="{41AAEDE1-F47A-44C1-98FE-DF19F55E473F}" destId="{1F1D328F-4948-41D8-A462-1E1860B0013B}" srcOrd="0" destOrd="0" presId="urn:microsoft.com/office/officeart/2005/8/layout/process3"/>
    <dgm:cxn modelId="{1CBC3B25-77D8-4D61-8BF8-E24E3F5BDA63}" type="presParOf" srcId="{3264FD63-1958-4945-8158-14B0CC21F43F}" destId="{E0541786-87C0-445D-B586-B8BAD696A283}" srcOrd="1" destOrd="0" presId="urn:microsoft.com/office/officeart/2005/8/layout/process3"/>
    <dgm:cxn modelId="{7AB57A5D-BA4D-4C15-81FA-9BBCE4301EFF}" type="presOf" srcId="{41AAEDE1-F47A-44C1-98FE-DF19F55E473F}" destId="{E0541786-87C0-445D-B586-B8BAD696A283}" srcOrd="1" destOrd="0" presId="urn:microsoft.com/office/officeart/2005/8/layout/process3"/>
    <dgm:cxn modelId="{657B6BB5-D195-418B-AE29-527A4E87E1D5}" type="presParOf" srcId="{3264FD63-1958-4945-8158-14B0CC21F43F}" destId="{9EC0B777-F32F-4344-A58B-1108846935F8}" srcOrd="2" destOrd="0" presId="urn:microsoft.com/office/officeart/2005/8/layout/process3"/>
    <dgm:cxn modelId="{7F464A55-3FA7-45FD-955B-1A0F07C83B48}" type="presOf" srcId="{4BDEEE61-5756-4399-AE9A-A9A4F3B9CDB3}" destId="{9EC0B777-F32F-4344-A58B-1108846935F8}" srcOrd="0" destOrd="0" presId="urn:microsoft.com/office/officeart/2005/8/layout/process3"/>
    <dgm:cxn modelId="{C06B171C-4F4F-41F4-93F1-3001A0FF1305}" type="presOf" srcId="{97B38AB6-06B0-4980-A50B-9A10DEB901F3}" destId="{9EC0B777-F32F-4344-A58B-1108846935F8}" srcOrd="0" destOrd="1" presId="urn:microsoft.com/office/officeart/2005/8/layout/process3"/>
    <dgm:cxn modelId="{AE9B049C-07E7-4FB9-A5E5-41126E12239E}" type="presOf" srcId="{CFBC38C6-BFEA-4BFD-96CB-6A7C4B1F324A}" destId="{9EC0B777-F32F-4344-A58B-1108846935F8}" srcOrd="0" destOrd="2" presId="urn:microsoft.com/office/officeart/2005/8/layout/process3"/>
    <dgm:cxn modelId="{DE314469-C6E8-4038-9FE4-F1BACF967F0A}" type="presOf" srcId="{CDBAAB15-C61E-40D9-859B-C63F8364928C}" destId="{9EC0B777-F32F-4344-A58B-1108846935F8}" srcOrd="0" destOrd="3" presId="urn:microsoft.com/office/officeart/2005/8/layout/process3"/>
    <dgm:cxn modelId="{F3149A85-5837-4F12-BF3C-F3BD949F4808}" type="presParOf" srcId="{D4544A34-1E82-4245-BFC3-2BC0AFC87966}" destId="{EE155A1B-7BD0-4DB8-9A17-A81E01AA22C9}" srcOrd="5" destOrd="0" presId="urn:microsoft.com/office/officeart/2005/8/layout/process3"/>
    <dgm:cxn modelId="{BFAF6436-4346-47DB-9292-35ABF9E15C34}" type="presOf" srcId="{8C7BB137-01A7-4457-A096-B0ECAA0A4A4C}" destId="{EE155A1B-7BD0-4DB8-9A17-A81E01AA22C9}" srcOrd="0" destOrd="0" presId="urn:microsoft.com/office/officeart/2005/8/layout/process3"/>
    <dgm:cxn modelId="{55677360-1154-43E1-8B91-E9676FB146F5}" type="presParOf" srcId="{EE155A1B-7BD0-4DB8-9A17-A81E01AA22C9}" destId="{D8728367-1893-4D70-8D20-56AA6D74F93D}" srcOrd="0" destOrd="0" presId="urn:microsoft.com/office/officeart/2005/8/layout/process3"/>
    <dgm:cxn modelId="{BF4C941A-4AFB-49DE-AC6E-C5D03E22E00B}" type="presOf" srcId="{8C7BB137-01A7-4457-A096-B0ECAA0A4A4C}" destId="{D8728367-1893-4D70-8D20-56AA6D74F93D}" srcOrd="1" destOrd="0" presId="urn:microsoft.com/office/officeart/2005/8/layout/process3"/>
    <dgm:cxn modelId="{0D76ABCE-E189-47B2-BFA4-325C2DE3DB1C}" type="presParOf" srcId="{D4544A34-1E82-4245-BFC3-2BC0AFC87966}" destId="{B58217F5-C9C0-41ED-95E7-781A32A12BD8}" srcOrd="6" destOrd="0" presId="urn:microsoft.com/office/officeart/2005/8/layout/process3"/>
    <dgm:cxn modelId="{F597F566-A832-4357-AE6F-99304F5C0D1B}" type="presParOf" srcId="{B58217F5-C9C0-41ED-95E7-781A32A12BD8}" destId="{65ECE9DB-AC14-4493-B04A-92064803B1D4}" srcOrd="0" destOrd="0" presId="urn:microsoft.com/office/officeart/2005/8/layout/process3"/>
    <dgm:cxn modelId="{518CEA56-75CE-4494-BB9E-B5A4709EDB6A}" type="presOf" srcId="{40343A30-9A0C-484F-A3E6-FE56EE2303A3}" destId="{65ECE9DB-AC14-4493-B04A-92064803B1D4}" srcOrd="0" destOrd="0" presId="urn:microsoft.com/office/officeart/2005/8/layout/process3"/>
    <dgm:cxn modelId="{BBB2DA9E-C5B9-4760-890F-9E8303F7D5DD}" type="presParOf" srcId="{B58217F5-C9C0-41ED-95E7-781A32A12BD8}" destId="{5503DE12-FBB8-49F6-867C-7765842489A7}" srcOrd="1" destOrd="0" presId="urn:microsoft.com/office/officeart/2005/8/layout/process3"/>
    <dgm:cxn modelId="{3259AD49-8432-4881-BB78-37B8F850ECE8}" type="presOf" srcId="{40343A30-9A0C-484F-A3E6-FE56EE2303A3}" destId="{5503DE12-FBB8-49F6-867C-7765842489A7}" srcOrd="1" destOrd="0" presId="urn:microsoft.com/office/officeart/2005/8/layout/process3"/>
    <dgm:cxn modelId="{60CB1BD0-B0BA-422D-8FA3-9652DFA6FC8D}" type="presParOf" srcId="{B58217F5-C9C0-41ED-95E7-781A32A12BD8}" destId="{AADBEAB8-2E4B-4274-BD28-87EFA1B0100F}" srcOrd="2" destOrd="0" presId="urn:microsoft.com/office/officeart/2005/8/layout/process3"/>
    <dgm:cxn modelId="{FE87E185-68A4-4831-9854-DC6D2DE6C468}" type="presOf" srcId="{925599F0-810C-41FC-812C-160434CF472A}" destId="{AADBEAB8-2E4B-4274-BD28-87EFA1B0100F}" srcOrd="0" destOrd="0" presId="urn:microsoft.com/office/officeart/2005/8/layout/process3"/>
    <dgm:cxn modelId="{2B09B595-7046-42D6-B13A-F0DE51AD9D24}" type="presOf" srcId="{C7E8F46B-54FF-4F29-A1C1-909DC2B25E3B}" destId="{AADBEAB8-2E4B-4274-BD28-87EFA1B0100F}" srcOrd="0" destOrd="1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5" name=""/>
      <dsp:cNvGrpSpPr/>
    </dsp:nvGrpSpPr>
    <dsp:grpSpPr/>
    <dsp:sp modelId="{43892165-98D8-46FC-897F-4BD089C071FF}">
      <dsp:nvSpPr>
        <dsp:cNvPr id="26" name=""/>
        <dsp:cNvSpPr/>
      </dsp:nvSpPr>
      <dsp:spPr>
        <a:xfrm>
          <a:off x="1637298" y="455336"/>
          <a:ext cx="3121774" cy="3121774"/>
        </a:xfrm>
        <a:prstGeom prst="blockArc">
          <a:avLst>
            <a:gd name="adj1" fmla="val 12600000"/>
            <a:gd name="adj2" fmla="val 16200000"/>
            <a:gd name="adj3" fmla="val 4518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79D31874-106B-4798-BA3F-A382A8C2A007}">
      <dsp:nvSpPr>
        <dsp:cNvPr id="27" name=""/>
        <dsp:cNvSpPr/>
      </dsp:nvSpPr>
      <dsp:spPr>
        <a:xfrm>
          <a:off x="1637298" y="455336"/>
          <a:ext cx="3121774" cy="3121774"/>
        </a:xfrm>
        <a:prstGeom prst="blockArc">
          <a:avLst>
            <a:gd name="adj1" fmla="val 9000000"/>
            <a:gd name="adj2" fmla="val 12600000"/>
            <a:gd name="adj3" fmla="val 4518"/>
          </a:avLst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A58A4EC6-D509-4BB8-8C67-4E8E202C2E60}">
      <dsp:nvSpPr>
        <dsp:cNvPr id="28" name=""/>
        <dsp:cNvSpPr/>
      </dsp:nvSpPr>
      <dsp:spPr>
        <a:xfrm>
          <a:off x="1637298" y="455336"/>
          <a:ext cx="3121774" cy="3121774"/>
        </a:xfrm>
        <a:prstGeom prst="blockArc">
          <a:avLst>
            <a:gd name="adj1" fmla="val 5400000"/>
            <a:gd name="adj2" fmla="val 9000000"/>
            <a:gd name="adj3" fmla="val 4518"/>
          </a:avLst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6E12CF69-52B3-4D9D-BE00-AE09197AA2CD}">
      <dsp:nvSpPr>
        <dsp:cNvPr id="29" name=""/>
        <dsp:cNvSpPr/>
      </dsp:nvSpPr>
      <dsp:spPr>
        <a:xfrm>
          <a:off x="1637298" y="455336"/>
          <a:ext cx="3121774" cy="3121774"/>
        </a:xfrm>
        <a:prstGeom prst="blockArc">
          <a:avLst>
            <a:gd name="adj1" fmla="val 1800000"/>
            <a:gd name="adj2" fmla="val 5400000"/>
            <a:gd name="adj3" fmla="val 4518"/>
          </a:avLst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8CE0CF48-9AC9-4CFE-96B3-300CABE91660}">
      <dsp:nvSpPr>
        <dsp:cNvPr id="30" name=""/>
        <dsp:cNvSpPr/>
      </dsp:nvSpPr>
      <dsp:spPr>
        <a:xfrm>
          <a:off x="1637298" y="455336"/>
          <a:ext cx="3121774" cy="3121774"/>
        </a:xfrm>
        <a:prstGeom prst="blockArc">
          <a:avLst>
            <a:gd name="adj1" fmla="val 19800000"/>
            <a:gd name="adj2" fmla="val 1800000"/>
            <a:gd name="adj3" fmla="val 4518"/>
          </a:avLst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69FC4DD1-AE6E-4A25-B6B8-365FD8806947}">
      <dsp:nvSpPr>
        <dsp:cNvPr id="31" name=""/>
        <dsp:cNvSpPr/>
      </dsp:nvSpPr>
      <dsp:spPr>
        <a:xfrm>
          <a:off x="1637298" y="455336"/>
          <a:ext cx="3121774" cy="3121774"/>
        </a:xfrm>
        <a:prstGeom prst="blockArc">
          <a:avLst>
            <a:gd name="adj1" fmla="val 16200000"/>
            <a:gd name="adj2" fmla="val 19800000"/>
            <a:gd name="adj3" fmla="val 4518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9E6FD3B3-9D0E-4788-8441-2022850648DE}">
      <dsp:nvSpPr>
        <dsp:cNvPr id="32" name=""/>
        <dsp:cNvSpPr/>
      </dsp:nvSpPr>
      <dsp:spPr>
        <a:xfrm>
          <a:off x="2498582" y="1316620"/>
          <a:ext cx="1399206" cy="1399206"/>
        </a:xfrm>
        <a:prstGeom prst="ellipse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300" kern="1200" smtClean="0">
              <a:latin typeface="微软雅黑" pitchFamily="34" charset="-122"/>
              <a:ea typeface="微软雅黑" pitchFamily="34" charset="-122"/>
            </a:rPr>
            <a:t>售前六大职能</a:t>
          </a:r>
          <a:endParaRPr lang="zh-CN" altLang="en-US" sz="2300" kern="1200">
            <a:latin typeface="微软雅黑" pitchFamily="34" charset="-122"/>
            <a:ea typeface="微软雅黑" pitchFamily="34" charset="-122"/>
          </a:endParaRPr>
        </a:p>
      </dsp:txBody>
      <dsp:txXfrm>
        <a:off x="2703491" y="1521529"/>
        <a:ext cx="989388" cy="989388"/>
      </dsp:txXfrm>
    </dsp:sp>
    <dsp:sp modelId="{0FCC1339-D9A6-4BD6-AF3E-52E924F92948}">
      <dsp:nvSpPr>
        <dsp:cNvPr id="33" name=""/>
        <dsp:cNvSpPr/>
      </dsp:nvSpPr>
      <dsp:spPr>
        <a:xfrm>
          <a:off x="2708463" y="874"/>
          <a:ext cx="979444" cy="9794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销售</a:t>
          </a:r>
          <a:endParaRPr lang="en-US" altLang="zh-CN" sz="1300" kern="1200" smtClean="0">
            <a:latin typeface="微软雅黑" pitchFamily="34" charset="-122"/>
            <a:ea typeface="微软雅黑" pitchFamily="34" charset="-122"/>
          </a:endParaRP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支持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2851899" y="144310"/>
        <a:ext cx="692571" cy="692571"/>
      </dsp:txXfrm>
    </dsp:sp>
    <dsp:sp modelId="{C2BF0A6E-A5C3-440E-B98F-60F13CA8FAD1}">
      <dsp:nvSpPr>
        <dsp:cNvPr id="34" name=""/>
        <dsp:cNvSpPr/>
      </dsp:nvSpPr>
      <dsp:spPr>
        <a:xfrm>
          <a:off x="4029695" y="763688"/>
          <a:ext cx="979444" cy="979444"/>
        </a:xfrm>
        <a:prstGeom prst="ellipse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咨询</a:t>
          </a:r>
          <a:endParaRPr lang="en-US" altLang="zh-CN" sz="1300" kern="1200" smtClean="0">
            <a:latin typeface="微软雅黑" pitchFamily="34" charset="-122"/>
            <a:ea typeface="微软雅黑" pitchFamily="34" charset="-122"/>
          </a:endParaRP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服务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4173131" y="907124"/>
        <a:ext cx="692571" cy="692571"/>
      </dsp:txXfrm>
    </dsp:sp>
    <dsp:sp modelId="{B4E7EC92-7606-4A88-A6B5-5CBBC9F0C7DD}">
      <dsp:nvSpPr>
        <dsp:cNvPr id="35" name=""/>
        <dsp:cNvSpPr/>
      </dsp:nvSpPr>
      <dsp:spPr>
        <a:xfrm>
          <a:off x="4029695" y="2289315"/>
          <a:ext cx="979444" cy="979444"/>
        </a:xfrm>
        <a:prstGeom prst="ellipse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行业</a:t>
          </a:r>
          <a:endParaRPr lang="en-US" altLang="zh-CN" sz="1300" kern="1200" smtClean="0">
            <a:latin typeface="微软雅黑" pitchFamily="34" charset="-122"/>
            <a:ea typeface="微软雅黑" pitchFamily="34" charset="-122"/>
          </a:endParaRP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研究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4173131" y="2432751"/>
        <a:ext cx="692571" cy="692571"/>
      </dsp:txXfrm>
    </dsp:sp>
    <dsp:sp modelId="{8378CE57-F3B6-4E02-9E03-ADF387120FA0}">
      <dsp:nvSpPr>
        <dsp:cNvPr id="36" name=""/>
        <dsp:cNvSpPr/>
      </dsp:nvSpPr>
      <dsp:spPr>
        <a:xfrm>
          <a:off x="2708463" y="3052128"/>
          <a:ext cx="979444" cy="979444"/>
        </a:xfrm>
        <a:prstGeom prst="ellipse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产品</a:t>
          </a:r>
          <a:endParaRPr lang="en-US" altLang="zh-CN" sz="1300" kern="1200" smtClean="0">
            <a:latin typeface="微软雅黑" pitchFamily="34" charset="-122"/>
            <a:ea typeface="微软雅黑" pitchFamily="34" charset="-122"/>
          </a:endParaRP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规划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2851899" y="3195564"/>
        <a:ext cx="692571" cy="692571"/>
      </dsp:txXfrm>
    </dsp:sp>
    <dsp:sp modelId="{830A1D24-B62A-4DBE-A063-A51BAFAD0ED6}">
      <dsp:nvSpPr>
        <dsp:cNvPr id="37" name=""/>
        <dsp:cNvSpPr/>
      </dsp:nvSpPr>
      <dsp:spPr>
        <a:xfrm>
          <a:off x="1387231" y="2289315"/>
          <a:ext cx="979444" cy="979444"/>
        </a:xfrm>
        <a:prstGeom prst="ellipse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市场</a:t>
          </a:r>
          <a:endParaRPr lang="en-US" altLang="zh-CN" sz="1300" kern="1200" smtClean="0">
            <a:latin typeface="微软雅黑" pitchFamily="34" charset="-122"/>
            <a:ea typeface="微软雅黑" pitchFamily="34" charset="-122"/>
          </a:endParaRP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拓展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1530667" y="2432751"/>
        <a:ext cx="692571" cy="692571"/>
      </dsp:txXfrm>
    </dsp:sp>
    <dsp:sp modelId="{76A6EE55-0A3D-447D-B575-79295DB89212}">
      <dsp:nvSpPr>
        <dsp:cNvPr id="38" name=""/>
        <dsp:cNvSpPr/>
      </dsp:nvSpPr>
      <dsp:spPr>
        <a:xfrm>
          <a:off x="1387231" y="763688"/>
          <a:ext cx="979444" cy="979444"/>
        </a:xfrm>
        <a:prstGeom prst="ellips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业务发展策略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1530667" y="907124"/>
        <a:ext cx="692571" cy="692571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5" name=""/>
      <dsp:cNvGrpSpPr/>
    </dsp:nvGrpSpPr>
    <dsp:grpSpPr/>
    <dsp:sp modelId="{79E34E24-58CB-48E3-8E64-FFDA83E7FF2E}">
      <dsp:nvSpPr>
        <dsp:cNvPr id="16" name=""/>
        <dsp:cNvSpPr/>
      </dsp:nvSpPr>
      <dsp:spPr>
        <a:xfrm>
          <a:off x="859" y="56867"/>
          <a:ext cx="1079464" cy="6422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latin typeface="微软雅黑" pitchFamily="34" charset="-122"/>
              <a:ea typeface="微软雅黑" pitchFamily="34" charset="-122"/>
            </a:rPr>
            <a:t>个人努力</a:t>
          </a:r>
          <a:endParaRPr lang="zh-CN" altLang="en-US" sz="1400" b="1" kern="1200">
            <a:latin typeface="微软雅黑" pitchFamily="34" charset="-122"/>
            <a:ea typeface="微软雅黑" pitchFamily="34" charset="-122"/>
          </a:endParaRPr>
        </a:p>
      </dsp:txBody>
      <dsp:txXfrm>
        <a:off x="859" y="56867"/>
        <a:ext cx="1079464" cy="428199"/>
      </dsp:txXfrm>
    </dsp:sp>
    <dsp:sp modelId="{F033BD86-DBC9-43DC-A168-7E93FF6BB10C}">
      <dsp:nvSpPr>
        <dsp:cNvPr id="17" name=""/>
        <dsp:cNvSpPr/>
      </dsp:nvSpPr>
      <dsp:spPr>
        <a:xfrm>
          <a:off x="221954" y="485066"/>
          <a:ext cx="1079464" cy="35220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企业缺乏一致性管理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售前成功主要依赖个人努力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253570" y="516682"/>
        <a:ext cx="1016231" cy="3458832"/>
      </dsp:txXfrm>
    </dsp:sp>
    <dsp:sp modelId="{F8534F86-596C-43B9-9127-556D12499D98}">
      <dsp:nvSpPr>
        <dsp:cNvPr id="18" name=""/>
        <dsp:cNvSpPr/>
      </dsp:nvSpPr>
      <dsp:spPr>
        <a:xfrm>
          <a:off x="1243966" y="136589"/>
          <a:ext cx="346922" cy="26875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800" kern="1200">
            <a:latin typeface="微软雅黑" pitchFamily="34" charset="-122"/>
            <a:ea typeface="微软雅黑" pitchFamily="34" charset="-122"/>
          </a:endParaRPr>
        </a:p>
      </dsp:txBody>
      <dsp:txXfrm>
        <a:off x="1243966" y="190340"/>
        <a:ext cx="266296" cy="161253"/>
      </dsp:txXfrm>
    </dsp:sp>
    <dsp:sp modelId="{45FB188B-96EF-49B6-A415-54A1B0CA7FBD}">
      <dsp:nvSpPr>
        <dsp:cNvPr id="19" name=""/>
        <dsp:cNvSpPr/>
      </dsp:nvSpPr>
      <dsp:spPr>
        <a:xfrm>
          <a:off x="1734894" y="56867"/>
          <a:ext cx="1079464" cy="6422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latin typeface="微软雅黑" pitchFamily="34" charset="-122"/>
              <a:ea typeface="微软雅黑" pitchFamily="34" charset="-122"/>
            </a:rPr>
            <a:t>组织协调</a:t>
          </a:r>
          <a:endParaRPr lang="zh-CN" altLang="en-US" sz="1400" b="1" kern="1200">
            <a:latin typeface="微软雅黑" pitchFamily="34" charset="-122"/>
            <a:ea typeface="微软雅黑" pitchFamily="34" charset="-122"/>
          </a:endParaRPr>
        </a:p>
      </dsp:txBody>
      <dsp:txXfrm>
        <a:off x="1734894" y="56867"/>
        <a:ext cx="1079464" cy="428199"/>
      </dsp:txXfrm>
    </dsp:sp>
    <dsp:sp modelId="{72A96F38-CEB3-4457-AB3B-7087E8BB6439}">
      <dsp:nvSpPr>
        <dsp:cNvPr id="20" name=""/>
        <dsp:cNvSpPr/>
      </dsp:nvSpPr>
      <dsp:spPr>
        <a:xfrm>
          <a:off x="1955989" y="485066"/>
          <a:ext cx="1079464" cy="35220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企业有基本的售前管理体系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售前成功依赖个人和组织协同配合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有较好的品质保障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1987605" y="516682"/>
        <a:ext cx="1016231" cy="3458832"/>
      </dsp:txXfrm>
    </dsp:sp>
    <dsp:sp modelId="{69DFBE09-4AEA-4B43-93A3-58DCAEC6E8C4}">
      <dsp:nvSpPr>
        <dsp:cNvPr id="21" name=""/>
        <dsp:cNvSpPr/>
      </dsp:nvSpPr>
      <dsp:spPr>
        <a:xfrm>
          <a:off x="2978001" y="136589"/>
          <a:ext cx="346922" cy="26875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800" kern="1200">
            <a:latin typeface="微软雅黑" pitchFamily="34" charset="-122"/>
            <a:ea typeface="微软雅黑" pitchFamily="34" charset="-122"/>
          </a:endParaRPr>
        </a:p>
      </dsp:txBody>
      <dsp:txXfrm>
        <a:off x="2978001" y="190340"/>
        <a:ext cx="266296" cy="161253"/>
      </dsp:txXfrm>
    </dsp:sp>
    <dsp:sp modelId="{E0541786-87C0-445D-B586-B8BAD696A283}">
      <dsp:nvSpPr>
        <dsp:cNvPr id="22" name=""/>
        <dsp:cNvSpPr/>
      </dsp:nvSpPr>
      <dsp:spPr>
        <a:xfrm>
          <a:off x="3468930" y="56867"/>
          <a:ext cx="1079464" cy="6422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latin typeface="微软雅黑" pitchFamily="34" charset="-122"/>
              <a:ea typeface="微软雅黑" pitchFamily="34" charset="-122"/>
            </a:rPr>
            <a:t>经验传承</a:t>
          </a:r>
          <a:endParaRPr lang="zh-CN" altLang="en-US" sz="1400" b="1" kern="1200">
            <a:latin typeface="微软雅黑" pitchFamily="34" charset="-122"/>
            <a:ea typeface="微软雅黑" pitchFamily="34" charset="-122"/>
          </a:endParaRPr>
        </a:p>
      </dsp:txBody>
      <dsp:txXfrm>
        <a:off x="3468930" y="56867"/>
        <a:ext cx="1079464" cy="428199"/>
      </dsp:txXfrm>
    </dsp:sp>
    <dsp:sp modelId="{9EC0B777-F32F-4344-A58B-1108846935F8}">
      <dsp:nvSpPr>
        <dsp:cNvPr id="23" name=""/>
        <dsp:cNvSpPr/>
      </dsp:nvSpPr>
      <dsp:spPr>
        <a:xfrm>
          <a:off x="3690025" y="485066"/>
          <a:ext cx="1079464" cy="35220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较完备的售前管理体系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能完整激烈项目信息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人员之间有效知识分享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能形成团队互补工作协同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3721641" y="516682"/>
        <a:ext cx="1016231" cy="3458832"/>
      </dsp:txXfrm>
    </dsp:sp>
    <dsp:sp modelId="{EE155A1B-7BD0-4DB8-9A17-A81E01AA22C9}">
      <dsp:nvSpPr>
        <dsp:cNvPr id="24" name=""/>
        <dsp:cNvSpPr/>
      </dsp:nvSpPr>
      <dsp:spPr>
        <a:xfrm>
          <a:off x="4712037" y="136589"/>
          <a:ext cx="346922" cy="26875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800" kern="1200">
            <a:latin typeface="微软雅黑" pitchFamily="34" charset="-122"/>
            <a:ea typeface="微软雅黑" pitchFamily="34" charset="-122"/>
          </a:endParaRPr>
        </a:p>
      </dsp:txBody>
      <dsp:txXfrm>
        <a:off x="4712037" y="190340"/>
        <a:ext cx="266296" cy="161253"/>
      </dsp:txXfrm>
    </dsp:sp>
    <dsp:sp modelId="{5503DE12-FBB8-49F6-867C-7765842489A7}">
      <dsp:nvSpPr>
        <dsp:cNvPr id="25" name=""/>
        <dsp:cNvSpPr/>
      </dsp:nvSpPr>
      <dsp:spPr>
        <a:xfrm>
          <a:off x="5202965" y="56867"/>
          <a:ext cx="1079464" cy="6422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latin typeface="微软雅黑" pitchFamily="34" charset="-122"/>
              <a:ea typeface="微软雅黑" pitchFamily="34" charset="-122"/>
            </a:rPr>
            <a:t>持续改进</a:t>
          </a:r>
          <a:endParaRPr lang="zh-CN" altLang="en-US" sz="1400" b="1" kern="1200">
            <a:latin typeface="微软雅黑" pitchFamily="34" charset="-122"/>
            <a:ea typeface="微软雅黑" pitchFamily="34" charset="-122"/>
          </a:endParaRPr>
        </a:p>
      </dsp:txBody>
      <dsp:txXfrm>
        <a:off x="5202965" y="56867"/>
        <a:ext cx="1079464" cy="428199"/>
      </dsp:txXfrm>
    </dsp:sp>
    <dsp:sp modelId="{AADBEAB8-2E4B-4274-BD28-87EFA1B0100F}">
      <dsp:nvSpPr>
        <dsp:cNvPr id="26" name=""/>
        <dsp:cNvSpPr/>
      </dsp:nvSpPr>
      <dsp:spPr>
        <a:xfrm>
          <a:off x="5424060" y="485066"/>
          <a:ext cx="1079464" cy="35220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配套售前考核激励体系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300" kern="1200" smtClean="0">
              <a:latin typeface="微软雅黑" pitchFamily="34" charset="-122"/>
              <a:ea typeface="微软雅黑" pitchFamily="34" charset="-122"/>
            </a:rPr>
            <a:t>建立持续感觉体系</a:t>
          </a:r>
          <a:endParaRPr lang="zh-CN" altLang="en-US" sz="1300" kern="1200">
            <a:latin typeface="微软雅黑" pitchFamily="34" charset="-122"/>
            <a:ea typeface="微软雅黑" pitchFamily="34" charset="-122"/>
          </a:endParaRPr>
        </a:p>
      </dsp:txBody>
      <dsp:txXfrm>
        <a:off x="5455677" y="516682"/>
        <a:ext cx="1016231" cy="3458832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/>
    </dgm:ruleLst>
    <dgm:forEach name="Name19" axis="ch" ptType="node" cnt="1">
      <dgm:layoutNode name="centerShape" styleLbl="node0">
        <dgm:alg type="tx"/>
        <dgm:shape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/>
                </dgm:ruleLst>
              </dgm:layoutNode>
              <dgm:layoutNode name="dummy">
                <dgm:alg type="sp"/>
                <dgm:shape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/>
                  </dgm:ruleLst>
                </dgm:layoutNode>
              </dgm:layoutNode>
              <dgm:layoutNode name="dummya">
                <dgm:alg type="sp"/>
                <dgm:shape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/>
      <dgm:rule type="primFontSz" for="des" forName="parTx" val="5"/>
    </dgm:ruleLst>
    <dgm:forEach name="Name3" axis="ch" ptType="node">
      <dgm:layoutNode name="composite">
        <dgm:alg type="composite"/>
        <dgm:shape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/>
          </dgm:ruleLst>
        </dgm:layoutNode>
        <dgm:layoutNode name="parSh">
          <dgm:alg type="sp"/>
          <dgm:shape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/>
            </dgm:ruleLst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F1CEE-2A8D-4DE5-81DE-8FE8DC9B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15F68-EFA6-4D2E-A5CA-A578A2972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FE132-49EA-4FF4-BADC-08A626E0F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5A250-7520-408E-839B-72ECCF8C1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BC8F9-56DF-4231-B979-5AC032AE1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FF1F82-0D83-4B76-9496-9A127A3F1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1D6FE8-DF70-4F6A-97A3-F570E0E34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769EB-01D4-4755-9B14-92A0FE1DA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E0D52-5616-4AFA-B49D-210F294F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214F2-C003-4D51-8182-88A7BE594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F0980-4DFC-42CB-82CF-968F147B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3"/>
          <p:cNvGrpSpPr/>
          <p:nvPr userDrawn="1"/>
        </p:nvGrpSpPr>
        <p:grpSpPr>
          <a:xfrm>
            <a:off x="-17463" y="2228850"/>
            <a:ext cx="9159876" cy="4171950"/>
            <a:chOff x="-26775" y="3348455"/>
            <a:chExt cx="14427135" cy="72000"/>
          </a:xfrm>
        </p:grpSpPr>
        <p:sp>
          <p:nvSpPr>
            <p:cNvPr id="17" name="矩形 14"/>
            <p:cNvSpPr>
              <a:spLocks noChangeArrowheads="1"/>
            </p:cNvSpPr>
            <p:nvPr userDrawn="1"/>
          </p:nvSpPr>
          <p:spPr bwMode="auto">
            <a:xfrm>
              <a:off x="382492" y="3348455"/>
              <a:ext cx="1305245" cy="72000"/>
            </a:xfrm>
            <a:prstGeom prst="rect">
              <a:avLst/>
            </a:prstGeom>
            <a:solidFill>
              <a:srgbClr val="00A0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  <p:sp>
          <p:nvSpPr>
            <p:cNvPr id="19" name="矩形 15"/>
            <p:cNvSpPr>
              <a:spLocks noChangeArrowheads="1"/>
            </p:cNvSpPr>
            <p:nvPr userDrawn="1"/>
          </p:nvSpPr>
          <p:spPr bwMode="auto">
            <a:xfrm>
              <a:off x="1796795" y="3348455"/>
              <a:ext cx="1305245" cy="72000"/>
            </a:xfrm>
            <a:prstGeom prst="rect">
              <a:avLst/>
            </a:prstGeom>
            <a:solidFill>
              <a:srgbClr val="0062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  <p:sp>
          <p:nvSpPr>
            <p:cNvPr id="20" name="矩形 16"/>
            <p:cNvSpPr>
              <a:spLocks noChangeArrowheads="1"/>
            </p:cNvSpPr>
            <p:nvPr userDrawn="1"/>
          </p:nvSpPr>
          <p:spPr bwMode="auto">
            <a:xfrm>
              <a:off x="2340360" y="3348455"/>
              <a:ext cx="12060000" cy="72000"/>
            </a:xfrm>
            <a:prstGeom prst="rect">
              <a:avLst/>
            </a:prstGeom>
            <a:solidFill>
              <a:srgbClr val="0047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  <p:sp>
          <p:nvSpPr>
            <p:cNvPr id="21" name="矩形 17"/>
            <p:cNvSpPr>
              <a:spLocks noChangeArrowheads="1"/>
            </p:cNvSpPr>
            <p:nvPr userDrawn="1"/>
          </p:nvSpPr>
          <p:spPr bwMode="auto">
            <a:xfrm>
              <a:off x="-26775" y="3348455"/>
              <a:ext cx="1152000" cy="72000"/>
            </a:xfrm>
            <a:prstGeom prst="rect">
              <a:avLst/>
            </a:prstGeom>
            <a:solidFill>
              <a:srgbClr val="0081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</p:grpSp>
      <p:sp>
        <p:nvSpPr>
          <p:cNvPr id="2" name="标题 1"/>
          <p:cNvSpPr>
            <a:spLocks noGrp="1"/>
          </p:cNvSpPr>
          <p:nvPr userDrawn="1">
            <p:ph type="ctrTitle"/>
          </p:nvPr>
        </p:nvSpPr>
        <p:spPr>
          <a:xfrm>
            <a:off x="1624136" y="2130425"/>
            <a:ext cx="7772400" cy="1470025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/>
          <a:p>
            <a:fld id="{CD81A037-8D57-41A5-A253-A9E887D684E4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12" name="Picture 7" descr="彩色logo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5000" y="539750"/>
            <a:ext cx="25654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 Box 9"/>
          <p:cNvSpPr txBox="1">
            <a:spLocks noChangeArrowheads="1"/>
          </p:cNvSpPr>
          <p:nvPr userDrawn="1"/>
        </p:nvSpPr>
        <p:spPr bwMode="auto">
          <a:xfrm>
            <a:off x="7200900" y="714375"/>
            <a:ext cx="1685925" cy="233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58055" tIns="29028" rIns="58055" bIns="29028">
            <a:spAutoFit/>
          </a:bodyPr>
          <a:lstStyle>
            <a:defPPr>
              <a:defRPr lang="zh-CN"/>
            </a:defPPr>
            <a:lvl1pPr marL="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zh-CN" sz="1100" smtClean="0">
                <a:solidFill>
                  <a:srgbClr val="0068B7"/>
                </a:solidFill>
                <a:latin typeface="Arial" pitchFamily="34" charset="0"/>
                <a:cs typeface="Arial" pitchFamily="34" charset="0"/>
              </a:rPr>
              <a:t>www.thunisoft.com</a:t>
            </a:r>
            <a:endParaRPr lang="zh-CN" altLang="en-US" sz="1100" smtClean="0">
              <a:solidFill>
                <a:srgbClr val="0068B7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Rectangle 11"/>
          <p:cNvSpPr>
            <a:spLocks noChangeArrowheads="1"/>
          </p:cNvSpPr>
          <p:nvPr userDrawn="1"/>
        </p:nvSpPr>
        <p:spPr bwMode="auto">
          <a:xfrm>
            <a:off x="1646238" y="6065838"/>
            <a:ext cx="5429596" cy="212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58055" tIns="29028" rIns="58055" bIns="2902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20738"/>
            <a:r>
              <a:rPr lang="zh-CN" altLang="en-US" sz="10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北京华宇信息技术有限公司</a:t>
            </a:r>
            <a:r>
              <a:rPr lang="zh-CN" altLang="en-US" sz="9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8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BEIJING THUNISOFT INFORMATION TECHNOLOGY CORPORATION LIMITED</a:t>
            </a:r>
            <a:endParaRPr lang="zh-CN" altLang="en-US" sz="8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4"/>
          <p:cNvSpPr txBox="1">
            <a:spLocks noChangeArrowheads="1"/>
          </p:cNvSpPr>
          <p:nvPr userDrawn="1"/>
        </p:nvSpPr>
        <p:spPr>
          <a:xfrm>
            <a:off x="1638300" y="5553075"/>
            <a:ext cx="21336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i="0" kern="1200">
                <a:solidFill>
                  <a:schemeClr val="bg1"/>
                </a:solidFill>
                <a:latin typeface="Exo" pitchFamily="50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A9329283-96AF-4146-A0DF-F154670DCF22}" type="datetime1">
              <a:rPr lang="zh-CN" altLang="en-US" smtClean="0">
                <a:latin typeface="Arial" pitchFamily="34" charset="0"/>
                <a:cs typeface="Arial" pitchFamily="34" charset="0"/>
              </a:rPr>
              <a:pPr>
                <a:defRPr/>
              </a:pPr>
              <a:t>2024/9/11</a:t>
            </a:fld>
            <a:endParaRPr lang="zh-CN" altLang="zh-CN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936959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>
            <a:lvl1pPr>
              <a:defRPr sz="3000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19572" y="980728"/>
            <a:ext cx="7848872" cy="5328592"/>
          </a:xfrm>
        </p:spPr>
        <p:txBody>
          <a:bodyPr/>
          <a:lstStyle>
            <a:lvl1pPr>
              <a:defRPr b="0">
                <a:solidFill>
                  <a:srgbClr val="595757"/>
                </a:solidFill>
              </a:defRPr>
            </a:lvl1pPr>
            <a:lvl2pPr>
              <a:defRPr>
                <a:solidFill>
                  <a:srgbClr val="595757"/>
                </a:solidFill>
              </a:defRPr>
            </a:lvl2pPr>
            <a:lvl3pPr>
              <a:defRPr sz="2400">
                <a:solidFill>
                  <a:srgbClr val="595757"/>
                </a:solidFill>
              </a:defRPr>
            </a:lvl3pPr>
            <a:lvl4pPr>
              <a:defRPr sz="2000">
                <a:solidFill>
                  <a:srgbClr val="595757"/>
                </a:solidFill>
              </a:defRPr>
            </a:lvl4pPr>
            <a:lvl5pPr>
              <a:defRPr sz="18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1DF33-5A38-4035-AC9E-B8E17EB22BE4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9305749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1DF33-5A38-4035-AC9E-B8E17EB22BE4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Text Box 8"/>
          <p:cNvSpPr txBox="1">
            <a:spLocks noChangeArrowheads="1"/>
          </p:cNvSpPr>
          <p:nvPr userDrawn="1"/>
        </p:nvSpPr>
        <p:spPr bwMode="auto">
          <a:xfrm>
            <a:off x="1223628" y="1592796"/>
            <a:ext cx="4140460" cy="607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58055" tIns="29028" rIns="58055" bIns="29028">
            <a:spAutoFit/>
          </a:bodyPr>
          <a:lstStyle>
            <a:defPPr>
              <a:defRPr lang="zh-CN"/>
            </a:defPPr>
            <a:lvl1pPr marL="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742950" indent="-28575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1143000" indent="-22860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600200" indent="-22860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2057400" indent="-22860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5146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9718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4290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8862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3000" smtClean="0">
                <a:solidFill>
                  <a:srgbClr val="0062AD"/>
                </a:solidFill>
                <a:latin typeface="微软雅黑" pitchFamily="34" charset="-122"/>
                <a:ea typeface="微软雅黑" pitchFamily="34" charset="-122"/>
              </a:rPr>
              <a:t>目 录</a:t>
            </a:r>
            <a:endParaRPr lang="en-US" altLang="zh-CN" sz="3200">
              <a:solidFill>
                <a:schemeClr val="bg1">
                  <a:lumMod val="7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9" name="内容占位符 2"/>
          <p:cNvSpPr>
            <a:spLocks noGrp="1"/>
          </p:cNvSpPr>
          <p:nvPr>
            <p:ph idx="1" hasCustomPrompt="1"/>
          </p:nvPr>
        </p:nvSpPr>
        <p:spPr>
          <a:xfrm>
            <a:off x="1259632" y="2600908"/>
            <a:ext cx="7309320" cy="3420380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FontTx/>
              <a:buNone/>
              <a:defRPr sz="2400" b="0" baseline="0">
                <a:solidFill>
                  <a:srgbClr val="595757"/>
                </a:solidFill>
              </a:defRPr>
            </a:lvl1pPr>
            <a:lvl2pPr marL="457200" indent="0">
              <a:buFontTx/>
              <a:buNone/>
              <a:defRPr>
                <a:solidFill>
                  <a:srgbClr val="595757"/>
                </a:solidFill>
              </a:defRPr>
            </a:lvl2pPr>
            <a:lvl3pPr marL="914400" indent="0">
              <a:buFontTx/>
              <a:buNone/>
              <a:defRPr sz="2400">
                <a:solidFill>
                  <a:srgbClr val="595757"/>
                </a:solidFill>
              </a:defRPr>
            </a:lvl3pPr>
            <a:lvl4pPr marL="1371600" indent="0">
              <a:buFontTx/>
              <a:buNone/>
              <a:defRPr sz="2000">
                <a:solidFill>
                  <a:srgbClr val="595757"/>
                </a:solidFill>
              </a:defRPr>
            </a:lvl4pPr>
            <a:lvl5pPr marL="1828800" indent="0">
              <a:buFontTx/>
              <a:buNone/>
              <a:defRPr sz="18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zh-CN" altLang="en-US" smtClean="0"/>
              <a:t>一、</a:t>
            </a:r>
            <a:endParaRPr lang="en-US" altLang="zh-CN" smtClean="0"/>
          </a:p>
          <a:p>
            <a:pPr lvl="0"/>
            <a:r>
              <a:rPr lang="zh-CN" altLang="en-US" smtClean="0"/>
              <a:t>二、</a:t>
            </a:r>
            <a:endParaRPr lang="en-US" altLang="zh-CN" smtClean="0"/>
          </a:p>
          <a:p>
            <a:pPr lvl="0"/>
            <a:r>
              <a:rPr lang="zh-CN" altLang="en-US" smtClean="0"/>
              <a:t>三、</a:t>
            </a:r>
            <a:endParaRPr lang="en-US" altLang="zh-CN" smtClean="0"/>
          </a:p>
          <a:p>
            <a:pPr lvl="0"/>
            <a:r>
              <a:rPr lang="zh-CN" altLang="en-US" smtClean="0"/>
              <a:t>四、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710754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13"/>
          <p:cNvGrpSpPr/>
          <p:nvPr userDrawn="1"/>
        </p:nvGrpSpPr>
        <p:grpSpPr>
          <a:xfrm>
            <a:off x="-17463" y="3000375"/>
            <a:ext cx="9159876" cy="3857625"/>
            <a:chOff x="-26775" y="3348455"/>
            <a:chExt cx="14427135" cy="72000"/>
          </a:xfrm>
        </p:grpSpPr>
        <p:sp>
          <p:nvSpPr>
            <p:cNvPr id="8" name="矩形 14"/>
            <p:cNvSpPr>
              <a:spLocks noChangeArrowheads="1"/>
            </p:cNvSpPr>
            <p:nvPr userDrawn="1"/>
          </p:nvSpPr>
          <p:spPr bwMode="auto">
            <a:xfrm>
              <a:off x="382492" y="3348455"/>
              <a:ext cx="1305245" cy="72000"/>
            </a:xfrm>
            <a:prstGeom prst="rect">
              <a:avLst/>
            </a:prstGeom>
            <a:solidFill>
              <a:srgbClr val="00A0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  <p:sp>
          <p:nvSpPr>
            <p:cNvPr id="9" name="矩形 15"/>
            <p:cNvSpPr>
              <a:spLocks noChangeArrowheads="1"/>
            </p:cNvSpPr>
            <p:nvPr userDrawn="1"/>
          </p:nvSpPr>
          <p:spPr bwMode="auto">
            <a:xfrm>
              <a:off x="1796795" y="3348455"/>
              <a:ext cx="1305245" cy="72000"/>
            </a:xfrm>
            <a:prstGeom prst="rect">
              <a:avLst/>
            </a:prstGeom>
            <a:solidFill>
              <a:srgbClr val="0062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  <p:sp>
          <p:nvSpPr>
            <p:cNvPr id="10" name="矩形 16"/>
            <p:cNvSpPr>
              <a:spLocks noChangeArrowheads="1"/>
            </p:cNvSpPr>
            <p:nvPr userDrawn="1"/>
          </p:nvSpPr>
          <p:spPr bwMode="auto">
            <a:xfrm>
              <a:off x="2340360" y="3348455"/>
              <a:ext cx="12060000" cy="72000"/>
            </a:xfrm>
            <a:prstGeom prst="rect">
              <a:avLst/>
            </a:prstGeom>
            <a:solidFill>
              <a:srgbClr val="0047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  <p:sp>
          <p:nvSpPr>
            <p:cNvPr id="11" name="矩形 17"/>
            <p:cNvSpPr>
              <a:spLocks noChangeArrowheads="1"/>
            </p:cNvSpPr>
            <p:nvPr userDrawn="1"/>
          </p:nvSpPr>
          <p:spPr bwMode="auto">
            <a:xfrm>
              <a:off x="-26775" y="3348455"/>
              <a:ext cx="1152000" cy="72000"/>
            </a:xfrm>
            <a:prstGeom prst="rect">
              <a:avLst/>
            </a:prstGeom>
            <a:solidFill>
              <a:srgbClr val="0081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</p:grpSp>
      <p:sp>
        <p:nvSpPr>
          <p:cNvPr id="12" name="Rectangle 9"/>
          <p:cNvSpPr>
            <a:spLocks noChangeArrowheads="1"/>
          </p:cNvSpPr>
          <p:nvPr userDrawn="1"/>
        </p:nvSpPr>
        <p:spPr bwMode="auto">
          <a:xfrm>
            <a:off x="-72516" y="6315075"/>
            <a:ext cx="9216515" cy="212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58055" tIns="29028" rIns="58055" bIns="2902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20738"/>
            <a:r>
              <a:rPr lang="zh-CN" altLang="en-US" sz="10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北京华宇信息技术有限公司  </a:t>
            </a:r>
            <a:r>
              <a:rPr lang="en-US" altLang="zh-CN" sz="800" smtClean="0">
                <a:solidFill>
                  <a:schemeClr val="bg1"/>
                </a:solidFill>
                <a:latin typeface="Arial" pitchFamily="34" charset="0"/>
                <a:ea typeface="微软雅黑" pitchFamily="34" charset="-122"/>
                <a:cs typeface="Arial" pitchFamily="34" charset="0"/>
              </a:rPr>
              <a:t>BEIJING THUNISOFT INFORMATION TECHNOLOGY CORPORATION LIMITED</a:t>
            </a:r>
            <a:endParaRPr lang="zh-CN" altLang="en-US" sz="800">
              <a:solidFill>
                <a:schemeClr val="bg1"/>
              </a:solidFill>
              <a:latin typeface="Arial" pitchFamily="34" charset="0"/>
              <a:ea typeface="微软雅黑" pitchFamily="34" charset="-122"/>
              <a:cs typeface="Arial" pitchFamily="34" charset="0"/>
            </a:endParaRPr>
          </a:p>
        </p:txBody>
      </p:sp>
      <p:pic>
        <p:nvPicPr>
          <p:cNvPr id="13" name="Picture 10" descr="竖版LOGO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29025" y="650875"/>
            <a:ext cx="1828800" cy="166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标题 1"/>
          <p:cNvSpPr>
            <a:spLocks noGrp="1"/>
          </p:cNvSpPr>
          <p:nvPr>
            <p:ph type="title"/>
          </p:nvPr>
        </p:nvSpPr>
        <p:spPr>
          <a:xfrm>
            <a:off x="1" y="3989946"/>
            <a:ext cx="9144000" cy="953508"/>
          </a:xfrm>
        </p:spPr>
        <p:txBody>
          <a:bodyPr anchor="t">
            <a:noAutofit/>
          </a:bodyPr>
          <a:lstStyle>
            <a:lvl1pPr algn="ctr">
              <a:defRPr sz="6000" b="0" cap="all">
                <a:solidFill>
                  <a:schemeClr val="bg1"/>
                </a:solidFill>
                <a:latin typeface="方正兰亭纤黑_GBK" pitchFamily="2" charset="-122"/>
                <a:ea typeface="方正兰亭纤黑_GBK" pitchFamily="2" charset="-122"/>
              </a:defRPr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924595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92A1F-7F4F-4A9E-AC8E-D70E794B105F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425021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D87D-5373-4AD0-B56A-9967F8C0C571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417998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508074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FE5E-E76A-4B18-92BB-C6BBC29BC225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825177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9E165-A031-464B-BD7E-7E82C482BEDF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901668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 smtClean="0"/>
              <a:t>Click icon to add 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9F04-C1B7-4CEA-9291-EA11D6E04CCC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6546960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8FAF6-3209-4067-A7F8-040A8184C6B7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06080258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C8505-0372-41F5-B7B2-72EF063B6600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896042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3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13710" cy="4900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19572" y="980728"/>
            <a:ext cx="7848872" cy="5328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  <a:p>
            <a:pPr lvl="4"/>
            <a:endParaRPr lang="en-US" altLang="zh-CN" smtClean="0"/>
          </a:p>
          <a:p>
            <a:pPr lvl="4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1020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100" i="1" kern="1200">
                <a:solidFill>
                  <a:srgbClr val="00B0F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D3EEC2-3DBC-43AD-837B-AE7C27033FDD}" type="datetime1">
              <a:rPr lang="zh-CN" altLang="en-US" smtClean="0"/>
              <a:t>2015/8/11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1621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100" i="1" kern="1200">
                <a:solidFill>
                  <a:srgbClr val="00B0F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C794E63-F2AF-49E2-AE37-43481CC587E5}" type="slidenum">
              <a:rPr lang="zh-CN" altLang="en-US" smtClean="0"/>
              <a:t>‹#›</a:t>
            </a:fld>
            <a:endParaRPr lang="zh-CN" altLang="en-US"/>
          </a:p>
        </p:txBody>
      </p:sp>
      <p:grpSp>
        <p:nvGrpSpPr>
          <p:cNvPr id="7" name="组合 7"/>
          <p:cNvGrpSpPr/>
          <p:nvPr/>
        </p:nvGrpSpPr>
        <p:grpSpPr>
          <a:xfrm>
            <a:off x="0" y="742950"/>
            <a:ext cx="9144000" cy="46038"/>
            <a:chOff x="0" y="1440235"/>
            <a:chExt cx="14401800" cy="72000"/>
          </a:xfrm>
        </p:grpSpPr>
        <p:sp>
          <p:nvSpPr>
            <p:cNvPr id="8" name="矩形 8"/>
            <p:cNvSpPr>
              <a:spLocks noChangeArrowheads="1"/>
            </p:cNvSpPr>
            <p:nvPr userDrawn="1"/>
          </p:nvSpPr>
          <p:spPr bwMode="auto">
            <a:xfrm>
              <a:off x="652622" y="1440235"/>
              <a:ext cx="1305245" cy="72000"/>
            </a:xfrm>
            <a:prstGeom prst="rect">
              <a:avLst/>
            </a:prstGeom>
            <a:solidFill>
              <a:srgbClr val="00A0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  <p:sp>
          <p:nvSpPr>
            <p:cNvPr id="9" name="矩形 9"/>
            <p:cNvSpPr>
              <a:spLocks noChangeArrowheads="1"/>
            </p:cNvSpPr>
            <p:nvPr userDrawn="1"/>
          </p:nvSpPr>
          <p:spPr bwMode="auto">
            <a:xfrm>
              <a:off x="2066925" y="1440235"/>
              <a:ext cx="1305245" cy="72000"/>
            </a:xfrm>
            <a:prstGeom prst="rect">
              <a:avLst/>
            </a:prstGeom>
            <a:solidFill>
              <a:srgbClr val="0062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  <p:sp>
          <p:nvSpPr>
            <p:cNvPr id="10" name="矩形 10"/>
            <p:cNvSpPr>
              <a:spLocks noChangeArrowheads="1"/>
            </p:cNvSpPr>
            <p:nvPr userDrawn="1"/>
          </p:nvSpPr>
          <p:spPr bwMode="auto">
            <a:xfrm>
              <a:off x="2880420" y="1440235"/>
              <a:ext cx="11521380" cy="72000"/>
            </a:xfrm>
            <a:prstGeom prst="rect">
              <a:avLst/>
            </a:prstGeom>
            <a:solidFill>
              <a:srgbClr val="0047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  <p:sp>
          <p:nvSpPr>
            <p:cNvPr id="11" name="矩形 11"/>
            <p:cNvSpPr>
              <a:spLocks noChangeArrowheads="1"/>
            </p:cNvSpPr>
            <p:nvPr userDrawn="1"/>
          </p:nvSpPr>
          <p:spPr bwMode="auto">
            <a:xfrm>
              <a:off x="0" y="1440235"/>
              <a:ext cx="1305245" cy="72000"/>
            </a:xfrm>
            <a:prstGeom prst="rect">
              <a:avLst/>
            </a:prstGeom>
            <a:solidFill>
              <a:srgbClr val="0081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579438"/>
              <a:endParaRPr lang="zh-CN" altLang="en-US" sz="1300"/>
            </a:p>
          </p:txBody>
        </p:sp>
      </p:grpSp>
      <p:pic>
        <p:nvPicPr>
          <p:cNvPr id="12" name="Picture 7" descr="彩色logo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33282" y="136525"/>
            <a:ext cx="1327150" cy="50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3416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hf hdr="0" ftr="0"/>
  <p:txStyles>
    <p:titleStyle>
      <a:lvl1pPr algn="l" defTabSz="914400" rtl="0" eaLnBrk="1" latinLnBrk="0" hangingPunct="1">
        <a:spcBef>
          <a:spcPct val="0"/>
        </a:spcBef>
        <a:buNone/>
        <a:defRPr sz="3000" kern="1200">
          <a:solidFill>
            <a:srgbClr val="595757"/>
          </a:solidFill>
          <a:latin typeface="微软雅黑" pitchFamily="34" charset="-122"/>
          <a:ea typeface="微软雅黑" pitchFamily="34" charset="-122"/>
          <a:cs typeface="+mj-cs"/>
        </a:defRPr>
      </a:lvl1pPr>
    </p:titleStyle>
    <p:bodyStyle>
      <a:lvl1pPr marL="342900" indent="-342900" algn="just" defTabSz="914400" rtl="0" eaLnBrk="1" latinLnBrk="0" hangingPunct="1">
        <a:lnSpc>
          <a:spcPct val="125000"/>
        </a:lnSpc>
        <a:spcBef>
          <a:spcPts val="300"/>
        </a:spcBef>
        <a:buClr>
          <a:srgbClr val="00479D"/>
        </a:buClr>
        <a:buSzPct val="60000"/>
        <a:buFont typeface="Wingdings" pitchFamily="2" charset="2"/>
        <a:buChar char="n"/>
        <a:defRPr sz="2800" kern="1200">
          <a:solidFill>
            <a:srgbClr val="595757"/>
          </a:solidFill>
          <a:latin typeface="微软雅黑" pitchFamily="34" charset="-122"/>
          <a:ea typeface="微软雅黑" pitchFamily="34" charset="-122"/>
          <a:cs typeface="+mn-cs"/>
        </a:defRPr>
      </a:lvl1pPr>
      <a:lvl2pPr marL="742950" indent="-285750" algn="just" defTabSz="914400" rtl="0" eaLnBrk="1" latinLnBrk="0" hangingPunct="1">
        <a:lnSpc>
          <a:spcPct val="125000"/>
        </a:lnSpc>
        <a:spcBef>
          <a:spcPts val="300"/>
        </a:spcBef>
        <a:buClr>
          <a:srgbClr val="0070C0"/>
        </a:buClr>
        <a:buSzPct val="60000"/>
        <a:buFont typeface="Wingdings" pitchFamily="2" charset="2"/>
        <a:buChar char="p"/>
        <a:defRPr sz="2400" kern="1200">
          <a:solidFill>
            <a:srgbClr val="595757"/>
          </a:solidFill>
          <a:latin typeface="微软雅黑" pitchFamily="34" charset="-122"/>
          <a:ea typeface="微软雅黑" pitchFamily="34" charset="-122"/>
          <a:cs typeface="+mn-cs"/>
        </a:defRPr>
      </a:lvl2pPr>
      <a:lvl3pPr marL="1143000" indent="-228600" algn="just" defTabSz="914400" rtl="0" eaLnBrk="1" latinLnBrk="0" hangingPunct="1">
        <a:lnSpc>
          <a:spcPct val="125000"/>
        </a:lnSpc>
        <a:spcBef>
          <a:spcPts val="300"/>
        </a:spcBef>
        <a:buClr>
          <a:srgbClr val="0070C0"/>
        </a:buClr>
        <a:buFont typeface="Arial" pitchFamily="34" charset="0"/>
        <a:buChar char="•"/>
        <a:defRPr sz="2400" kern="1200">
          <a:solidFill>
            <a:srgbClr val="595757"/>
          </a:solidFill>
          <a:latin typeface="微软雅黑" pitchFamily="34" charset="-122"/>
          <a:ea typeface="微软雅黑" pitchFamily="34" charset="-122"/>
          <a:cs typeface="+mn-cs"/>
        </a:defRPr>
      </a:lvl3pPr>
      <a:lvl4pPr marL="1600200" indent="-228600" algn="just" defTabSz="914400" rtl="0" eaLnBrk="1" latinLnBrk="0" hangingPunct="1">
        <a:lnSpc>
          <a:spcPct val="125000"/>
        </a:lnSpc>
        <a:spcBef>
          <a:spcPts val="300"/>
        </a:spcBef>
        <a:buClr>
          <a:srgbClr val="0070C0"/>
        </a:buClr>
        <a:buFont typeface="Arial" pitchFamily="34" charset="0"/>
        <a:buChar char="–"/>
        <a:defRPr sz="2000" kern="1200">
          <a:solidFill>
            <a:srgbClr val="595757"/>
          </a:solidFill>
          <a:latin typeface="微软雅黑" pitchFamily="34" charset="-122"/>
          <a:ea typeface="微软雅黑" pitchFamily="34" charset="-122"/>
          <a:cs typeface="+mn-cs"/>
        </a:defRPr>
      </a:lvl4pPr>
      <a:lvl5pPr marL="2057400" indent="-228600" algn="just" defTabSz="914400" rtl="0" eaLnBrk="1" latinLnBrk="0" hangingPunct="1">
        <a:lnSpc>
          <a:spcPct val="125000"/>
        </a:lnSpc>
        <a:spcBef>
          <a:spcPts val="300"/>
        </a:spcBef>
        <a:buClr>
          <a:srgbClr val="0070C0"/>
        </a:buClr>
        <a:buFont typeface="Arial" pitchFamily="34" charset="0"/>
        <a:buChar char="»"/>
        <a:defRPr sz="1800" kern="1200">
          <a:solidFill>
            <a:srgbClr val="595757"/>
          </a:solidFill>
          <a:latin typeface="微软雅黑" pitchFamily="34" charset="-122"/>
          <a:ea typeface="微软雅黑" pitchFamily="34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70070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1657048" y="2843389"/>
            <a:ext cx="4297841" cy="1305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58055" tIns="29028" rIns="58055" bIns="29028">
            <a:spAutoFit/>
          </a:bodyPr>
          <a:lstStyle>
            <a:defPPr>
              <a:defRPr lang="zh-CN"/>
            </a:defPPr>
            <a:lvl1pPr marL="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742950" indent="-28575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1143000" indent="-22860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600200" indent="-22860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2057400" indent="-228600" algn="l" defTabSz="1293813" rtl="0" eaLnBrk="0" latinLnBrk="0" hangingPunct="0"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5146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9718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4290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886200" indent="-228600" algn="l" defTabSz="1293813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组织</a:t>
            </a:r>
            <a:r>
              <a:rPr lang="zh-CN" altLang="en-US" sz="4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级售前管理</a:t>
            </a:r>
            <a:endParaRPr lang="zh-CN" altLang="en-US" sz="4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eaLnBrk="1" hangingPunct="1"/>
            <a:endParaRPr lang="zh-CN" altLang="en-US" sz="9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eaLnBrk="1" hangingPunct="1"/>
            <a:r>
              <a:rPr lang="zh-CN" altLang="en-US">
                <a:solidFill>
                  <a:srgbClr val="7ECEF4"/>
                </a:solidFill>
                <a:latin typeface="微软雅黑" pitchFamily="34" charset="-122"/>
                <a:ea typeface="微软雅黑" pitchFamily="34" charset="-122"/>
              </a:rPr>
              <a:t>卢毅</a:t>
            </a: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9484744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1DF33-5A38-4035-AC9E-B8E17EB22BE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 sz="2400" b="1" smtClean="0">
                <a:solidFill>
                  <a:schemeClr val="accent1"/>
                </a:solidFill>
              </a:rPr>
              <a:t>一、售前管理全景剖析</a:t>
            </a:r>
          </a:p>
          <a:p>
            <a:r>
              <a:rPr lang="zh-CN" altLang="en-US" sz="2400" b="1" smtClean="0">
                <a:solidFill>
                  <a:schemeClr val="accent1"/>
                </a:solidFill>
              </a:rPr>
              <a:t>二、售前体系模型与关键要素</a:t>
            </a:r>
          </a:p>
          <a:p>
            <a:r>
              <a:rPr lang="zh-CN" altLang="en-US" sz="2400" b="1" smtClean="0">
                <a:solidFill>
                  <a:schemeClr val="accent1"/>
                </a:solidFill>
              </a:rPr>
              <a:t>三、售前工程方法论〔流程与控制点〕</a:t>
            </a:r>
          </a:p>
          <a:p>
            <a:r>
              <a:rPr lang="zh-CN" altLang="en-US" sz="2400" b="1" smtClean="0">
                <a:solidFill>
                  <a:schemeClr val="accent1"/>
                </a:solidFill>
              </a:rPr>
              <a:t>四、售前队伍建设与职业生涯规划</a:t>
            </a:r>
          </a:p>
          <a:p>
            <a:r>
              <a:rPr lang="zh-CN" altLang="en-US" sz="2400" b="1" smtClean="0">
                <a:solidFill>
                  <a:schemeClr val="accent1"/>
                </a:solidFill>
              </a:rPr>
              <a:t>五、售前工程筹划技巧</a:t>
            </a:r>
          </a:p>
          <a:p>
            <a:r>
              <a:rPr lang="zh-CN" altLang="en-US" sz="2400" b="1" smtClean="0">
                <a:solidFill>
                  <a:schemeClr val="accent1"/>
                </a:solidFill>
              </a:rPr>
              <a:t>六、售前交流实战技巧</a:t>
            </a:r>
          </a:p>
        </p:txBody>
      </p:sp>
    </p:spTree>
    <p:extLst>
      <p:ext uri="{BB962C8B-B14F-4D97-AF65-F5344CB8AC3E}">
        <p14:creationId xmlns:p14="http://schemas.microsoft.com/office/powerpoint/2010/main" val="239971412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售前管理全景</a:t>
            </a:r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5" name="Rounded Rectangle 4"/>
          <p:cNvSpPr/>
          <p:nvPr/>
        </p:nvSpPr>
        <p:spPr>
          <a:xfrm>
            <a:off x="971600" y="5200796"/>
            <a:ext cx="741682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1079612" y="5180942"/>
            <a:ext cx="3240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支持系统</a:t>
            </a:r>
            <a:endParaRPr lang="zh-CN" altLang="en-US" sz="1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971600" y="3284984"/>
            <a:ext cx="7416824" cy="185050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1079612" y="3501008"/>
            <a:ext cx="3240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售前个人层面</a:t>
            </a:r>
            <a:endParaRPr lang="zh-CN" altLang="en-US" sz="1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1619672" y="3473424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市场推广</a:t>
            </a:r>
          </a:p>
        </p:txBody>
      </p:sp>
      <p:sp>
        <p:nvSpPr>
          <p:cNvPr id="13" name="Oval 12"/>
          <p:cNvSpPr/>
          <p:nvPr/>
        </p:nvSpPr>
        <p:spPr>
          <a:xfrm>
            <a:off x="2411760" y="3473424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公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司介绍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3203848" y="3473424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需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求调研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3995936" y="3473424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技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术交流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" name="Oval 15"/>
          <p:cNvSpPr/>
          <p:nvPr/>
        </p:nvSpPr>
        <p:spPr>
          <a:xfrm>
            <a:off x="4788024" y="3473424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产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品演示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5580112" y="3473424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方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案设计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Oval 17"/>
          <p:cNvSpPr/>
          <p:nvPr/>
        </p:nvSpPr>
        <p:spPr>
          <a:xfrm>
            <a:off x="6372200" y="3473424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讲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标答疑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" name="Oval 18"/>
          <p:cNvSpPr/>
          <p:nvPr/>
        </p:nvSpPr>
        <p:spPr>
          <a:xfrm>
            <a:off x="7164288" y="3473424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咨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询研究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Oval 19"/>
          <p:cNvSpPr/>
          <p:nvPr/>
        </p:nvSpPr>
        <p:spPr>
          <a:xfrm>
            <a:off x="1619672" y="4221088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售前思维</a:t>
            </a:r>
          </a:p>
        </p:txBody>
      </p:sp>
      <p:sp>
        <p:nvSpPr>
          <p:cNvPr id="21" name="Oval 20"/>
          <p:cNvSpPr/>
          <p:nvPr/>
        </p:nvSpPr>
        <p:spPr>
          <a:xfrm>
            <a:off x="2411760" y="4221088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工程筹划</a:t>
            </a:r>
          </a:p>
        </p:txBody>
      </p:sp>
      <p:sp>
        <p:nvSpPr>
          <p:cNvPr id="22" name="Oval 21"/>
          <p:cNvSpPr/>
          <p:nvPr/>
        </p:nvSpPr>
        <p:spPr>
          <a:xfrm>
            <a:off x="3203848" y="4221088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语言表达</a:t>
            </a:r>
          </a:p>
        </p:txBody>
      </p:sp>
      <p:sp>
        <p:nvSpPr>
          <p:cNvPr id="23" name="Oval 22"/>
          <p:cNvSpPr/>
          <p:nvPr/>
        </p:nvSpPr>
        <p:spPr>
          <a:xfrm>
            <a:off x="3995936" y="4221088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呈现技巧</a:t>
            </a:r>
          </a:p>
        </p:txBody>
      </p:sp>
      <p:sp>
        <p:nvSpPr>
          <p:cNvPr id="24" name="Oval 23"/>
          <p:cNvSpPr/>
          <p:nvPr/>
        </p:nvSpPr>
        <p:spPr>
          <a:xfrm>
            <a:off x="4788024" y="4221088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交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互技巧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5" name="Oval 24"/>
          <p:cNvSpPr/>
          <p:nvPr/>
        </p:nvSpPr>
        <p:spPr>
          <a:xfrm>
            <a:off x="5580112" y="4221088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控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场技巧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6" name="Oval 25"/>
          <p:cNvSpPr/>
          <p:nvPr/>
        </p:nvSpPr>
        <p:spPr>
          <a:xfrm>
            <a:off x="6372200" y="4221088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文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档编写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7" name="Oval 26"/>
          <p:cNvSpPr/>
          <p:nvPr/>
        </p:nvSpPr>
        <p:spPr>
          <a:xfrm>
            <a:off x="7164288" y="4221088"/>
            <a:ext cx="792088" cy="736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幻</a:t>
            </a:r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灯制作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8" name="Left Arrow 27"/>
          <p:cNvSpPr/>
          <p:nvPr/>
        </p:nvSpPr>
        <p:spPr>
          <a:xfrm>
            <a:off x="8020373" y="3567589"/>
            <a:ext cx="1304155" cy="548481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工作任务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9" name="Left Arrow 28"/>
          <p:cNvSpPr/>
          <p:nvPr/>
        </p:nvSpPr>
        <p:spPr>
          <a:xfrm>
            <a:off x="8024818" y="4315253"/>
            <a:ext cx="1304155" cy="548481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微软雅黑" pitchFamily="34" charset="-122"/>
                <a:ea typeface="微软雅黑" pitchFamily="34" charset="-122"/>
              </a:rPr>
              <a:t>软技能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971600" y="1362472"/>
            <a:ext cx="7416824" cy="185050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TextBox 30"/>
          <p:cNvSpPr txBox="1"/>
          <p:nvPr/>
        </p:nvSpPr>
        <p:spPr>
          <a:xfrm>
            <a:off x="1079612" y="1578496"/>
            <a:ext cx="3240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售前</a:t>
            </a:r>
            <a:r>
              <a:rPr lang="zh-CN" altLang="en-US" sz="14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管理</a:t>
            </a:r>
            <a:r>
              <a:rPr lang="zh-CN" altLang="en-US" sz="1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层面</a:t>
            </a:r>
            <a:endParaRPr lang="zh-CN" altLang="en-US" sz="1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8" name="Left Arrow 47"/>
          <p:cNvSpPr/>
          <p:nvPr/>
        </p:nvSpPr>
        <p:spPr>
          <a:xfrm>
            <a:off x="8020373" y="1645077"/>
            <a:ext cx="1304155" cy="548481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微软雅黑" pitchFamily="34" charset="-122"/>
                <a:ea typeface="微软雅黑" pitchFamily="34" charset="-122"/>
              </a:rPr>
              <a:t>公</a:t>
            </a:r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司管理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9" name="Left Arrow 48"/>
          <p:cNvSpPr/>
          <p:nvPr/>
        </p:nvSpPr>
        <p:spPr>
          <a:xfrm>
            <a:off x="8024818" y="2392741"/>
            <a:ext cx="1304155" cy="548481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部门治</a:t>
            </a:r>
            <a:r>
              <a:rPr lang="zh-CN" altLang="en-US">
                <a:latin typeface="微软雅黑" pitchFamily="34" charset="-122"/>
                <a:ea typeface="微软雅黑" pitchFamily="34" charset="-122"/>
              </a:rPr>
              <a:t>理</a:t>
            </a:r>
          </a:p>
        </p:txBody>
      </p:sp>
      <p:cxnSp>
        <p:nvCxnSpPr>
          <p:cNvPr id="54" name="Straight Connector 53"/>
          <p:cNvCxnSpPr/>
          <p:nvPr/>
        </p:nvCxnSpPr>
        <p:spPr>
          <a:xfrm>
            <a:off x="2303748" y="5653013"/>
            <a:ext cx="4752528" cy="0"/>
          </a:xfrm>
          <a:prstGeom prst="line">
            <a:avLst/>
          </a:prstGeom>
          <a:ln w="7620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1835696" y="5344812"/>
            <a:ext cx="1440160" cy="64807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</a:rPr>
              <a:t>售前工程库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995936" y="5344812"/>
            <a:ext cx="1440160" cy="64807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</a:rPr>
              <a:t>售前知识库</a:t>
            </a:r>
            <a:endParaRPr lang="zh-CN" altLang="en-US" sz="1400">
              <a:solidFill>
                <a:schemeClr val="tx2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156176" y="5333960"/>
            <a:ext cx="1440160" cy="64807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</a:rPr>
              <a:t>售前知识库</a:t>
            </a:r>
            <a:endParaRPr lang="zh-CN" altLang="en-US" sz="1400">
              <a:solidFill>
                <a:schemeClr val="tx2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6" name="Left Arrow 55"/>
          <p:cNvSpPr/>
          <p:nvPr/>
        </p:nvSpPr>
        <p:spPr>
          <a:xfrm>
            <a:off x="8028384" y="5373216"/>
            <a:ext cx="1304155" cy="548481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工具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57" name="Straight Connector 56"/>
          <p:cNvCxnSpPr/>
          <p:nvPr/>
        </p:nvCxnSpPr>
        <p:spPr>
          <a:xfrm>
            <a:off x="2411760" y="2666982"/>
            <a:ext cx="4752528" cy="0"/>
          </a:xfrm>
          <a:prstGeom prst="line">
            <a:avLst/>
          </a:prstGeom>
          <a:ln w="76200"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Flowchart: Process 39"/>
          <p:cNvSpPr/>
          <p:nvPr/>
        </p:nvSpPr>
        <p:spPr>
          <a:xfrm>
            <a:off x="2016095" y="2298576"/>
            <a:ext cx="648072" cy="736812"/>
          </a:xfrm>
          <a:prstGeom prst="flowChart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角</a:t>
            </a:r>
            <a:r>
              <a:rPr lang="zh-CN" altLang="en-US" sz="1400" smtClean="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色定位</a:t>
            </a:r>
            <a:endParaRPr lang="zh-CN" altLang="en-US" sz="1400">
              <a:solidFill>
                <a:schemeClr val="accent3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1" name="Flowchart: Process 40"/>
          <p:cNvSpPr/>
          <p:nvPr/>
        </p:nvSpPr>
        <p:spPr>
          <a:xfrm>
            <a:off x="2808183" y="2298576"/>
            <a:ext cx="648072" cy="736812"/>
          </a:xfrm>
          <a:prstGeom prst="flowChart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组织架构</a:t>
            </a:r>
          </a:p>
        </p:txBody>
      </p:sp>
      <p:sp>
        <p:nvSpPr>
          <p:cNvPr id="42" name="Flowchart: Process 41"/>
          <p:cNvSpPr/>
          <p:nvPr/>
        </p:nvSpPr>
        <p:spPr>
          <a:xfrm>
            <a:off x="3600271" y="2298576"/>
            <a:ext cx="648072" cy="736812"/>
          </a:xfrm>
          <a:prstGeom prst="flowChart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工作流程</a:t>
            </a:r>
          </a:p>
        </p:txBody>
      </p:sp>
      <p:sp>
        <p:nvSpPr>
          <p:cNvPr id="43" name="Flowchart: Process 42"/>
          <p:cNvSpPr/>
          <p:nvPr/>
        </p:nvSpPr>
        <p:spPr>
          <a:xfrm>
            <a:off x="4392359" y="2298576"/>
            <a:ext cx="648072" cy="736812"/>
          </a:xfrm>
          <a:prstGeom prst="flowChart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质量控制</a:t>
            </a:r>
          </a:p>
        </p:txBody>
      </p:sp>
      <p:sp>
        <p:nvSpPr>
          <p:cNvPr id="44" name="Flowchart: Process 43"/>
          <p:cNvSpPr/>
          <p:nvPr/>
        </p:nvSpPr>
        <p:spPr>
          <a:xfrm>
            <a:off x="5184447" y="2298576"/>
            <a:ext cx="648072" cy="736812"/>
          </a:xfrm>
          <a:prstGeom prst="flowChart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知识管理</a:t>
            </a:r>
          </a:p>
        </p:txBody>
      </p:sp>
      <p:sp>
        <p:nvSpPr>
          <p:cNvPr id="45" name="Flowchart: Process 44"/>
          <p:cNvSpPr/>
          <p:nvPr/>
        </p:nvSpPr>
        <p:spPr>
          <a:xfrm>
            <a:off x="5976535" y="2298576"/>
            <a:ext cx="648072" cy="736812"/>
          </a:xfrm>
          <a:prstGeom prst="flowChart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职业规划</a:t>
            </a:r>
          </a:p>
        </p:txBody>
      </p:sp>
      <p:sp>
        <p:nvSpPr>
          <p:cNvPr id="46" name="Flowchart: Process 45"/>
          <p:cNvSpPr/>
          <p:nvPr/>
        </p:nvSpPr>
        <p:spPr>
          <a:xfrm>
            <a:off x="6768623" y="2298576"/>
            <a:ext cx="648072" cy="736812"/>
          </a:xfrm>
          <a:prstGeom prst="flowChart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能力开展</a:t>
            </a:r>
          </a:p>
        </p:txBody>
      </p:sp>
      <p:cxnSp>
        <p:nvCxnSpPr>
          <p:cNvPr id="58" name="Straight Connector 57"/>
          <p:cNvCxnSpPr/>
          <p:nvPr/>
        </p:nvCxnSpPr>
        <p:spPr>
          <a:xfrm>
            <a:off x="2411760" y="1869976"/>
            <a:ext cx="4752528" cy="0"/>
          </a:xfrm>
          <a:prstGeom prst="line">
            <a:avLst/>
          </a:prstGeom>
          <a:ln w="76200"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Rounded Rectangle 49"/>
          <p:cNvSpPr/>
          <p:nvPr/>
        </p:nvSpPr>
        <p:spPr>
          <a:xfrm>
            <a:off x="2123728" y="1556792"/>
            <a:ext cx="1440160" cy="648072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售前</a:t>
            </a:r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整体规划</a:t>
            </a:r>
          </a:p>
        </p:txBody>
      </p:sp>
      <p:sp>
        <p:nvSpPr>
          <p:cNvPr id="51" name="Rounded Rectangle 50"/>
          <p:cNvSpPr/>
          <p:nvPr/>
        </p:nvSpPr>
        <p:spPr>
          <a:xfrm>
            <a:off x="3995936" y="1556792"/>
            <a:ext cx="1440160" cy="648072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售前</a:t>
            </a:r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方法论</a:t>
            </a:r>
          </a:p>
        </p:txBody>
      </p:sp>
      <p:sp>
        <p:nvSpPr>
          <p:cNvPr id="52" name="Rounded Rectangle 51"/>
          <p:cNvSpPr/>
          <p:nvPr/>
        </p:nvSpPr>
        <p:spPr>
          <a:xfrm>
            <a:off x="5868144" y="1545940"/>
            <a:ext cx="1440160" cy="648072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售前绩效考核</a:t>
            </a:r>
            <a:endParaRPr lang="zh-CN" altLang="en-US" sz="1400">
              <a:solidFill>
                <a:schemeClr val="accent3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1839346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/>
          <a:lstStyle/>
          <a:p>
            <a:r>
              <a:rPr lang="zh-CN" altLang="en-US" smtClean="0"/>
              <a:t>售前岗位的定位〔公司整体规划〕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5" name="Rounded Rectangle 4"/>
          <p:cNvSpPr/>
          <p:nvPr/>
        </p:nvSpPr>
        <p:spPr>
          <a:xfrm>
            <a:off x="971600" y="908721"/>
            <a:ext cx="7416824" cy="136815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1079612" y="1249596"/>
            <a:ext cx="324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公司</a:t>
            </a:r>
            <a:endParaRPr lang="zh-CN" altLang="en-US" sz="1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347864" y="1844824"/>
            <a:ext cx="28083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公司定位、公司形象、公司口碑</a:t>
            </a:r>
            <a:endParaRPr lang="zh-CN" altLang="en-US" sz="1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Oval 7"/>
          <p:cNvSpPr/>
          <p:nvPr/>
        </p:nvSpPr>
        <p:spPr>
          <a:xfrm>
            <a:off x="1475656" y="1124744"/>
            <a:ext cx="972108" cy="6480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accent6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市场</a:t>
            </a:r>
            <a:endParaRPr lang="zh-CN" altLang="en-US" sz="1400">
              <a:solidFill>
                <a:schemeClr val="accent6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Oval 8"/>
          <p:cNvSpPr/>
          <p:nvPr/>
        </p:nvSpPr>
        <p:spPr>
          <a:xfrm>
            <a:off x="2807804" y="1124744"/>
            <a:ext cx="972108" cy="6480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6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销售</a:t>
            </a:r>
          </a:p>
        </p:txBody>
      </p:sp>
      <p:sp>
        <p:nvSpPr>
          <p:cNvPr id="10" name="Oval 9"/>
          <p:cNvSpPr/>
          <p:nvPr/>
        </p:nvSpPr>
        <p:spPr>
          <a:xfrm>
            <a:off x="4193958" y="1124744"/>
            <a:ext cx="972108" cy="64807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6">
                    <a:lumMod val="20000"/>
                    <a:lumOff val="80000"/>
                  </a:schemeClr>
                </a:solidFill>
                <a:latin typeface="微软雅黑" pitchFamily="34" charset="-122"/>
                <a:ea typeface="微软雅黑" pitchFamily="34" charset="-122"/>
              </a:rPr>
              <a:t>售前</a:t>
            </a:r>
          </a:p>
        </p:txBody>
      </p:sp>
      <p:sp>
        <p:nvSpPr>
          <p:cNvPr id="11" name="Oval 10"/>
          <p:cNvSpPr/>
          <p:nvPr/>
        </p:nvSpPr>
        <p:spPr>
          <a:xfrm>
            <a:off x="5526106" y="1124744"/>
            <a:ext cx="972108" cy="6480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6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实施</a:t>
            </a:r>
          </a:p>
        </p:txBody>
      </p:sp>
      <p:sp>
        <p:nvSpPr>
          <p:cNvPr id="12" name="Oval 11"/>
          <p:cNvSpPr/>
          <p:nvPr/>
        </p:nvSpPr>
        <p:spPr>
          <a:xfrm>
            <a:off x="6948264" y="1124744"/>
            <a:ext cx="972108" cy="6480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6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研发、效劳</a:t>
            </a:r>
          </a:p>
        </p:txBody>
      </p:sp>
      <p:cxnSp>
        <p:nvCxnSpPr>
          <p:cNvPr id="14" name="Straight Arrow Connector 13"/>
          <p:cNvCxnSpPr>
            <a:stCxn id="8" idx="6"/>
            <a:endCxn id="9" idx="2"/>
          </p:cNvCxnSpPr>
          <p:nvPr/>
        </p:nvCxnSpPr>
        <p:spPr>
          <a:xfrm>
            <a:off x="2447764" y="1448780"/>
            <a:ext cx="360040" cy="0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9" idx="6"/>
            <a:endCxn id="10" idx="2"/>
          </p:cNvCxnSpPr>
          <p:nvPr/>
        </p:nvCxnSpPr>
        <p:spPr>
          <a:xfrm>
            <a:off x="3779912" y="1448780"/>
            <a:ext cx="414046" cy="0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10" idx="6"/>
            <a:endCxn id="11" idx="2"/>
          </p:cNvCxnSpPr>
          <p:nvPr/>
        </p:nvCxnSpPr>
        <p:spPr>
          <a:xfrm>
            <a:off x="5166066" y="1448780"/>
            <a:ext cx="360040" cy="0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6"/>
            <a:endCxn id="12" idx="2"/>
          </p:cNvCxnSpPr>
          <p:nvPr/>
        </p:nvCxnSpPr>
        <p:spPr>
          <a:xfrm>
            <a:off x="6498214" y="1448780"/>
            <a:ext cx="450050" cy="0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Diagram 23"/>
          <p:cNvGraphicFramePr/>
          <p:nvPr>
            <p:extLst>
              <p:ext uri="{D42A27DB-BD31-4B8C-83A1-F6EECF244321}">
                <p14:modId xmlns:p14="http://schemas.microsoft.com/office/powerpoint/2010/main" val="2486133653"/>
              </p:ext>
            </p:extLst>
          </p:nvPr>
        </p:nvGraphicFramePr>
        <p:xfrm>
          <a:off x="1524000" y="2420888"/>
          <a:ext cx="6396372" cy="403244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46871796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/>
          <a:lstStyle/>
          <a:p>
            <a:r>
              <a:rPr lang="zh-CN" altLang="en-US" smtClean="0"/>
              <a:t>售前体系构建的</a:t>
            </a:r>
            <a:r>
              <a:rPr lang="en-US" altLang="zh-CN" smtClean="0"/>
              <a:t>8</a:t>
            </a:r>
            <a:r>
              <a:rPr lang="zh-CN" altLang="en-US" smtClean="0"/>
              <a:t>大关键点</a:t>
            </a:r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5" name="内容占位符 2"/>
          <p:cNvSpPr txBox="1"/>
          <p:nvPr/>
        </p:nvSpPr>
        <p:spPr>
          <a:xfrm>
            <a:off x="719572" y="980728"/>
            <a:ext cx="7848872" cy="532859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342900" indent="-3429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479D"/>
              </a:buClr>
              <a:buSzPct val="60000"/>
              <a:buFont typeface="Wingdings" pitchFamily="2" charset="2"/>
              <a:buChar char="n"/>
              <a:defRPr sz="2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SzPct val="60000"/>
              <a:buFont typeface="Wingdings" pitchFamily="2" charset="2"/>
              <a:buChar char="p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2pPr>
            <a:lvl3pPr marL="11430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•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3pPr>
            <a:lvl4pPr marL="16002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–"/>
              <a:defRPr sz="20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4pPr>
            <a:lvl5pPr marL="20574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»"/>
              <a:defRPr sz="1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1、售前整体规划〔部门架构、部门职责等〕</a:t>
            </a:r>
          </a:p>
          <a:p>
            <a:r>
              <a:rPr lang="en-US" altLang="zh-CN" smtClean="0"/>
              <a:t>2、售前人员定位与职责</a:t>
            </a:r>
          </a:p>
          <a:p>
            <a:r>
              <a:rPr lang="en-US" altLang="zh-CN" smtClean="0"/>
              <a:t>3、售前工程方法论与流程</a:t>
            </a:r>
          </a:p>
          <a:p>
            <a:r>
              <a:rPr lang="en-US" altLang="zh-CN" smtClean="0"/>
              <a:t>4、售前队伍建设〔能力模型、分级、认证〕</a:t>
            </a:r>
          </a:p>
          <a:p>
            <a:r>
              <a:rPr lang="en-US" altLang="zh-CN" smtClean="0"/>
              <a:t>5、质量保证与控制点</a:t>
            </a:r>
          </a:p>
          <a:p>
            <a:r>
              <a:rPr lang="en-US" altLang="zh-CN" smtClean="0"/>
              <a:t>6、售前队伍培养体系〔职业规划、培训、培养、能力开展〕</a:t>
            </a:r>
          </a:p>
          <a:p>
            <a:r>
              <a:rPr lang="en-US" altLang="zh-CN" smtClean="0"/>
              <a:t>7、售前绩效考核与薪酬体系</a:t>
            </a:r>
          </a:p>
          <a:p>
            <a:r>
              <a:rPr lang="en-US" altLang="zh-CN" smtClean="0"/>
              <a:t>8、售前知识管理体系</a:t>
            </a:r>
          </a:p>
        </p:txBody>
      </p:sp>
    </p:spTree>
    <p:extLst>
      <p:ext uri="{BB962C8B-B14F-4D97-AF65-F5344CB8AC3E}">
        <p14:creationId xmlns:p14="http://schemas.microsoft.com/office/powerpoint/2010/main" val="1678842372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售前工程管理者面临的细节问题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5" name="Rectangle 4"/>
          <p:cNvSpPr/>
          <p:nvPr/>
        </p:nvSpPr>
        <p:spPr>
          <a:xfrm>
            <a:off x="971600" y="4737777"/>
            <a:ext cx="741682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1079612" y="4995173"/>
            <a:ext cx="3240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售前交流</a:t>
            </a:r>
          </a:p>
        </p:txBody>
      </p:sp>
      <p:sp>
        <p:nvSpPr>
          <p:cNvPr id="7" name="Rectangle 6"/>
          <p:cNvSpPr/>
          <p:nvPr/>
        </p:nvSpPr>
        <p:spPr>
          <a:xfrm>
            <a:off x="971600" y="3284984"/>
            <a:ext cx="7416824" cy="13861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1079612" y="3483005"/>
            <a:ext cx="3240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售前</a:t>
            </a:r>
            <a:r>
              <a:rPr lang="zh-CN" altLang="en-US" sz="14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流程</a:t>
            </a:r>
          </a:p>
        </p:txBody>
      </p:sp>
      <p:sp>
        <p:nvSpPr>
          <p:cNvPr id="9" name="Rectangle 8"/>
          <p:cNvSpPr/>
          <p:nvPr/>
        </p:nvSpPr>
        <p:spPr>
          <a:xfrm>
            <a:off x="1763688" y="3573016"/>
            <a:ext cx="792088" cy="7368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信息</a:t>
            </a:r>
            <a:endParaRPr lang="en-US" altLang="zh-CN" sz="1400" smtClean="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收集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843808" y="3573016"/>
            <a:ext cx="792088" cy="7368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听众</a:t>
            </a:r>
            <a:endParaRPr lang="en-US" altLang="zh-CN" sz="1400" smtClean="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分析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923928" y="3573016"/>
            <a:ext cx="792088" cy="7368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确定</a:t>
            </a:r>
            <a:endParaRPr lang="en-US" altLang="zh-CN" sz="1400" smtClean="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主题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004048" y="3573016"/>
            <a:ext cx="792088" cy="7368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准备</a:t>
            </a:r>
            <a:endParaRPr lang="en-US" altLang="zh-CN" sz="1400" smtClean="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材料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084168" y="3573016"/>
            <a:ext cx="792088" cy="7368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售</a:t>
            </a:r>
            <a:r>
              <a:rPr lang="zh-CN" altLang="en-US" sz="1400" b="1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前</a:t>
            </a:r>
            <a:endParaRPr lang="en-US" altLang="zh-CN" sz="1400" b="1" smtClean="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1400" b="1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交流</a:t>
            </a:r>
            <a:endParaRPr lang="zh-CN" altLang="en-US" sz="1400" b="1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164288" y="3573016"/>
            <a:ext cx="792088" cy="7368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交流</a:t>
            </a:r>
            <a:endParaRPr lang="en-US" altLang="zh-CN" sz="1400" smtClean="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1400" smtClean="0">
                <a:solidFill>
                  <a:schemeClr val="accent5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总结</a:t>
            </a:r>
            <a:endParaRPr lang="zh-CN" altLang="en-US" sz="1400">
              <a:solidFill>
                <a:schemeClr val="accent5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971600" y="1362472"/>
            <a:ext cx="7416824" cy="185050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TextBox 25"/>
          <p:cNvSpPr txBox="1"/>
          <p:nvPr/>
        </p:nvSpPr>
        <p:spPr>
          <a:xfrm>
            <a:off x="1079612" y="1397094"/>
            <a:ext cx="324360" cy="18001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售前工程整体筹划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268123" y="4869160"/>
            <a:ext cx="935725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</a:rPr>
              <a:t>开场</a:t>
            </a:r>
          </a:p>
        </p:txBody>
      </p:sp>
      <p:sp>
        <p:nvSpPr>
          <p:cNvPr id="29" name="Rectangle 28"/>
          <p:cNvSpPr/>
          <p:nvPr/>
        </p:nvSpPr>
        <p:spPr>
          <a:xfrm>
            <a:off x="3564267" y="4869160"/>
            <a:ext cx="935725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</a:rPr>
              <a:t>内容呈现</a:t>
            </a:r>
          </a:p>
        </p:txBody>
      </p:sp>
      <p:sp>
        <p:nvSpPr>
          <p:cNvPr id="30" name="Rectangle 29"/>
          <p:cNvSpPr/>
          <p:nvPr/>
        </p:nvSpPr>
        <p:spPr>
          <a:xfrm>
            <a:off x="6228563" y="4870183"/>
            <a:ext cx="935725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</a:rPr>
              <a:t>结尾</a:t>
            </a:r>
          </a:p>
        </p:txBody>
      </p:sp>
      <p:sp>
        <p:nvSpPr>
          <p:cNvPr id="32" name="Rectangle 31"/>
          <p:cNvSpPr/>
          <p:nvPr/>
        </p:nvSpPr>
        <p:spPr>
          <a:xfrm>
            <a:off x="2016095" y="2298576"/>
            <a:ext cx="648072" cy="7368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商</a:t>
            </a:r>
            <a:r>
              <a:rPr lang="zh-CN" altLang="en-US" sz="1400" smtClean="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机定位</a:t>
            </a:r>
            <a:endParaRPr lang="zh-CN" altLang="en-US" sz="1400">
              <a:solidFill>
                <a:schemeClr val="accent3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2808183" y="2298576"/>
            <a:ext cx="648072" cy="7368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售前策略</a:t>
            </a:r>
          </a:p>
        </p:txBody>
      </p:sp>
      <p:sp>
        <p:nvSpPr>
          <p:cNvPr id="34" name="Rectangle 33"/>
          <p:cNvSpPr/>
          <p:nvPr/>
        </p:nvSpPr>
        <p:spPr>
          <a:xfrm>
            <a:off x="3600271" y="2298576"/>
            <a:ext cx="648072" cy="7368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交流〔1〕</a:t>
            </a:r>
          </a:p>
        </p:txBody>
      </p:sp>
      <p:sp>
        <p:nvSpPr>
          <p:cNvPr id="35" name="Rectangle 34"/>
          <p:cNvSpPr/>
          <p:nvPr/>
        </p:nvSpPr>
        <p:spPr>
          <a:xfrm>
            <a:off x="4392359" y="2298576"/>
            <a:ext cx="648072" cy="7368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交流〔2〕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184447" y="2298576"/>
            <a:ext cx="648072" cy="7368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交流〔…〕</a:t>
            </a:r>
          </a:p>
        </p:txBody>
      </p:sp>
      <p:sp>
        <p:nvSpPr>
          <p:cNvPr id="37" name="Rectangle 36"/>
          <p:cNvSpPr/>
          <p:nvPr/>
        </p:nvSpPr>
        <p:spPr>
          <a:xfrm>
            <a:off x="5976535" y="2298576"/>
            <a:ext cx="648072" cy="7368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工程总结</a:t>
            </a:r>
          </a:p>
        </p:txBody>
      </p:sp>
      <p:sp>
        <p:nvSpPr>
          <p:cNvPr id="38" name="Rectangle 37"/>
          <p:cNvSpPr/>
          <p:nvPr/>
        </p:nvSpPr>
        <p:spPr>
          <a:xfrm>
            <a:off x="6768623" y="2298576"/>
            <a:ext cx="648072" cy="7368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知</a:t>
            </a:r>
            <a:r>
              <a:rPr lang="zh-CN" altLang="en-US" sz="1400" smtClean="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识管理</a:t>
            </a:r>
            <a:endParaRPr lang="zh-CN" altLang="en-US" sz="1400">
              <a:solidFill>
                <a:schemeClr val="accent3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2123728" y="1556792"/>
            <a:ext cx="144016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干系</a:t>
            </a:r>
            <a:r>
              <a:rPr lang="zh-CN" altLang="en-US" sz="1400" smtClean="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人分析</a:t>
            </a:r>
            <a:endParaRPr lang="zh-CN" altLang="en-US" sz="1400">
              <a:solidFill>
                <a:schemeClr val="accent3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3995936" y="1556792"/>
            <a:ext cx="144016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竞争对</a:t>
            </a:r>
            <a:r>
              <a:rPr lang="zh-CN" altLang="en-US" sz="1400" smtClean="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手分析</a:t>
            </a:r>
            <a:endParaRPr lang="zh-CN" altLang="en-US" sz="1400">
              <a:solidFill>
                <a:schemeClr val="accent3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5868144" y="1545940"/>
            <a:ext cx="144016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相</a:t>
            </a:r>
            <a:r>
              <a:rPr lang="zh-CN" altLang="en-US" sz="1400" smtClean="0">
                <a:solidFill>
                  <a:schemeClr val="accent3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对优劣势分析</a:t>
            </a:r>
            <a:endParaRPr lang="zh-CN" altLang="en-US" sz="1400">
              <a:solidFill>
                <a:schemeClr val="accent3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45" name="Straight Arrow Connector 44"/>
          <p:cNvCxnSpPr/>
          <p:nvPr/>
        </p:nvCxnSpPr>
        <p:spPr>
          <a:xfrm>
            <a:off x="2568030" y="2666982"/>
            <a:ext cx="252028" cy="0"/>
          </a:xfrm>
          <a:prstGeom prst="straightConnector1">
            <a:avLst/>
          </a:prstGeom>
          <a:ln w="38100"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3366624" y="2683787"/>
            <a:ext cx="252028" cy="0"/>
          </a:xfrm>
          <a:prstGeom prst="straightConnector1">
            <a:avLst/>
          </a:prstGeom>
          <a:ln w="38100"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4151827" y="2672537"/>
            <a:ext cx="252028" cy="0"/>
          </a:xfrm>
          <a:prstGeom prst="straightConnector1">
            <a:avLst/>
          </a:prstGeom>
          <a:ln w="38100"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4951937" y="2683787"/>
            <a:ext cx="252028" cy="0"/>
          </a:xfrm>
          <a:prstGeom prst="straightConnector1">
            <a:avLst/>
          </a:prstGeom>
          <a:ln w="38100"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5735245" y="2683787"/>
            <a:ext cx="252028" cy="0"/>
          </a:xfrm>
          <a:prstGeom prst="straightConnector1">
            <a:avLst/>
          </a:prstGeom>
          <a:ln w="38100"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6520448" y="2672537"/>
            <a:ext cx="252028" cy="0"/>
          </a:xfrm>
          <a:prstGeom prst="straightConnector1">
            <a:avLst/>
          </a:prstGeom>
          <a:ln w="38100"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flipH="1">
            <a:off x="1763688" y="3035388"/>
            <a:ext cx="3440278" cy="537628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>
            <a:off x="5832520" y="3035388"/>
            <a:ext cx="2123856" cy="537628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9" idx="3"/>
            <a:endCxn id="10" idx="1"/>
          </p:cNvCxnSpPr>
          <p:nvPr/>
        </p:nvCxnSpPr>
        <p:spPr>
          <a:xfrm>
            <a:off x="2555776" y="3941422"/>
            <a:ext cx="288032" cy="0"/>
          </a:xfrm>
          <a:prstGeom prst="straightConnector1">
            <a:avLst/>
          </a:prstGeom>
          <a:ln w="38100">
            <a:solidFill>
              <a:schemeClr val="accent5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10" idx="3"/>
            <a:endCxn id="11" idx="1"/>
          </p:cNvCxnSpPr>
          <p:nvPr/>
        </p:nvCxnSpPr>
        <p:spPr>
          <a:xfrm>
            <a:off x="3635896" y="3941422"/>
            <a:ext cx="288032" cy="0"/>
          </a:xfrm>
          <a:prstGeom prst="straightConnector1">
            <a:avLst/>
          </a:prstGeom>
          <a:ln w="38100">
            <a:solidFill>
              <a:schemeClr val="accent5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>
            <a:stCxn id="11" idx="3"/>
            <a:endCxn id="12" idx="1"/>
          </p:cNvCxnSpPr>
          <p:nvPr/>
        </p:nvCxnSpPr>
        <p:spPr>
          <a:xfrm>
            <a:off x="4716016" y="3941422"/>
            <a:ext cx="288032" cy="0"/>
          </a:xfrm>
          <a:prstGeom prst="straightConnector1">
            <a:avLst/>
          </a:prstGeom>
          <a:ln w="38100">
            <a:solidFill>
              <a:schemeClr val="accent5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/>
          <p:cNvCxnSpPr>
            <a:stCxn id="12" idx="3"/>
            <a:endCxn id="13" idx="1"/>
          </p:cNvCxnSpPr>
          <p:nvPr/>
        </p:nvCxnSpPr>
        <p:spPr>
          <a:xfrm>
            <a:off x="5796136" y="3941422"/>
            <a:ext cx="288032" cy="0"/>
          </a:xfrm>
          <a:prstGeom prst="straightConnector1">
            <a:avLst/>
          </a:prstGeom>
          <a:ln w="38100">
            <a:solidFill>
              <a:schemeClr val="accent5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>
            <a:stCxn id="13" idx="3"/>
            <a:endCxn id="14" idx="1"/>
          </p:cNvCxnSpPr>
          <p:nvPr/>
        </p:nvCxnSpPr>
        <p:spPr>
          <a:xfrm>
            <a:off x="6876256" y="3941422"/>
            <a:ext cx="288032" cy="0"/>
          </a:xfrm>
          <a:prstGeom prst="straightConnector1">
            <a:avLst/>
          </a:prstGeom>
          <a:ln w="38100">
            <a:solidFill>
              <a:schemeClr val="accent5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Rectangle 91"/>
          <p:cNvSpPr/>
          <p:nvPr/>
        </p:nvSpPr>
        <p:spPr>
          <a:xfrm>
            <a:off x="4860790" y="4869160"/>
            <a:ext cx="935725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</a:rPr>
              <a:t>问题交互</a:t>
            </a:r>
          </a:p>
        </p:txBody>
      </p:sp>
      <p:cxnSp>
        <p:nvCxnSpPr>
          <p:cNvPr id="96" name="Straight Arrow Connector 95"/>
          <p:cNvCxnSpPr>
            <a:stCxn id="28" idx="3"/>
            <a:endCxn id="29" idx="1"/>
          </p:cNvCxnSpPr>
          <p:nvPr/>
        </p:nvCxnSpPr>
        <p:spPr>
          <a:xfrm>
            <a:off x="3203848" y="5085184"/>
            <a:ext cx="360419" cy="0"/>
          </a:xfrm>
          <a:prstGeom prst="straightConnector1">
            <a:avLst/>
          </a:prstGeom>
          <a:ln w="38100">
            <a:solidFill>
              <a:schemeClr val="accent1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/>
          <p:cNvCxnSpPr>
            <a:stCxn id="29" idx="3"/>
            <a:endCxn id="92" idx="1"/>
          </p:cNvCxnSpPr>
          <p:nvPr/>
        </p:nvCxnSpPr>
        <p:spPr>
          <a:xfrm>
            <a:off x="4499992" y="5085184"/>
            <a:ext cx="360798" cy="0"/>
          </a:xfrm>
          <a:prstGeom prst="straightConnector1">
            <a:avLst/>
          </a:prstGeom>
          <a:ln w="38100">
            <a:solidFill>
              <a:schemeClr val="accent1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/>
          <p:cNvCxnSpPr>
            <a:stCxn id="92" idx="3"/>
            <a:endCxn id="30" idx="1"/>
          </p:cNvCxnSpPr>
          <p:nvPr/>
        </p:nvCxnSpPr>
        <p:spPr>
          <a:xfrm>
            <a:off x="5796515" y="5085184"/>
            <a:ext cx="432048" cy="1023"/>
          </a:xfrm>
          <a:prstGeom prst="straightConnector1">
            <a:avLst/>
          </a:prstGeom>
          <a:ln w="38100">
            <a:solidFill>
              <a:schemeClr val="accent1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Rectangle 105"/>
          <p:cNvSpPr/>
          <p:nvPr/>
        </p:nvSpPr>
        <p:spPr>
          <a:xfrm>
            <a:off x="2844187" y="5661248"/>
            <a:ext cx="3802275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</a:rPr>
              <a:t>场面控制</a:t>
            </a:r>
          </a:p>
        </p:txBody>
      </p:sp>
      <p:cxnSp>
        <p:nvCxnSpPr>
          <p:cNvPr id="107" name="Straight Connector 106"/>
          <p:cNvCxnSpPr/>
          <p:nvPr/>
        </p:nvCxnSpPr>
        <p:spPr>
          <a:xfrm flipH="1">
            <a:off x="2268123" y="4309828"/>
            <a:ext cx="3816045" cy="560355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/>
          <p:nvPr/>
        </p:nvCxnSpPr>
        <p:spPr>
          <a:xfrm>
            <a:off x="6876256" y="4309828"/>
            <a:ext cx="288032" cy="560355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 flipV="1">
            <a:off x="2987824" y="5302232"/>
            <a:ext cx="0" cy="359016"/>
          </a:xfrm>
          <a:prstGeom prst="straightConnector1">
            <a:avLst/>
          </a:prstGeom>
          <a:ln w="38100">
            <a:solidFill>
              <a:schemeClr val="accent1">
                <a:lumMod val="20000"/>
                <a:lumOff val="80000"/>
              </a:schemeClr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Arrow Connector 124"/>
          <p:cNvCxnSpPr/>
          <p:nvPr/>
        </p:nvCxnSpPr>
        <p:spPr>
          <a:xfrm flipH="1" flipV="1">
            <a:off x="4067944" y="5301208"/>
            <a:ext cx="0" cy="359016"/>
          </a:xfrm>
          <a:prstGeom prst="straightConnector1">
            <a:avLst/>
          </a:prstGeom>
          <a:ln w="38100">
            <a:solidFill>
              <a:schemeClr val="accent1">
                <a:lumMod val="20000"/>
                <a:lumOff val="80000"/>
              </a:schemeClr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Arrow Connector 125"/>
          <p:cNvCxnSpPr/>
          <p:nvPr/>
        </p:nvCxnSpPr>
        <p:spPr>
          <a:xfrm flipH="1" flipV="1">
            <a:off x="5364088" y="5306444"/>
            <a:ext cx="0" cy="359016"/>
          </a:xfrm>
          <a:prstGeom prst="straightConnector1">
            <a:avLst/>
          </a:prstGeom>
          <a:ln w="38100">
            <a:solidFill>
              <a:schemeClr val="accent1">
                <a:lumMod val="20000"/>
                <a:lumOff val="80000"/>
              </a:schemeClr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Arrow Connector 126"/>
          <p:cNvCxnSpPr/>
          <p:nvPr/>
        </p:nvCxnSpPr>
        <p:spPr>
          <a:xfrm flipH="1" flipV="1">
            <a:off x="6506251" y="5301208"/>
            <a:ext cx="0" cy="359016"/>
          </a:xfrm>
          <a:prstGeom prst="straightConnector1">
            <a:avLst/>
          </a:prstGeom>
          <a:ln w="38100">
            <a:solidFill>
              <a:schemeClr val="accent1">
                <a:lumMod val="20000"/>
                <a:lumOff val="80000"/>
              </a:schemeClr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174089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/>
          <a:lstStyle/>
          <a:p>
            <a:r>
              <a:rPr lang="zh-CN" altLang="en-US" smtClean="0"/>
              <a:t>售前工程管理的11个关键点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5" name="内容占位符 2"/>
          <p:cNvSpPr txBox="1"/>
          <p:nvPr/>
        </p:nvSpPr>
        <p:spPr>
          <a:xfrm>
            <a:off x="719572" y="980728"/>
            <a:ext cx="7848872" cy="5328592"/>
          </a:xfrm>
          <a:prstGeom prst="rect">
            <a:avLst/>
          </a:prstGeom>
        </p:spPr>
        <p:txBody>
          <a:bodyPr>
            <a:normAutofit fontScale="97500" lnSpcReduction="20000"/>
          </a:bodyPr>
          <a:lstStyle>
            <a:defPPr>
              <a:defRPr lang="zh-CN"/>
            </a:defPPr>
            <a:lvl1pPr marL="342900" indent="-3429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479D"/>
              </a:buClr>
              <a:buSzPct val="60000"/>
              <a:buFont typeface="Wingdings" pitchFamily="2" charset="2"/>
              <a:buChar char="n"/>
              <a:defRPr sz="2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SzPct val="60000"/>
              <a:buFont typeface="Wingdings" pitchFamily="2" charset="2"/>
              <a:buChar char="p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2pPr>
            <a:lvl3pPr marL="11430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•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3pPr>
            <a:lvl4pPr marL="16002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–"/>
              <a:defRPr sz="20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4pPr>
            <a:lvl5pPr marL="20574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»"/>
              <a:defRPr sz="1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1、售前支持申请与确认</a:t>
            </a:r>
          </a:p>
          <a:p>
            <a:r>
              <a:rPr lang="en-US" altLang="zh-CN" smtClean="0"/>
              <a:t>2、售前资源调度</a:t>
            </a:r>
          </a:p>
          <a:p>
            <a:r>
              <a:rPr lang="en-US" altLang="zh-CN" smtClean="0"/>
              <a:t>3、售前商机定位与工程策略制定</a:t>
            </a:r>
          </a:p>
          <a:p>
            <a:r>
              <a:rPr lang="en-US" altLang="zh-CN" smtClean="0"/>
              <a:t>4、售前交流PPT质量控制</a:t>
            </a:r>
          </a:p>
          <a:p>
            <a:r>
              <a:rPr lang="en-US" altLang="zh-CN" smtClean="0"/>
              <a:t>5、售前方案质量控制</a:t>
            </a:r>
          </a:p>
          <a:p>
            <a:r>
              <a:rPr lang="en-US" altLang="zh-CN" smtClean="0"/>
              <a:t>6、售前技术配置与报价控制</a:t>
            </a:r>
          </a:p>
          <a:p>
            <a:r>
              <a:rPr lang="en-US" altLang="zh-CN" smtClean="0"/>
              <a:t>7、售前投标书控制</a:t>
            </a:r>
          </a:p>
          <a:p>
            <a:r>
              <a:rPr lang="en-US" altLang="zh-CN" smtClean="0"/>
              <a:t>8、售前技术交流讲解质量控制</a:t>
            </a:r>
          </a:p>
          <a:p>
            <a:r>
              <a:rPr lang="en-US" altLang="zh-CN" smtClean="0"/>
              <a:t>9、售前交流总结与屡次衔接控制</a:t>
            </a:r>
          </a:p>
          <a:p>
            <a:r>
              <a:rPr lang="en-US" altLang="zh-CN" smtClean="0"/>
              <a:t>10、售前转实施控制</a:t>
            </a:r>
          </a:p>
          <a:p>
            <a:r>
              <a:rPr lang="en-US" altLang="zh-CN" smtClean="0"/>
              <a:t>11、售前知识积累与传承</a:t>
            </a:r>
          </a:p>
        </p:txBody>
      </p:sp>
    </p:spTree>
    <p:extLst>
      <p:ext uri="{BB962C8B-B14F-4D97-AF65-F5344CB8AC3E}">
        <p14:creationId xmlns:p14="http://schemas.microsoft.com/office/powerpoint/2010/main" val="2486143861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1DF33-5A38-4035-AC9E-B8E17EB22BE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一、售前管理全景剖析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二、售前体系模型与关键要素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三、售前工程方法论〔流程与控制点〕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四、售前队伍建设与职业生涯规划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五、售前工程筹划技巧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六、售前交流实战技巧</a:t>
            </a:r>
          </a:p>
        </p:txBody>
      </p:sp>
    </p:spTree>
    <p:extLst>
      <p:ext uri="{BB962C8B-B14F-4D97-AF65-F5344CB8AC3E}">
        <p14:creationId xmlns:p14="http://schemas.microsoft.com/office/powerpoint/2010/main" val="2784611080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企业售前体系规划与构建的四个阶段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9</a:t>
            </a:fld>
            <a:endParaRPr lang="zh-CN" altLang="en-US"/>
          </a:p>
        </p:txBody>
      </p:sp>
      <p:cxnSp>
        <p:nvCxnSpPr>
          <p:cNvPr id="8" name="直接箭头连接符 7"/>
          <p:cNvCxnSpPr/>
          <p:nvPr/>
        </p:nvCxnSpPr>
        <p:spPr>
          <a:xfrm flipH="1">
            <a:off x="1043608" y="1196752"/>
            <a:ext cx="0" cy="4680520"/>
          </a:xfrm>
          <a:prstGeom prst="straightConnector1">
            <a:avLst/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/>
          <p:cNvCxnSpPr/>
          <p:nvPr/>
        </p:nvCxnSpPr>
        <p:spPr>
          <a:xfrm flipH="1">
            <a:off x="1043608" y="5867980"/>
            <a:ext cx="7056784" cy="0"/>
          </a:xfrm>
          <a:prstGeom prst="straightConnector1">
            <a:avLst/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509935" y="1388383"/>
            <a:ext cx="461665" cy="268868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企业整体售前能力要求</a:t>
            </a:r>
            <a:endParaRPr lang="zh-CN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5376569" y="5939988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企业售前体系的完善程度</a:t>
            </a:r>
            <a:endParaRPr lang="zh-CN" altLang="en-US"/>
          </a:p>
        </p:txBody>
      </p:sp>
      <p:graphicFrame>
        <p:nvGraphicFramePr>
          <p:cNvPr id="14" name="图示 13"/>
          <p:cNvGraphicFramePr/>
          <p:nvPr>
            <p:extLst>
              <p:ext uri="{D42A27DB-BD31-4B8C-83A1-F6EECF244321}">
                <p14:modId xmlns:p14="http://schemas.microsoft.com/office/powerpoint/2010/main" val="3310454529"/>
              </p:ext>
            </p:extLst>
          </p:nvPr>
        </p:nvGraphicFramePr>
        <p:xfrm>
          <a:off x="1403648" y="1453232"/>
          <a:ext cx="6504384" cy="406400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1271879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椭圆 62"/>
          <p:cNvSpPr/>
          <p:nvPr/>
        </p:nvSpPr>
        <p:spPr>
          <a:xfrm>
            <a:off x="683568" y="1772816"/>
            <a:ext cx="6768752" cy="388843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1043608" y="5445224"/>
            <a:ext cx="7467078" cy="79208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企业售前体系的三个层次与关键要素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10</a:t>
            </a:fld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 flipV="1">
            <a:off x="611560" y="2276872"/>
            <a:ext cx="8424936" cy="7200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1469604" y="3284984"/>
            <a:ext cx="1374204" cy="14653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售前队伍</a:t>
            </a:r>
            <a:endParaRPr lang="en-US" altLang="zh-CN" smtClean="0"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建设与管理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419872" y="1256184"/>
            <a:ext cx="1152128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业务</a:t>
            </a:r>
            <a:endParaRPr lang="en-US" altLang="zh-CN" smtClean="0"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>
                <a:latin typeface="微软雅黑" pitchFamily="34" charset="-122"/>
                <a:ea typeface="微软雅黑" pitchFamily="34" charset="-122"/>
              </a:rPr>
              <a:t>拓展</a:t>
            </a:r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战略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436096" y="1256184"/>
            <a:ext cx="1152128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售前</a:t>
            </a:r>
            <a:endParaRPr lang="en-US" altLang="zh-CN" smtClean="0"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战略规划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308304" y="1941984"/>
            <a:ext cx="1584176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售前管理体系成熟度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419872" y="3284984"/>
            <a:ext cx="1152128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售前管理组织架构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979712" y="2420888"/>
            <a:ext cx="4032448" cy="457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售前工程方法论</a:t>
            </a:r>
          </a:p>
        </p:txBody>
      </p:sp>
      <p:sp>
        <p:nvSpPr>
          <p:cNvPr id="13" name="矩形 12"/>
          <p:cNvSpPr/>
          <p:nvPr/>
        </p:nvSpPr>
        <p:spPr>
          <a:xfrm>
            <a:off x="3114452" y="4293096"/>
            <a:ext cx="1770980" cy="457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售前工作流程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308304" y="1315616"/>
            <a:ext cx="1584176" cy="457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atin typeface="微软雅黑" pitchFamily="34" charset="-122"/>
                <a:ea typeface="微软雅黑" pitchFamily="34" charset="-122"/>
              </a:rPr>
              <a:t>售前愿景、定位</a:t>
            </a:r>
            <a:endParaRPr lang="zh-CN" altLang="en-US" sz="14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508104" y="3284984"/>
            <a:ext cx="1684684" cy="14653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售前绩效管理与</a:t>
            </a:r>
          </a:p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薪酬鼓励体系</a:t>
            </a:r>
          </a:p>
        </p:txBody>
      </p:sp>
      <p:sp>
        <p:nvSpPr>
          <p:cNvPr id="16" name="矩形 15"/>
          <p:cNvSpPr/>
          <p:nvPr/>
        </p:nvSpPr>
        <p:spPr>
          <a:xfrm>
            <a:off x="7681044" y="2996952"/>
            <a:ext cx="842342" cy="21602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售前体系建设方法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1331640" y="5589240"/>
            <a:ext cx="1872208" cy="457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smtClean="0">
                <a:latin typeface="微软雅黑" pitchFamily="34" charset="-122"/>
                <a:ea typeface="微软雅黑" pitchFamily="34" charset="-122"/>
              </a:rPr>
              <a:t>PMS—工程库</a:t>
            </a:r>
          </a:p>
        </p:txBody>
      </p:sp>
      <p:sp>
        <p:nvSpPr>
          <p:cNvPr id="18" name="矩形 17"/>
          <p:cNvSpPr/>
          <p:nvPr/>
        </p:nvSpPr>
        <p:spPr>
          <a:xfrm>
            <a:off x="6355494" y="5589240"/>
            <a:ext cx="1872208" cy="457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smtClean="0">
                <a:latin typeface="微软雅黑" pitchFamily="34" charset="-122"/>
                <a:ea typeface="微软雅黑" pitchFamily="34" charset="-122"/>
              </a:rPr>
              <a:t>PMS—</a:t>
            </a:r>
            <a:r>
              <a:rPr lang="zh-CN" altLang="en-US" sz="1400" smtClean="0">
                <a:latin typeface="微软雅黑" pitchFamily="34" charset="-122"/>
                <a:ea typeface="微软雅黑" pitchFamily="34" charset="-122"/>
              </a:rPr>
              <a:t>售前工时管理</a:t>
            </a:r>
            <a:endParaRPr lang="zh-CN" altLang="en-US" sz="14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957836" y="5589240"/>
            <a:ext cx="1872208" cy="457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smtClean="0">
                <a:latin typeface="微软雅黑" pitchFamily="34" charset="-122"/>
                <a:ea typeface="微软雅黑" pitchFamily="34" charset="-122"/>
              </a:rPr>
              <a:t>PMS—</a:t>
            </a:r>
            <a:r>
              <a:rPr lang="zh-CN" altLang="en-US" sz="1400" smtClean="0">
                <a:latin typeface="微软雅黑" pitchFamily="34" charset="-122"/>
                <a:ea typeface="微软雅黑" pitchFamily="34" charset="-122"/>
              </a:rPr>
              <a:t>知识库</a:t>
            </a:r>
            <a:endParaRPr lang="zh-CN" altLang="en-US" sz="14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1430822" y="1256184"/>
            <a:ext cx="1152128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企业</a:t>
            </a:r>
            <a:endParaRPr lang="en-US" altLang="zh-CN" smtClean="0"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经营战略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22" name="直接箭头连接符 21"/>
          <p:cNvCxnSpPr>
            <a:stCxn id="20" idx="3"/>
            <a:endCxn id="8" idx="1"/>
          </p:cNvCxnSpPr>
          <p:nvPr/>
        </p:nvCxnSpPr>
        <p:spPr>
          <a:xfrm>
            <a:off x="2582950" y="1544216"/>
            <a:ext cx="836922" cy="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箭头连接符 23"/>
          <p:cNvCxnSpPr>
            <a:stCxn id="8" idx="3"/>
            <a:endCxn id="9" idx="1"/>
          </p:cNvCxnSpPr>
          <p:nvPr/>
        </p:nvCxnSpPr>
        <p:spPr>
          <a:xfrm>
            <a:off x="4572000" y="1544216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箭头连接符 25"/>
          <p:cNvCxnSpPr>
            <a:stCxn id="9" idx="3"/>
            <a:endCxn id="14" idx="1"/>
          </p:cNvCxnSpPr>
          <p:nvPr/>
        </p:nvCxnSpPr>
        <p:spPr>
          <a:xfrm>
            <a:off x="6588224" y="1544216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肘形连接符 29"/>
          <p:cNvCxnSpPr>
            <a:stCxn id="20" idx="2"/>
            <a:endCxn id="10" idx="1"/>
          </p:cNvCxnSpPr>
          <p:nvPr/>
        </p:nvCxnSpPr>
        <p:spPr>
          <a:xfrm rot="16200000" flipH="1">
            <a:off x="4458711" y="-619577"/>
            <a:ext cx="397768" cy="5301418"/>
          </a:xfrm>
          <a:prstGeom prst="bentConnector2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箭头连接符 32"/>
          <p:cNvCxnSpPr>
            <a:stCxn id="8" idx="2"/>
            <a:endCxn id="12" idx="0"/>
          </p:cNvCxnSpPr>
          <p:nvPr/>
        </p:nvCxnSpPr>
        <p:spPr>
          <a:xfrm flipH="1">
            <a:off x="3995936" y="1832248"/>
            <a:ext cx="0" cy="58864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箭头连接符 34"/>
          <p:cNvCxnSpPr>
            <a:stCxn id="9" idx="2"/>
          </p:cNvCxnSpPr>
          <p:nvPr/>
        </p:nvCxnSpPr>
        <p:spPr>
          <a:xfrm flipH="1">
            <a:off x="6012160" y="1832248"/>
            <a:ext cx="0" cy="397768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/>
          <p:cNvCxnSpPr>
            <a:stCxn id="10" idx="2"/>
            <a:endCxn id="16" idx="0"/>
          </p:cNvCxnSpPr>
          <p:nvPr/>
        </p:nvCxnSpPr>
        <p:spPr>
          <a:xfrm>
            <a:off x="8100392" y="2518048"/>
            <a:ext cx="1823" cy="478904"/>
          </a:xfrm>
          <a:prstGeom prst="straightConnector1">
            <a:avLst/>
          </a:prstGeom>
          <a:ln>
            <a:solidFill>
              <a:schemeClr val="tx1"/>
            </a:solidFill>
            <a:prstDash val="sysDot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>
            <a:stCxn id="12" idx="2"/>
            <a:endCxn id="11" idx="0"/>
          </p:cNvCxnSpPr>
          <p:nvPr/>
        </p:nvCxnSpPr>
        <p:spPr>
          <a:xfrm flipH="1">
            <a:off x="3995936" y="2878088"/>
            <a:ext cx="0" cy="406896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箭头连接符 40"/>
          <p:cNvCxnSpPr>
            <a:stCxn id="7" idx="2"/>
          </p:cNvCxnSpPr>
          <p:nvPr/>
        </p:nvCxnSpPr>
        <p:spPr>
          <a:xfrm flipH="1">
            <a:off x="2156706" y="4750296"/>
            <a:ext cx="0" cy="838944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箭头连接符 42"/>
          <p:cNvCxnSpPr>
            <a:endCxn id="11" idx="1"/>
          </p:cNvCxnSpPr>
          <p:nvPr/>
        </p:nvCxnSpPr>
        <p:spPr>
          <a:xfrm>
            <a:off x="2843808" y="3573016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箭头连接符 44"/>
          <p:cNvCxnSpPr>
            <a:endCxn id="13" idx="1"/>
          </p:cNvCxnSpPr>
          <p:nvPr/>
        </p:nvCxnSpPr>
        <p:spPr>
          <a:xfrm>
            <a:off x="2843808" y="4521696"/>
            <a:ext cx="270644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箭头连接符 46"/>
          <p:cNvCxnSpPr>
            <a:stCxn id="11" idx="3"/>
          </p:cNvCxnSpPr>
          <p:nvPr/>
        </p:nvCxnSpPr>
        <p:spPr>
          <a:xfrm>
            <a:off x="4572000" y="3573016"/>
            <a:ext cx="936104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接箭头连接符 48"/>
          <p:cNvCxnSpPr>
            <a:stCxn id="13" idx="3"/>
          </p:cNvCxnSpPr>
          <p:nvPr/>
        </p:nvCxnSpPr>
        <p:spPr>
          <a:xfrm>
            <a:off x="4885432" y="4521696"/>
            <a:ext cx="622672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直接箭头连接符 50"/>
          <p:cNvCxnSpPr>
            <a:endCxn id="7" idx="0"/>
          </p:cNvCxnSpPr>
          <p:nvPr/>
        </p:nvCxnSpPr>
        <p:spPr>
          <a:xfrm flipH="1">
            <a:off x="2156706" y="2878088"/>
            <a:ext cx="687102" cy="406896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箭头连接符 53"/>
          <p:cNvCxnSpPr>
            <a:endCxn id="15" idx="0"/>
          </p:cNvCxnSpPr>
          <p:nvPr/>
        </p:nvCxnSpPr>
        <p:spPr>
          <a:xfrm>
            <a:off x="5196768" y="2878088"/>
            <a:ext cx="1153678" cy="406896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箭头连接符 59"/>
          <p:cNvCxnSpPr/>
          <p:nvPr/>
        </p:nvCxnSpPr>
        <p:spPr>
          <a:xfrm flipH="1">
            <a:off x="3995936" y="1832248"/>
            <a:ext cx="0" cy="397768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接连接符 60"/>
          <p:cNvCxnSpPr/>
          <p:nvPr/>
        </p:nvCxnSpPr>
        <p:spPr>
          <a:xfrm flipV="1">
            <a:off x="611560" y="5301208"/>
            <a:ext cx="8258503" cy="7200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右箭头 65"/>
          <p:cNvSpPr/>
          <p:nvPr/>
        </p:nvSpPr>
        <p:spPr>
          <a:xfrm>
            <a:off x="251520" y="1772816"/>
            <a:ext cx="936104" cy="457200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微软雅黑" pitchFamily="34" charset="-122"/>
                <a:ea typeface="微软雅黑" pitchFamily="34" charset="-122"/>
              </a:rPr>
              <a:t>战略层</a:t>
            </a:r>
            <a:endParaRPr lang="zh-CN" altLang="en-US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7" name="右箭头 66"/>
          <p:cNvSpPr/>
          <p:nvPr/>
        </p:nvSpPr>
        <p:spPr>
          <a:xfrm>
            <a:off x="251520" y="3619872"/>
            <a:ext cx="936104" cy="457200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微软雅黑" pitchFamily="34" charset="-122"/>
                <a:ea typeface="微软雅黑" pitchFamily="34" charset="-122"/>
              </a:rPr>
              <a:t>运作层</a:t>
            </a:r>
            <a:endParaRPr lang="zh-CN" altLang="en-US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8" name="右箭头 67"/>
          <p:cNvSpPr/>
          <p:nvPr/>
        </p:nvSpPr>
        <p:spPr>
          <a:xfrm>
            <a:off x="251520" y="5589240"/>
            <a:ext cx="936104" cy="457200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微软雅黑" pitchFamily="34" charset="-122"/>
                <a:ea typeface="微软雅黑" pitchFamily="34" charset="-122"/>
              </a:rPr>
              <a:t>支持层</a:t>
            </a:r>
            <a:endParaRPr lang="zh-CN" altLang="en-US" sz="1600" b="1"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72" name="直接箭头连接符 71"/>
          <p:cNvCxnSpPr/>
          <p:nvPr/>
        </p:nvCxnSpPr>
        <p:spPr>
          <a:xfrm>
            <a:off x="3942842" y="4737720"/>
            <a:ext cx="5122" cy="838944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直接箭头连接符 72"/>
          <p:cNvCxnSpPr/>
          <p:nvPr/>
        </p:nvCxnSpPr>
        <p:spPr>
          <a:xfrm>
            <a:off x="6350446" y="4737720"/>
            <a:ext cx="5122" cy="838944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直接箭头连接符 73"/>
          <p:cNvCxnSpPr/>
          <p:nvPr/>
        </p:nvCxnSpPr>
        <p:spPr>
          <a:xfrm flipH="1">
            <a:off x="8172400" y="5157192"/>
            <a:ext cx="1" cy="432048"/>
          </a:xfrm>
          <a:prstGeom prst="straightConnector1">
            <a:avLst/>
          </a:prstGeom>
          <a:ln>
            <a:solidFill>
              <a:schemeClr val="tx1"/>
            </a:solidFill>
            <a:prstDash val="sysDot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330676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1DF33-5A38-4035-AC9E-B8E17EB22BE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一、售前管理全景剖析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二、售前体系模型与关键要素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三、售前工程方法论〔流程与控制点〕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四、售前队伍建设与职业生涯规划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五、售前工程筹划技巧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六、售前交流实战技巧</a:t>
            </a:r>
          </a:p>
        </p:txBody>
      </p:sp>
    </p:spTree>
    <p:extLst>
      <p:ext uri="{BB962C8B-B14F-4D97-AF65-F5344CB8AC3E}">
        <p14:creationId xmlns:p14="http://schemas.microsoft.com/office/powerpoint/2010/main" val="2643241378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售前方法论的意义</a:t>
            </a:r>
            <a:r>
              <a:rPr lang="en-US" altLang="zh-CN" smtClean="0"/>
              <a:t>(1/2)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12</a:t>
            </a:fld>
            <a:endParaRPr lang="zh-CN" altLang="en-US"/>
          </a:p>
        </p:txBody>
      </p:sp>
      <p:sp>
        <p:nvSpPr>
          <p:cNvPr id="6" name="内容占位符 2"/>
          <p:cNvSpPr txBox="1"/>
          <p:nvPr/>
        </p:nvSpPr>
        <p:spPr>
          <a:xfrm>
            <a:off x="719572" y="980728"/>
            <a:ext cx="7848872" cy="5328592"/>
          </a:xfrm>
          <a:prstGeom prst="rect">
            <a:avLst/>
          </a:prstGeom>
        </p:spPr>
        <p:txBody>
          <a:bodyPr>
            <a:normAutofit fontScale="97500" lnSpcReduction="20000"/>
          </a:bodyPr>
          <a:lstStyle>
            <a:defPPr>
              <a:defRPr lang="zh-CN"/>
            </a:defPPr>
            <a:lvl1pPr marL="342900" indent="-3429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479D"/>
              </a:buClr>
              <a:buSzPct val="60000"/>
              <a:buFont typeface="Wingdings" pitchFamily="2" charset="2"/>
              <a:buChar char="n"/>
              <a:defRPr sz="2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SzPct val="60000"/>
              <a:buFont typeface="Wingdings" pitchFamily="2" charset="2"/>
              <a:buChar char="p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2pPr>
            <a:lvl3pPr marL="11430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•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3pPr>
            <a:lvl4pPr marL="16002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–"/>
              <a:defRPr sz="20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4pPr>
            <a:lvl5pPr marL="20574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»"/>
              <a:defRPr sz="1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统一工作思路、标准工作流程</a:t>
            </a:r>
          </a:p>
          <a:p>
            <a:r>
              <a:rPr lang="zh-CN" altLang="en-US" smtClean="0"/>
              <a:t>销售接口、确认支持</a:t>
            </a:r>
          </a:p>
          <a:p>
            <a:r>
              <a:rPr lang="zh-CN" altLang="en-US" smtClean="0"/>
              <a:t>资源调度与安排</a:t>
            </a:r>
          </a:p>
          <a:p>
            <a:r>
              <a:rPr lang="zh-CN" altLang="en-US" smtClean="0"/>
              <a:t>售前工时分配与控制</a:t>
            </a:r>
          </a:p>
          <a:p>
            <a:r>
              <a:rPr lang="zh-CN" altLang="en-US" smtClean="0"/>
              <a:t>售前质量控制</a:t>
            </a:r>
          </a:p>
          <a:p>
            <a:r>
              <a:rPr lang="zh-CN" altLang="en-US" smtClean="0"/>
              <a:t>商机定位与工程策略把控</a:t>
            </a:r>
          </a:p>
          <a:p>
            <a:r>
              <a:rPr lang="zh-CN" altLang="en-US" smtClean="0"/>
              <a:t>PPT质量控制</a:t>
            </a:r>
          </a:p>
          <a:p>
            <a:r>
              <a:rPr lang="zh-CN" altLang="en-US" smtClean="0"/>
              <a:t>方案质量控制</a:t>
            </a:r>
          </a:p>
          <a:p>
            <a:r>
              <a:rPr lang="zh-CN" altLang="en-US" smtClean="0"/>
              <a:t>技术配置与报价控制</a:t>
            </a:r>
          </a:p>
          <a:p>
            <a:r>
              <a:rPr lang="zh-CN" altLang="en-US" smtClean="0"/>
              <a:t>投标书质量控制</a:t>
            </a:r>
          </a:p>
          <a:p>
            <a:r>
              <a:rPr lang="zh-CN" altLang="en-US" smtClean="0"/>
              <a:t>技术交流讲解质量控制〔试讲〕</a:t>
            </a:r>
          </a:p>
        </p:txBody>
      </p:sp>
    </p:spTree>
    <p:extLst>
      <p:ext uri="{BB962C8B-B14F-4D97-AF65-F5344CB8AC3E}">
        <p14:creationId xmlns:p14="http://schemas.microsoft.com/office/powerpoint/2010/main" val="1345427482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售前方法论的意义</a:t>
            </a:r>
            <a:r>
              <a:rPr lang="en-US" altLang="zh-CN" smtClean="0"/>
              <a:t>(2/2)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13</a:t>
            </a:fld>
            <a:endParaRPr lang="zh-CN" altLang="en-US"/>
          </a:p>
        </p:txBody>
      </p:sp>
      <p:sp>
        <p:nvSpPr>
          <p:cNvPr id="6" name="内容占位符 2"/>
          <p:cNvSpPr txBox="1"/>
          <p:nvPr/>
        </p:nvSpPr>
        <p:spPr>
          <a:xfrm>
            <a:off x="719572" y="980728"/>
            <a:ext cx="7848872" cy="5328592"/>
          </a:xfrm>
          <a:prstGeom prst="rect">
            <a:avLst/>
          </a:prstGeom>
        </p:spPr>
        <p:txBody>
          <a:bodyPr>
            <a:normAutofit fontScale="97500" lnSpcReduction="20000"/>
          </a:bodyPr>
          <a:lstStyle>
            <a:defPPr>
              <a:defRPr lang="zh-CN"/>
            </a:defPPr>
            <a:lvl1pPr marL="342900" indent="-3429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479D"/>
              </a:buClr>
              <a:buSzPct val="60000"/>
              <a:buFont typeface="Wingdings" pitchFamily="2" charset="2"/>
              <a:buChar char="n"/>
              <a:defRPr sz="2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SzPct val="60000"/>
              <a:buFont typeface="Wingdings" pitchFamily="2" charset="2"/>
              <a:buChar char="p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2pPr>
            <a:lvl3pPr marL="11430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•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3pPr>
            <a:lvl4pPr marL="16002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–"/>
              <a:defRPr sz="20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4pPr>
            <a:lvl5pPr marL="20574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»"/>
              <a:defRPr sz="1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售前知识管理</a:t>
            </a:r>
          </a:p>
          <a:p>
            <a:r>
              <a:rPr lang="zh-CN" altLang="en-US" smtClean="0"/>
              <a:t>交流总结</a:t>
            </a:r>
          </a:p>
          <a:p>
            <a:r>
              <a:rPr lang="zh-CN" altLang="en-US" smtClean="0"/>
              <a:t>屡次交流衔接控制</a:t>
            </a:r>
          </a:p>
          <a:p>
            <a:r>
              <a:rPr lang="zh-CN" altLang="en-US" smtClean="0"/>
              <a:t>工程总结</a:t>
            </a:r>
          </a:p>
          <a:p>
            <a:r>
              <a:rPr lang="zh-CN" altLang="en-US" smtClean="0"/>
              <a:t>售前知识积累与经验传承</a:t>
            </a:r>
          </a:p>
          <a:p>
            <a:r>
              <a:rPr lang="zh-CN" altLang="en-US" smtClean="0"/>
              <a:t>文档模板管理</a:t>
            </a:r>
          </a:p>
          <a:p>
            <a:r>
              <a:rPr lang="zh-CN" altLang="en-US" smtClean="0"/>
              <a:t>售前转实施控制</a:t>
            </a:r>
          </a:p>
          <a:p>
            <a:r>
              <a:rPr lang="zh-CN" altLang="en-US" smtClean="0"/>
              <a:t>工程风险评估与控制</a:t>
            </a:r>
          </a:p>
          <a:p>
            <a:r>
              <a:rPr lang="zh-CN" altLang="en-US" smtClean="0"/>
              <a:t>售前资料文档整理</a:t>
            </a:r>
          </a:p>
          <a:p>
            <a:r>
              <a:rPr lang="zh-CN" altLang="en-US" smtClean="0"/>
              <a:t>转实施控制</a:t>
            </a:r>
          </a:p>
          <a:p>
            <a:r>
              <a:rPr lang="zh-CN" altLang="en-US" smtClean="0"/>
              <a:t>从实施获得反响</a:t>
            </a:r>
          </a:p>
        </p:txBody>
      </p:sp>
    </p:spTree>
    <p:extLst>
      <p:ext uri="{BB962C8B-B14F-4D97-AF65-F5344CB8AC3E}">
        <p14:creationId xmlns:p14="http://schemas.microsoft.com/office/powerpoint/2010/main" val="32847595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售前工程方法论〔关键控制点〕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14</a:t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827584" y="1124744"/>
            <a:ext cx="6156684" cy="360040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售前支持申请单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2123728" y="1844824"/>
            <a:ext cx="4860540" cy="360040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售前工程整体策略</a:t>
            </a:r>
          </a:p>
        </p:txBody>
      </p:sp>
      <p:cxnSp>
        <p:nvCxnSpPr>
          <p:cNvPr id="8" name="直接箭头连接符 7"/>
          <p:cNvCxnSpPr/>
          <p:nvPr/>
        </p:nvCxnSpPr>
        <p:spPr>
          <a:xfrm flipV="1">
            <a:off x="827584" y="2848744"/>
            <a:ext cx="7632848" cy="12700"/>
          </a:xfrm>
          <a:prstGeom prst="straightConnector1">
            <a:avLst/>
          </a:prstGeom>
          <a:ln w="28575">
            <a:solidFill>
              <a:schemeClr val="tx1">
                <a:lumMod val="50000"/>
                <a:lumOff val="50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椭圆 9"/>
          <p:cNvSpPr/>
          <p:nvPr/>
        </p:nvSpPr>
        <p:spPr>
          <a:xfrm>
            <a:off x="1259632" y="2753432"/>
            <a:ext cx="144016" cy="216024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2375756" y="2753432"/>
            <a:ext cx="144016" cy="216024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3491880" y="2753432"/>
            <a:ext cx="144016" cy="216024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4608004" y="2753432"/>
            <a:ext cx="144016" cy="216024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5724128" y="2753432"/>
            <a:ext cx="144016" cy="216024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6840252" y="2753432"/>
            <a:ext cx="144016" cy="216024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7956376" y="2753432"/>
            <a:ext cx="144016" cy="216024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715368" y="3352800"/>
            <a:ext cx="1264344" cy="33123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工程了解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初步交流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竞争分享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SWOT分析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商机定位</a:t>
            </a:r>
          </a:p>
        </p:txBody>
      </p:sp>
      <p:sp>
        <p:nvSpPr>
          <p:cNvPr id="19" name="矩形 18"/>
          <p:cNvSpPr/>
          <p:nvPr/>
        </p:nvSpPr>
        <p:spPr>
          <a:xfrm>
            <a:off x="899592" y="2969456"/>
            <a:ext cx="864096" cy="3113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schemeClr val="tx1"/>
                </a:solidFill>
              </a:rPr>
              <a:t>商机判断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1815592" y="3352800"/>
            <a:ext cx="1264344" cy="33123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行业趋势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痛点分析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altLang="zh-CN" sz="1200" smtClean="0">
                <a:solidFill>
                  <a:schemeClr val="tx1"/>
                </a:solidFill>
              </a:rPr>
              <a:t>PPT</a:t>
            </a:r>
            <a:r>
              <a:rPr lang="zh-CN" altLang="en-US" sz="1200" smtClean="0">
                <a:solidFill>
                  <a:schemeClr val="tx1"/>
                </a:solidFill>
              </a:rPr>
              <a:t>准备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交流探讨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整体规划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需求界定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建设方案</a:t>
            </a:r>
            <a:endParaRPr lang="en-US" altLang="zh-CN" sz="1200" smtClean="0">
              <a:solidFill>
                <a:schemeClr val="tx1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999816" y="2969456"/>
            <a:ext cx="864096" cy="3113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schemeClr val="tx1"/>
                </a:solidFill>
              </a:rPr>
              <a:t>需求开展</a:t>
            </a:r>
          </a:p>
        </p:txBody>
      </p:sp>
      <p:sp>
        <p:nvSpPr>
          <p:cNvPr id="22" name="矩形 21"/>
          <p:cNvSpPr/>
          <p:nvPr/>
        </p:nvSpPr>
        <p:spPr>
          <a:xfrm>
            <a:off x="3003724" y="3352800"/>
            <a:ext cx="1264344" cy="33123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优势凸显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听众分析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altLang="zh-CN" sz="1200" smtClean="0">
                <a:solidFill>
                  <a:schemeClr val="tx1"/>
                </a:solidFill>
              </a:rPr>
              <a:t>PPT</a:t>
            </a:r>
            <a:r>
              <a:rPr lang="zh-CN" altLang="en-US" sz="1200" smtClean="0">
                <a:solidFill>
                  <a:schemeClr val="tx1"/>
                </a:solidFill>
              </a:rPr>
              <a:t>准备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技术呈现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交互问答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交流总结</a:t>
            </a:r>
            <a:endParaRPr lang="en-US" altLang="zh-CN" sz="1200" smtClean="0">
              <a:solidFill>
                <a:schemeClr val="tx1"/>
              </a:solidFill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3187948" y="2969456"/>
            <a:ext cx="864096" cy="3113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schemeClr val="tx1"/>
                </a:solidFill>
              </a:rPr>
              <a:t>技术交流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4083844" y="3352800"/>
            <a:ext cx="1264344" cy="33123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优势凸显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听众分析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方案准备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altLang="zh-CN" sz="1200" smtClean="0">
                <a:solidFill>
                  <a:schemeClr val="tx1"/>
                </a:solidFill>
              </a:rPr>
              <a:t>PPT</a:t>
            </a:r>
            <a:r>
              <a:rPr lang="zh-CN" altLang="en-US" sz="1200" smtClean="0">
                <a:solidFill>
                  <a:schemeClr val="tx1"/>
                </a:solidFill>
              </a:rPr>
              <a:t>准备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方案呈现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交互问答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交流总结</a:t>
            </a:r>
            <a:endParaRPr lang="en-US" altLang="zh-CN" sz="1200" smtClean="0">
              <a:solidFill>
                <a:schemeClr val="tx1"/>
              </a:solidFill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4268068" y="2969456"/>
            <a:ext cx="864096" cy="3113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schemeClr val="tx1"/>
                </a:solidFill>
              </a:rPr>
              <a:t>方案交流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5181724" y="3352800"/>
            <a:ext cx="1264344" cy="33123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演示策略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听众分析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系统准备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altLang="zh-CN" sz="1200" smtClean="0">
                <a:solidFill>
                  <a:schemeClr val="tx1"/>
                </a:solidFill>
              </a:rPr>
              <a:t>PPT</a:t>
            </a:r>
            <a:r>
              <a:rPr lang="zh-CN" altLang="en-US" sz="1200" smtClean="0">
                <a:solidFill>
                  <a:schemeClr val="tx1"/>
                </a:solidFill>
              </a:rPr>
              <a:t>准备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产品演示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交互问答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交流总结</a:t>
            </a:r>
            <a:endParaRPr lang="en-US" altLang="zh-CN" sz="1200" smtClean="0">
              <a:solidFill>
                <a:schemeClr val="tx1"/>
              </a:solidFill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365948" y="2969456"/>
            <a:ext cx="864096" cy="3113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schemeClr val="tx1"/>
                </a:solidFill>
              </a:rPr>
              <a:t>产品演示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6280088" y="3352800"/>
            <a:ext cx="1264344" cy="33123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投标策略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优势凸显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评委分析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>
                <a:solidFill>
                  <a:schemeClr val="tx1"/>
                </a:solidFill>
              </a:rPr>
              <a:t>投标</a:t>
            </a:r>
            <a:r>
              <a:rPr lang="zh-CN" altLang="en-US" sz="1200" smtClean="0">
                <a:solidFill>
                  <a:schemeClr val="tx1"/>
                </a:solidFill>
              </a:rPr>
              <a:t>准备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altLang="zh-CN" sz="1200" smtClean="0">
                <a:solidFill>
                  <a:schemeClr val="tx1"/>
                </a:solidFill>
              </a:rPr>
              <a:t>PPT</a:t>
            </a:r>
            <a:r>
              <a:rPr lang="zh-CN" altLang="en-US" sz="1200" smtClean="0">
                <a:solidFill>
                  <a:schemeClr val="tx1"/>
                </a:solidFill>
              </a:rPr>
              <a:t>准备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讲标呈现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交互问答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>
                <a:solidFill>
                  <a:schemeClr val="tx1"/>
                </a:solidFill>
              </a:rPr>
              <a:t>投标</a:t>
            </a:r>
            <a:r>
              <a:rPr lang="zh-CN" altLang="en-US" sz="1200" smtClean="0">
                <a:solidFill>
                  <a:schemeClr val="tx1"/>
                </a:solidFill>
              </a:rPr>
              <a:t>总结</a:t>
            </a:r>
            <a:endParaRPr lang="en-US" altLang="zh-CN" sz="1200" smtClean="0">
              <a:solidFill>
                <a:schemeClr val="tx1"/>
              </a:solidFill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6464312" y="2969456"/>
            <a:ext cx="864096" cy="3113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招投标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7396212" y="3356992"/>
            <a:ext cx="1264344" cy="33123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技术复审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风险评审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资料准备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移交实施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/>
                </a:solidFill>
              </a:rPr>
              <a:t>工程总结</a:t>
            </a:r>
          </a:p>
        </p:txBody>
      </p:sp>
      <p:sp>
        <p:nvSpPr>
          <p:cNvPr id="33" name="矩形 32"/>
          <p:cNvSpPr/>
          <p:nvPr/>
        </p:nvSpPr>
        <p:spPr>
          <a:xfrm>
            <a:off x="7580436" y="2973648"/>
            <a:ext cx="1080120" cy="3113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schemeClr val="tx1"/>
                </a:solidFill>
              </a:rPr>
              <a:t>售前转实施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827584" y="5373216"/>
            <a:ext cx="7632848" cy="360040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接口审批、策略审查、PPT评审、方案评审、投标书审查、试讲、交流总结、工程总结、转实施…</a:t>
            </a:r>
          </a:p>
        </p:txBody>
      </p:sp>
      <p:sp>
        <p:nvSpPr>
          <p:cNvPr id="35" name="爆炸形 1 34"/>
          <p:cNvSpPr/>
          <p:nvPr/>
        </p:nvSpPr>
        <p:spPr>
          <a:xfrm>
            <a:off x="7092280" y="1160748"/>
            <a:ext cx="1815592" cy="86409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转实施</a:t>
            </a:r>
            <a:endParaRPr lang="zh-CN" altLang="en-US" b="1"/>
          </a:p>
        </p:txBody>
      </p:sp>
      <p:cxnSp>
        <p:nvCxnSpPr>
          <p:cNvPr id="37" name="直接箭头连接符 36"/>
          <p:cNvCxnSpPr>
            <a:endCxn id="10" idx="0"/>
          </p:cNvCxnSpPr>
          <p:nvPr/>
        </p:nvCxnSpPr>
        <p:spPr>
          <a:xfrm flipH="1">
            <a:off x="1331640" y="1484784"/>
            <a:ext cx="0" cy="12686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肘形连接符 38"/>
          <p:cNvCxnSpPr>
            <a:endCxn id="6" idx="1"/>
          </p:cNvCxnSpPr>
          <p:nvPr/>
        </p:nvCxnSpPr>
        <p:spPr>
          <a:xfrm rot="5400000" flipH="1" flipV="1">
            <a:off x="1531758" y="2256774"/>
            <a:ext cx="823900" cy="360040"/>
          </a:xfrm>
          <a:prstGeom prst="bentConnector2">
            <a:avLst/>
          </a:prstGeom>
          <a:ln>
            <a:prstDash val="sys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箭头连接符 41"/>
          <p:cNvCxnSpPr>
            <a:endCxn id="11" idx="0"/>
          </p:cNvCxnSpPr>
          <p:nvPr/>
        </p:nvCxnSpPr>
        <p:spPr>
          <a:xfrm flipH="1">
            <a:off x="2447764" y="2191116"/>
            <a:ext cx="0" cy="562316"/>
          </a:xfrm>
          <a:prstGeom prst="straightConnector1">
            <a:avLst/>
          </a:prstGeom>
          <a:ln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箭头连接符 43"/>
          <p:cNvCxnSpPr>
            <a:endCxn id="12" idx="0"/>
          </p:cNvCxnSpPr>
          <p:nvPr/>
        </p:nvCxnSpPr>
        <p:spPr>
          <a:xfrm flipH="1">
            <a:off x="3563888" y="2191116"/>
            <a:ext cx="0" cy="562316"/>
          </a:xfrm>
          <a:prstGeom prst="straightConnector1">
            <a:avLst/>
          </a:prstGeom>
          <a:ln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箭头连接符 45"/>
          <p:cNvCxnSpPr>
            <a:endCxn id="13" idx="0"/>
          </p:cNvCxnSpPr>
          <p:nvPr/>
        </p:nvCxnSpPr>
        <p:spPr>
          <a:xfrm flipH="1">
            <a:off x="4680012" y="2191116"/>
            <a:ext cx="0" cy="562316"/>
          </a:xfrm>
          <a:prstGeom prst="straightConnector1">
            <a:avLst/>
          </a:prstGeom>
          <a:ln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箭头连接符 47"/>
          <p:cNvCxnSpPr>
            <a:endCxn id="14" idx="0"/>
          </p:cNvCxnSpPr>
          <p:nvPr/>
        </p:nvCxnSpPr>
        <p:spPr>
          <a:xfrm flipH="1">
            <a:off x="5796136" y="2204864"/>
            <a:ext cx="0" cy="548568"/>
          </a:xfrm>
          <a:prstGeom prst="straightConnector1">
            <a:avLst/>
          </a:prstGeom>
          <a:ln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直接箭头连接符 50"/>
          <p:cNvCxnSpPr>
            <a:endCxn id="15" idx="0"/>
          </p:cNvCxnSpPr>
          <p:nvPr/>
        </p:nvCxnSpPr>
        <p:spPr>
          <a:xfrm>
            <a:off x="6896360" y="2204864"/>
            <a:ext cx="15900" cy="548568"/>
          </a:xfrm>
          <a:prstGeom prst="straightConnector1">
            <a:avLst/>
          </a:prstGeom>
          <a:ln>
            <a:prstDash val="sysDash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0080611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/>
          <a:lstStyle/>
          <a:p>
            <a:r>
              <a:rPr lang="zh-CN" altLang="en-US" smtClean="0"/>
              <a:t>售前工程方法论 〔10大关键控制点〕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15</a:t>
            </a:fld>
            <a:endParaRPr lang="zh-CN" altLang="en-US"/>
          </a:p>
        </p:txBody>
      </p:sp>
      <p:sp>
        <p:nvSpPr>
          <p:cNvPr id="5" name="内容占位符 2"/>
          <p:cNvSpPr txBox="1"/>
          <p:nvPr/>
        </p:nvSpPr>
        <p:spPr>
          <a:xfrm>
            <a:off x="719572" y="980728"/>
            <a:ext cx="7848872" cy="5328592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342900" indent="-3429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479D"/>
              </a:buClr>
              <a:buSzPct val="60000"/>
              <a:buFont typeface="Wingdings" pitchFamily="2" charset="2"/>
              <a:buChar char="n"/>
              <a:defRPr sz="2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SzPct val="60000"/>
              <a:buFont typeface="Wingdings" pitchFamily="2" charset="2"/>
              <a:buChar char="p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2pPr>
            <a:lvl3pPr marL="11430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•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3pPr>
            <a:lvl4pPr marL="16002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–"/>
              <a:defRPr sz="20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4pPr>
            <a:lvl5pPr marL="20574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»"/>
              <a:defRPr sz="1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1、销售接口审批</a:t>
            </a:r>
          </a:p>
          <a:p>
            <a:r>
              <a:rPr lang="en-US" altLang="zh-CN" smtClean="0"/>
              <a:t>2、售前工程策略审查</a:t>
            </a:r>
          </a:p>
          <a:p>
            <a:r>
              <a:rPr lang="en-US" altLang="zh-CN" smtClean="0"/>
              <a:t>3、PPT评审</a:t>
            </a:r>
          </a:p>
          <a:p>
            <a:r>
              <a:rPr lang="en-US" altLang="zh-CN" smtClean="0"/>
              <a:t>4、方案评审</a:t>
            </a:r>
          </a:p>
          <a:p>
            <a:r>
              <a:rPr lang="en-US" altLang="zh-CN" smtClean="0"/>
              <a:t>5、投标书审查</a:t>
            </a:r>
          </a:p>
          <a:p>
            <a:r>
              <a:rPr lang="en-US" altLang="zh-CN" smtClean="0"/>
              <a:t>6、试讲</a:t>
            </a:r>
          </a:p>
          <a:p>
            <a:r>
              <a:rPr lang="en-US" altLang="zh-CN" smtClean="0"/>
              <a:t>7、交流总结〔N次〕</a:t>
            </a:r>
          </a:p>
          <a:p>
            <a:r>
              <a:rPr lang="en-US" altLang="zh-CN" smtClean="0"/>
              <a:t>8、售前转实施控制</a:t>
            </a:r>
          </a:p>
          <a:p>
            <a:r>
              <a:rPr lang="en-US" altLang="zh-CN" smtClean="0"/>
              <a:t>9、工程总结</a:t>
            </a:r>
          </a:p>
          <a:p>
            <a:r>
              <a:rPr lang="en-US" altLang="zh-CN" smtClean="0"/>
              <a:t>10、售前知识管理审查</a:t>
            </a:r>
          </a:p>
        </p:txBody>
      </p:sp>
    </p:spTree>
    <p:extLst>
      <p:ext uri="{BB962C8B-B14F-4D97-AF65-F5344CB8AC3E}">
        <p14:creationId xmlns:p14="http://schemas.microsoft.com/office/powerpoint/2010/main" val="601011485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</a:t>
            </a:r>
            <a:r>
              <a:rPr lang="en-US" altLang="zh-CN" sz="2400" smtClean="0"/>
              <a:t>1——</a:t>
            </a:r>
            <a:r>
              <a:rPr lang="zh-CN" altLang="en-US" sz="2400" smtClean="0"/>
              <a:t>销售接口审批</a:t>
            </a:r>
            <a:endParaRPr lang="zh-CN" altLang="en-US" sz="24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7500" lnSpcReduction="10000"/>
          </a:bodyPr>
          <a:lstStyle/>
          <a:p>
            <a:r>
              <a:rPr lang="zh-CN" altLang="en-US" smtClean="0"/>
              <a:t>售前支持申请〔必要性控制〕</a:t>
            </a:r>
          </a:p>
          <a:p>
            <a:r>
              <a:rPr lang="zh-CN" altLang="en-US" smtClean="0"/>
              <a:t>杜绝不必要的；</a:t>
            </a:r>
          </a:p>
          <a:p>
            <a:r>
              <a:rPr lang="zh-CN" altLang="en-US" smtClean="0"/>
              <a:t>正确判断紧急程度、重要程度；</a:t>
            </a:r>
          </a:p>
          <a:p>
            <a:r>
              <a:rPr lang="zh-CN" altLang="en-US" smtClean="0"/>
              <a:t>销售工程六类信息〔完整性控制〕</a:t>
            </a:r>
          </a:p>
          <a:p>
            <a:r>
              <a:rPr lang="zh-CN" altLang="en-US" smtClean="0"/>
              <a:t>需求</a:t>
            </a:r>
          </a:p>
          <a:p>
            <a:r>
              <a:rPr lang="zh-CN" altLang="en-US" smtClean="0"/>
              <a:t>时间表</a:t>
            </a:r>
          </a:p>
          <a:p>
            <a:r>
              <a:rPr lang="zh-CN" altLang="en-US" smtClean="0"/>
              <a:t>预算</a:t>
            </a:r>
          </a:p>
          <a:p>
            <a:r>
              <a:rPr lang="zh-CN" altLang="en-US" smtClean="0"/>
              <a:t>决策人及决策过程</a:t>
            </a:r>
          </a:p>
          <a:p>
            <a:r>
              <a:rPr lang="zh-CN" altLang="en-US" smtClean="0"/>
              <a:t>竞争</a:t>
            </a:r>
          </a:p>
          <a:p>
            <a:r>
              <a:rPr lang="zh-CN" altLang="en-US" smtClean="0"/>
              <a:t>关键点〔兴奋点〕</a:t>
            </a:r>
          </a:p>
          <a:p>
            <a:r>
              <a:rPr lang="zh-CN" altLang="en-US" smtClean="0"/>
              <a:t>售前支持申请控制〔配额控制〕</a:t>
            </a:r>
          </a:p>
          <a:p>
            <a:r>
              <a:rPr lang="zh-CN" altLang="en-US" smtClean="0"/>
              <a:t>预先申请〔售前资源预约〕</a:t>
            </a:r>
          </a:p>
          <a:p>
            <a:r>
              <a:rPr lang="zh-CN" altLang="en-US" smtClean="0"/>
              <a:t>临时申请</a:t>
            </a:r>
          </a:p>
          <a:p>
            <a:r>
              <a:rPr lang="zh-CN" altLang="en-US" smtClean="0"/>
              <a:t>工时额度管理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069555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控制点2——售前工程策略审查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2500" lnSpcReduction="10000"/>
          </a:bodyPr>
          <a:lstStyle/>
          <a:p>
            <a:r>
              <a:rPr lang="zh-CN" altLang="en-US" smtClean="0"/>
              <a:t>商机定位</a:t>
            </a:r>
          </a:p>
          <a:p>
            <a:r>
              <a:rPr lang="zh-CN" altLang="en-US" smtClean="0"/>
              <a:t>竭尽全力获取</a:t>
            </a:r>
          </a:p>
          <a:p>
            <a:r>
              <a:rPr lang="zh-CN" altLang="en-US" smtClean="0"/>
              <a:t>重在参与</a:t>
            </a:r>
          </a:p>
          <a:p>
            <a:r>
              <a:rPr lang="zh-CN" altLang="en-US" smtClean="0"/>
              <a:t>获取资料</a:t>
            </a:r>
          </a:p>
          <a:p>
            <a:r>
              <a:rPr lang="zh-CN" altLang="en-US" smtClean="0"/>
              <a:t>售前工程策略审查</a:t>
            </a:r>
          </a:p>
          <a:p>
            <a:r>
              <a:rPr lang="zh-CN" altLang="en-US" smtClean="0"/>
              <a:t>竞争力分析比照</a:t>
            </a:r>
          </a:p>
          <a:p>
            <a:r>
              <a:rPr lang="zh-CN" altLang="en-US" smtClean="0"/>
              <a:t>竞争/合作关系</a:t>
            </a:r>
          </a:p>
          <a:p>
            <a:r>
              <a:rPr lang="zh-CN" altLang="en-US" smtClean="0"/>
              <a:t>总体竞争策略</a:t>
            </a:r>
          </a:p>
          <a:p>
            <a:r>
              <a:rPr lang="zh-CN" altLang="en-US" smtClean="0"/>
              <a:t>竞争阶段划分</a:t>
            </a:r>
          </a:p>
          <a:p>
            <a:r>
              <a:rPr lang="zh-CN" altLang="en-US" smtClean="0"/>
              <a:t>干系人接触步骤和优势凸显步骤</a:t>
            </a:r>
          </a:p>
          <a:p>
            <a:r>
              <a:rPr lang="zh-CN" altLang="en-US" smtClean="0"/>
              <a:t>售前工程策略审查本卷须知</a:t>
            </a:r>
          </a:p>
          <a:p>
            <a:r>
              <a:rPr lang="zh-CN" altLang="en-US" smtClean="0"/>
              <a:t>动态调整</a:t>
            </a:r>
          </a:p>
          <a:p>
            <a:r>
              <a:rPr lang="zh-CN" altLang="en-US" smtClean="0"/>
              <a:t>情报收集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31328169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</a:t>
            </a:r>
            <a:r>
              <a:rPr lang="en-US" altLang="zh-CN" sz="2400" smtClean="0"/>
              <a:t>3</a:t>
            </a:r>
            <a:r>
              <a:rPr lang="en-US" altLang="zh-CN" sz="2400"/>
              <a:t>——PPT</a:t>
            </a:r>
            <a:r>
              <a:rPr lang="zh-CN" altLang="en-US" sz="2400"/>
              <a:t>评审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7500" lnSpcReduction="10000"/>
          </a:bodyPr>
          <a:lstStyle/>
          <a:p>
            <a:r>
              <a:rPr lang="en-US" altLang="zh-CN" smtClean="0"/>
              <a:t>PPT内容审查</a:t>
            </a:r>
          </a:p>
          <a:p>
            <a:r>
              <a:rPr lang="en-US" altLang="zh-CN" smtClean="0"/>
              <a:t>本次竞争策略</a:t>
            </a:r>
          </a:p>
          <a:p>
            <a:r>
              <a:rPr lang="en-US" altLang="zh-CN" smtClean="0"/>
              <a:t>本次优势凸显点</a:t>
            </a:r>
          </a:p>
          <a:p>
            <a:r>
              <a:rPr lang="en-US" altLang="zh-CN" smtClean="0"/>
              <a:t>内容充足、有说服力</a:t>
            </a:r>
          </a:p>
          <a:p>
            <a:r>
              <a:rPr lang="en-US" altLang="zh-CN" smtClean="0"/>
              <a:t>针对听众兴奋点设计</a:t>
            </a:r>
          </a:p>
          <a:p>
            <a:r>
              <a:rPr lang="en-US" altLang="zh-CN" smtClean="0"/>
              <a:t>PPT形式审查</a:t>
            </a:r>
          </a:p>
          <a:p>
            <a:r>
              <a:rPr lang="en-US" altLang="zh-CN" smtClean="0"/>
              <a:t>标题</a:t>
            </a:r>
          </a:p>
          <a:p>
            <a:r>
              <a:rPr lang="en-US" altLang="zh-CN" smtClean="0"/>
              <a:t>展现形式〔太死板、太花哨〕</a:t>
            </a:r>
          </a:p>
          <a:p>
            <a:r>
              <a:rPr lang="en-US" altLang="zh-CN" smtClean="0"/>
              <a:t>动画、过度等</a:t>
            </a:r>
          </a:p>
          <a:p>
            <a:r>
              <a:rPr lang="en-US" altLang="zh-CN" smtClean="0"/>
              <a:t>PPT审查本卷须知</a:t>
            </a:r>
          </a:p>
          <a:p>
            <a:r>
              <a:rPr lang="en-US" altLang="zh-CN" smtClean="0"/>
              <a:t>针对性！！！</a:t>
            </a:r>
          </a:p>
          <a:p>
            <a:r>
              <a:rPr lang="en-US" altLang="zh-CN" smtClean="0"/>
              <a:t>其他单位名称</a:t>
            </a:r>
          </a:p>
          <a:p>
            <a:r>
              <a:rPr lang="en-US" altLang="zh-CN" smtClean="0"/>
              <a:t>颜色把握</a:t>
            </a:r>
          </a:p>
          <a:p>
            <a:r>
              <a:rPr lang="en-US" altLang="zh-CN" smtClean="0"/>
              <a:t>错误点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5039701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</a:t>
            </a:r>
            <a:r>
              <a:rPr lang="en-US" altLang="zh-CN" sz="2400"/>
              <a:t>4</a:t>
            </a:r>
            <a:r>
              <a:rPr lang="en-US" altLang="zh-CN" sz="2400" smtClean="0"/>
              <a:t>——</a:t>
            </a:r>
            <a:r>
              <a:rPr lang="zh-CN" altLang="en-US" sz="2400" smtClean="0"/>
              <a:t>方案评审</a:t>
            </a:r>
            <a:endParaRPr lang="zh-CN" altLang="en-US" sz="24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7500" lnSpcReduction="10000"/>
          </a:bodyPr>
          <a:lstStyle/>
          <a:p>
            <a:r>
              <a:rPr lang="zh-CN" altLang="en-US" smtClean="0"/>
              <a:t>方案内容审查</a:t>
            </a:r>
          </a:p>
          <a:p>
            <a:r>
              <a:rPr lang="zh-CN" altLang="en-US" smtClean="0"/>
              <a:t>方案的针对性</a:t>
            </a:r>
          </a:p>
          <a:p>
            <a:r>
              <a:rPr lang="zh-CN" altLang="en-US" smtClean="0"/>
              <a:t>优势凸显点</a:t>
            </a:r>
          </a:p>
          <a:p>
            <a:r>
              <a:rPr lang="zh-CN" altLang="en-US" smtClean="0"/>
              <a:t>内容完整、有说服力</a:t>
            </a:r>
          </a:p>
          <a:p>
            <a:r>
              <a:rPr lang="zh-CN" altLang="en-US" smtClean="0"/>
              <a:t>给客户带来的价值分析到位</a:t>
            </a:r>
          </a:p>
          <a:p>
            <a:r>
              <a:rPr lang="zh-CN" altLang="en-US" smtClean="0"/>
              <a:t>方案形式审查</a:t>
            </a:r>
          </a:p>
          <a:p>
            <a:r>
              <a:rPr lang="zh-CN" altLang="en-US" smtClean="0"/>
              <a:t>版式</a:t>
            </a:r>
          </a:p>
          <a:p>
            <a:r>
              <a:rPr lang="zh-CN" altLang="en-US" smtClean="0"/>
              <a:t>字体、字号</a:t>
            </a:r>
          </a:p>
          <a:p>
            <a:r>
              <a:rPr lang="zh-CN" altLang="en-US" smtClean="0"/>
              <a:t>错别字</a:t>
            </a:r>
          </a:p>
          <a:p>
            <a:r>
              <a:rPr lang="zh-CN" altLang="en-US" smtClean="0"/>
              <a:t>方案审查本卷须知</a:t>
            </a:r>
          </a:p>
          <a:p>
            <a:r>
              <a:rPr lang="zh-CN" altLang="en-US" smtClean="0"/>
              <a:t>针对性！！！</a:t>
            </a:r>
          </a:p>
          <a:p>
            <a:r>
              <a:rPr lang="zh-CN" altLang="en-US" smtClean="0"/>
              <a:t>常见错误点</a:t>
            </a:r>
          </a:p>
          <a:p>
            <a:r>
              <a:rPr lang="zh-CN" altLang="en-US" smtClean="0"/>
              <a:t>其他单位名称</a:t>
            </a:r>
          </a:p>
          <a:p>
            <a:r>
              <a:rPr lang="zh-CN" altLang="en-US" smtClean="0"/>
              <a:t>带给客户的价值是否到位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4447944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</a:t>
            </a:r>
            <a:r>
              <a:rPr lang="en-US" altLang="zh-CN" sz="2400"/>
              <a:t>5</a:t>
            </a:r>
            <a:r>
              <a:rPr lang="en-US" altLang="zh-CN" sz="2400" smtClean="0"/>
              <a:t>——</a:t>
            </a:r>
            <a:r>
              <a:rPr lang="zh-CN" altLang="en-US" sz="2400" smtClean="0"/>
              <a:t>投标书审查</a:t>
            </a:r>
            <a:endParaRPr lang="zh-CN" altLang="en-US" sz="24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7500" lnSpcReduction="10000"/>
          </a:bodyPr>
          <a:lstStyle/>
          <a:p>
            <a:r>
              <a:rPr lang="zh-CN" altLang="en-US" smtClean="0"/>
              <a:t>投标策略审查</a:t>
            </a:r>
          </a:p>
          <a:p>
            <a:r>
              <a:rPr lang="zh-CN" altLang="en-US" smtClean="0"/>
              <a:t>投标策略是否正确</a:t>
            </a:r>
          </a:p>
          <a:p>
            <a:r>
              <a:rPr lang="zh-CN" altLang="en-US" smtClean="0"/>
              <a:t>投标策略是否比较有力</a:t>
            </a:r>
          </a:p>
          <a:p>
            <a:r>
              <a:rPr lang="zh-CN" altLang="en-US" smtClean="0"/>
              <a:t>投标文件审查</a:t>
            </a:r>
          </a:p>
          <a:p>
            <a:r>
              <a:rPr lang="zh-CN" altLang="en-US" smtClean="0"/>
              <a:t>商务资质</a:t>
            </a:r>
          </a:p>
          <a:p>
            <a:r>
              <a:rPr lang="zh-CN" altLang="en-US" smtClean="0"/>
              <a:t>点对点应答</a:t>
            </a:r>
          </a:p>
          <a:p>
            <a:r>
              <a:rPr lang="zh-CN" altLang="en-US" smtClean="0"/>
              <a:t>方案建议书</a:t>
            </a:r>
          </a:p>
          <a:p>
            <a:r>
              <a:rPr lang="zh-CN" altLang="en-US" smtClean="0"/>
              <a:t>实施、培训、效劳介绍</a:t>
            </a:r>
          </a:p>
          <a:p>
            <a:r>
              <a:rPr lang="zh-CN" altLang="en-US" smtClean="0"/>
              <a:t>设备清单、报价</a:t>
            </a:r>
          </a:p>
          <a:p>
            <a:r>
              <a:rPr lang="zh-CN" altLang="en-US" smtClean="0"/>
              <a:t>技术、商务偏离事项</a:t>
            </a:r>
          </a:p>
          <a:p>
            <a:r>
              <a:rPr lang="zh-CN" altLang="en-US" smtClean="0"/>
              <a:t>投标书审查本卷须知</a:t>
            </a:r>
          </a:p>
          <a:p>
            <a:r>
              <a:rPr lang="zh-CN" altLang="en-US" smtClean="0"/>
              <a:t>保密！</a:t>
            </a:r>
          </a:p>
          <a:p>
            <a:r>
              <a:rPr lang="zh-CN" altLang="en-US" smtClean="0"/>
              <a:t>形式</a:t>
            </a:r>
          </a:p>
          <a:p>
            <a:r>
              <a:rPr lang="zh-CN" altLang="en-US" smtClean="0"/>
              <a:t>内容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7599134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</a:t>
            </a:r>
            <a:r>
              <a:rPr lang="en-US" altLang="zh-CN" sz="2400"/>
              <a:t>6</a:t>
            </a:r>
            <a:r>
              <a:rPr lang="en-US" altLang="zh-CN" sz="2400" smtClean="0"/>
              <a:t>——</a:t>
            </a:r>
            <a:r>
              <a:rPr lang="zh-CN" altLang="en-US" sz="2400"/>
              <a:t>试讲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7500" lnSpcReduction="20000"/>
          </a:bodyPr>
          <a:lstStyle/>
          <a:p>
            <a:r>
              <a:rPr lang="zh-CN" altLang="en-US" smtClean="0"/>
              <a:t>试讲的时机</a:t>
            </a:r>
          </a:p>
          <a:p>
            <a:r>
              <a:rPr lang="zh-CN" altLang="en-US" smtClean="0"/>
              <a:t>重大工程关键交流</a:t>
            </a:r>
          </a:p>
          <a:p>
            <a:r>
              <a:rPr lang="zh-CN" altLang="en-US" smtClean="0"/>
              <a:t>招投标讲标</a:t>
            </a:r>
          </a:p>
          <a:p>
            <a:r>
              <a:rPr lang="zh-CN" altLang="en-US" smtClean="0"/>
              <a:t>售前试讲审查</a:t>
            </a:r>
          </a:p>
          <a:p>
            <a:r>
              <a:rPr lang="zh-CN" altLang="en-US" smtClean="0"/>
              <a:t>竞争策略是否到位</a:t>
            </a:r>
          </a:p>
          <a:p>
            <a:r>
              <a:rPr lang="zh-CN" altLang="en-US" smtClean="0"/>
              <a:t>内容合理有说服力</a:t>
            </a:r>
          </a:p>
          <a:p>
            <a:r>
              <a:rPr lang="zh-CN" altLang="en-US" smtClean="0"/>
              <a:t>演讲技巧</a:t>
            </a:r>
          </a:p>
          <a:p>
            <a:r>
              <a:rPr lang="zh-CN" altLang="en-US" smtClean="0"/>
              <a:t>模拟答复以下问题</a:t>
            </a:r>
          </a:p>
          <a:p>
            <a:r>
              <a:rPr lang="zh-CN" altLang="en-US" smtClean="0"/>
              <a:t>售前试讲审查本卷须知</a:t>
            </a:r>
          </a:p>
          <a:p>
            <a:r>
              <a:rPr lang="zh-CN" altLang="en-US" smtClean="0"/>
              <a:t>讲解是否专业</a:t>
            </a:r>
          </a:p>
          <a:p>
            <a:r>
              <a:rPr lang="zh-CN" altLang="en-US" smtClean="0"/>
              <a:t>时间把握</a:t>
            </a:r>
          </a:p>
          <a:p>
            <a:r>
              <a:rPr lang="zh-CN" altLang="en-US" smtClean="0"/>
              <a:t>听众可能的疑虑准备情况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20918500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控制点7——交流总结〔N次)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zh-CN" altLang="en-US" b="1" smtClean="0"/>
              <a:t>总结时机：</a:t>
            </a:r>
            <a:r>
              <a:rPr lang="zh-CN" altLang="en-US" smtClean="0"/>
              <a:t>在每次与客户正是交流结束后</a:t>
            </a:r>
            <a:endParaRPr lang="en-US" altLang="zh-CN" smtClean="0"/>
          </a:p>
          <a:p>
            <a:r>
              <a:rPr lang="zh-CN" altLang="en-US" b="1"/>
              <a:t>总结</a:t>
            </a:r>
            <a:r>
              <a:rPr lang="zh-CN" altLang="en-US" b="1" smtClean="0"/>
              <a:t>目的：</a:t>
            </a:r>
            <a:r>
              <a:rPr lang="zh-CN" altLang="en-US" smtClean="0"/>
              <a:t>真实记录售前交流过程、汇总产生的文档、下次交流提醒</a:t>
            </a:r>
            <a:endParaRPr lang="en-US" altLang="zh-CN" smtClean="0"/>
          </a:p>
          <a:p>
            <a:r>
              <a:rPr lang="zh-CN" altLang="en-US" b="1"/>
              <a:t>总结</a:t>
            </a:r>
            <a:r>
              <a:rPr lang="zh-CN" altLang="en-US" b="1" smtClean="0"/>
              <a:t>方式：</a:t>
            </a:r>
            <a:r>
              <a:rPr lang="zh-CN" altLang="en-US" smtClean="0"/>
              <a:t>售前自己写一个总结文档，产生</a:t>
            </a:r>
            <a:r>
              <a:rPr lang="en-US" altLang="zh-CN" smtClean="0"/>
              <a:t>《</a:t>
            </a:r>
            <a:r>
              <a:rPr lang="zh-CN" altLang="en-US" smtClean="0"/>
              <a:t>售前交流记录</a:t>
            </a:r>
            <a:r>
              <a:rPr lang="en-US" altLang="zh-CN" smtClean="0"/>
              <a:t>》</a:t>
            </a:r>
            <a:r>
              <a:rPr lang="zh-CN" altLang="en-US" smtClean="0"/>
              <a:t>，统一放入售前知识库</a:t>
            </a:r>
            <a:endParaRPr lang="en-US" altLang="zh-CN" smtClean="0"/>
          </a:p>
          <a:p>
            <a:r>
              <a:rPr lang="zh-CN" altLang="en-US" b="1"/>
              <a:t>总结</a:t>
            </a:r>
            <a:r>
              <a:rPr lang="zh-CN" altLang="en-US" b="1" smtClean="0"/>
              <a:t>内容</a:t>
            </a:r>
            <a:endParaRPr lang="en-US" altLang="zh-CN" b="1" smtClean="0"/>
          </a:p>
          <a:p>
            <a:pPr lvl="1"/>
            <a:r>
              <a:rPr lang="zh-CN" altLang="en-US"/>
              <a:t>本</a:t>
            </a:r>
            <a:r>
              <a:rPr lang="zh-CN" altLang="en-US" smtClean="0"/>
              <a:t>次</a:t>
            </a:r>
            <a:r>
              <a:rPr lang="zh-CN" altLang="en-US"/>
              <a:t>售前</a:t>
            </a:r>
            <a:r>
              <a:rPr lang="zh-CN" altLang="en-US" smtClean="0"/>
              <a:t>交流</a:t>
            </a:r>
            <a:r>
              <a:rPr lang="zh-CN" altLang="en-US"/>
              <a:t>的</a:t>
            </a:r>
            <a:r>
              <a:rPr lang="zh-CN" altLang="en-US" smtClean="0"/>
              <a:t>议程、客户方参加人员、我方人员</a:t>
            </a:r>
            <a:endParaRPr lang="en-US" altLang="zh-CN" smtClean="0"/>
          </a:p>
          <a:p>
            <a:pPr lvl="1"/>
            <a:r>
              <a:rPr lang="zh-CN" altLang="en-US"/>
              <a:t>本次交流的</a:t>
            </a:r>
            <a:r>
              <a:rPr lang="zh-CN" altLang="en-US" smtClean="0"/>
              <a:t>策略、主要内容</a:t>
            </a:r>
            <a:endParaRPr lang="en-US" altLang="zh-CN" smtClean="0"/>
          </a:p>
          <a:p>
            <a:pPr lvl="1"/>
            <a:r>
              <a:rPr lang="zh-CN" altLang="en-US" b="1"/>
              <a:t>本次客户的兴趣</a:t>
            </a:r>
            <a:r>
              <a:rPr lang="zh-CN" altLang="en-US" b="1" smtClean="0"/>
              <a:t>重点</a:t>
            </a:r>
            <a:endParaRPr lang="en-US" altLang="zh-CN" b="1" smtClean="0"/>
          </a:p>
          <a:p>
            <a:pPr lvl="1"/>
            <a:r>
              <a:rPr lang="zh-CN" altLang="en-US"/>
              <a:t>客户提出的</a:t>
            </a:r>
            <a:r>
              <a:rPr lang="zh-CN" altLang="en-US" smtClean="0"/>
              <a:t>问题和售前答复</a:t>
            </a:r>
            <a:endParaRPr lang="en-US" altLang="zh-CN" smtClean="0"/>
          </a:p>
          <a:p>
            <a:pPr lvl="1"/>
            <a:r>
              <a:rPr lang="zh-CN" altLang="en-US" b="1"/>
              <a:t>本</a:t>
            </a:r>
            <a:r>
              <a:rPr lang="zh-CN" altLang="en-US" b="1" smtClean="0"/>
              <a:t>次获得客户、竞争对手、其它资料整理</a:t>
            </a:r>
            <a:endParaRPr lang="en-US" altLang="zh-CN" b="1" smtClean="0"/>
          </a:p>
          <a:p>
            <a:pPr lvl="1"/>
            <a:r>
              <a:rPr lang="zh-CN" altLang="en-US" b="1"/>
              <a:t>本次售前的</a:t>
            </a:r>
            <a:r>
              <a:rPr lang="zh-CN" altLang="en-US" b="1" smtClean="0"/>
              <a:t>资料、</a:t>
            </a:r>
            <a:r>
              <a:rPr lang="en-US" altLang="zh-CN" b="1" smtClean="0"/>
              <a:t>PPT</a:t>
            </a:r>
            <a:r>
              <a:rPr lang="zh-CN" altLang="en-US" b="1" smtClean="0"/>
              <a:t>和其他文档</a:t>
            </a:r>
            <a:endParaRPr lang="en-US" altLang="zh-CN" b="1" smtClean="0"/>
          </a:p>
          <a:p>
            <a:pPr lvl="1"/>
            <a:r>
              <a:rPr lang="zh-CN" altLang="en-US"/>
              <a:t>本次交流策略</a:t>
            </a:r>
            <a:r>
              <a:rPr lang="zh-CN" altLang="en-US" smtClean="0"/>
              <a:t>得失、经验教训、遗留问题</a:t>
            </a:r>
            <a:endParaRPr lang="en-US" altLang="zh-CN" smtClean="0"/>
          </a:p>
          <a:p>
            <a:pPr lvl="1"/>
            <a:r>
              <a:rPr lang="zh-CN" altLang="en-US" b="1"/>
              <a:t>下次交流的重点建议和提示</a:t>
            </a:r>
            <a:r>
              <a:rPr lang="zh-CN" altLang="en-US" b="1" smtClean="0"/>
              <a:t>点</a:t>
            </a:r>
            <a:endParaRPr lang="en-US" altLang="zh-CN" b="1" smtClean="0"/>
          </a:p>
          <a:p>
            <a:pPr lvl="1"/>
            <a:r>
              <a:rPr lang="zh-CN" altLang="en-US" b="1"/>
              <a:t>遗留</a:t>
            </a:r>
            <a:r>
              <a:rPr lang="zh-CN" altLang="en-US" b="1" smtClean="0"/>
              <a:t>问题、处理方式、负责人</a:t>
            </a:r>
            <a:endParaRPr lang="en-US" altLang="zh-CN" b="1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3211757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</a:t>
            </a:r>
            <a:r>
              <a:rPr lang="en-US" altLang="zh-CN" sz="2400" smtClean="0"/>
              <a:t>8——</a:t>
            </a:r>
            <a:r>
              <a:rPr lang="zh-CN" altLang="en-US" sz="2400" smtClean="0"/>
              <a:t>售前转实施控制</a:t>
            </a:r>
            <a:endParaRPr lang="zh-CN" altLang="en-US" sz="24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7500" lnSpcReduction="20000"/>
          </a:bodyPr>
          <a:lstStyle/>
          <a:p>
            <a:r>
              <a:rPr lang="zh-CN" altLang="en-US" smtClean="0"/>
              <a:t>技术复审</a:t>
            </a:r>
          </a:p>
          <a:p>
            <a:r>
              <a:rPr lang="zh-CN" altLang="en-US" smtClean="0"/>
              <a:t>工程目标</a:t>
            </a:r>
          </a:p>
          <a:p>
            <a:r>
              <a:rPr lang="zh-CN" altLang="en-US" smtClean="0"/>
              <a:t>工程范围</a:t>
            </a:r>
          </a:p>
          <a:p>
            <a:r>
              <a:rPr lang="zh-CN" altLang="en-US" smtClean="0"/>
              <a:t>技术方案可行性</a:t>
            </a:r>
          </a:p>
          <a:p>
            <a:r>
              <a:rPr lang="zh-CN" altLang="en-US" smtClean="0"/>
              <a:t>工程实施、效劳风险评价</a:t>
            </a:r>
          </a:p>
          <a:p>
            <a:r>
              <a:rPr lang="zh-CN" altLang="en-US" smtClean="0"/>
              <a:t>移交资料审查</a:t>
            </a:r>
          </a:p>
          <a:p>
            <a:r>
              <a:rPr lang="zh-CN" altLang="en-US" smtClean="0"/>
              <a:t>售前工程资料完整性</a:t>
            </a:r>
          </a:p>
          <a:p>
            <a:r>
              <a:rPr lang="zh-CN" altLang="en-US" smtClean="0"/>
              <a:t>工程实施本卷须知</a:t>
            </a:r>
          </a:p>
          <a:p>
            <a:r>
              <a:rPr lang="zh-CN" altLang="en-US" smtClean="0"/>
              <a:t>移交资料本卷须知</a:t>
            </a:r>
          </a:p>
          <a:p>
            <a:r>
              <a:rPr lang="zh-CN" altLang="en-US" smtClean="0"/>
              <a:t>版本是否为最终版</a:t>
            </a:r>
          </a:p>
          <a:p>
            <a:r>
              <a:rPr lang="zh-CN" altLang="en-US" smtClean="0"/>
              <a:t>全部资料是否放入知识库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9757031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控制点9——工程总结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7500" lnSpcReduction="10000"/>
          </a:bodyPr>
          <a:lstStyle/>
          <a:p>
            <a:r>
              <a:rPr lang="zh-CN" altLang="en-US" b="1" smtClean="0"/>
              <a:t>总结时机：在一个售前工程结束〔成功或失败〕后</a:t>
            </a:r>
          </a:p>
          <a:p>
            <a:r>
              <a:rPr lang="zh-CN" altLang="en-US" b="1" smtClean="0"/>
              <a:t>总结目的：回忆工程整体策略、每次售前交流过程、总结本工程的经验得失</a:t>
            </a:r>
          </a:p>
          <a:p>
            <a:r>
              <a:rPr lang="zh-CN" altLang="en-US" b="1" smtClean="0"/>
              <a:t>总结方式：销售、售前和相关领导召开一个小型售前工程总结会议，产生《售前工程总结报告》，统一放入售前知识库</a:t>
            </a:r>
          </a:p>
          <a:p>
            <a:r>
              <a:rPr lang="zh-CN" altLang="en-US" b="1" smtClean="0"/>
              <a:t>总结内容：</a:t>
            </a:r>
          </a:p>
          <a:p>
            <a:r>
              <a:rPr lang="zh-CN" altLang="en-US" b="1" smtClean="0"/>
              <a:t>本工程的背景、竞争情况、工程交流过程、工程最终结果</a:t>
            </a:r>
          </a:p>
          <a:p>
            <a:r>
              <a:rPr lang="zh-CN" altLang="en-US" b="1" smtClean="0"/>
              <a:t>本工程整体策略回忆、策略实现情况</a:t>
            </a:r>
          </a:p>
          <a:p>
            <a:r>
              <a:rPr lang="zh-CN" altLang="en-US" b="1" smtClean="0"/>
              <a:t>本工程的经验〔策略成功点、优势突出点、工程收获……〕</a:t>
            </a:r>
          </a:p>
          <a:p>
            <a:r>
              <a:rPr lang="zh-CN" altLang="en-US" b="1" smtClean="0"/>
              <a:t>本工程的教训〔策略失败点、劣势突出点、教训……〕</a:t>
            </a:r>
          </a:p>
          <a:p>
            <a:r>
              <a:rPr lang="zh-CN" altLang="en-US" b="1" smtClean="0"/>
              <a:t>全面整理本工程客户提供资料、竞争对手资料</a:t>
            </a:r>
          </a:p>
          <a:p>
            <a:r>
              <a:rPr lang="zh-CN" altLang="en-US" b="1" smtClean="0"/>
              <a:t>全面整理本工程历次售前文档、其他收集的相关资料</a:t>
            </a:r>
          </a:p>
          <a:p>
            <a:r>
              <a:rPr lang="zh-CN" altLang="en-US" b="1" smtClean="0"/>
              <a:t>拜访本工程主要客户，获得工程成败的真实原因</a:t>
            </a:r>
          </a:p>
          <a:p>
            <a:r>
              <a:rPr lang="zh-CN" altLang="en-US" b="1" smtClean="0"/>
              <a:t>今后类似工程售前的重点建议和提示点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3637387"/>
      </p:ext>
    </p:ext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z="2400" smtClean="0"/>
              <a:t>控制点</a:t>
            </a:r>
            <a:r>
              <a:rPr lang="en-US" altLang="zh-CN" sz="2400" smtClean="0"/>
              <a:t>10——</a:t>
            </a:r>
            <a:r>
              <a:rPr lang="zh-CN" altLang="en-US" sz="2400" smtClean="0"/>
              <a:t>售前知识管理审查</a:t>
            </a:r>
            <a:endParaRPr lang="zh-CN" altLang="en-US" sz="24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7500" lnSpcReduction="10000"/>
          </a:bodyPr>
          <a:lstStyle/>
          <a:p>
            <a:r>
              <a:rPr lang="zh-CN" altLang="en-US" smtClean="0"/>
              <a:t>售前工程资料〔完整性〕</a:t>
            </a:r>
          </a:p>
          <a:p>
            <a:r>
              <a:rPr lang="zh-CN" altLang="en-US" smtClean="0"/>
              <a:t>客户提供的资料</a:t>
            </a:r>
          </a:p>
          <a:p>
            <a:r>
              <a:rPr lang="zh-CN" altLang="en-US" smtClean="0"/>
              <a:t>历次售前准备的资料</a:t>
            </a:r>
          </a:p>
          <a:p>
            <a:r>
              <a:rPr lang="zh-CN" altLang="en-US" smtClean="0"/>
              <a:t>每次售前交流</a:t>
            </a:r>
          </a:p>
          <a:p>
            <a:r>
              <a:rPr lang="zh-CN" altLang="en-US" smtClean="0"/>
              <a:t>售前工程总结</a:t>
            </a:r>
          </a:p>
          <a:p>
            <a:r>
              <a:rPr lang="zh-CN" altLang="en-US" smtClean="0"/>
              <a:t>行业资料、厂商资料、对手资料…</a:t>
            </a:r>
          </a:p>
          <a:p>
            <a:r>
              <a:rPr lang="zh-CN" altLang="en-US" smtClean="0"/>
              <a:t>经验教训总结〔经验传承〕</a:t>
            </a:r>
          </a:p>
          <a:p>
            <a:r>
              <a:rPr lang="zh-CN" altLang="en-US" smtClean="0"/>
              <a:t>每次交流的经验教训总结</a:t>
            </a:r>
          </a:p>
          <a:p>
            <a:r>
              <a:rPr lang="zh-CN" altLang="en-US" smtClean="0"/>
              <a:t>每个工程的经验教训总结</a:t>
            </a:r>
          </a:p>
          <a:p>
            <a:r>
              <a:rPr lang="zh-CN" altLang="en-US" smtClean="0"/>
              <a:t>售前定期交流总结、今后同类工程的本卷须知总结</a:t>
            </a:r>
          </a:p>
          <a:p>
            <a:r>
              <a:rPr lang="zh-CN" altLang="en-US" smtClean="0"/>
              <a:t>售前知识管理审查本卷须知</a:t>
            </a:r>
          </a:p>
          <a:p>
            <a:r>
              <a:rPr lang="zh-CN" altLang="en-US" smtClean="0"/>
              <a:t>建立专门工程文档审查机制</a:t>
            </a:r>
          </a:p>
          <a:p>
            <a:r>
              <a:rPr lang="zh-CN" altLang="en-US" smtClean="0"/>
              <a:t>建立奖励机制</a:t>
            </a:r>
          </a:p>
          <a:p>
            <a:r>
              <a:rPr lang="zh-CN" altLang="en-US" smtClean="0"/>
              <a:t>定期分享机制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9866745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1DF33-5A38-4035-AC9E-B8E17EB22BE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26</a:t>
            </a:fld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一、售前管理全景剖析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二、售前体系模型与关键要素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三、售前工程方法论〔流程与控制点〕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四、售前队伍建设与职业生涯规划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五、售前工程筹划技巧</a:t>
            </a:r>
          </a:p>
          <a:p>
            <a:pPr>
              <a:lnSpc>
                <a:spcPct val="160000"/>
              </a:lnSpc>
            </a:pPr>
            <a:r>
              <a:rPr lang="zh-CN" altLang="en-US">
                <a:cs typeface="Arial" pitchFamily="34" charset="0"/>
              </a:rPr>
              <a:t>六、售前交流实战技巧</a:t>
            </a:r>
          </a:p>
        </p:txBody>
      </p:sp>
    </p:spTree>
    <p:extLst>
      <p:ext uri="{BB962C8B-B14F-4D97-AF65-F5344CB8AC3E}">
        <p14:creationId xmlns:p14="http://schemas.microsoft.com/office/powerpoint/2010/main" val="110669978"/>
      </p:ext>
    </p:ext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mtClean="0"/>
              <a:t>售前队伍的建设与培养</a:t>
            </a:r>
            <a:endParaRPr lang="zh-CN" altLang="en-US" sz="1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mtClean="0"/>
              <a:t>树立正确的思维观念〔8大转变〕</a:t>
            </a:r>
          </a:p>
          <a:p>
            <a:r>
              <a:rPr lang="zh-CN" altLang="en-US" smtClean="0"/>
              <a:t>建立售前能力素质模型</a:t>
            </a:r>
          </a:p>
          <a:p>
            <a:r>
              <a:rPr lang="zh-CN" altLang="en-US" smtClean="0"/>
              <a:t>售前人员分级管理</a:t>
            </a:r>
          </a:p>
          <a:p>
            <a:r>
              <a:rPr lang="zh-CN" altLang="en-US" smtClean="0"/>
              <a:t>售前培训与职业规划体系</a:t>
            </a:r>
          </a:p>
          <a:p>
            <a:r>
              <a:rPr lang="zh-CN" altLang="en-US" smtClean="0"/>
              <a:t>售前绩效考核体系</a:t>
            </a:r>
          </a:p>
          <a:p>
            <a:r>
              <a:rPr lang="zh-CN" altLang="en-US" smtClean="0"/>
              <a:t>售前薪酬体系</a:t>
            </a:r>
          </a:p>
          <a:p>
            <a:r>
              <a:rPr lang="zh-CN" altLang="en-US" smtClean="0"/>
              <a:t>售前知识管理体系与经验传承</a:t>
            </a:r>
          </a:p>
          <a:p>
            <a:r>
              <a:rPr lang="zh-CN" altLang="en-US" smtClean="0"/>
              <a:t>…….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8419384"/>
      </p:ext>
    </p:ext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300700" cy="490066"/>
          </a:xfrm>
        </p:spPr>
        <p:txBody>
          <a:bodyPr/>
          <a:lstStyle/>
          <a:p>
            <a:r>
              <a:rPr lang="zh-CN" altLang="en-US" smtClean="0"/>
              <a:t>思维模式：从技术到售前的</a:t>
            </a:r>
            <a:r>
              <a:rPr lang="en-US" altLang="zh-CN" smtClean="0"/>
              <a:t>8</a:t>
            </a:r>
            <a:r>
              <a:rPr lang="zh-CN" altLang="en-US" smtClean="0"/>
              <a:t>大转变</a:t>
            </a:r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28</a:t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971600" y="1268760"/>
            <a:ext cx="3168352" cy="47525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1330416" y="1412776"/>
            <a:ext cx="2450721" cy="366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技术〔As is〕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31640" y="198164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自己知道、明白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331640" y="246922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关注技术细节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331640" y="295680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latin typeface="微软雅黑" pitchFamily="34" charset="-122"/>
                <a:ea typeface="微软雅黑" pitchFamily="34" charset="-122"/>
              </a:rPr>
              <a:t>埋头</a:t>
            </a:r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钻研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331640" y="344438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知识的深度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331640" y="393196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会做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331640" y="441954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自身专业度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331640" y="490712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创新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331640" y="539470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个人成为高手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5148064" y="1260435"/>
            <a:ext cx="3168352" cy="47525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5506880" y="1404451"/>
            <a:ext cx="2450721" cy="366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售前〔To be〕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5508104" y="198164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让别人明白、认同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5506880" y="2469222"/>
            <a:ext cx="2450721" cy="335615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整体筹划与组织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5508104" y="295680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能说会道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5508104" y="344438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知识的广度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5508104" y="393196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latin typeface="微软雅黑" pitchFamily="34" charset="-122"/>
                <a:ea typeface="微软雅黑" pitchFamily="34" charset="-122"/>
              </a:rPr>
              <a:t>会</a:t>
            </a:r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写、会说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5508104" y="441954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自身影响力、感染力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5508104" y="490712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提炼与总结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508104" y="5394702"/>
            <a:ext cx="2448272" cy="338554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latin typeface="微软雅黑" pitchFamily="34" charset="-122"/>
                <a:ea typeface="微软雅黑" pitchFamily="34" charset="-122"/>
              </a:rPr>
              <a:t>公司获得相应竞争优势</a:t>
            </a:r>
            <a:endParaRPr lang="zh-CN" altLang="en-US" sz="1600"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27" name="直接箭头连接符 26"/>
          <p:cNvCxnSpPr>
            <a:stCxn id="9" idx="3"/>
            <a:endCxn id="19" idx="1"/>
          </p:cNvCxnSpPr>
          <p:nvPr/>
        </p:nvCxnSpPr>
        <p:spPr>
          <a:xfrm>
            <a:off x="3779912" y="2150919"/>
            <a:ext cx="172819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箭头连接符 34"/>
          <p:cNvCxnSpPr/>
          <p:nvPr/>
        </p:nvCxnSpPr>
        <p:spPr>
          <a:xfrm>
            <a:off x="3779912" y="2638499"/>
            <a:ext cx="172819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/>
          <p:cNvCxnSpPr/>
          <p:nvPr/>
        </p:nvCxnSpPr>
        <p:spPr>
          <a:xfrm>
            <a:off x="3779912" y="3126079"/>
            <a:ext cx="172819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/>
          <p:cNvCxnSpPr>
            <a:stCxn id="12" idx="3"/>
            <a:endCxn id="22" idx="1"/>
          </p:cNvCxnSpPr>
          <p:nvPr/>
        </p:nvCxnSpPr>
        <p:spPr>
          <a:xfrm>
            <a:off x="3779912" y="3613659"/>
            <a:ext cx="172819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/>
          <p:nvPr/>
        </p:nvCxnSpPr>
        <p:spPr>
          <a:xfrm>
            <a:off x="3779912" y="4101239"/>
            <a:ext cx="172819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箭头连接符 39"/>
          <p:cNvCxnSpPr>
            <a:stCxn id="14" idx="3"/>
            <a:endCxn id="24" idx="1"/>
          </p:cNvCxnSpPr>
          <p:nvPr/>
        </p:nvCxnSpPr>
        <p:spPr>
          <a:xfrm>
            <a:off x="3779912" y="4588819"/>
            <a:ext cx="172819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箭头连接符 40"/>
          <p:cNvCxnSpPr>
            <a:stCxn id="15" idx="3"/>
            <a:endCxn id="25" idx="1"/>
          </p:cNvCxnSpPr>
          <p:nvPr/>
        </p:nvCxnSpPr>
        <p:spPr>
          <a:xfrm>
            <a:off x="3779912" y="5076399"/>
            <a:ext cx="172819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箭头连接符 41"/>
          <p:cNvCxnSpPr>
            <a:stCxn id="16" idx="3"/>
            <a:endCxn id="26" idx="1"/>
          </p:cNvCxnSpPr>
          <p:nvPr/>
        </p:nvCxnSpPr>
        <p:spPr>
          <a:xfrm>
            <a:off x="3779912" y="5563979"/>
            <a:ext cx="172819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爆炸形 1 50"/>
          <p:cNvSpPr/>
          <p:nvPr/>
        </p:nvSpPr>
        <p:spPr>
          <a:xfrm>
            <a:off x="3995936" y="1404451"/>
            <a:ext cx="1368152" cy="656397"/>
          </a:xfrm>
          <a:prstGeom prst="irregularSeal1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schemeClr val="tx1"/>
                </a:solidFill>
              </a:rPr>
              <a:t>8</a:t>
            </a:r>
            <a:r>
              <a:rPr lang="zh-CN" altLang="en-US" sz="1200" b="1" smtClean="0">
                <a:solidFill>
                  <a:schemeClr val="tx1"/>
                </a:solidFill>
              </a:rPr>
              <a:t>大转变！</a:t>
            </a:r>
            <a:endParaRPr lang="zh-CN" altLang="en-US" sz="12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331010"/>
      </p:ext>
    </p:ext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971600" y="4653136"/>
            <a:ext cx="7416824" cy="170321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300700" cy="490066"/>
          </a:xfrm>
        </p:spPr>
        <p:txBody>
          <a:bodyPr/>
          <a:lstStyle/>
          <a:p>
            <a:r>
              <a:rPr lang="zh-CN" altLang="en-US" smtClean="0"/>
              <a:t>售前人员的素质能力模型</a:t>
            </a:r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0752-F7E5-44E2-8AA3-21EF20F8749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29</a:t>
            </a:fld>
            <a:endParaRPr lang="zh-CN" altLang="en-US"/>
          </a:p>
        </p:txBody>
      </p:sp>
      <p:sp>
        <p:nvSpPr>
          <p:cNvPr id="38" name="矩形 37"/>
          <p:cNvSpPr/>
          <p:nvPr/>
        </p:nvSpPr>
        <p:spPr>
          <a:xfrm>
            <a:off x="971600" y="2647201"/>
            <a:ext cx="7416824" cy="17032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矩形 42"/>
          <p:cNvSpPr/>
          <p:nvPr/>
        </p:nvSpPr>
        <p:spPr>
          <a:xfrm>
            <a:off x="971600" y="1052736"/>
            <a:ext cx="7416824" cy="12917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13991" y="1191548"/>
            <a:ext cx="461665" cy="11573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台面展示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6560604" y="1340768"/>
            <a:ext cx="1368152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场面控制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1619672" y="1340768"/>
            <a:ext cx="1368152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语言表达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6" name="矩形 45"/>
          <p:cNvSpPr/>
          <p:nvPr/>
        </p:nvSpPr>
        <p:spPr>
          <a:xfrm>
            <a:off x="3266649" y="1340768"/>
            <a:ext cx="1368152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呈现技巧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4913626" y="1340768"/>
            <a:ext cx="1368152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交互技巧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1023018" y="2920142"/>
            <a:ext cx="461665" cy="11573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itchFamily="34" charset="-122"/>
                <a:ea typeface="微软雅黑" pitchFamily="34" charset="-122"/>
              </a:rPr>
              <a:t>台</a:t>
            </a:r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下努力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1619672" y="2827967"/>
            <a:ext cx="2016224" cy="52902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信息收集与整合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3869922" y="2827967"/>
            <a:ext cx="2016224" cy="52902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听众透彻分析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6120172" y="2827966"/>
            <a:ext cx="2016224" cy="52902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售前整体规划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1617841" y="3518669"/>
            <a:ext cx="2016224" cy="52902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个人形象定位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6" name="矩形 55"/>
          <p:cNvSpPr/>
          <p:nvPr/>
        </p:nvSpPr>
        <p:spPr>
          <a:xfrm>
            <a:off x="3869922" y="3518669"/>
            <a:ext cx="2016224" cy="52902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行业知识积累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7" name="矩形 56"/>
          <p:cNvSpPr/>
          <p:nvPr/>
        </p:nvSpPr>
        <p:spPr>
          <a:xfrm>
            <a:off x="6129248" y="3535895"/>
            <a:ext cx="2016224" cy="52902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交流前准备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5" name="矩形 64"/>
          <p:cNvSpPr/>
          <p:nvPr/>
        </p:nvSpPr>
        <p:spPr>
          <a:xfrm>
            <a:off x="1623559" y="4916199"/>
            <a:ext cx="1387993" cy="529025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个人底蕴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8" name="矩形 67"/>
          <p:cNvSpPr/>
          <p:nvPr/>
        </p:nvSpPr>
        <p:spPr>
          <a:xfrm>
            <a:off x="1621728" y="5617389"/>
            <a:ext cx="2016224" cy="529025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成功思维模式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3873809" y="5617389"/>
            <a:ext cx="2016224" cy="529025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认真负责态度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6133135" y="5634615"/>
            <a:ext cx="2016224" cy="529025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着装与礼仪常识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4" name="矩形 73"/>
          <p:cNvSpPr/>
          <p:nvPr/>
        </p:nvSpPr>
        <p:spPr>
          <a:xfrm>
            <a:off x="3331840" y="4916199"/>
            <a:ext cx="1387993" cy="529025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快速学习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5" name="矩形 74"/>
          <p:cNvSpPr/>
          <p:nvPr/>
        </p:nvSpPr>
        <p:spPr>
          <a:xfrm>
            <a:off x="5040121" y="4916199"/>
            <a:ext cx="1387993" cy="529025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总结提炼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6" name="矩形 75"/>
          <p:cNvSpPr/>
          <p:nvPr/>
        </p:nvSpPr>
        <p:spPr>
          <a:xfrm>
            <a:off x="6748403" y="4916199"/>
            <a:ext cx="1387993" cy="529025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应变能力</a:t>
            </a:r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32" name="直接箭头连接符 31"/>
          <p:cNvCxnSpPr>
            <a:stCxn id="38" idx="0"/>
            <a:endCxn id="43" idx="2"/>
          </p:cNvCxnSpPr>
          <p:nvPr/>
        </p:nvCxnSpPr>
        <p:spPr>
          <a:xfrm flipH="1" flipV="1">
            <a:off x="4680012" y="2344480"/>
            <a:ext cx="0" cy="30272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直接箭头连接符 76"/>
          <p:cNvCxnSpPr/>
          <p:nvPr/>
        </p:nvCxnSpPr>
        <p:spPr>
          <a:xfrm flipH="1" flipV="1">
            <a:off x="6560604" y="2344480"/>
            <a:ext cx="0" cy="30272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直接箭头连接符 77"/>
          <p:cNvCxnSpPr/>
          <p:nvPr/>
        </p:nvCxnSpPr>
        <p:spPr>
          <a:xfrm flipH="1" flipV="1">
            <a:off x="2838406" y="2344480"/>
            <a:ext cx="0" cy="30272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直接箭头连接符 78"/>
          <p:cNvCxnSpPr/>
          <p:nvPr/>
        </p:nvCxnSpPr>
        <p:spPr>
          <a:xfrm flipH="1" flipV="1">
            <a:off x="4685243" y="4350415"/>
            <a:ext cx="0" cy="30272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直接箭头连接符 79"/>
          <p:cNvCxnSpPr/>
          <p:nvPr/>
        </p:nvCxnSpPr>
        <p:spPr>
          <a:xfrm flipH="1" flipV="1">
            <a:off x="6560604" y="4350415"/>
            <a:ext cx="0" cy="30272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直接箭头连接符 80"/>
          <p:cNvCxnSpPr/>
          <p:nvPr/>
        </p:nvCxnSpPr>
        <p:spPr>
          <a:xfrm flipH="1" flipV="1">
            <a:off x="2838406" y="4350414"/>
            <a:ext cx="0" cy="30272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文本框 81"/>
          <p:cNvSpPr txBox="1"/>
          <p:nvPr/>
        </p:nvSpPr>
        <p:spPr>
          <a:xfrm>
            <a:off x="1038512" y="4988600"/>
            <a:ext cx="461665" cy="11573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latin typeface="微软雅黑" pitchFamily="34" charset="-122"/>
                <a:ea typeface="微软雅黑" pitchFamily="34" charset="-122"/>
              </a:rPr>
              <a:t>个人积淀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90586052"/>
      </p:ext>
    </p:ext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35596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mtClean="0"/>
              <a:t>售前人员的分类管</a:t>
            </a:r>
            <a:r>
              <a:rPr lang="zh-CN" altLang="en-US"/>
              <a:t>理</a:t>
            </a:r>
            <a:endParaRPr lang="zh-CN" altLang="en-US" sz="1600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30</a:t>
            </a:fld>
            <a:endParaRPr lang="zh-CN" altLang="en-US"/>
          </a:p>
        </p:txBody>
      </p:sp>
      <p:cxnSp>
        <p:nvCxnSpPr>
          <p:cNvPr id="4" name="直接箭头连接符 3"/>
          <p:cNvCxnSpPr/>
          <p:nvPr/>
        </p:nvCxnSpPr>
        <p:spPr>
          <a:xfrm flipH="1">
            <a:off x="1115616" y="6093296"/>
            <a:ext cx="75608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箭头连接符 5"/>
          <p:cNvCxnSpPr/>
          <p:nvPr/>
        </p:nvCxnSpPr>
        <p:spPr>
          <a:xfrm flipH="1" flipV="1">
            <a:off x="1115616" y="1052736"/>
            <a:ext cx="0" cy="50405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1115616" y="1844824"/>
            <a:ext cx="6840760" cy="205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1115616" y="3356992"/>
            <a:ext cx="6840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1115616" y="4869160"/>
            <a:ext cx="6840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 flipH="1">
            <a:off x="2915816" y="1052736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连接符 41"/>
          <p:cNvCxnSpPr/>
          <p:nvPr/>
        </p:nvCxnSpPr>
        <p:spPr>
          <a:xfrm flipH="1">
            <a:off x="4788024" y="1052736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/>
          <p:cNvCxnSpPr/>
          <p:nvPr/>
        </p:nvCxnSpPr>
        <p:spPr>
          <a:xfrm flipH="1">
            <a:off x="6516216" y="1052736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椭圆 22"/>
          <p:cNvSpPr/>
          <p:nvPr/>
        </p:nvSpPr>
        <p:spPr>
          <a:xfrm>
            <a:off x="1403648" y="4437112"/>
            <a:ext cx="2016224" cy="108012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tx1"/>
                </a:solidFill>
              </a:rPr>
              <a:t>销售型售前</a:t>
            </a:r>
          </a:p>
        </p:txBody>
      </p:sp>
      <p:sp>
        <p:nvSpPr>
          <p:cNvPr id="52" name="椭圆 51"/>
          <p:cNvSpPr/>
          <p:nvPr/>
        </p:nvSpPr>
        <p:spPr>
          <a:xfrm>
            <a:off x="2015716" y="2560503"/>
            <a:ext cx="2016224" cy="108012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tx1"/>
                </a:solidFill>
              </a:rPr>
              <a:t>市场型售前</a:t>
            </a:r>
          </a:p>
        </p:txBody>
      </p:sp>
      <p:sp>
        <p:nvSpPr>
          <p:cNvPr id="53" name="椭圆 52"/>
          <p:cNvSpPr/>
          <p:nvPr/>
        </p:nvSpPr>
        <p:spPr>
          <a:xfrm>
            <a:off x="3635896" y="980728"/>
            <a:ext cx="2016224" cy="108012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专家型售前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4" name="椭圆 53"/>
          <p:cNvSpPr/>
          <p:nvPr/>
        </p:nvSpPr>
        <p:spPr>
          <a:xfrm>
            <a:off x="4716016" y="2852936"/>
            <a:ext cx="2016224" cy="108012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tx1"/>
                </a:solidFill>
              </a:rPr>
              <a:t>技能型售前</a:t>
            </a:r>
          </a:p>
        </p:txBody>
      </p:sp>
      <p:sp>
        <p:nvSpPr>
          <p:cNvPr id="55" name="椭圆 54"/>
          <p:cNvSpPr/>
          <p:nvPr/>
        </p:nvSpPr>
        <p:spPr>
          <a:xfrm>
            <a:off x="5643736" y="1484784"/>
            <a:ext cx="2016224" cy="108012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tx1"/>
                </a:solidFill>
              </a:rPr>
              <a:t>知识型售前</a:t>
            </a:r>
          </a:p>
        </p:txBody>
      </p:sp>
      <p:sp>
        <p:nvSpPr>
          <p:cNvPr id="56" name="椭圆 55"/>
          <p:cNvSpPr/>
          <p:nvPr/>
        </p:nvSpPr>
        <p:spPr>
          <a:xfrm>
            <a:off x="6407224" y="4113077"/>
            <a:ext cx="2016224" cy="108012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tx1"/>
                </a:solidFill>
              </a:rPr>
              <a:t>技术型售前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636386" y="149606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高</a:t>
            </a:r>
            <a:endParaRPr lang="zh-CN" altLang="en-US"/>
          </a:p>
        </p:txBody>
      </p:sp>
      <p:sp>
        <p:nvSpPr>
          <p:cNvPr id="57" name="文本框 56"/>
          <p:cNvSpPr txBox="1"/>
          <p:nvPr/>
        </p:nvSpPr>
        <p:spPr>
          <a:xfrm>
            <a:off x="606170" y="551723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低</a:t>
            </a:r>
          </a:p>
        </p:txBody>
      </p:sp>
      <p:sp>
        <p:nvSpPr>
          <p:cNvPr id="58" name="文本框 57"/>
          <p:cNvSpPr txBox="1"/>
          <p:nvPr/>
        </p:nvSpPr>
        <p:spPr>
          <a:xfrm>
            <a:off x="2035957" y="609329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强</a:t>
            </a:r>
            <a:endParaRPr lang="zh-CN" altLang="en-US"/>
          </a:p>
        </p:txBody>
      </p:sp>
      <p:sp>
        <p:nvSpPr>
          <p:cNvPr id="59" name="文本框 58"/>
          <p:cNvSpPr txBox="1"/>
          <p:nvPr/>
        </p:nvSpPr>
        <p:spPr>
          <a:xfrm>
            <a:off x="7119279" y="61293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弱</a:t>
            </a:r>
          </a:p>
        </p:txBody>
      </p:sp>
      <p:sp>
        <p:nvSpPr>
          <p:cNvPr id="60" name="文本框 59"/>
          <p:cNvSpPr txBox="1"/>
          <p:nvPr/>
        </p:nvSpPr>
        <p:spPr>
          <a:xfrm>
            <a:off x="636386" y="2471272"/>
            <a:ext cx="41549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顾</a:t>
            </a:r>
            <a:endParaRPr lang="en-US" altLang="zh-CN" smtClean="0"/>
          </a:p>
          <a:p>
            <a:r>
              <a:rPr lang="zh-CN" altLang="en-US" smtClean="0"/>
              <a:t>问</a:t>
            </a:r>
            <a:endParaRPr lang="en-US" altLang="zh-CN" smtClean="0"/>
          </a:p>
          <a:p>
            <a:r>
              <a:rPr lang="zh-CN" altLang="en-US" smtClean="0"/>
              <a:t>专</a:t>
            </a:r>
            <a:endParaRPr lang="en-US" altLang="zh-CN" smtClean="0"/>
          </a:p>
          <a:p>
            <a:r>
              <a:rPr lang="zh-CN" altLang="en-US" smtClean="0"/>
              <a:t>业</a:t>
            </a:r>
            <a:endParaRPr lang="en-US" altLang="zh-CN" smtClean="0"/>
          </a:p>
          <a:p>
            <a:r>
              <a:rPr lang="zh-CN" altLang="en-US" smtClean="0"/>
              <a:t>程</a:t>
            </a:r>
            <a:endParaRPr lang="en-US" altLang="zh-CN" smtClean="0"/>
          </a:p>
          <a:p>
            <a:r>
              <a:rPr lang="zh-CN" altLang="en-US"/>
              <a:t>度</a:t>
            </a:r>
          </a:p>
        </p:txBody>
      </p:sp>
      <p:sp>
        <p:nvSpPr>
          <p:cNvPr id="61" name="文本框 60"/>
          <p:cNvSpPr txBox="1"/>
          <p:nvPr/>
        </p:nvSpPr>
        <p:spPr>
          <a:xfrm>
            <a:off x="4372525" y="6093296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销售意</a:t>
            </a:r>
            <a:r>
              <a:rPr lang="zh-CN" altLang="en-US"/>
              <a:t>识</a:t>
            </a:r>
          </a:p>
        </p:txBody>
      </p:sp>
    </p:spTree>
    <p:extLst>
      <p:ext uri="{BB962C8B-B14F-4D97-AF65-F5344CB8AC3E}">
        <p14:creationId xmlns:p14="http://schemas.microsoft.com/office/powerpoint/2010/main" val="1572922084"/>
      </p:ext>
    </p:ext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mtClean="0"/>
              <a:t>售</a:t>
            </a:r>
            <a:r>
              <a:rPr lang="zh-CN" altLang="en-US"/>
              <a:t>前人员的分级管理</a:t>
            </a:r>
            <a:endParaRPr lang="zh-CN" altLang="en-US" sz="1600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31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043608" y="1124744"/>
            <a:ext cx="1800200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chemeClr val="tx1"/>
                </a:solidFill>
              </a:rPr>
              <a:t>①</a:t>
            </a:r>
            <a:endParaRPr lang="en-US" altLang="zh-CN" sz="2400" smtClean="0">
              <a:solidFill>
                <a:schemeClr val="tx1"/>
              </a:solidFill>
            </a:endParaRPr>
          </a:p>
          <a:p>
            <a:pPr algn="ctr"/>
            <a:r>
              <a:rPr lang="zh-CN" altLang="en-US" sz="2400" smtClean="0">
                <a:solidFill>
                  <a:schemeClr val="tx1"/>
                </a:solidFill>
              </a:rPr>
              <a:t>初级售前</a:t>
            </a:r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043608" y="2060848"/>
            <a:ext cx="1800200" cy="10081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u"/>
            </a:pPr>
            <a:r>
              <a:rPr lang="en-US" altLang="zh-CN" sz="1600" smtClean="0">
                <a:solidFill>
                  <a:schemeClr val="tx1"/>
                </a:solidFill>
              </a:rPr>
              <a:t>IT技术与产品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en-US" altLang="zh-CN" sz="1600" smtClean="0">
                <a:solidFill>
                  <a:schemeClr val="tx1"/>
                </a:solidFill>
              </a:rPr>
              <a:t>初步售前能力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en-US" altLang="zh-CN" sz="1600" smtClean="0">
                <a:solidFill>
                  <a:schemeClr val="tx1"/>
                </a:solidFill>
              </a:rPr>
              <a:t>售前工程协助</a:t>
            </a:r>
          </a:p>
        </p:txBody>
      </p:sp>
      <p:sp>
        <p:nvSpPr>
          <p:cNvPr id="28" name="矩形 27"/>
          <p:cNvSpPr/>
          <p:nvPr/>
        </p:nvSpPr>
        <p:spPr>
          <a:xfrm>
            <a:off x="1043608" y="3212976"/>
            <a:ext cx="1800200" cy="314337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342900" indent="-34290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喜欢与人打交道；</a:t>
            </a:r>
            <a:endParaRPr lang="en-US" altLang="zh-CN" sz="1600" smtClean="0">
              <a:solidFill>
                <a:schemeClr val="tx1"/>
              </a:solidFill>
            </a:endParaRPr>
          </a:p>
          <a:p>
            <a:pPr marL="342900" indent="-34290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提供售前工作协助；</a:t>
            </a:r>
            <a:endParaRPr lang="zh-CN" altLang="en-US" sz="1600">
              <a:solidFill>
                <a:schemeClr val="tx1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2987824" y="1124744"/>
            <a:ext cx="1800200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chemeClr val="tx1"/>
                </a:solidFill>
              </a:rPr>
              <a:t>②</a:t>
            </a:r>
            <a:endParaRPr lang="en-US" altLang="zh-CN" sz="2400" smtClean="0">
              <a:solidFill>
                <a:schemeClr val="tx1"/>
              </a:solidFill>
            </a:endParaRPr>
          </a:p>
          <a:p>
            <a:pPr algn="ctr"/>
            <a:r>
              <a:rPr lang="zh-CN" altLang="en-US" sz="2400" smtClean="0">
                <a:solidFill>
                  <a:schemeClr val="tx1"/>
                </a:solidFill>
              </a:rPr>
              <a:t>中级售</a:t>
            </a:r>
            <a:r>
              <a:rPr lang="zh-CN" altLang="en-US" sz="2400">
                <a:solidFill>
                  <a:schemeClr val="tx1"/>
                </a:solidFill>
              </a:rPr>
              <a:t>前</a:t>
            </a:r>
          </a:p>
        </p:txBody>
      </p:sp>
      <p:sp>
        <p:nvSpPr>
          <p:cNvPr id="30" name="矩形 29"/>
          <p:cNvSpPr/>
          <p:nvPr/>
        </p:nvSpPr>
        <p:spPr>
          <a:xfrm>
            <a:off x="2987824" y="2060848"/>
            <a:ext cx="1800200" cy="10081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独立售前能力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熟练售前技巧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独立工程支持</a:t>
            </a:r>
          </a:p>
        </p:txBody>
      </p:sp>
      <p:sp>
        <p:nvSpPr>
          <p:cNvPr id="31" name="矩形 30"/>
          <p:cNvSpPr/>
          <p:nvPr/>
        </p:nvSpPr>
        <p:spPr>
          <a:xfrm>
            <a:off x="2987824" y="3212976"/>
            <a:ext cx="1800200" cy="314337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熟练售前支持技巧；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独立应付售前相关工程；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信息收集与文档编写</a:t>
            </a:r>
          </a:p>
        </p:txBody>
      </p:sp>
      <p:sp>
        <p:nvSpPr>
          <p:cNvPr id="32" name="日期占位符 8"/>
          <p:cNvSpPr txBox="1"/>
          <p:nvPr/>
        </p:nvSpPr>
        <p:spPr>
          <a:xfrm>
            <a:off x="502969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100" i="1" kern="1200">
                <a:solidFill>
                  <a:srgbClr val="00B0F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33" name="矩形 32"/>
          <p:cNvSpPr/>
          <p:nvPr/>
        </p:nvSpPr>
        <p:spPr>
          <a:xfrm>
            <a:off x="4966196" y="1124744"/>
            <a:ext cx="1800200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chemeClr val="tx1"/>
                </a:solidFill>
              </a:rPr>
              <a:t>③</a:t>
            </a:r>
            <a:endParaRPr lang="en-US" altLang="zh-CN" sz="2400" smtClean="0">
              <a:solidFill>
                <a:schemeClr val="tx1"/>
              </a:solidFill>
            </a:endParaRPr>
          </a:p>
          <a:p>
            <a:pPr algn="ctr"/>
            <a:r>
              <a:rPr lang="zh-CN" altLang="en-US" sz="2400" smtClean="0">
                <a:solidFill>
                  <a:schemeClr val="tx1"/>
                </a:solidFill>
              </a:rPr>
              <a:t>高级售</a:t>
            </a:r>
            <a:r>
              <a:rPr lang="zh-CN" altLang="en-US" sz="2400">
                <a:solidFill>
                  <a:schemeClr val="tx1"/>
                </a:solidFill>
              </a:rPr>
              <a:t>前</a:t>
            </a:r>
          </a:p>
        </p:txBody>
      </p:sp>
      <p:sp>
        <p:nvSpPr>
          <p:cNvPr id="34" name="矩形 33"/>
          <p:cNvSpPr/>
          <p:nvPr/>
        </p:nvSpPr>
        <p:spPr>
          <a:xfrm>
            <a:off x="4966196" y="2060848"/>
            <a:ext cx="1800200" cy="10081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行业趋势把握</a:t>
            </a:r>
            <a:endParaRPr lang="en-US" altLang="zh-CN" sz="1600" smtClean="0">
              <a:solidFill>
                <a:schemeClr val="tx1"/>
              </a:solidFill>
            </a:endParaRPr>
          </a:p>
          <a:p>
            <a:pPr marL="285750" indent="-285750" algn="ctr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客户需求引导</a:t>
            </a:r>
            <a:endParaRPr lang="zh-CN" altLang="en-US" sz="1600">
              <a:solidFill>
                <a:schemeClr val="tx1"/>
              </a:solidFill>
            </a:endParaRPr>
          </a:p>
          <a:p>
            <a:pPr marL="285750" indent="-285750" algn="ctr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产品方案优</a:t>
            </a:r>
            <a:r>
              <a:rPr lang="zh-CN" altLang="en-US" sz="1600">
                <a:solidFill>
                  <a:schemeClr val="tx1"/>
                </a:solidFill>
              </a:rPr>
              <a:t>选</a:t>
            </a:r>
          </a:p>
        </p:txBody>
      </p:sp>
      <p:sp>
        <p:nvSpPr>
          <p:cNvPr id="35" name="矩形 34"/>
          <p:cNvSpPr/>
          <p:nvPr/>
        </p:nvSpPr>
        <p:spPr>
          <a:xfrm>
            <a:off x="4966196" y="3212976"/>
            <a:ext cx="1800200" cy="314337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熟悉行业开展趋势；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擅长客户需求引导和把握；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可独立优选产品和设计方案；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参与售前工程策略制定；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创造性解决售前工程问题；</a:t>
            </a:r>
          </a:p>
        </p:txBody>
      </p:sp>
      <p:sp>
        <p:nvSpPr>
          <p:cNvPr id="36" name="矩形 35"/>
          <p:cNvSpPr/>
          <p:nvPr/>
        </p:nvSpPr>
        <p:spPr>
          <a:xfrm>
            <a:off x="6944568" y="1124744"/>
            <a:ext cx="2091928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chemeClr val="tx1"/>
                </a:solidFill>
              </a:rPr>
              <a:t>④</a:t>
            </a:r>
            <a:endParaRPr lang="en-US" altLang="zh-CN" sz="2400" smtClean="0">
              <a:solidFill>
                <a:schemeClr val="tx1"/>
              </a:solidFill>
            </a:endParaRPr>
          </a:p>
          <a:p>
            <a:pPr algn="ctr"/>
            <a:r>
              <a:rPr lang="zh-CN" altLang="en-US" sz="2400" smtClean="0">
                <a:solidFill>
                  <a:schemeClr val="tx1"/>
                </a:solidFill>
              </a:rPr>
              <a:t>专家级售</a:t>
            </a:r>
            <a:r>
              <a:rPr lang="zh-CN" altLang="en-US" sz="2400">
                <a:solidFill>
                  <a:schemeClr val="tx1"/>
                </a:solidFill>
              </a:rPr>
              <a:t>前</a:t>
            </a:r>
          </a:p>
        </p:txBody>
      </p:sp>
      <p:sp>
        <p:nvSpPr>
          <p:cNvPr id="37" name="矩形 36"/>
          <p:cNvSpPr/>
          <p:nvPr/>
        </p:nvSpPr>
        <p:spPr>
          <a:xfrm>
            <a:off x="6944568" y="2060848"/>
            <a:ext cx="2091928" cy="10081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专家参谋形象</a:t>
            </a:r>
          </a:p>
          <a:p>
            <a:pPr marL="285750" indent="-285750" algn="ctr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精准客户痛点</a:t>
            </a:r>
          </a:p>
          <a:p>
            <a:pPr marL="285750" indent="-285750" algn="ctr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客户开展规划</a:t>
            </a:r>
          </a:p>
        </p:txBody>
      </p:sp>
      <p:sp>
        <p:nvSpPr>
          <p:cNvPr id="38" name="矩形 37"/>
          <p:cNvSpPr/>
          <p:nvPr/>
        </p:nvSpPr>
        <p:spPr>
          <a:xfrm>
            <a:off x="6944568" y="3212976"/>
            <a:ext cx="2091928" cy="314337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精准把握客户需求和痛点；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替客户进行规划咨询；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售前工程策略制定与落实；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帮客户解决实际复杂问题；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有影响力，参与公司产品规划；</a:t>
            </a:r>
          </a:p>
          <a:p>
            <a:pPr marL="285750" indent="-285750">
              <a:buFont typeface="Wingdings" pitchFamily="2" charset="2"/>
              <a:buChar char="u"/>
            </a:pPr>
            <a:r>
              <a:rPr lang="zh-CN" altLang="en-US" sz="1600" smtClean="0">
                <a:solidFill>
                  <a:schemeClr val="tx1"/>
                </a:solidFill>
              </a:rPr>
              <a:t>考虑组织战略与公司业务开展；</a:t>
            </a:r>
          </a:p>
        </p:txBody>
      </p:sp>
      <p:sp>
        <p:nvSpPr>
          <p:cNvPr id="3" name="五边形 2"/>
          <p:cNvSpPr/>
          <p:nvPr/>
        </p:nvSpPr>
        <p:spPr>
          <a:xfrm>
            <a:off x="35496" y="1340768"/>
            <a:ext cx="1036216" cy="432048"/>
          </a:xfrm>
          <a:prstGeom prst="homePlat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分级：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9" name="五边形 38"/>
          <p:cNvSpPr/>
          <p:nvPr/>
        </p:nvSpPr>
        <p:spPr>
          <a:xfrm>
            <a:off x="63600" y="2276872"/>
            <a:ext cx="1036216" cy="432048"/>
          </a:xfrm>
          <a:prstGeom prst="homePlat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tx1"/>
                </a:solidFill>
              </a:rPr>
              <a:t>目标：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0" name="五边形 39"/>
          <p:cNvSpPr/>
          <p:nvPr/>
        </p:nvSpPr>
        <p:spPr>
          <a:xfrm>
            <a:off x="63600" y="3210776"/>
            <a:ext cx="1036216" cy="432048"/>
          </a:xfrm>
          <a:prstGeom prst="homePlat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表象：</a:t>
            </a:r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574105"/>
      </p:ext>
    </p:ext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mtClean="0"/>
              <a:t>售前知识培养与底蕴塑造</a:t>
            </a:r>
            <a:endParaRPr lang="zh-CN" altLang="en-US" sz="1600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>
          <a:xfrm>
            <a:off x="710208" y="5780287"/>
            <a:ext cx="2133600" cy="365125"/>
          </a:xfrm>
        </p:spPr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>
          <a:xfrm>
            <a:off x="6516216" y="5780287"/>
            <a:ext cx="2133600" cy="365125"/>
          </a:xfrm>
        </p:spPr>
        <p:txBody>
          <a:bodyPr/>
          <a:lstStyle/>
          <a:p>
            <a:fld id="{5C794E63-F2AF-49E2-AE37-43481CC587E5}" type="slidenum">
              <a:rPr lang="zh-CN" altLang="en-US" smtClean="0"/>
              <a:t>32</a:t>
            </a:fld>
            <a:endParaRPr lang="zh-CN" altLang="en-US"/>
          </a:p>
        </p:txBody>
      </p:sp>
      <p:sp>
        <p:nvSpPr>
          <p:cNvPr id="27" name="内容占位符 2"/>
          <p:cNvSpPr>
            <a:spLocks noGrp="1"/>
          </p:cNvSpPr>
          <p:nvPr>
            <p:ph idx="1"/>
          </p:nvPr>
        </p:nvSpPr>
        <p:spPr>
          <a:xfrm>
            <a:off x="971600" y="836712"/>
            <a:ext cx="7848872" cy="576064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mtClean="0"/>
              <a:t>IT</a:t>
            </a:r>
            <a:r>
              <a:rPr lang="zh-CN" altLang="en-US"/>
              <a:t>售前的知识结构</a:t>
            </a:r>
            <a:r>
              <a:rPr lang="zh-CN" altLang="en-US" smtClean="0"/>
              <a:t>体系</a:t>
            </a:r>
            <a:endParaRPr lang="en-US" altLang="zh-CN" smtClean="0"/>
          </a:p>
        </p:txBody>
      </p:sp>
      <p:sp>
        <p:nvSpPr>
          <p:cNvPr id="28" name="矩形 27"/>
          <p:cNvSpPr/>
          <p:nvPr/>
        </p:nvSpPr>
        <p:spPr>
          <a:xfrm>
            <a:off x="1178260" y="1787227"/>
            <a:ext cx="3465748" cy="19937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演讲</a:t>
            </a:r>
            <a:r>
              <a:rPr lang="zh-CN" altLang="en-US" sz="1600">
                <a:solidFill>
                  <a:schemeClr val="tx1"/>
                </a:solidFill>
              </a:rPr>
              <a:t>与呈现技巧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/>
                </a:solidFill>
              </a:rPr>
              <a:t>售前交互技巧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/>
                </a:solidFill>
              </a:rPr>
              <a:t>售前听众心理把握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/>
                </a:solidFill>
              </a:rPr>
              <a:t>锻造语言表现力和说服力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altLang="zh-CN" sz="1600">
                <a:solidFill>
                  <a:schemeClr val="tx1"/>
                </a:solidFill>
              </a:rPr>
              <a:t>PPT</a:t>
            </a:r>
            <a:r>
              <a:rPr lang="zh-CN" altLang="en-US" sz="1600">
                <a:solidFill>
                  <a:schemeClr val="tx1"/>
                </a:solidFill>
              </a:rPr>
              <a:t>内容规划与制作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/>
                </a:solidFill>
              </a:rPr>
              <a:t>场面控制技巧</a:t>
            </a:r>
          </a:p>
        </p:txBody>
      </p:sp>
      <p:sp>
        <p:nvSpPr>
          <p:cNvPr id="29" name="矩形 28"/>
          <p:cNvSpPr/>
          <p:nvPr/>
        </p:nvSpPr>
        <p:spPr>
          <a:xfrm>
            <a:off x="4716016" y="1772816"/>
            <a:ext cx="3465748" cy="19937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金融行业</a:t>
            </a:r>
            <a:endParaRPr lang="en-US" altLang="zh-CN" sz="1600" smtClean="0">
              <a:solidFill>
                <a:schemeClr val="tx1"/>
              </a:solidFill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电子政务行业</a:t>
            </a:r>
            <a:endParaRPr lang="en-US" altLang="zh-CN" sz="1600" smtClean="0">
              <a:solidFill>
                <a:schemeClr val="tx1"/>
              </a:solidFill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电信行业</a:t>
            </a:r>
            <a:endParaRPr lang="en-US" altLang="zh-CN" sz="1600" smtClean="0">
              <a:solidFill>
                <a:schemeClr val="tx1"/>
              </a:solidFill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医疗行业</a:t>
            </a:r>
            <a:endParaRPr lang="en-US" altLang="zh-CN" sz="1600" smtClean="0">
              <a:solidFill>
                <a:schemeClr val="tx1"/>
              </a:solidFill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广电行业</a:t>
            </a:r>
            <a:endParaRPr lang="en-US" altLang="zh-CN" sz="1600" smtClean="0">
              <a:solidFill>
                <a:schemeClr val="tx1"/>
              </a:solidFill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en-US" altLang="zh-CN" sz="1600" smtClean="0">
                <a:solidFill>
                  <a:schemeClr val="tx1"/>
                </a:solidFill>
              </a:rPr>
              <a:t>……..</a:t>
            </a:r>
          </a:p>
        </p:txBody>
      </p:sp>
      <p:sp>
        <p:nvSpPr>
          <p:cNvPr id="30" name="矩形 29"/>
          <p:cNvSpPr/>
          <p:nvPr/>
        </p:nvSpPr>
        <p:spPr>
          <a:xfrm>
            <a:off x="1178260" y="3739469"/>
            <a:ext cx="3465748" cy="19937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经典管理理论及其思想演变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CMMI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ITIL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销售知识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 smtClean="0">
                <a:solidFill>
                  <a:schemeClr val="tx1"/>
                </a:solidFill>
              </a:rPr>
              <a:t>工程管理知识</a:t>
            </a:r>
          </a:p>
        </p:txBody>
      </p:sp>
      <p:sp>
        <p:nvSpPr>
          <p:cNvPr id="31" name="矩形 30"/>
          <p:cNvSpPr/>
          <p:nvPr/>
        </p:nvSpPr>
        <p:spPr>
          <a:xfrm>
            <a:off x="4716016" y="3739469"/>
            <a:ext cx="3465748" cy="19937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742950" lvl="1" indent="-285750">
              <a:buFont typeface="Arial" pitchFamily="34" charset="0"/>
              <a:buChar char="•"/>
            </a:pPr>
            <a:r>
              <a:rPr lang="en-US" altLang="zh-CN" sz="1600" smtClean="0">
                <a:solidFill>
                  <a:schemeClr val="tx1"/>
                </a:solidFill>
              </a:rPr>
              <a:t>IT战略规划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altLang="zh-CN" sz="1600" smtClean="0">
                <a:solidFill>
                  <a:schemeClr val="tx1"/>
                </a:solidFill>
              </a:rPr>
              <a:t>云计算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altLang="zh-CN" sz="1600" smtClean="0">
                <a:solidFill>
                  <a:schemeClr val="tx1"/>
                </a:solidFill>
              </a:rPr>
              <a:t>ITO与BPO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altLang="zh-CN" sz="1600" smtClean="0">
                <a:solidFill>
                  <a:schemeClr val="tx1"/>
                </a:solidFill>
              </a:rPr>
              <a:t>互联网+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altLang="zh-CN" sz="1600" smtClean="0">
                <a:solidFill>
                  <a:schemeClr val="tx1"/>
                </a:solidFill>
              </a:rPr>
              <a:t>IT与信息平安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altLang="zh-CN" sz="1600" smtClean="0">
                <a:solidFill>
                  <a:schemeClr val="tx1"/>
                </a:solidFill>
              </a:rPr>
              <a:t>大数据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altLang="zh-CN" sz="1600" smtClean="0">
                <a:solidFill>
                  <a:schemeClr val="tx1"/>
                </a:solidFill>
              </a:rPr>
              <a:t>软件工程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altLang="zh-CN" sz="1600" smtClean="0">
                <a:solidFill>
                  <a:schemeClr val="tx1"/>
                </a:solidFill>
              </a:rPr>
              <a:t>……</a:t>
            </a:r>
          </a:p>
        </p:txBody>
      </p:sp>
      <p:sp>
        <p:nvSpPr>
          <p:cNvPr id="6" name="椭圆 5"/>
          <p:cNvSpPr/>
          <p:nvPr/>
        </p:nvSpPr>
        <p:spPr>
          <a:xfrm>
            <a:off x="3995936" y="3068960"/>
            <a:ext cx="1248357" cy="1152128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商略达售前知识体系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1178260" y="1412776"/>
            <a:ext cx="3465748" cy="37445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tx1"/>
                </a:solidFill>
              </a:rPr>
              <a:t>1.</a:t>
            </a:r>
            <a:r>
              <a:rPr lang="zh-CN" altLang="en-US" b="1">
                <a:solidFill>
                  <a:schemeClr val="tx1"/>
                </a:solidFill>
              </a:rPr>
              <a:t>售前专业技能</a:t>
            </a:r>
          </a:p>
        </p:txBody>
      </p:sp>
      <p:sp>
        <p:nvSpPr>
          <p:cNvPr id="34" name="矩形 33"/>
          <p:cNvSpPr/>
          <p:nvPr/>
        </p:nvSpPr>
        <p:spPr>
          <a:xfrm>
            <a:off x="4716016" y="1398365"/>
            <a:ext cx="3465748" cy="37445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tx1"/>
                </a:solidFill>
              </a:rPr>
              <a:t>2.售前行业知识〔行业开展趋势〕</a:t>
            </a:r>
          </a:p>
        </p:txBody>
      </p:sp>
      <p:sp>
        <p:nvSpPr>
          <p:cNvPr id="35" name="矩形 34"/>
          <p:cNvSpPr/>
          <p:nvPr/>
        </p:nvSpPr>
        <p:spPr>
          <a:xfrm>
            <a:off x="1178260" y="5733257"/>
            <a:ext cx="3465748" cy="37445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tx1"/>
                </a:solidFill>
              </a:rPr>
              <a:t>3.</a:t>
            </a:r>
            <a:r>
              <a:rPr lang="zh-CN" altLang="en-US" b="1">
                <a:solidFill>
                  <a:schemeClr val="tx1"/>
                </a:solidFill>
              </a:rPr>
              <a:t>管理理论与知识</a:t>
            </a:r>
            <a:endParaRPr lang="en-US" altLang="zh-CN" b="1">
              <a:solidFill>
                <a:schemeClr val="tx1"/>
              </a:solidFill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4716016" y="5733256"/>
            <a:ext cx="3465748" cy="37445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chemeClr val="tx1"/>
                </a:solidFill>
              </a:rPr>
              <a:t>4.IT</a:t>
            </a:r>
            <a:r>
              <a:rPr lang="zh-CN" altLang="en-US" b="1" smtClean="0">
                <a:solidFill>
                  <a:schemeClr val="tx1"/>
                </a:solidFill>
              </a:rPr>
              <a:t>专业知识</a:t>
            </a:r>
            <a:endParaRPr lang="en-US" altLang="zh-CN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217137"/>
      </p:ext>
    </p:extLst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mtClean="0"/>
              <a:t>公司行业方向与知识积</a:t>
            </a:r>
            <a:r>
              <a:rPr lang="zh-CN" altLang="en-US"/>
              <a:t>累</a:t>
            </a:r>
            <a:endParaRPr lang="zh-CN" altLang="en-US" sz="1600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33</a:t>
            </a:fld>
            <a:endParaRPr lang="zh-CN" altLang="en-US"/>
          </a:p>
        </p:txBody>
      </p:sp>
      <p:graphicFrame>
        <p:nvGraphicFramePr>
          <p:cNvPr id="31" name="表格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897830"/>
              </p:ext>
            </p:extLst>
          </p:nvPr>
        </p:nvGraphicFramePr>
        <p:xfrm>
          <a:off x="1524000" y="1397000"/>
          <a:ext cx="6576395" cy="3616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39485"/>
                <a:gridCol w="939485"/>
                <a:gridCol w="939485"/>
                <a:gridCol w="939485"/>
                <a:gridCol w="939485"/>
                <a:gridCol w="939485"/>
                <a:gridCol w="939485"/>
              </a:tblGrid>
              <a:tr h="45202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</a:tr>
              <a:tr h="45202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</a:tr>
              <a:tr h="45202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</a:tr>
              <a:tr h="45202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</a:tr>
              <a:tr h="45202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</a:tr>
              <a:tr h="45202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</a:tr>
              <a:tr h="45202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</a:tr>
              <a:tr h="45202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32" name="文本框 31"/>
          <p:cNvSpPr txBox="1"/>
          <p:nvPr/>
        </p:nvSpPr>
        <p:spPr>
          <a:xfrm>
            <a:off x="1115616" y="1556792"/>
            <a:ext cx="415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高</a:t>
            </a:r>
            <a:endParaRPr lang="zh-CN" altLang="en-US"/>
          </a:p>
        </p:txBody>
      </p:sp>
      <p:cxnSp>
        <p:nvCxnSpPr>
          <p:cNvPr id="34" name="直接箭头连接符 33"/>
          <p:cNvCxnSpPr/>
          <p:nvPr/>
        </p:nvCxnSpPr>
        <p:spPr>
          <a:xfrm>
            <a:off x="1531114" y="5013176"/>
            <a:ext cx="70013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/>
          <p:cNvCxnSpPr/>
          <p:nvPr/>
        </p:nvCxnSpPr>
        <p:spPr>
          <a:xfrm flipH="1" flipV="1">
            <a:off x="1513756" y="1124744"/>
            <a:ext cx="0" cy="38884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文本框 36"/>
          <p:cNvSpPr txBox="1"/>
          <p:nvPr/>
        </p:nvSpPr>
        <p:spPr>
          <a:xfrm>
            <a:off x="1115616" y="4402105"/>
            <a:ext cx="415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低</a:t>
            </a:r>
          </a:p>
        </p:txBody>
      </p:sp>
      <p:sp>
        <p:nvSpPr>
          <p:cNvPr id="38" name="矩形 37"/>
          <p:cNvSpPr/>
          <p:nvPr/>
        </p:nvSpPr>
        <p:spPr>
          <a:xfrm>
            <a:off x="251520" y="2708920"/>
            <a:ext cx="1152128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tx1"/>
                </a:solidFill>
              </a:rPr>
              <a:t>需求级别</a:t>
            </a:r>
            <a:endParaRPr lang="zh-CN" altLang="en-US" sz="1600">
              <a:solidFill>
                <a:schemeClr val="tx1"/>
              </a:solidFill>
            </a:endParaRPr>
          </a:p>
        </p:txBody>
      </p:sp>
      <p:sp>
        <p:nvSpPr>
          <p:cNvPr id="39" name="椭圆 38"/>
          <p:cNvSpPr/>
          <p:nvPr/>
        </p:nvSpPr>
        <p:spPr>
          <a:xfrm>
            <a:off x="1979712" y="3501008"/>
            <a:ext cx="360040" cy="3556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椭圆 40"/>
          <p:cNvSpPr/>
          <p:nvPr/>
        </p:nvSpPr>
        <p:spPr>
          <a:xfrm>
            <a:off x="2555776" y="3573016"/>
            <a:ext cx="360040" cy="3556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椭圆 41"/>
          <p:cNvSpPr/>
          <p:nvPr/>
        </p:nvSpPr>
        <p:spPr>
          <a:xfrm>
            <a:off x="3707904" y="3492183"/>
            <a:ext cx="360040" cy="3556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椭圆 42"/>
          <p:cNvSpPr/>
          <p:nvPr/>
        </p:nvSpPr>
        <p:spPr>
          <a:xfrm>
            <a:off x="4466213" y="3068960"/>
            <a:ext cx="360040" cy="35564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椭圆 43"/>
          <p:cNvSpPr/>
          <p:nvPr/>
        </p:nvSpPr>
        <p:spPr>
          <a:xfrm>
            <a:off x="5508104" y="2492896"/>
            <a:ext cx="360040" cy="35564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/>
        </p:nvSpPr>
        <p:spPr>
          <a:xfrm>
            <a:off x="6660232" y="2592120"/>
            <a:ext cx="360040" cy="3556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椭圆 45"/>
          <p:cNvSpPr/>
          <p:nvPr/>
        </p:nvSpPr>
        <p:spPr>
          <a:xfrm>
            <a:off x="7452320" y="2060848"/>
            <a:ext cx="360040" cy="3556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文本框 46"/>
          <p:cNvSpPr txBox="1"/>
          <p:nvPr/>
        </p:nvSpPr>
        <p:spPr>
          <a:xfrm>
            <a:off x="1656546" y="5085184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/>
              <a:t>教育</a:t>
            </a:r>
            <a:endParaRPr lang="zh-CN" altLang="en-US" sz="1600"/>
          </a:p>
        </p:txBody>
      </p:sp>
      <p:sp>
        <p:nvSpPr>
          <p:cNvPr id="48" name="文本框 47"/>
          <p:cNvSpPr txBox="1"/>
          <p:nvPr/>
        </p:nvSpPr>
        <p:spPr>
          <a:xfrm>
            <a:off x="2601089" y="5085184"/>
            <a:ext cx="629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/>
              <a:t>公共</a:t>
            </a:r>
            <a:r>
              <a:rPr lang="zh-CN" altLang="en-US" sz="1600"/>
              <a:t>事业</a:t>
            </a:r>
          </a:p>
        </p:txBody>
      </p:sp>
      <p:sp>
        <p:nvSpPr>
          <p:cNvPr id="49" name="文本框 48"/>
          <p:cNvSpPr txBox="1"/>
          <p:nvPr/>
        </p:nvSpPr>
        <p:spPr>
          <a:xfrm>
            <a:off x="3491880" y="5085184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/>
              <a:t>大中型</a:t>
            </a:r>
            <a:endParaRPr lang="en-US" altLang="zh-CN" sz="1600" smtClean="0"/>
          </a:p>
          <a:p>
            <a:r>
              <a:rPr lang="zh-CN" altLang="en-US" sz="1600" smtClean="0"/>
              <a:t>企业</a:t>
            </a:r>
            <a:endParaRPr lang="zh-CN" altLang="en-US" sz="1600"/>
          </a:p>
        </p:txBody>
      </p:sp>
      <p:sp>
        <p:nvSpPr>
          <p:cNvPr id="50" name="文本框 49"/>
          <p:cNvSpPr txBox="1"/>
          <p:nvPr/>
        </p:nvSpPr>
        <p:spPr>
          <a:xfrm>
            <a:off x="4528735" y="5085184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/>
              <a:t>交</a:t>
            </a:r>
            <a:r>
              <a:rPr lang="zh-CN" altLang="en-US" sz="1600"/>
              <a:t>通</a:t>
            </a:r>
          </a:p>
        </p:txBody>
      </p:sp>
      <p:sp>
        <p:nvSpPr>
          <p:cNvPr id="51" name="文本框 50"/>
          <p:cNvSpPr txBox="1"/>
          <p:nvPr/>
        </p:nvSpPr>
        <p:spPr>
          <a:xfrm>
            <a:off x="5482704" y="5085184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/>
              <a:t>能</a:t>
            </a:r>
            <a:r>
              <a:rPr lang="zh-CN" altLang="en-US" sz="1600"/>
              <a:t>源</a:t>
            </a:r>
          </a:p>
        </p:txBody>
      </p:sp>
      <p:sp>
        <p:nvSpPr>
          <p:cNvPr id="52" name="文本框 51"/>
          <p:cNvSpPr txBox="1"/>
          <p:nvPr/>
        </p:nvSpPr>
        <p:spPr>
          <a:xfrm>
            <a:off x="6353229" y="508518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/>
              <a:t>金融</a:t>
            </a:r>
            <a:endParaRPr lang="en-US" altLang="zh-CN" sz="1600" smtClean="0"/>
          </a:p>
          <a:p>
            <a:r>
              <a:rPr lang="zh-CN" altLang="en-US" sz="1600" smtClean="0"/>
              <a:t>保险</a:t>
            </a:r>
            <a:endParaRPr lang="zh-CN" altLang="en-US" sz="1600"/>
          </a:p>
        </p:txBody>
      </p:sp>
      <p:sp>
        <p:nvSpPr>
          <p:cNvPr id="53" name="文本框 52"/>
          <p:cNvSpPr txBox="1"/>
          <p:nvPr/>
        </p:nvSpPr>
        <p:spPr>
          <a:xfrm>
            <a:off x="7253421" y="5085184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/>
              <a:t>电</a:t>
            </a:r>
            <a:r>
              <a:rPr lang="zh-CN" altLang="en-US" sz="1600"/>
              <a:t>信</a:t>
            </a:r>
          </a:p>
        </p:txBody>
      </p:sp>
      <p:sp>
        <p:nvSpPr>
          <p:cNvPr id="54" name="文本框 53"/>
          <p:cNvSpPr txBox="1"/>
          <p:nvPr/>
        </p:nvSpPr>
        <p:spPr>
          <a:xfrm>
            <a:off x="7524328" y="5445224"/>
            <a:ext cx="1403482" cy="335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/>
              <a:t>〔适用行业〕</a:t>
            </a:r>
          </a:p>
        </p:txBody>
      </p:sp>
      <p:sp>
        <p:nvSpPr>
          <p:cNvPr id="55" name="椭圆 54"/>
          <p:cNvSpPr/>
          <p:nvPr/>
        </p:nvSpPr>
        <p:spPr>
          <a:xfrm>
            <a:off x="1531114" y="5839671"/>
            <a:ext cx="360040" cy="3556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文本框 55"/>
          <p:cNvSpPr txBox="1"/>
          <p:nvPr/>
        </p:nvSpPr>
        <p:spPr>
          <a:xfrm>
            <a:off x="2035745" y="5867980"/>
            <a:ext cx="2471349" cy="3661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表示公司已效劳的行业</a:t>
            </a:r>
          </a:p>
        </p:txBody>
      </p:sp>
      <p:sp>
        <p:nvSpPr>
          <p:cNvPr id="57" name="椭圆 56"/>
          <p:cNvSpPr/>
          <p:nvPr/>
        </p:nvSpPr>
        <p:spPr>
          <a:xfrm>
            <a:off x="5094302" y="5919877"/>
            <a:ext cx="360040" cy="35564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文本框 57"/>
          <p:cNvSpPr txBox="1"/>
          <p:nvPr/>
        </p:nvSpPr>
        <p:spPr>
          <a:xfrm>
            <a:off x="5503175" y="5919877"/>
            <a:ext cx="2700177" cy="3661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表示公司准备效劳的行业</a:t>
            </a:r>
          </a:p>
        </p:txBody>
      </p:sp>
    </p:spTree>
    <p:extLst>
      <p:ext uri="{BB962C8B-B14F-4D97-AF65-F5344CB8AC3E}">
        <p14:creationId xmlns:p14="http://schemas.microsoft.com/office/powerpoint/2010/main" val="3008041454"/>
      </p:ext>
    </p:extLst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444716" cy="490066"/>
          </a:xfrm>
        </p:spPr>
        <p:txBody>
          <a:bodyPr>
            <a:noAutofit/>
          </a:bodyPr>
          <a:lstStyle/>
          <a:p>
            <a:r>
              <a:rPr lang="zh-CN" altLang="en-US" smtClean="0"/>
              <a:t>售前培训课程体系图</a:t>
            </a:r>
            <a:endParaRPr lang="zh-CN" altLang="en-US" sz="1600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34</a:t>
            </a:fld>
            <a:endParaRPr lang="zh-CN" altLang="en-US"/>
          </a:p>
        </p:txBody>
      </p:sp>
      <p:sp>
        <p:nvSpPr>
          <p:cNvPr id="5" name="梯形 4"/>
          <p:cNvSpPr/>
          <p:nvPr/>
        </p:nvSpPr>
        <p:spPr>
          <a:xfrm rot="10800000">
            <a:off x="0" y="1124744"/>
            <a:ext cx="9144000" cy="4536504"/>
          </a:xfrm>
          <a:prstGeom prst="trapezoid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1115616" y="5661248"/>
            <a:ext cx="6912768" cy="6326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个人素质、个人能力、个人思维模式</a:t>
            </a:r>
          </a:p>
          <a:p>
            <a:pPr algn="ctr"/>
            <a:r>
              <a:rPr lang="zh-CN" altLang="en-US" smtClean="0">
                <a:solidFill>
                  <a:schemeClr val="tx1"/>
                </a:solidFill>
              </a:rPr>
              <a:t>S01:《售前素质能力模型与成功思维模式》〔1天〕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2742802" y="1305026"/>
            <a:ext cx="3764866" cy="3661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S系列〔成功的售前系列〕培训课程</a:t>
            </a:r>
          </a:p>
        </p:txBody>
      </p:sp>
      <p:cxnSp>
        <p:nvCxnSpPr>
          <p:cNvPr id="14" name="直接连接符 13"/>
          <p:cNvCxnSpPr/>
          <p:nvPr/>
        </p:nvCxnSpPr>
        <p:spPr>
          <a:xfrm flipV="1">
            <a:off x="1259632" y="4365103"/>
            <a:ext cx="6624736" cy="1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上箭头 5"/>
          <p:cNvSpPr/>
          <p:nvPr/>
        </p:nvSpPr>
        <p:spPr>
          <a:xfrm>
            <a:off x="4067944" y="1858088"/>
            <a:ext cx="648072" cy="2953200"/>
          </a:xfrm>
          <a:prstGeom prst="upArrow">
            <a:avLst/>
          </a:prstGeom>
          <a:solidFill>
            <a:schemeClr val="accent4">
              <a:lumMod val="20000"/>
              <a:lumOff val="8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tx1"/>
                </a:solidFill>
              </a:rPr>
              <a:t>售前人员实战能力提升</a:t>
            </a:r>
          </a:p>
        </p:txBody>
      </p:sp>
      <p:sp>
        <p:nvSpPr>
          <p:cNvPr id="15" name="内容占位符 2"/>
          <p:cNvSpPr>
            <a:spLocks noGrp="1"/>
          </p:cNvSpPr>
          <p:nvPr>
            <p:ph idx="1"/>
          </p:nvPr>
        </p:nvSpPr>
        <p:spPr>
          <a:xfrm>
            <a:off x="683568" y="1928282"/>
            <a:ext cx="3420380" cy="2561773"/>
          </a:xfrm>
        </p:spPr>
        <p:txBody>
          <a:bodyPr>
            <a:normAutofit fontScale="55000"/>
          </a:bodyPr>
          <a:lstStyle/>
          <a:p>
            <a:r>
              <a:rPr lang="en-US" altLang="zh-CN" smtClean="0"/>
              <a:t>s1:综合实战培训课程</a:t>
            </a:r>
          </a:p>
          <a:p>
            <a:r>
              <a:rPr lang="en-US" altLang="zh-CN" smtClean="0"/>
              <a:t>s16:《工程化策略销售》〔2天〕</a:t>
            </a:r>
          </a:p>
          <a:p>
            <a:r>
              <a:rPr lang="en-US" altLang="zh-CN" smtClean="0"/>
              <a:t>s15《企业售前体系规划与构建》〔2天〕</a:t>
            </a:r>
          </a:p>
          <a:p>
            <a:r>
              <a:rPr lang="en-US" altLang="zh-CN" smtClean="0"/>
              <a:t>s14《售前实战对抗沙盘模拟》〔2天〕</a:t>
            </a:r>
          </a:p>
          <a:p>
            <a:r>
              <a:rPr lang="en-US" altLang="zh-CN" smtClean="0"/>
              <a:t>s13《售前工程整体筹划与实施流程》〔2天〕</a:t>
            </a:r>
          </a:p>
        </p:txBody>
      </p:sp>
      <p:sp>
        <p:nvSpPr>
          <p:cNvPr id="17" name="内容占位符 2"/>
          <p:cNvSpPr txBox="1"/>
          <p:nvPr/>
        </p:nvSpPr>
        <p:spPr>
          <a:xfrm>
            <a:off x="683568" y="4373212"/>
            <a:ext cx="3420380" cy="1108778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10000"/>
          </a:bodyPr>
          <a:lstStyle>
            <a:defPPr>
              <a:defRPr lang="zh-CN"/>
            </a:defPPr>
            <a:lvl1pPr marL="342900" indent="-3429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479D"/>
              </a:buClr>
              <a:buSzPct val="60000"/>
              <a:buFont typeface="Wingdings" pitchFamily="2" charset="2"/>
              <a:buChar char="n"/>
              <a:defRPr sz="2800" b="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SzPct val="60000"/>
              <a:buFont typeface="Wingdings" pitchFamily="2" charset="2"/>
              <a:buChar char="p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2pPr>
            <a:lvl3pPr marL="11430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•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3pPr>
            <a:lvl4pPr marL="16002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–"/>
              <a:defRPr sz="20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4pPr>
            <a:lvl5pPr marL="20574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»"/>
              <a:defRPr sz="1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altLang="zh-CN"/>
              <a:t>s12:《投标筹划与讲标呈现技巧》〔2天〕</a:t>
            </a:r>
          </a:p>
          <a:p>
            <a:pPr lvl="1"/>
            <a:r>
              <a:rPr lang="en-US" altLang="zh-CN"/>
              <a:t>s11:《售前人员八大关键技能提升》〔2天〕</a:t>
            </a:r>
          </a:p>
        </p:txBody>
      </p:sp>
      <p:sp>
        <p:nvSpPr>
          <p:cNvPr id="18" name="内容占位符 2"/>
          <p:cNvSpPr txBox="1"/>
          <p:nvPr/>
        </p:nvSpPr>
        <p:spPr>
          <a:xfrm>
            <a:off x="4716016" y="1874489"/>
            <a:ext cx="3420380" cy="2553150"/>
          </a:xfrm>
          <a:prstGeom prst="rect">
            <a:avLst/>
          </a:prstGeom>
        </p:spPr>
        <p:txBody>
          <a:bodyPr vert="horz" lIns="91440" tIns="45720" rIns="91440" bIns="45720" rtlCol="0">
            <a:normAutofit fontScale="50000" lnSpcReduction="10000"/>
          </a:bodyPr>
          <a:lstStyle>
            <a:defPPr>
              <a:defRPr lang="zh-CN"/>
            </a:defPPr>
            <a:lvl1pPr marL="342900" indent="-3429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479D"/>
              </a:buClr>
              <a:buSzPct val="60000"/>
              <a:buFont typeface="Wingdings" pitchFamily="2" charset="2"/>
              <a:buChar char="n"/>
              <a:defRPr sz="2800" b="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SzPct val="60000"/>
              <a:buFont typeface="Wingdings" pitchFamily="2" charset="2"/>
              <a:buChar char="p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2pPr>
            <a:lvl3pPr marL="11430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•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3pPr>
            <a:lvl4pPr marL="16002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–"/>
              <a:defRPr sz="20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4pPr>
            <a:lvl5pPr marL="20574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»"/>
              <a:defRPr sz="1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S2：专项专题培训课程</a:t>
            </a:r>
          </a:p>
          <a:p>
            <a:r>
              <a:rPr lang="en-US" altLang="zh-CN" smtClean="0"/>
              <a:t>s21:筹划：《售前工程整体筹划》〔1天〕</a:t>
            </a:r>
          </a:p>
          <a:p>
            <a:r>
              <a:rPr lang="en-US" altLang="zh-CN" smtClean="0"/>
              <a:t>S22：语言:《锻造语言表现力与说服力》〔1天〕</a:t>
            </a:r>
          </a:p>
          <a:p>
            <a:r>
              <a:rPr lang="en-US" altLang="zh-CN" smtClean="0"/>
              <a:t>S23：内容：《售前PPT筹划制作与演练》〔1天〕</a:t>
            </a:r>
          </a:p>
          <a:p>
            <a:r>
              <a:rPr lang="en-US" altLang="zh-CN" smtClean="0"/>
              <a:t>s24《售前讲标呈现与交互技巧》〔1天〕</a:t>
            </a:r>
          </a:p>
        </p:txBody>
      </p:sp>
      <p:sp>
        <p:nvSpPr>
          <p:cNvPr id="19" name="内容占位符 2"/>
          <p:cNvSpPr txBox="1"/>
          <p:nvPr/>
        </p:nvSpPr>
        <p:spPr>
          <a:xfrm>
            <a:off x="4716016" y="4490055"/>
            <a:ext cx="3420380" cy="1108778"/>
          </a:xfrm>
          <a:prstGeom prst="rect">
            <a:avLst/>
          </a:prstGeom>
        </p:spPr>
        <p:txBody>
          <a:bodyPr vert="horz" lIns="91440" tIns="45720" rIns="91440" bIns="45720" rtlCol="0">
            <a:normAutofit fontScale="60000"/>
          </a:bodyPr>
          <a:lstStyle>
            <a:defPPr>
              <a:defRPr lang="zh-CN"/>
            </a:defPPr>
            <a:lvl1pPr marL="342900" indent="-3429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479D"/>
              </a:buClr>
              <a:buSzPct val="60000"/>
              <a:buFont typeface="Wingdings" pitchFamily="2" charset="2"/>
              <a:buChar char="n"/>
              <a:defRPr sz="2800" b="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SzPct val="60000"/>
              <a:buFont typeface="Wingdings" pitchFamily="2" charset="2"/>
              <a:buChar char="p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2pPr>
            <a:lvl3pPr marL="11430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•"/>
              <a:defRPr sz="24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3pPr>
            <a:lvl4pPr marL="16002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–"/>
              <a:defRPr sz="20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4pPr>
            <a:lvl5pPr marL="2057400" indent="-228600" algn="just" defTabSz="914400" rtl="0" eaLnBrk="1" latinLnBrk="0" hangingPunct="1">
              <a:lnSpc>
                <a:spcPct val="125000"/>
              </a:lnSpc>
              <a:spcBef>
                <a:spcPts val="300"/>
              </a:spcBef>
              <a:buClr>
                <a:srgbClr val="0070C0"/>
              </a:buClr>
              <a:buFont typeface="Arial" pitchFamily="34" charset="0"/>
              <a:buChar char="»"/>
              <a:defRPr sz="1800" kern="1200">
                <a:solidFill>
                  <a:srgbClr val="595757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altLang="zh-CN" smtClean="0"/>
              <a:t>s25:《标书编写实战》〔1天〕</a:t>
            </a:r>
          </a:p>
          <a:p>
            <a:pPr lvl="1"/>
            <a:r>
              <a:rPr lang="en-US" altLang="zh-CN" smtClean="0"/>
              <a:t>s26:《PPT制作技巧》〔1天〕</a:t>
            </a:r>
          </a:p>
        </p:txBody>
      </p:sp>
      <p:sp>
        <p:nvSpPr>
          <p:cNvPr id="20" name="矩形 19"/>
          <p:cNvSpPr/>
          <p:nvPr/>
        </p:nvSpPr>
        <p:spPr>
          <a:xfrm>
            <a:off x="4211960" y="4869160"/>
            <a:ext cx="333660" cy="3318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4211960" y="5263568"/>
            <a:ext cx="333660" cy="1346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504190"/>
      </p:ext>
    </p:extLst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572" y="151200"/>
            <a:ext cx="6660740" cy="490066"/>
          </a:xfrm>
        </p:spPr>
        <p:txBody>
          <a:bodyPr>
            <a:noAutofit/>
          </a:bodyPr>
          <a:lstStyle/>
          <a:p>
            <a:r>
              <a:rPr lang="zh-CN" altLang="en-US" sz="2800" smtClean="0"/>
              <a:t>售前交流总结〔第一个层次的售前总结〕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E59E-5C11-4AFD-B2C8-3B7BBBA23724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94E63-F2AF-49E2-AE37-43481CC587E5}" type="slidenum">
              <a:rPr lang="zh-CN" altLang="en-US" smtClean="0"/>
              <a:t>35</a:t>
            </a:fld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539552" y="980728"/>
            <a:ext cx="1152128" cy="14401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tx1"/>
                </a:solidFill>
              </a:rPr>
              <a:t>一</a:t>
            </a:r>
            <a:r>
              <a:rPr lang="zh-CN" altLang="en-US" smtClean="0">
                <a:solidFill>
                  <a:schemeClr val="tx1"/>
                </a:solidFill>
              </a:rPr>
              <a:t>次</a:t>
            </a:r>
            <a:endParaRPr lang="en-US" altLang="zh-CN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售前交流</a:t>
            </a:r>
            <a:r>
              <a:rPr lang="zh-CN" altLang="en-US" smtClean="0">
                <a:solidFill>
                  <a:schemeClr val="tx1"/>
                </a:solidFill>
              </a:rPr>
              <a:t>总结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539552" y="2840447"/>
            <a:ext cx="1152128" cy="14401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一个</a:t>
            </a:r>
          </a:p>
          <a:p>
            <a:pPr algn="ctr"/>
            <a:r>
              <a:rPr lang="zh-CN" altLang="en-US" smtClean="0">
                <a:solidFill>
                  <a:schemeClr val="tx1"/>
                </a:solidFill>
              </a:rPr>
              <a:t>售前工程总结</a:t>
            </a:r>
          </a:p>
        </p:txBody>
      </p:sp>
      <p:sp>
        <p:nvSpPr>
          <p:cNvPr id="23" name="矩形 22"/>
          <p:cNvSpPr/>
          <p:nvPr/>
        </p:nvSpPr>
        <p:spPr>
          <a:xfrm>
            <a:off x="539552" y="4700166"/>
            <a:ext cx="1152128" cy="14401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售前部门</a:t>
            </a:r>
            <a:endParaRPr lang="en-US" altLang="zh-CN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定期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smtClean="0">
                <a:solidFill>
                  <a:schemeClr val="tx1"/>
                </a:solidFill>
              </a:rPr>
              <a:t>总结</a:t>
            </a:r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8" name="直接箭头连接符 7"/>
          <p:cNvCxnSpPr>
            <a:stCxn id="4" idx="2"/>
            <a:endCxn id="22" idx="0"/>
          </p:cNvCxnSpPr>
          <p:nvPr/>
        </p:nvCxnSpPr>
        <p:spPr>
          <a:xfrm flipH="1">
            <a:off x="1115616" y="2420888"/>
            <a:ext cx="0" cy="4195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>
            <a:stCxn id="22" idx="2"/>
            <a:endCxn id="23" idx="0"/>
          </p:cNvCxnSpPr>
          <p:nvPr/>
        </p:nvCxnSpPr>
        <p:spPr>
          <a:xfrm flipH="1">
            <a:off x="1115616" y="4280607"/>
            <a:ext cx="0" cy="4195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内容占位符 2"/>
          <p:cNvSpPr>
            <a:spLocks noGrp="1"/>
          </p:cNvSpPr>
          <p:nvPr>
            <p:ph idx="1"/>
          </p:nvPr>
        </p:nvSpPr>
        <p:spPr>
          <a:xfrm>
            <a:off x="2123728" y="1026394"/>
            <a:ext cx="6526088" cy="5328592"/>
          </a:xfrm>
        </p:spPr>
        <p:txBody>
          <a:bodyPr>
            <a:normAutofit fontScale="65000" lnSpcReduction="20000"/>
          </a:bodyPr>
          <a:lstStyle/>
          <a:p>
            <a:r>
              <a:rPr lang="zh-CN" altLang="en-US" smtClean="0"/>
              <a:t>总结时机：在每次与客户正式交流结束后</a:t>
            </a:r>
          </a:p>
          <a:p>
            <a:r>
              <a:rPr lang="zh-CN" altLang="en-US" smtClean="0"/>
              <a:t>总结目的：真实记录售前交流过程，汇总产生的文档，下次交流提醒</a:t>
            </a:r>
          </a:p>
          <a:p>
            <a:r>
              <a:rPr lang="zh-CN" altLang="en-US" smtClean="0"/>
              <a:t>总结方式：售前自己写一个总结文档，产生《售前交流记录》，统一放入售前知识库</a:t>
            </a:r>
          </a:p>
          <a:p>
            <a:r>
              <a:rPr lang="zh-CN" altLang="en-US" smtClean="0"/>
              <a:t>总结内容：</a:t>
            </a:r>
          </a:p>
          <a:p>
            <a:r>
              <a:rPr lang="zh-CN" altLang="en-US" smtClean="0"/>
              <a:t>本次售前交流的议程、客户方参加人员、我方参加人员；</a:t>
            </a:r>
          </a:p>
          <a:p>
            <a:r>
              <a:rPr lang="zh-CN" altLang="en-US" smtClean="0"/>
              <a:t>本次交流的策略、主要内容；</a:t>
            </a:r>
          </a:p>
          <a:p>
            <a:r>
              <a:rPr lang="zh-CN" altLang="en-US" smtClean="0"/>
              <a:t>本次客户感兴趣的重点；</a:t>
            </a:r>
          </a:p>
          <a:p>
            <a:r>
              <a:rPr lang="zh-CN" altLang="en-US" smtClean="0"/>
              <a:t>客户提出的问题和售前答复；</a:t>
            </a:r>
          </a:p>
          <a:p>
            <a:r>
              <a:rPr lang="zh-CN" altLang="en-US" smtClean="0"/>
              <a:t>本次获得客户、竞争对手、其他资料整理；</a:t>
            </a:r>
          </a:p>
          <a:p>
            <a:r>
              <a:rPr lang="zh-CN" altLang="en-US" smtClean="0"/>
              <a:t>本次售前的资料、PPT和其他文档；</a:t>
            </a:r>
          </a:p>
          <a:p>
            <a:r>
              <a:rPr lang="zh-CN" altLang="en-US" smtClean="0"/>
              <a:t>本次交流策略得失、经验教训、遗留问题；</a:t>
            </a:r>
          </a:p>
          <a:p>
            <a:r>
              <a:rPr lang="zh-CN" altLang="en-US" smtClean="0"/>
              <a:t>下次交流的重点建议和提示点；</a:t>
            </a:r>
          </a:p>
          <a:p>
            <a:r>
              <a:rPr lang="zh-CN" altLang="en-US" smtClean="0"/>
              <a:t>遗留问题、处理方式、负责人。</a:t>
            </a:r>
          </a:p>
          <a:p>
            <a:r>
              <a:rPr lang="zh-CN" altLang="en-US" smtClean="0"/>
              <a:t>前提条件：公司建立售前文档命名标准、售前建立知识库。</a:t>
            </a:r>
          </a:p>
        </p:txBody>
      </p:sp>
    </p:spTree>
    <p:extLst>
      <p:ext uri="{BB962C8B-B14F-4D97-AF65-F5344CB8AC3E}">
        <p14:creationId xmlns:p14="http://schemas.microsoft.com/office/powerpoint/2010/main" val="3869767595"/>
      </p:ext>
    </p:extLst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https://d.book118.com/858067007043006033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677</Paragraphs>
  <Slides>36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baseType="lpstr" size="45">
      <vt:lpstr>Arial</vt:lpstr>
      <vt:lpstr>Calibri</vt:lpstr>
      <vt:lpstr>宋体</vt:lpstr>
      <vt:lpstr>微软雅黑</vt:lpstr>
      <vt:lpstr>Wingdings</vt:lpstr>
      <vt:lpstr>Exo</vt:lpstr>
      <vt:lpstr>Arial Black</vt:lpstr>
      <vt:lpstr>方正兰亭纤黑_GBK</vt:lpstr>
      <vt:lpstr>Office Theme</vt:lpstr>
      <vt:lpstr>PowerPoint Presentation</vt:lpstr>
      <vt:lpstr>PowerPoint Presentation</vt:lpstr>
      <vt:lpstr>售前管理全景</vt:lpstr>
      <vt:lpstr>售前岗位的定位〔公司整体规划〕</vt:lpstr>
      <vt:lpstr>售前体系构建的8大关键点</vt:lpstr>
      <vt:lpstr>售前工程管理者面临的细节问题</vt:lpstr>
      <vt:lpstr>售前工程管理的11个关键点</vt:lpstr>
      <vt:lpstr>PowerPoint Presentation</vt:lpstr>
      <vt:lpstr>企业售前体系规划与构建的四个阶段</vt:lpstr>
      <vt:lpstr>企业售前体系的三个层次与关键要素</vt:lpstr>
      <vt:lpstr>PowerPoint Presentation</vt:lpstr>
      <vt:lpstr>售前方法论的意义(1/2)</vt:lpstr>
      <vt:lpstr>售前方法论的意义(2/2)</vt:lpstr>
      <vt:lpstr>售前工程方法论〔关键控制点〕</vt:lpstr>
      <vt:lpstr>售前工程方法论 〔10大关键控制点〕</vt:lpstr>
      <vt:lpstr>控制点1——销售接口审批</vt:lpstr>
      <vt:lpstr>控制点2——售前工程策略审查</vt:lpstr>
      <vt:lpstr>控制点3——PPT评审</vt:lpstr>
      <vt:lpstr>控制点4——方案评审</vt:lpstr>
      <vt:lpstr>控制点5——投标书审查</vt:lpstr>
      <vt:lpstr>控制点6——试讲</vt:lpstr>
      <vt:lpstr>控制点7——交流总结〔N次)</vt:lpstr>
      <vt:lpstr>控制点8——售前转实施控制</vt:lpstr>
      <vt:lpstr>控制点9——工程总结</vt:lpstr>
      <vt:lpstr>控制点10——售前知识管理审查</vt:lpstr>
      <vt:lpstr>PowerPoint Presentation</vt:lpstr>
      <vt:lpstr>售前队伍的建设与培养</vt:lpstr>
      <vt:lpstr>思维模式：从技术到售前的8大转变</vt:lpstr>
      <vt:lpstr>售前人员的素质能力模型</vt:lpstr>
      <vt:lpstr>售前人员的分类管理</vt:lpstr>
      <vt:lpstr>售前人员的分级管理</vt:lpstr>
      <vt:lpstr>售前知识培养与底蕴塑造</vt:lpstr>
      <vt:lpstr>公司行业方向与知识积累</vt:lpstr>
      <vt:lpstr>售前培训课程体系图</vt:lpstr>
      <vt:lpstr>售前交流总结〔第一个层次的售前总结〕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2024-09-11T06:09:27.286</cp:lastPrinted>
  <dcterms:created xsi:type="dcterms:W3CDTF">2024-09-10T22:09:27Z</dcterms:created>
  <dcterms:modified xsi:type="dcterms:W3CDTF">2024-09-10T22:09:29Z</dcterms:modified>
</cp:coreProperties>
</file>