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HCKHQJ+MS-UIGothic"/>
      <p:regular r:id="rId18"/>
    </p:embeddedFont>
    <p:embeddedFont>
      <p:font typeface="SKOMSG+UAHWTP+MicrosoftYaHei-Bold"/>
      <p:regular r:id="rId19"/>
    </p:embeddedFont>
    <p:embeddedFont>
      <p:font typeface="PHSMIW+EHMFIM+MicrosoftYaHei"/>
      <p:regular r:id="rId20"/>
    </p:embeddedFont>
    <p:embeddedFont>
      <p:font typeface="OICGFB+LIHRNI+ArialMT"/>
      <p:regular r:id="rId21"/>
    </p:embeddedFont>
    <p:embeddedFont>
      <p:font typeface="AVQFIN+EHMFIM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44E06-9B8E-45E6-9FCD-949C023A2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28E59-749B-41D9-8428-69441A5F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130A7-BF5E-4067-9D8C-C3EF9381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86A58-D99C-48EF-B793-B83ACAF8E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44985-23AD-4A71-9578-8369BA0A6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8BA4E-8139-477F-90F6-FF54A2A1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F1722-8361-4E72-983B-E94282379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2EEBE-55DA-4AD3-9199-CC2EA629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478F2-A333-4A7B-A71E-02E1BE7C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607DD-1F34-4CC7-8DD5-5D03E1E1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173CB-4B2A-4126-BE78-E5401B8F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705407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994038" cy="2517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HCKHQJ+MS-UIGothic"/>
                <a:cs typeface="HCKHQJ+MS-UIGothic"/>
              </a:rPr>
              <a:t>骨科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4950">
                <a:solidFill>
                  <a:srgbClr val="754807"/>
                </a:solidFill>
                <a:latin typeface="HCKHQJ+MS-UIGothic"/>
                <a:cs typeface="HCKHQJ+MS-UIGothic"/>
              </a:rPr>
              <a:t>核感染</a:t>
            </a:r>
            <a:r>
              <a:rPr sz="495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T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细</a:t>
            </a:r>
            <a:r>
              <a:rPr sz="4950">
                <a:solidFill>
                  <a:srgbClr val="754807"/>
                </a:solidFill>
                <a:latin typeface="HCKHQJ+MS-UIGothic"/>
                <a:cs typeface="HCKHQJ+MS-UIGothic"/>
              </a:rPr>
              <a:t>胞斑</a:t>
            </a:r>
          </a:p>
          <a:p>
            <a:pPr marL="0" marR="0">
              <a:lnSpc>
                <a:spcPts val="5157"/>
              </a:lnSpc>
              <a:spcBef>
                <a:spcPts val="1922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HCKHQJ+MS-UIGothic"/>
                <a:cs typeface="HCKHQJ+MS-UIGothic"/>
              </a:rPr>
              <a:t>点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4950">
                <a:solidFill>
                  <a:srgbClr val="754807"/>
                </a:solidFill>
                <a:latin typeface="HCKHQJ+MS-UIGothic"/>
                <a:cs typeface="HCKHQJ+MS-UIGothic"/>
              </a:rPr>
              <a:t>（</a:t>
            </a:r>
            <a:r>
              <a:rPr sz="495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754807"/>
                </a:solidFill>
                <a:latin typeface="HCKHQJ+MS-UIGothic"/>
                <a:cs typeface="HCKHQJ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PHSMIW+EHMFIM+MicrosoftYaHei"/>
                <a:cs typeface="PHSMIW+EHMFIM+MicrosoftYaHei"/>
              </a:rPr>
              <a:t>xx</a:t>
            </a:r>
            <a:r>
              <a:rPr sz="1800">
                <a:solidFill>
                  <a:srgbClr val="754807"/>
                </a:solidFill>
                <a:latin typeface="HCKHQJ+MS-UIGothic"/>
                <a:cs typeface="HCKHQJ+MS-UIGothic"/>
              </a:rPr>
              <a:t>年</a:t>
            </a:r>
            <a:r>
              <a:rPr sz="1800">
                <a:solidFill>
                  <a:srgbClr val="754807"/>
                </a:solidFill>
                <a:latin typeface="PHSMIW+EHMFIM+MicrosoftYaHei"/>
                <a:cs typeface="PHSMIW+EHMFIM+MicrosoftYaHei"/>
              </a:rPr>
              <a:t>xx</a:t>
            </a:r>
            <a:r>
              <a:rPr sz="1800">
                <a:solidFill>
                  <a:srgbClr val="754807"/>
                </a:solidFill>
                <a:latin typeface="HCKHQJ+MS-UIGothic"/>
                <a:cs typeface="HCKHQJ+MS-UIGothic"/>
              </a:rPr>
              <a:t>月</a:t>
            </a:r>
            <a:r>
              <a:rPr sz="1800">
                <a:solidFill>
                  <a:srgbClr val="754807"/>
                </a:solidFill>
                <a:latin typeface="PHSMIW+EHMFIM+MicrosoftYaHei"/>
                <a:cs typeface="PHSMIW+EHMFIM+MicrosoftYaHei"/>
              </a:rPr>
              <a:t>xx</a:t>
            </a:r>
            <a:r>
              <a:rPr sz="1800">
                <a:solidFill>
                  <a:srgbClr val="754807"/>
                </a:solidFill>
                <a:latin typeface="HCKHQJ+MS-UIGothic"/>
                <a:cs typeface="HCKHQJ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HCKHQJ+MS-UIGothic"/>
                <a:cs typeface="HCKHQJ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OICGFB+LIHRNI+ArialMT"/>
                <a:cs typeface="OICGFB+LIHRN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骨科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核感染概述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1840" y="3634930"/>
            <a:ext cx="4686276" cy="18082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OICGFB+LIHRNI+ArialMT"/>
                <a:cs typeface="OICGFB+LIHRN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床意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与展望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OICGFB+LIHRNI+ArialMT"/>
                <a:cs typeface="OICGFB+LIHRN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检测实验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操作流程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OICGFB+LIHRNI+ArialMT"/>
                <a:cs typeface="OICGFB+LIHRN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检测结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果解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与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754807"/>
                </a:solidFill>
                <a:latin typeface="HCKHQJ+MS-UIGothic"/>
                <a:cs typeface="HCKHQJ+MS-UIGothic"/>
              </a:rPr>
              <a:t>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骨科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核感染概述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核病定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核病是一种由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核分枝杆菌引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起的慢性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染病，主要通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空气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1985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核病的症状包括咳嗽、咳痰、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、盗汗等，但并非所有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病患者都有症状。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肺部、骨骼、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等器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官均可造成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害，其中骨科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感染是常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核病之一。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骨科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核感染的流行病学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骨科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核感染主要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生在脊柱、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髋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和膝关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等部位，其中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脊柱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核是最常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骨科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核感染的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病率呈逐年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骨科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核感染的流行病学特征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包括地域差异、人群分布和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播途径等。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上升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，主要与人口老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化、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疾病增多等因素有关。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骨科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核感染的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断骨科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核感染的方法包括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床表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、影像学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和病理学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断等。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2697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胞斑点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（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SPOT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）是一种用于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核感染的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方法，具有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高的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708772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敏感性和特异性。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9672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其他常用的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断方法包括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X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、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CT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、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MRI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等影像学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核菌素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787901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T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细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胞斑点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（</a:t>
            </a:r>
            <a:r>
              <a:rPr sz="45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54529" y="4351631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5578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T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胞与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核病免疫反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41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胞是人体免疫系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中的重要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部分，能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够识别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和攻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外来病原体，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核分枝杆菌。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胞在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核病免疫反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中具有关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作用，其功能状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直接影响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核病的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病、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33811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核病免疫反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中，</a:t>
            </a:r>
            <a:r>
              <a:rPr sz="1500">
                <a:solidFill>
                  <a:srgbClr val="FFFDFD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胞通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胞因子等介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，激活巨噬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胞和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其他免疫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胞，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发挥对结</a:t>
            </a: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核分枝杆菌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KHQJ+MS-UIGothic"/>
                <a:cs typeface="HCKHQJ+MS-UIGothic"/>
              </a:rPr>
              <a:t>的清除作用。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3208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T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胞斑点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的原理与技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284201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胞斑点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（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SPOT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）是一种基于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酶联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免疫斑点技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方法，用于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体内是否存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核特异性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51643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方法通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核分枝杆菌特异性抗原与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相关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胞因子（如</a:t>
            </a:r>
            <a:r>
              <a:rPr sz="1500">
                <a:solidFill>
                  <a:srgbClr val="FFFFFF"/>
                </a:solidFill>
                <a:latin typeface="AVQFIN+EHMFIM+MicrosoftYaHei"/>
                <a:cs typeface="AVQFIN+EHMFIM+MicrosoftYaHei"/>
              </a:rPr>
              <a:t>IFN-γ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）的抗体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合，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578907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形成抗原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-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抗体复合物，再将其固定在膜上，形成斑点状分布。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647985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随后加入待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测样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本中的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胞，若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本中含有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针对结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核特异性抗原的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会在膜上形成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数量的斑点，通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数斑点数量可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估</a:t>
            </a:r>
            <a:r>
              <a:rPr sz="150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胞反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FFFFFF"/>
                </a:solidFill>
                <a:latin typeface="HCKHQJ+MS-UIGothic"/>
                <a:cs typeface="HCKHQJ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7023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T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胞斑点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078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胞斑点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高的特异性和敏感性，能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早期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检测结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核感染，尤其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于潜伏感染者；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方法操作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便、快速，适合大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HCKHQJ+MS-UIGothic"/>
                <a:cs typeface="HCKHQJ+MS-UIGothic"/>
              </a:rPr>
              <a:t>局限性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62997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HSMIW+EHMFIM+MicrosoftYaHei"/>
                <a:cs typeface="PHSMIW+EHMFIM+MicrosoftYaHei"/>
              </a:rPr>
              <a:t>T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胞斑点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无法区分活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核感染与潜伏感染，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于已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接受抗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核治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的患者可能出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假阴性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果；此外，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CKHQJ+MS-UIGothic"/>
                <a:cs typeface="HCKHQJ+MS-UIGothic"/>
              </a:rPr>
              <a:t>于免疫抑制人群的准确性有待提高。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034279" cy="2251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在骨科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核感</a:t>
            </a:r>
          </a:p>
          <a:p>
            <a:pPr marL="0" marR="0">
              <a:lnSpc>
                <a:spcPts val="4500"/>
              </a:lnSpc>
              <a:spcBef>
                <a:spcPts val="1979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染中的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754807"/>
                </a:solidFill>
                <a:latin typeface="HCKHQJ+MS-UIGothic"/>
                <a:cs typeface="HCKHQJ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2766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在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断中的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754807"/>
                </a:solidFill>
                <a:latin typeface="HCKHQJ+MS-UIGothic"/>
                <a:cs typeface="HCKHQJ+MS-UIGothic"/>
              </a:rPr>
              <a:t>断准确性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7413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HSMIW+EHMFIM+MicrosoftYaHei"/>
                <a:cs typeface="PHSMIW+EHMFIM+MicrosoftYaHei"/>
              </a:rPr>
              <a:t>SPOT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准确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出骨科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核感染，具有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高的敏感性和特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异性，有助于早期确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HCKHQJ+MS-UIGothic"/>
                <a:cs typeface="HCKHQJ+MS-UIGothic"/>
              </a:rPr>
              <a:t>快速便捷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HSMIW+EHMFIM+MicrosoftYaHei"/>
                <a:cs typeface="PHSMIW+EHMFIM+MicrosoftYaHei"/>
              </a:rPr>
              <a:t>SPOT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便，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检测时间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短，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可快速提供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果，有助于及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00396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KOMSG+UAHWTP+MicrosoftYaHei-Bold"/>
                <a:cs typeface="SKOMSG+UAHWTP+MicrosoftYaHei-Bold"/>
              </a:rPr>
              <a:t>SPOT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在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效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估中的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754807"/>
                </a:solidFill>
                <a:latin typeface="HCKHQJ+MS-UIGothic"/>
                <a:cs typeface="HCKHQJ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754807"/>
                </a:solidFill>
                <a:latin typeface="HCKHQJ+MS-UIGothic"/>
                <a:cs typeface="HCKHQJ+MS-UIGothic"/>
              </a:rPr>
              <a:t>病情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754807"/>
                </a:solidFill>
                <a:latin typeface="HCKHQJ+MS-UIGothic"/>
                <a:cs typeface="HCKHQJ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7130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HSMIW+EHMFIM+MicrosoftYaHei"/>
                <a:cs typeface="PHSMIW+EHMFIM+MicrosoftYaHei"/>
              </a:rPr>
              <a:t>SPOT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动态监测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患者病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估治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效果，指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导调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整治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CKHQJ+MS-UIGothic"/>
                <a:cs typeface="HCKHQJ+MS-UIGothic"/>
              </a:rPr>
              <a:t>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50" spc="25">
                <a:solidFill>
                  <a:srgbClr val="FFFFFF"/>
                </a:solidFill>
                <a:latin typeface="HCKHQJ+MS-UIGothic"/>
                <a:cs typeface="HCKHQJ+MS-UIGothic"/>
              </a:rPr>
              <a:t>复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39940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HSMIW+EHMFIM+MicrosoftYaHei"/>
                <a:cs typeface="PHSMIW+EHMFIM+MicrosoftYaHei"/>
              </a:rPr>
              <a:t>SPOT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检测结</a:t>
            </a:r>
            <a:r>
              <a:rPr sz="1350">
                <a:solidFill>
                  <a:srgbClr val="FFFFFF"/>
                </a:solidFill>
                <a:latin typeface="HCKHQJ+MS-UIGothic"/>
                <a:cs typeface="HCKHQJ+MS-UIGothic"/>
              </a:rPr>
              <a:t>果可以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HCKHQJ+MS-UIGothic"/>
                <a:cs typeface="HCKHQJ+MS-UIGothic"/>
              </a:rPr>
              <a:t>患者复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发风险</a:t>
            </a:r>
            <a:r>
              <a:rPr sz="1350">
                <a:solidFill>
                  <a:srgbClr val="FFFFFF"/>
                </a:solidFill>
                <a:latin typeface="HCKHQJ+MS-UIGothic"/>
                <a:cs typeface="HCKHQJ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CKHQJ+MS-UIGothic"/>
                <a:cs typeface="HCKHQJ+MS-UIGothic"/>
              </a:rPr>
              <a:t>有助于制定个性化的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HCKHQJ+MS-UIGothic"/>
                <a:cs typeface="HCKHQJ+MS-UIGothic"/>
              </a:rPr>
              <a:t>防措施。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https://d.book118.com/858077054073006045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HCKHQJ+MS-UIGothic</vt:lpstr>
      <vt:lpstr>SimSun</vt:lpstr>
      <vt:lpstr>SKOMSG+UAHWTP+MicrosoftYaHei-Bold</vt:lpstr>
      <vt:lpstr>PHSMIW+EHMFIM+MicrosoftYaHei</vt:lpstr>
      <vt:lpstr>Times New Roman</vt:lpstr>
      <vt:lpstr>OICGFB+LIHRNI+ArialMT</vt:lpstr>
      <vt:lpstr>AVQFIN+EHMFIM+MicrosoftYaHei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2024-09-26T03:05:57.221</cp:lastPrinted>
  <dcterms:created xsi:type="dcterms:W3CDTF">2024-09-25T19:05:57Z</dcterms:created>
  <dcterms:modified xsi:type="dcterms:W3CDTF">2024-09-25T19:05:58Z</dcterms:modified>
</cp:coreProperties>
</file>