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F77141-9E99-4BAE-9BB3-9702FDCF21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C22B7E-0353-45E1-B1B9-61ED1716FE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230162-4561-4ECD-8CAD-F91B27038C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C82F7C-B569-4683-8056-EFC1951C0D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DF61A1-4175-430B-A15F-901E35268A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2DBADD-C8D0-4533-986F-1579EA14AD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E9EE3D-923E-4DBF-A0E0-1ED90605C4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90CA9E-6A0C-4B26-B693-5DE64B78CC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F70CCD-9B56-4382-A9E9-5DC2288B62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B2E697-5082-43D4-9ED0-886D9680C0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CE87C5-8E13-4B76-8F1D-6F5D8CA91D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077101075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兴趣课堂构建小学教学质量提升方案课件的启示与实践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兴趣课堂构建理念及实践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小学教学质量提升方案设计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课件制作技巧及注意事项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兴趣课堂在小学教学中的应用效果分析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当前，我国正处于教育改革的关键时期，强调学生全面发展、个性化发展。兴趣课堂的构建符合这一改革方向，有助于推动小学教育质量的提升。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适应新时代教育改革的需要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传统课堂教学往往注重知识传授，而忽视学生兴趣的培养。兴趣课堂则更加关注学生的兴趣和需求，能够激发学生的学习兴趣和积极性。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弥补传统课堂教学的不足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兴趣课堂不仅关注学生的知识学习，还注重学生的能力培养、情感熏陶和价值观塑造，有助于学生的全面发展。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促进学生全面发展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探索兴趣课堂的教学模式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提升学生的学习兴趣和积极性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促进教师的专业成长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推动小学教育质量的提升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目的和任务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通过对兴趣课堂的理论研究和实践探索，总结出适合小学生的兴趣课堂教学模式，为教育实践提供借鉴。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通过兴趣课堂的实施，激发小学生的学习兴趣和积极性，提高学生的学习效果。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兴趣课堂的构建需要教师具备较高的专业素养和教育技能。通过对教师的培训和指导，提升教师的专业素养和教育技能水平。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通过兴趣课堂的实施和推广，促进小学教育质量的全面提升，为学生的全面发展奠定坚实基础。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兴趣课堂构建理念及实践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学生主体性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内容多样性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手段灵活性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兴趣课堂定义及特点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兴趣课堂的教学内容丰富多彩，涉及各个领域和主题。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兴趣课堂强调学生的主体地位，注重学生的参与和体验。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兴趣课堂是一种以学生为中心，以激发学生兴趣和积极性为目标，通过多样化的教学手段和内容，引导学生主动探索、积极学习的教学模式。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兴趣课堂采用多种教学手段，如游戏、实验、角色扮演等，以激发学生的学习兴趣。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适应性原则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实践性原则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创新性原则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合作性原则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兴趣课堂构建原则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673" r="1667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3457" r="13457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4457" b="1445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兴趣课堂的教学内容和方法应适应学生的年龄、认知水平和兴趣爱好。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兴趣课堂应注重实践教学，让学生在实践中学习和掌握知识。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兴趣课堂应鼓励学生创新思维和创造力的发展，培养学生的创新意识和能力。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兴趣课堂应倡导学生之间的合作学习，培养学生的团队协作精神和沟通能力。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教学内容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教学方法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科学实验兴趣课堂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通过有趣的科学实验，引导学生探究科学原理和现象。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采用小组合作的方式，让学生在教师的指导下进行实验操作和观察，并记录实验过程和结果。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兴趣课堂实践案例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95814" y="4807648"/>
            <a:ext cx="1401413" cy="2050351"/>
            <a:chOff x="6895814" y="4807648"/>
            <a:chExt cx="1401413" cy="2050351"/>
          </a:xfrm>
        </p:grpSpPr>
        <p:sp>
          <p:nvSpPr>
            <p:cNvPr id="3" name="Freeform 3"/>
            <p:cNvSpPr/>
            <p:nvPr/>
          </p:nvSpPr>
          <p:spPr>
            <a:xfrm>
              <a:off x="6895814" y="4807648"/>
              <a:ext cx="713994" cy="1408367"/>
            </a:xfrm>
            <a:custGeom>
              <a:rect l="l" t="t" r="r" b="b"/>
              <a:pathLst>
                <a:path w="215" h="422">
                  <a:moveTo>
                    <a:pt x="116" y="317"/>
                  </a:moveTo>
                  <a:cubicBezTo>
                    <a:pt x="186" y="317"/>
                    <a:pt x="200" y="363"/>
                    <a:pt x="200" y="359"/>
                  </a:cubicBezTo>
                  <a:cubicBezTo>
                    <a:pt x="215" y="337"/>
                    <a:pt x="193" y="212"/>
                    <a:pt x="193" y="212"/>
                  </a:cubicBezTo>
                  <a:cubicBezTo>
                    <a:pt x="200" y="226"/>
                    <a:pt x="205" y="239"/>
                    <a:pt x="205" y="252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205" y="0"/>
                    <a:pt x="208" y="0"/>
                    <a:pt x="207" y="0"/>
                  </a:cubicBezTo>
                  <a:cubicBezTo>
                    <a:pt x="172" y="103"/>
                    <a:pt x="98" y="187"/>
                    <a:pt x="0" y="232"/>
                  </a:cubicBezTo>
                  <a:cubicBezTo>
                    <a:pt x="10" y="333"/>
                    <a:pt x="91" y="414"/>
                    <a:pt x="193" y="424"/>
                  </a:cubicBezTo>
                  <a:cubicBezTo>
                    <a:pt x="193" y="411"/>
                    <a:pt x="193" y="402"/>
                    <a:pt x="193" y="402"/>
                  </a:cubicBezTo>
                  <a:cubicBezTo>
                    <a:pt x="181" y="358"/>
                    <a:pt x="116" y="317"/>
                    <a:pt x="116" y="31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576185" y="4807648"/>
              <a:ext cx="721042" cy="1408367"/>
            </a:xfrm>
            <a:custGeom>
              <a:rect l="l" t="t" r="r" b="b"/>
              <a:pathLst>
                <a:path w="216" h="422">
                  <a:moveTo>
                    <a:pt x="217" y="212"/>
                  </a:moveTo>
                  <a:cubicBezTo>
                    <a:pt x="217" y="95"/>
                    <a:pt x="124" y="0"/>
                    <a:pt x="0" y="0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28" y="318"/>
                    <a:pt x="24" y="354"/>
                    <a:pt x="24" y="354"/>
                  </a:cubicBezTo>
                  <a:cubicBezTo>
                    <a:pt x="60" y="308"/>
                    <a:pt x="143" y="312"/>
                    <a:pt x="143" y="312"/>
                  </a:cubicBezTo>
                  <a:cubicBezTo>
                    <a:pt x="143" y="312"/>
                    <a:pt x="51" y="344"/>
                    <a:pt x="33" y="409"/>
                  </a:cubicBezTo>
                  <a:cubicBezTo>
                    <a:pt x="33" y="409"/>
                    <a:pt x="31" y="415"/>
                    <a:pt x="31" y="424"/>
                  </a:cubicBezTo>
                  <a:cubicBezTo>
                    <a:pt x="137" y="411"/>
                    <a:pt x="217" y="321"/>
                    <a:pt x="217" y="21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7280148" y="5511736"/>
              <a:ext cx="781336" cy="1346263"/>
            </a:xfrm>
            <a:custGeom>
              <a:rect l="l" t="t" r="r" b="b"/>
              <a:pathLst>
                <a:path w="884237" h="1523516">
                  <a:moveTo>
                    <a:pt x="308543" y="0"/>
                  </a:moveTo>
                  <a:cubicBezTo>
                    <a:pt x="334881" y="52658"/>
                    <a:pt x="353695" y="101555"/>
                    <a:pt x="368746" y="150451"/>
                  </a:cubicBezTo>
                  <a:cubicBezTo>
                    <a:pt x="459051" y="398695"/>
                    <a:pt x="440237" y="534101"/>
                    <a:pt x="440237" y="534101"/>
                  </a:cubicBezTo>
                  <a:cubicBezTo>
                    <a:pt x="579458" y="361082"/>
                    <a:pt x="884237" y="376127"/>
                    <a:pt x="884237" y="376127"/>
                  </a:cubicBezTo>
                  <a:cubicBezTo>
                    <a:pt x="884237" y="376127"/>
                    <a:pt x="530542" y="496488"/>
                    <a:pt x="462814" y="740971"/>
                  </a:cubicBezTo>
                  <a:cubicBezTo>
                    <a:pt x="462814" y="740971"/>
                    <a:pt x="462814" y="763538"/>
                    <a:pt x="462814" y="797390"/>
                  </a:cubicBezTo>
                  <a:cubicBezTo>
                    <a:pt x="469399" y="942199"/>
                    <a:pt x="487506" y="1346183"/>
                    <a:pt x="534782" y="1512949"/>
                  </a:cubicBezTo>
                  <a:lnTo>
                    <a:pt x="538286" y="1523516"/>
                  </a:lnTo>
                  <a:lnTo>
                    <a:pt x="240131" y="1523516"/>
                  </a:lnTo>
                  <a:lnTo>
                    <a:pt x="248684" y="1476747"/>
                  </a:lnTo>
                  <a:cubicBezTo>
                    <a:pt x="281146" y="1263493"/>
                    <a:pt x="290200" y="945490"/>
                    <a:pt x="293492" y="797390"/>
                  </a:cubicBezTo>
                  <a:cubicBezTo>
                    <a:pt x="293492" y="748493"/>
                    <a:pt x="293492" y="714642"/>
                    <a:pt x="293492" y="714642"/>
                  </a:cubicBezTo>
                  <a:cubicBezTo>
                    <a:pt x="244576" y="549146"/>
                    <a:pt x="0" y="394934"/>
                    <a:pt x="0" y="394934"/>
                  </a:cubicBezTo>
                  <a:cubicBezTo>
                    <a:pt x="263390" y="394934"/>
                    <a:pt x="316068" y="567952"/>
                    <a:pt x="316068" y="552907"/>
                  </a:cubicBezTo>
                  <a:cubicBezTo>
                    <a:pt x="372509" y="470159"/>
                    <a:pt x="308543" y="0"/>
                    <a:pt x="308543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4025837" y="4254913"/>
            <a:ext cx="1723930" cy="2603087"/>
            <a:chOff x="4025837" y="4254913"/>
            <a:chExt cx="1723930" cy="2603087"/>
          </a:xfrm>
        </p:grpSpPr>
        <p:sp>
          <p:nvSpPr>
            <p:cNvPr id="7" name="Freeform 7"/>
            <p:cNvSpPr/>
            <p:nvPr/>
          </p:nvSpPr>
          <p:spPr>
            <a:xfrm>
              <a:off x="4025837" y="4254913"/>
              <a:ext cx="907542" cy="1808131"/>
            </a:xfrm>
            <a:custGeom>
              <a:rect l="l" t="t" r="r" b="b"/>
              <a:pathLst>
                <a:path w="273" h="544">
                  <a:moveTo>
                    <a:pt x="147" y="408"/>
                  </a:moveTo>
                  <a:cubicBezTo>
                    <a:pt x="237" y="407"/>
                    <a:pt x="253" y="453"/>
                    <a:pt x="253" y="453"/>
                  </a:cubicBezTo>
                  <a:cubicBezTo>
                    <a:pt x="253" y="447"/>
                    <a:pt x="254" y="441"/>
                    <a:pt x="254" y="436"/>
                  </a:cubicBezTo>
                  <a:cubicBezTo>
                    <a:pt x="241" y="349"/>
                    <a:pt x="185" y="323"/>
                    <a:pt x="185" y="323"/>
                  </a:cubicBezTo>
                  <a:cubicBezTo>
                    <a:pt x="238" y="327"/>
                    <a:pt x="258" y="364"/>
                    <a:pt x="265" y="383"/>
                  </a:cubicBezTo>
                  <a:cubicBezTo>
                    <a:pt x="267" y="375"/>
                    <a:pt x="261" y="367"/>
                    <a:pt x="273" y="359"/>
                  </a:cubicBezTo>
                  <a:cubicBezTo>
                    <a:pt x="273" y="0"/>
                    <a:pt x="273" y="0"/>
                    <a:pt x="273" y="0"/>
                  </a:cubicBezTo>
                  <a:cubicBezTo>
                    <a:pt x="113" y="0"/>
                    <a:pt x="0" y="122"/>
                    <a:pt x="0" y="273"/>
                  </a:cubicBezTo>
                  <a:cubicBezTo>
                    <a:pt x="0" y="415"/>
                    <a:pt x="108" y="531"/>
                    <a:pt x="247" y="544"/>
                  </a:cubicBezTo>
                  <a:cubicBezTo>
                    <a:pt x="247" y="527"/>
                    <a:pt x="247" y="517"/>
                    <a:pt x="247" y="517"/>
                  </a:cubicBezTo>
                  <a:cubicBezTo>
                    <a:pt x="231" y="459"/>
                    <a:pt x="147" y="408"/>
                    <a:pt x="147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4933379" y="4254913"/>
              <a:ext cx="816388" cy="1808131"/>
            </a:xfrm>
            <a:custGeom>
              <a:rect l="l" t="t" r="r" b="b"/>
              <a:pathLst>
                <a:path w="246" h="544">
                  <a:moveTo>
                    <a:pt x="32" y="38"/>
                  </a:moveTo>
                  <a:cubicBezTo>
                    <a:pt x="32" y="26"/>
                    <a:pt x="33" y="14"/>
                    <a:pt x="34" y="3"/>
                  </a:cubicBezTo>
                  <a:cubicBezTo>
                    <a:pt x="23" y="1"/>
                    <a:pt x="8" y="0"/>
                    <a:pt x="0" y="0"/>
                  </a:cubicBezTo>
                  <a:cubicBezTo>
                    <a:pt x="0" y="359"/>
                    <a:pt x="0" y="359"/>
                    <a:pt x="0" y="359"/>
                  </a:cubicBezTo>
                  <a:cubicBezTo>
                    <a:pt x="28" y="278"/>
                    <a:pt x="88" y="245"/>
                    <a:pt x="88" y="245"/>
                  </a:cubicBezTo>
                  <a:cubicBezTo>
                    <a:pt x="14" y="390"/>
                    <a:pt x="24" y="455"/>
                    <a:pt x="24" y="455"/>
                  </a:cubicBezTo>
                  <a:cubicBezTo>
                    <a:pt x="71" y="396"/>
                    <a:pt x="175" y="401"/>
                    <a:pt x="175" y="401"/>
                  </a:cubicBezTo>
                  <a:cubicBezTo>
                    <a:pt x="175" y="401"/>
                    <a:pt x="55" y="442"/>
                    <a:pt x="31" y="526"/>
                  </a:cubicBezTo>
                  <a:cubicBezTo>
                    <a:pt x="31" y="526"/>
                    <a:pt x="32" y="533"/>
                    <a:pt x="32" y="544"/>
                  </a:cubicBezTo>
                  <a:cubicBezTo>
                    <a:pt x="127" y="533"/>
                    <a:pt x="207" y="473"/>
                    <a:pt x="246" y="390"/>
                  </a:cubicBezTo>
                  <a:cubicBezTo>
                    <a:pt x="119" y="324"/>
                    <a:pt x="32" y="191"/>
                    <a:pt x="32" y="3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513993" y="5069872"/>
              <a:ext cx="997363" cy="1788128"/>
            </a:xfrm>
            <a:custGeom>
              <a:rect l="l" t="t" r="r" b="b"/>
              <a:pathLst>
                <a:path w="1128712" h="2023578">
                  <a:moveTo>
                    <a:pt x="805148" y="0"/>
                  </a:moveTo>
                  <a:cubicBezTo>
                    <a:pt x="526732" y="545160"/>
                    <a:pt x="564356" y="789542"/>
                    <a:pt x="564356" y="789542"/>
                  </a:cubicBezTo>
                  <a:cubicBezTo>
                    <a:pt x="741188" y="567718"/>
                    <a:pt x="1128712" y="586517"/>
                    <a:pt x="1128712" y="586517"/>
                  </a:cubicBezTo>
                  <a:cubicBezTo>
                    <a:pt x="1128712" y="586517"/>
                    <a:pt x="680990" y="740665"/>
                    <a:pt x="590693" y="1056482"/>
                  </a:cubicBezTo>
                  <a:cubicBezTo>
                    <a:pt x="590693" y="1056482"/>
                    <a:pt x="594455" y="1082800"/>
                    <a:pt x="594455" y="1124157"/>
                  </a:cubicBezTo>
                  <a:cubicBezTo>
                    <a:pt x="600569" y="1295224"/>
                    <a:pt x="621586" y="1756686"/>
                    <a:pt x="671631" y="1992285"/>
                  </a:cubicBezTo>
                  <a:lnTo>
                    <a:pt x="679167" y="2023578"/>
                  </a:lnTo>
                  <a:lnTo>
                    <a:pt x="315501" y="2023578"/>
                  </a:lnTo>
                  <a:lnTo>
                    <a:pt x="320272" y="1996662"/>
                  </a:lnTo>
                  <a:cubicBezTo>
                    <a:pt x="361012" y="1721658"/>
                    <a:pt x="372946" y="1314962"/>
                    <a:pt x="376238" y="1124157"/>
                  </a:cubicBezTo>
                  <a:cubicBezTo>
                    <a:pt x="376238" y="1060241"/>
                    <a:pt x="376238" y="1022644"/>
                    <a:pt x="376238" y="1022644"/>
                  </a:cubicBezTo>
                  <a:cubicBezTo>
                    <a:pt x="316040" y="804580"/>
                    <a:pt x="0" y="612835"/>
                    <a:pt x="0" y="612835"/>
                  </a:cubicBezTo>
                  <a:cubicBezTo>
                    <a:pt x="338614" y="609075"/>
                    <a:pt x="398812" y="782022"/>
                    <a:pt x="398812" y="782022"/>
                  </a:cubicBezTo>
                  <a:cubicBezTo>
                    <a:pt x="398812" y="759464"/>
                    <a:pt x="402574" y="736905"/>
                    <a:pt x="402574" y="718107"/>
                  </a:cubicBezTo>
                  <a:cubicBezTo>
                    <a:pt x="353663" y="391011"/>
                    <a:pt x="142970" y="293258"/>
                    <a:pt x="142970" y="293258"/>
                  </a:cubicBezTo>
                  <a:cubicBezTo>
                    <a:pt x="342376" y="308297"/>
                    <a:pt x="417624" y="447407"/>
                    <a:pt x="443960" y="518842"/>
                  </a:cubicBezTo>
                  <a:cubicBezTo>
                    <a:pt x="451485" y="488764"/>
                    <a:pt x="462772" y="458686"/>
                    <a:pt x="474059" y="428608"/>
                  </a:cubicBezTo>
                  <a:cubicBezTo>
                    <a:pt x="594455" y="124071"/>
                    <a:pt x="805148" y="0"/>
                    <a:pt x="805148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2870645" y="4807648"/>
            <a:ext cx="1401412" cy="2050351"/>
            <a:chOff x="2870645" y="4807648"/>
            <a:chExt cx="1401412" cy="2050351"/>
          </a:xfrm>
        </p:grpSpPr>
        <p:sp>
          <p:nvSpPr>
            <p:cNvPr id="11" name="Freeform 11"/>
            <p:cNvSpPr/>
            <p:nvPr/>
          </p:nvSpPr>
          <p:spPr>
            <a:xfrm>
              <a:off x="2870645" y="4807648"/>
              <a:ext cx="713994" cy="1408367"/>
            </a:xfrm>
            <a:custGeom>
              <a:rect l="l" t="t" r="r" b="b"/>
              <a:pathLst>
                <a:path w="215" h="422">
                  <a:moveTo>
                    <a:pt x="116" y="317"/>
                  </a:moveTo>
                  <a:cubicBezTo>
                    <a:pt x="186" y="317"/>
                    <a:pt x="200" y="363"/>
                    <a:pt x="200" y="359"/>
                  </a:cubicBezTo>
                  <a:cubicBezTo>
                    <a:pt x="215" y="337"/>
                    <a:pt x="193" y="212"/>
                    <a:pt x="193" y="212"/>
                  </a:cubicBezTo>
                  <a:cubicBezTo>
                    <a:pt x="200" y="226"/>
                    <a:pt x="205" y="239"/>
                    <a:pt x="205" y="252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205" y="0"/>
                    <a:pt x="208" y="0"/>
                    <a:pt x="207" y="0"/>
                  </a:cubicBezTo>
                  <a:cubicBezTo>
                    <a:pt x="172" y="103"/>
                    <a:pt x="98" y="187"/>
                    <a:pt x="0" y="232"/>
                  </a:cubicBezTo>
                  <a:cubicBezTo>
                    <a:pt x="10" y="333"/>
                    <a:pt x="91" y="414"/>
                    <a:pt x="193" y="424"/>
                  </a:cubicBezTo>
                  <a:cubicBezTo>
                    <a:pt x="193" y="411"/>
                    <a:pt x="193" y="402"/>
                    <a:pt x="193" y="402"/>
                  </a:cubicBezTo>
                  <a:cubicBezTo>
                    <a:pt x="181" y="358"/>
                    <a:pt x="116" y="317"/>
                    <a:pt x="116" y="31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551015" y="4807648"/>
              <a:ext cx="721042" cy="1408367"/>
            </a:xfrm>
            <a:custGeom>
              <a:rect l="l" t="t" r="r" b="b"/>
              <a:pathLst>
                <a:path w="216" h="422">
                  <a:moveTo>
                    <a:pt x="217" y="212"/>
                  </a:moveTo>
                  <a:cubicBezTo>
                    <a:pt x="217" y="95"/>
                    <a:pt x="124" y="0"/>
                    <a:pt x="0" y="0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28" y="318"/>
                    <a:pt x="24" y="354"/>
                    <a:pt x="24" y="354"/>
                  </a:cubicBezTo>
                  <a:cubicBezTo>
                    <a:pt x="60" y="308"/>
                    <a:pt x="143" y="312"/>
                    <a:pt x="143" y="312"/>
                  </a:cubicBezTo>
                  <a:cubicBezTo>
                    <a:pt x="143" y="312"/>
                    <a:pt x="51" y="344"/>
                    <a:pt x="33" y="409"/>
                  </a:cubicBezTo>
                  <a:cubicBezTo>
                    <a:pt x="33" y="409"/>
                    <a:pt x="31" y="415"/>
                    <a:pt x="31" y="424"/>
                  </a:cubicBezTo>
                  <a:cubicBezTo>
                    <a:pt x="137" y="411"/>
                    <a:pt x="217" y="321"/>
                    <a:pt x="217" y="21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254978" y="5511736"/>
              <a:ext cx="781336" cy="1346263"/>
            </a:xfrm>
            <a:custGeom>
              <a:rect l="l" t="t" r="r" b="b"/>
              <a:pathLst>
                <a:path w="884237" h="1523516">
                  <a:moveTo>
                    <a:pt x="308543" y="0"/>
                  </a:moveTo>
                  <a:cubicBezTo>
                    <a:pt x="334881" y="52658"/>
                    <a:pt x="353695" y="101555"/>
                    <a:pt x="368746" y="150451"/>
                  </a:cubicBezTo>
                  <a:cubicBezTo>
                    <a:pt x="459051" y="398695"/>
                    <a:pt x="440237" y="534101"/>
                    <a:pt x="440237" y="534101"/>
                  </a:cubicBezTo>
                  <a:cubicBezTo>
                    <a:pt x="579458" y="361082"/>
                    <a:pt x="884237" y="376127"/>
                    <a:pt x="884237" y="376127"/>
                  </a:cubicBezTo>
                  <a:cubicBezTo>
                    <a:pt x="884237" y="376127"/>
                    <a:pt x="530542" y="496488"/>
                    <a:pt x="462814" y="740971"/>
                  </a:cubicBezTo>
                  <a:cubicBezTo>
                    <a:pt x="462814" y="740971"/>
                    <a:pt x="462814" y="763538"/>
                    <a:pt x="462814" y="797390"/>
                  </a:cubicBezTo>
                  <a:cubicBezTo>
                    <a:pt x="469399" y="942199"/>
                    <a:pt x="487506" y="1346183"/>
                    <a:pt x="534782" y="1512949"/>
                  </a:cubicBezTo>
                  <a:lnTo>
                    <a:pt x="538286" y="1523516"/>
                  </a:lnTo>
                  <a:lnTo>
                    <a:pt x="240131" y="1523516"/>
                  </a:lnTo>
                  <a:lnTo>
                    <a:pt x="248684" y="1476747"/>
                  </a:lnTo>
                  <a:cubicBezTo>
                    <a:pt x="281146" y="1263493"/>
                    <a:pt x="290200" y="945490"/>
                    <a:pt x="293492" y="797390"/>
                  </a:cubicBezTo>
                  <a:cubicBezTo>
                    <a:pt x="293492" y="748493"/>
                    <a:pt x="293492" y="714642"/>
                    <a:pt x="293492" y="714642"/>
                  </a:cubicBezTo>
                  <a:cubicBezTo>
                    <a:pt x="244576" y="549146"/>
                    <a:pt x="0" y="394934"/>
                    <a:pt x="0" y="394934"/>
                  </a:cubicBezTo>
                  <a:cubicBezTo>
                    <a:pt x="263390" y="394934"/>
                    <a:pt x="316068" y="567952"/>
                    <a:pt x="316068" y="552907"/>
                  </a:cubicBezTo>
                  <a:cubicBezTo>
                    <a:pt x="372509" y="470159"/>
                    <a:pt x="308543" y="0"/>
                    <a:pt x="308543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71" y="4254913"/>
            <a:ext cx="1724026" cy="2603087"/>
            <a:chOff x="571" y="4254913"/>
            <a:chExt cx="1724026" cy="2603087"/>
          </a:xfrm>
        </p:grpSpPr>
        <p:sp>
          <p:nvSpPr>
            <p:cNvPr id="15" name="Freeform 15"/>
            <p:cNvSpPr/>
            <p:nvPr/>
          </p:nvSpPr>
          <p:spPr>
            <a:xfrm>
              <a:off x="571" y="4254913"/>
              <a:ext cx="907542" cy="1808131"/>
            </a:xfrm>
            <a:custGeom>
              <a:rect l="l" t="t" r="r" b="b"/>
              <a:pathLst>
                <a:path w="273" h="544">
                  <a:moveTo>
                    <a:pt x="147" y="408"/>
                  </a:moveTo>
                  <a:cubicBezTo>
                    <a:pt x="237" y="407"/>
                    <a:pt x="253" y="453"/>
                    <a:pt x="253" y="453"/>
                  </a:cubicBezTo>
                  <a:cubicBezTo>
                    <a:pt x="253" y="447"/>
                    <a:pt x="254" y="441"/>
                    <a:pt x="254" y="436"/>
                  </a:cubicBezTo>
                  <a:cubicBezTo>
                    <a:pt x="241" y="349"/>
                    <a:pt x="185" y="323"/>
                    <a:pt x="185" y="323"/>
                  </a:cubicBezTo>
                  <a:cubicBezTo>
                    <a:pt x="238" y="327"/>
                    <a:pt x="258" y="364"/>
                    <a:pt x="265" y="383"/>
                  </a:cubicBezTo>
                  <a:cubicBezTo>
                    <a:pt x="267" y="375"/>
                    <a:pt x="261" y="367"/>
                    <a:pt x="273" y="359"/>
                  </a:cubicBezTo>
                  <a:cubicBezTo>
                    <a:pt x="273" y="0"/>
                    <a:pt x="273" y="0"/>
                    <a:pt x="273" y="0"/>
                  </a:cubicBezTo>
                  <a:cubicBezTo>
                    <a:pt x="113" y="0"/>
                    <a:pt x="0" y="122"/>
                    <a:pt x="0" y="273"/>
                  </a:cubicBezTo>
                  <a:cubicBezTo>
                    <a:pt x="0" y="415"/>
                    <a:pt x="108" y="531"/>
                    <a:pt x="247" y="544"/>
                  </a:cubicBezTo>
                  <a:cubicBezTo>
                    <a:pt x="247" y="527"/>
                    <a:pt x="247" y="517"/>
                    <a:pt x="247" y="517"/>
                  </a:cubicBezTo>
                  <a:cubicBezTo>
                    <a:pt x="231" y="459"/>
                    <a:pt x="147" y="408"/>
                    <a:pt x="147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908209" y="4254913"/>
              <a:ext cx="816388" cy="1808131"/>
            </a:xfrm>
            <a:custGeom>
              <a:rect l="l" t="t" r="r" b="b"/>
              <a:pathLst>
                <a:path w="246" h="544">
                  <a:moveTo>
                    <a:pt x="32" y="38"/>
                  </a:moveTo>
                  <a:cubicBezTo>
                    <a:pt x="32" y="26"/>
                    <a:pt x="33" y="14"/>
                    <a:pt x="34" y="3"/>
                  </a:cubicBezTo>
                  <a:cubicBezTo>
                    <a:pt x="23" y="1"/>
                    <a:pt x="8" y="0"/>
                    <a:pt x="0" y="0"/>
                  </a:cubicBezTo>
                  <a:cubicBezTo>
                    <a:pt x="0" y="359"/>
                    <a:pt x="0" y="359"/>
                    <a:pt x="0" y="359"/>
                  </a:cubicBezTo>
                  <a:cubicBezTo>
                    <a:pt x="28" y="278"/>
                    <a:pt x="88" y="245"/>
                    <a:pt x="88" y="245"/>
                  </a:cubicBezTo>
                  <a:cubicBezTo>
                    <a:pt x="14" y="390"/>
                    <a:pt x="24" y="455"/>
                    <a:pt x="24" y="455"/>
                  </a:cubicBezTo>
                  <a:cubicBezTo>
                    <a:pt x="71" y="396"/>
                    <a:pt x="175" y="401"/>
                    <a:pt x="175" y="401"/>
                  </a:cubicBezTo>
                  <a:cubicBezTo>
                    <a:pt x="175" y="401"/>
                    <a:pt x="55" y="442"/>
                    <a:pt x="31" y="526"/>
                  </a:cubicBezTo>
                  <a:cubicBezTo>
                    <a:pt x="31" y="526"/>
                    <a:pt x="32" y="533"/>
                    <a:pt x="32" y="544"/>
                  </a:cubicBezTo>
                  <a:cubicBezTo>
                    <a:pt x="127" y="533"/>
                    <a:pt x="207" y="473"/>
                    <a:pt x="246" y="390"/>
                  </a:cubicBezTo>
                  <a:cubicBezTo>
                    <a:pt x="119" y="324"/>
                    <a:pt x="32" y="191"/>
                    <a:pt x="32" y="3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8728" y="5069872"/>
              <a:ext cx="997363" cy="1788128"/>
            </a:xfrm>
            <a:custGeom>
              <a:rect l="l" t="t" r="r" b="b"/>
              <a:pathLst>
                <a:path w="1128712" h="2023578">
                  <a:moveTo>
                    <a:pt x="805148" y="0"/>
                  </a:moveTo>
                  <a:cubicBezTo>
                    <a:pt x="526732" y="545160"/>
                    <a:pt x="564356" y="789542"/>
                    <a:pt x="564356" y="789542"/>
                  </a:cubicBezTo>
                  <a:cubicBezTo>
                    <a:pt x="741188" y="567718"/>
                    <a:pt x="1128712" y="586517"/>
                    <a:pt x="1128712" y="586517"/>
                  </a:cubicBezTo>
                  <a:cubicBezTo>
                    <a:pt x="1128712" y="586517"/>
                    <a:pt x="680990" y="740665"/>
                    <a:pt x="590693" y="1056482"/>
                  </a:cubicBezTo>
                  <a:cubicBezTo>
                    <a:pt x="590693" y="1056482"/>
                    <a:pt x="594455" y="1082800"/>
                    <a:pt x="594455" y="1124157"/>
                  </a:cubicBezTo>
                  <a:cubicBezTo>
                    <a:pt x="600569" y="1295224"/>
                    <a:pt x="621586" y="1756686"/>
                    <a:pt x="671631" y="1992285"/>
                  </a:cubicBezTo>
                  <a:lnTo>
                    <a:pt x="679167" y="2023578"/>
                  </a:lnTo>
                  <a:lnTo>
                    <a:pt x="315501" y="2023578"/>
                  </a:lnTo>
                  <a:lnTo>
                    <a:pt x="320272" y="1996662"/>
                  </a:lnTo>
                  <a:cubicBezTo>
                    <a:pt x="361012" y="1721658"/>
                    <a:pt x="372946" y="1314962"/>
                    <a:pt x="376238" y="1124157"/>
                  </a:cubicBezTo>
                  <a:cubicBezTo>
                    <a:pt x="376238" y="1060241"/>
                    <a:pt x="376238" y="1022644"/>
                    <a:pt x="376238" y="1022644"/>
                  </a:cubicBezTo>
                  <a:cubicBezTo>
                    <a:pt x="316040" y="804580"/>
                    <a:pt x="0" y="612835"/>
                    <a:pt x="0" y="612835"/>
                  </a:cubicBezTo>
                  <a:cubicBezTo>
                    <a:pt x="338614" y="609075"/>
                    <a:pt x="398812" y="782022"/>
                    <a:pt x="398812" y="782022"/>
                  </a:cubicBezTo>
                  <a:cubicBezTo>
                    <a:pt x="398812" y="759464"/>
                    <a:pt x="402574" y="736905"/>
                    <a:pt x="402574" y="718107"/>
                  </a:cubicBezTo>
                  <a:cubicBezTo>
                    <a:pt x="353663" y="391011"/>
                    <a:pt x="142970" y="293258"/>
                    <a:pt x="142970" y="293258"/>
                  </a:cubicBezTo>
                  <a:cubicBezTo>
                    <a:pt x="342376" y="308297"/>
                    <a:pt x="417624" y="447407"/>
                    <a:pt x="443960" y="518842"/>
                  </a:cubicBezTo>
                  <a:cubicBezTo>
                    <a:pt x="451485" y="488764"/>
                    <a:pt x="462772" y="458686"/>
                    <a:pt x="474059" y="428608"/>
                  </a:cubicBezTo>
                  <a:cubicBezTo>
                    <a:pt x="594455" y="124071"/>
                    <a:pt x="805148" y="0"/>
                    <a:pt x="805148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10791253" y="4807648"/>
            <a:ext cx="1401413" cy="2050351"/>
            <a:chOff x="10791253" y="4807648"/>
            <a:chExt cx="1401413" cy="2050351"/>
          </a:xfrm>
        </p:grpSpPr>
        <p:sp>
          <p:nvSpPr>
            <p:cNvPr id="19" name="Freeform 19"/>
            <p:cNvSpPr/>
            <p:nvPr/>
          </p:nvSpPr>
          <p:spPr>
            <a:xfrm>
              <a:off x="10791253" y="4807648"/>
              <a:ext cx="713994" cy="1408367"/>
            </a:xfrm>
            <a:custGeom>
              <a:rect l="l" t="t" r="r" b="b"/>
              <a:pathLst>
                <a:path w="215" h="422">
                  <a:moveTo>
                    <a:pt x="116" y="317"/>
                  </a:moveTo>
                  <a:cubicBezTo>
                    <a:pt x="186" y="317"/>
                    <a:pt x="200" y="363"/>
                    <a:pt x="200" y="359"/>
                  </a:cubicBezTo>
                  <a:cubicBezTo>
                    <a:pt x="215" y="337"/>
                    <a:pt x="193" y="212"/>
                    <a:pt x="193" y="212"/>
                  </a:cubicBezTo>
                  <a:cubicBezTo>
                    <a:pt x="200" y="226"/>
                    <a:pt x="205" y="239"/>
                    <a:pt x="205" y="252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205" y="0"/>
                    <a:pt x="208" y="0"/>
                    <a:pt x="207" y="0"/>
                  </a:cubicBezTo>
                  <a:cubicBezTo>
                    <a:pt x="172" y="103"/>
                    <a:pt x="98" y="187"/>
                    <a:pt x="0" y="232"/>
                  </a:cubicBezTo>
                  <a:cubicBezTo>
                    <a:pt x="10" y="333"/>
                    <a:pt x="91" y="414"/>
                    <a:pt x="193" y="424"/>
                  </a:cubicBezTo>
                  <a:cubicBezTo>
                    <a:pt x="193" y="411"/>
                    <a:pt x="193" y="402"/>
                    <a:pt x="193" y="402"/>
                  </a:cubicBezTo>
                  <a:cubicBezTo>
                    <a:pt x="181" y="358"/>
                    <a:pt x="116" y="317"/>
                    <a:pt x="116" y="31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11471624" y="4807648"/>
              <a:ext cx="721042" cy="1408367"/>
            </a:xfrm>
            <a:custGeom>
              <a:rect l="l" t="t" r="r" b="b"/>
              <a:pathLst>
                <a:path w="216" h="422">
                  <a:moveTo>
                    <a:pt x="217" y="212"/>
                  </a:moveTo>
                  <a:cubicBezTo>
                    <a:pt x="217" y="95"/>
                    <a:pt x="124" y="0"/>
                    <a:pt x="0" y="0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28" y="318"/>
                    <a:pt x="24" y="354"/>
                    <a:pt x="24" y="354"/>
                  </a:cubicBezTo>
                  <a:cubicBezTo>
                    <a:pt x="60" y="308"/>
                    <a:pt x="143" y="312"/>
                    <a:pt x="143" y="312"/>
                  </a:cubicBezTo>
                  <a:cubicBezTo>
                    <a:pt x="143" y="312"/>
                    <a:pt x="51" y="344"/>
                    <a:pt x="33" y="409"/>
                  </a:cubicBezTo>
                  <a:cubicBezTo>
                    <a:pt x="33" y="409"/>
                    <a:pt x="31" y="415"/>
                    <a:pt x="31" y="424"/>
                  </a:cubicBezTo>
                  <a:cubicBezTo>
                    <a:pt x="137" y="411"/>
                    <a:pt x="217" y="321"/>
                    <a:pt x="217" y="21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11175588" y="5511736"/>
              <a:ext cx="781336" cy="1346263"/>
            </a:xfrm>
            <a:custGeom>
              <a:rect l="l" t="t" r="r" b="b"/>
              <a:pathLst>
                <a:path w="884237" h="1523516">
                  <a:moveTo>
                    <a:pt x="308543" y="0"/>
                  </a:moveTo>
                  <a:cubicBezTo>
                    <a:pt x="334881" y="52658"/>
                    <a:pt x="353695" y="101555"/>
                    <a:pt x="368746" y="150451"/>
                  </a:cubicBezTo>
                  <a:cubicBezTo>
                    <a:pt x="459051" y="398695"/>
                    <a:pt x="440237" y="534101"/>
                    <a:pt x="440237" y="534101"/>
                  </a:cubicBezTo>
                  <a:cubicBezTo>
                    <a:pt x="579458" y="361082"/>
                    <a:pt x="884237" y="376127"/>
                    <a:pt x="884237" y="376127"/>
                  </a:cubicBezTo>
                  <a:cubicBezTo>
                    <a:pt x="884237" y="376127"/>
                    <a:pt x="530542" y="496488"/>
                    <a:pt x="462814" y="740971"/>
                  </a:cubicBezTo>
                  <a:cubicBezTo>
                    <a:pt x="462814" y="740971"/>
                    <a:pt x="462814" y="763538"/>
                    <a:pt x="462814" y="797390"/>
                  </a:cubicBezTo>
                  <a:cubicBezTo>
                    <a:pt x="469399" y="942199"/>
                    <a:pt x="487506" y="1346183"/>
                    <a:pt x="534782" y="1512949"/>
                  </a:cubicBezTo>
                  <a:lnTo>
                    <a:pt x="538286" y="1523516"/>
                  </a:lnTo>
                  <a:lnTo>
                    <a:pt x="240131" y="1523516"/>
                  </a:lnTo>
                  <a:lnTo>
                    <a:pt x="248684" y="1476747"/>
                  </a:lnTo>
                  <a:cubicBezTo>
                    <a:pt x="281146" y="1263493"/>
                    <a:pt x="290200" y="945490"/>
                    <a:pt x="293492" y="797390"/>
                  </a:cubicBezTo>
                  <a:cubicBezTo>
                    <a:pt x="293492" y="748493"/>
                    <a:pt x="293492" y="714642"/>
                    <a:pt x="293492" y="714642"/>
                  </a:cubicBezTo>
                  <a:cubicBezTo>
                    <a:pt x="244576" y="549146"/>
                    <a:pt x="0" y="394934"/>
                    <a:pt x="0" y="394934"/>
                  </a:cubicBezTo>
                  <a:cubicBezTo>
                    <a:pt x="263390" y="394934"/>
                    <a:pt x="316068" y="567952"/>
                    <a:pt x="316068" y="552907"/>
                  </a:cubicBezTo>
                  <a:cubicBezTo>
                    <a:pt x="372509" y="470159"/>
                    <a:pt x="308543" y="0"/>
                    <a:pt x="308543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" name="Group 22"/>
          <p:cNvGrpSpPr/>
          <p:nvPr/>
        </p:nvGrpSpPr>
        <p:grpSpPr>
          <a:xfrm>
            <a:off x="7921180" y="4254913"/>
            <a:ext cx="1724025" cy="2603087"/>
            <a:chOff x="7921180" y="4254913"/>
            <a:chExt cx="1724025" cy="2603087"/>
          </a:xfrm>
        </p:grpSpPr>
        <p:sp>
          <p:nvSpPr>
            <p:cNvPr id="23" name="Freeform 23"/>
            <p:cNvSpPr/>
            <p:nvPr/>
          </p:nvSpPr>
          <p:spPr>
            <a:xfrm>
              <a:off x="7921180" y="4254913"/>
              <a:ext cx="907542" cy="1808131"/>
            </a:xfrm>
            <a:custGeom>
              <a:rect l="l" t="t" r="r" b="b"/>
              <a:pathLst>
                <a:path w="273" h="544">
                  <a:moveTo>
                    <a:pt x="147" y="408"/>
                  </a:moveTo>
                  <a:cubicBezTo>
                    <a:pt x="237" y="407"/>
                    <a:pt x="253" y="453"/>
                    <a:pt x="253" y="453"/>
                  </a:cubicBezTo>
                  <a:cubicBezTo>
                    <a:pt x="253" y="447"/>
                    <a:pt x="254" y="441"/>
                    <a:pt x="254" y="436"/>
                  </a:cubicBezTo>
                  <a:cubicBezTo>
                    <a:pt x="241" y="349"/>
                    <a:pt x="185" y="323"/>
                    <a:pt x="185" y="323"/>
                  </a:cubicBezTo>
                  <a:cubicBezTo>
                    <a:pt x="238" y="327"/>
                    <a:pt x="258" y="364"/>
                    <a:pt x="265" y="383"/>
                  </a:cubicBezTo>
                  <a:cubicBezTo>
                    <a:pt x="267" y="375"/>
                    <a:pt x="261" y="367"/>
                    <a:pt x="273" y="359"/>
                  </a:cubicBezTo>
                  <a:cubicBezTo>
                    <a:pt x="273" y="0"/>
                    <a:pt x="273" y="0"/>
                    <a:pt x="273" y="0"/>
                  </a:cubicBezTo>
                  <a:cubicBezTo>
                    <a:pt x="113" y="0"/>
                    <a:pt x="0" y="122"/>
                    <a:pt x="0" y="273"/>
                  </a:cubicBezTo>
                  <a:cubicBezTo>
                    <a:pt x="0" y="415"/>
                    <a:pt x="108" y="531"/>
                    <a:pt x="247" y="544"/>
                  </a:cubicBezTo>
                  <a:cubicBezTo>
                    <a:pt x="247" y="527"/>
                    <a:pt x="247" y="517"/>
                    <a:pt x="247" y="517"/>
                  </a:cubicBezTo>
                  <a:cubicBezTo>
                    <a:pt x="231" y="459"/>
                    <a:pt x="147" y="408"/>
                    <a:pt x="147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8828817" y="4254913"/>
              <a:ext cx="816388" cy="1808131"/>
            </a:xfrm>
            <a:custGeom>
              <a:rect l="l" t="t" r="r" b="b"/>
              <a:pathLst>
                <a:path w="246" h="544">
                  <a:moveTo>
                    <a:pt x="32" y="38"/>
                  </a:moveTo>
                  <a:cubicBezTo>
                    <a:pt x="32" y="26"/>
                    <a:pt x="33" y="14"/>
                    <a:pt x="34" y="3"/>
                  </a:cubicBezTo>
                  <a:cubicBezTo>
                    <a:pt x="23" y="1"/>
                    <a:pt x="8" y="0"/>
                    <a:pt x="0" y="0"/>
                  </a:cubicBezTo>
                  <a:cubicBezTo>
                    <a:pt x="0" y="359"/>
                    <a:pt x="0" y="359"/>
                    <a:pt x="0" y="359"/>
                  </a:cubicBezTo>
                  <a:cubicBezTo>
                    <a:pt x="28" y="278"/>
                    <a:pt x="88" y="245"/>
                    <a:pt x="88" y="245"/>
                  </a:cubicBezTo>
                  <a:cubicBezTo>
                    <a:pt x="14" y="390"/>
                    <a:pt x="24" y="455"/>
                    <a:pt x="24" y="455"/>
                  </a:cubicBezTo>
                  <a:cubicBezTo>
                    <a:pt x="71" y="396"/>
                    <a:pt x="175" y="401"/>
                    <a:pt x="175" y="401"/>
                  </a:cubicBezTo>
                  <a:cubicBezTo>
                    <a:pt x="175" y="401"/>
                    <a:pt x="55" y="442"/>
                    <a:pt x="31" y="526"/>
                  </a:cubicBezTo>
                  <a:cubicBezTo>
                    <a:pt x="31" y="526"/>
                    <a:pt x="32" y="533"/>
                    <a:pt x="32" y="544"/>
                  </a:cubicBezTo>
                  <a:cubicBezTo>
                    <a:pt x="127" y="533"/>
                    <a:pt x="207" y="473"/>
                    <a:pt x="246" y="390"/>
                  </a:cubicBezTo>
                  <a:cubicBezTo>
                    <a:pt x="119" y="324"/>
                    <a:pt x="32" y="191"/>
                    <a:pt x="32" y="3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8409337" y="5069872"/>
              <a:ext cx="997363" cy="1788128"/>
            </a:xfrm>
            <a:custGeom>
              <a:rect l="l" t="t" r="r" b="b"/>
              <a:pathLst>
                <a:path w="1128712" h="2023578">
                  <a:moveTo>
                    <a:pt x="805148" y="0"/>
                  </a:moveTo>
                  <a:cubicBezTo>
                    <a:pt x="526732" y="545160"/>
                    <a:pt x="564356" y="789542"/>
                    <a:pt x="564356" y="789542"/>
                  </a:cubicBezTo>
                  <a:cubicBezTo>
                    <a:pt x="741188" y="567718"/>
                    <a:pt x="1128712" y="586517"/>
                    <a:pt x="1128712" y="586517"/>
                  </a:cubicBezTo>
                  <a:cubicBezTo>
                    <a:pt x="1128712" y="586517"/>
                    <a:pt x="680990" y="740665"/>
                    <a:pt x="590693" y="1056482"/>
                  </a:cubicBezTo>
                  <a:cubicBezTo>
                    <a:pt x="590693" y="1056482"/>
                    <a:pt x="594455" y="1082800"/>
                    <a:pt x="594455" y="1124157"/>
                  </a:cubicBezTo>
                  <a:cubicBezTo>
                    <a:pt x="600569" y="1295224"/>
                    <a:pt x="621586" y="1756686"/>
                    <a:pt x="671631" y="1992285"/>
                  </a:cubicBezTo>
                  <a:lnTo>
                    <a:pt x="679167" y="2023578"/>
                  </a:lnTo>
                  <a:lnTo>
                    <a:pt x="315501" y="2023578"/>
                  </a:lnTo>
                  <a:lnTo>
                    <a:pt x="320272" y="1996662"/>
                  </a:lnTo>
                  <a:cubicBezTo>
                    <a:pt x="361012" y="1721658"/>
                    <a:pt x="372946" y="1314962"/>
                    <a:pt x="376238" y="1124157"/>
                  </a:cubicBezTo>
                  <a:cubicBezTo>
                    <a:pt x="376238" y="1060241"/>
                    <a:pt x="376238" y="1022644"/>
                    <a:pt x="376238" y="1022644"/>
                  </a:cubicBezTo>
                  <a:cubicBezTo>
                    <a:pt x="316040" y="804580"/>
                    <a:pt x="0" y="612835"/>
                    <a:pt x="0" y="612835"/>
                  </a:cubicBezTo>
                  <a:cubicBezTo>
                    <a:pt x="338614" y="609075"/>
                    <a:pt x="398812" y="782022"/>
                    <a:pt x="398812" y="782022"/>
                  </a:cubicBezTo>
                  <a:cubicBezTo>
                    <a:pt x="398812" y="759464"/>
                    <a:pt x="402574" y="736905"/>
                    <a:pt x="402574" y="718107"/>
                  </a:cubicBezTo>
                  <a:cubicBezTo>
                    <a:pt x="353663" y="391011"/>
                    <a:pt x="142970" y="293258"/>
                    <a:pt x="142970" y="293258"/>
                  </a:cubicBezTo>
                  <a:cubicBezTo>
                    <a:pt x="342376" y="308297"/>
                    <a:pt x="417624" y="447407"/>
                    <a:pt x="443960" y="518842"/>
                  </a:cubicBezTo>
                  <a:cubicBezTo>
                    <a:pt x="451485" y="488764"/>
                    <a:pt x="462772" y="458686"/>
                    <a:pt x="474059" y="428608"/>
                  </a:cubicBezTo>
                  <a:cubicBezTo>
                    <a:pt x="594455" y="124071"/>
                    <a:pt x="805148" y="0"/>
                    <a:pt x="805148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1013365" y="3065336"/>
            <a:ext cx="2631566" cy="3792664"/>
            <a:chOff x="1013365" y="3065336"/>
            <a:chExt cx="2631566" cy="3792664"/>
          </a:xfrm>
        </p:grpSpPr>
        <p:sp>
          <p:nvSpPr>
            <p:cNvPr id="27" name="Freeform 27"/>
            <p:cNvSpPr/>
            <p:nvPr/>
          </p:nvSpPr>
          <p:spPr>
            <a:xfrm>
              <a:off x="1013365" y="3065336"/>
              <a:ext cx="1315783" cy="2625947"/>
            </a:xfrm>
            <a:custGeom>
              <a:rect l="l" t="t" r="r" b="b"/>
              <a:pathLst>
                <a:path w="396" h="790">
                  <a:moveTo>
                    <a:pt x="225" y="576"/>
                  </a:moveTo>
                  <a:cubicBezTo>
                    <a:pt x="359" y="528"/>
                    <a:pt x="390" y="676"/>
                    <a:pt x="390" y="676"/>
                  </a:cubicBezTo>
                  <a:cubicBezTo>
                    <a:pt x="393" y="665"/>
                    <a:pt x="396" y="653"/>
                    <a:pt x="396" y="640"/>
                  </a:cubicBezTo>
                  <a:cubicBezTo>
                    <a:pt x="396" y="618"/>
                    <a:pt x="396" y="618"/>
                    <a:pt x="396" y="618"/>
                  </a:cubicBezTo>
                  <a:cubicBezTo>
                    <a:pt x="384" y="519"/>
                    <a:pt x="326" y="394"/>
                    <a:pt x="326" y="394"/>
                  </a:cubicBezTo>
                  <a:cubicBezTo>
                    <a:pt x="357" y="421"/>
                    <a:pt x="376" y="453"/>
                    <a:pt x="396" y="485"/>
                  </a:cubicBezTo>
                  <a:cubicBezTo>
                    <a:pt x="396" y="0"/>
                    <a:pt x="396" y="0"/>
                    <a:pt x="396" y="0"/>
                  </a:cubicBezTo>
                  <a:cubicBezTo>
                    <a:pt x="180" y="0"/>
                    <a:pt x="20" y="159"/>
                    <a:pt x="2" y="361"/>
                  </a:cubicBezTo>
                  <a:cubicBezTo>
                    <a:pt x="1" y="372"/>
                    <a:pt x="0" y="384"/>
                    <a:pt x="0" y="396"/>
                  </a:cubicBezTo>
                  <a:cubicBezTo>
                    <a:pt x="0" y="549"/>
                    <a:pt x="87" y="682"/>
                    <a:pt x="214" y="748"/>
                  </a:cubicBezTo>
                  <a:cubicBezTo>
                    <a:pt x="257" y="770"/>
                    <a:pt x="304" y="785"/>
                    <a:pt x="354" y="790"/>
                  </a:cubicBezTo>
                  <a:cubicBezTo>
                    <a:pt x="360" y="556"/>
                    <a:pt x="225" y="576"/>
                    <a:pt x="225" y="57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329148" y="3065336"/>
              <a:ext cx="1315783" cy="2602135"/>
            </a:xfrm>
            <a:custGeom>
              <a:rect l="l" t="t" r="r" b="b"/>
              <a:pathLst>
                <a:path w="396" h="783">
                  <a:moveTo>
                    <a:pt x="375" y="524"/>
                  </a:moveTo>
                  <a:cubicBezTo>
                    <a:pt x="388" y="484"/>
                    <a:pt x="396" y="441"/>
                    <a:pt x="396" y="396"/>
                  </a:cubicBezTo>
                  <a:cubicBezTo>
                    <a:pt x="396" y="178"/>
                    <a:pt x="212" y="0"/>
                    <a:pt x="0" y="0"/>
                  </a:cubicBezTo>
                  <a:cubicBezTo>
                    <a:pt x="0" y="485"/>
                    <a:pt x="0" y="485"/>
                    <a:pt x="0" y="485"/>
                  </a:cubicBezTo>
                  <a:cubicBezTo>
                    <a:pt x="44" y="580"/>
                    <a:pt x="45" y="680"/>
                    <a:pt x="45" y="680"/>
                  </a:cubicBezTo>
                  <a:cubicBezTo>
                    <a:pt x="99" y="552"/>
                    <a:pt x="181" y="568"/>
                    <a:pt x="181" y="568"/>
                  </a:cubicBezTo>
                  <a:cubicBezTo>
                    <a:pt x="113" y="603"/>
                    <a:pt x="87" y="688"/>
                    <a:pt x="83" y="783"/>
                  </a:cubicBezTo>
                  <a:cubicBezTo>
                    <a:pt x="112" y="777"/>
                    <a:pt x="139" y="768"/>
                    <a:pt x="166" y="756"/>
                  </a:cubicBezTo>
                  <a:cubicBezTo>
                    <a:pt x="264" y="711"/>
                    <a:pt x="340" y="627"/>
                    <a:pt x="375" y="52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1761077" y="4375595"/>
              <a:ext cx="1168527" cy="2482405"/>
            </a:xfrm>
            <a:custGeom>
              <a:rect l="l" t="t" r="r" b="b"/>
              <a:pathLst>
                <a:path w="1322387" h="2809391">
                  <a:moveTo>
                    <a:pt x="379435" y="0"/>
                  </a:moveTo>
                  <a:cubicBezTo>
                    <a:pt x="495895" y="101534"/>
                    <a:pt x="578545" y="221870"/>
                    <a:pt x="642410" y="342206"/>
                  </a:cubicBezTo>
                  <a:cubicBezTo>
                    <a:pt x="830249" y="699454"/>
                    <a:pt x="811465" y="1075504"/>
                    <a:pt x="811465" y="1075504"/>
                  </a:cubicBezTo>
                  <a:cubicBezTo>
                    <a:pt x="1014331" y="594160"/>
                    <a:pt x="1322387" y="654328"/>
                    <a:pt x="1322387" y="654328"/>
                  </a:cubicBezTo>
                  <a:cubicBezTo>
                    <a:pt x="1066926" y="785946"/>
                    <a:pt x="969250" y="1105588"/>
                    <a:pt x="954223" y="1462836"/>
                  </a:cubicBezTo>
                  <a:cubicBezTo>
                    <a:pt x="930978" y="1930784"/>
                    <a:pt x="1042684" y="2466274"/>
                    <a:pt x="1114769" y="2755257"/>
                  </a:cubicBezTo>
                  <a:lnTo>
                    <a:pt x="1128624" y="2809391"/>
                  </a:lnTo>
                  <a:lnTo>
                    <a:pt x="216621" y="2809391"/>
                  </a:lnTo>
                  <a:lnTo>
                    <a:pt x="250824" y="2700453"/>
                  </a:lnTo>
                  <a:cubicBezTo>
                    <a:pt x="410252" y="2169047"/>
                    <a:pt x="474764" y="1778718"/>
                    <a:pt x="484625" y="1489160"/>
                  </a:cubicBezTo>
                  <a:cubicBezTo>
                    <a:pt x="507166" y="609202"/>
                    <a:pt x="0" y="684412"/>
                    <a:pt x="0" y="684412"/>
                  </a:cubicBezTo>
                  <a:cubicBezTo>
                    <a:pt x="503409" y="503908"/>
                    <a:pt x="619869" y="1060462"/>
                    <a:pt x="619869" y="1060462"/>
                  </a:cubicBezTo>
                  <a:cubicBezTo>
                    <a:pt x="631139" y="1019097"/>
                    <a:pt x="638653" y="973971"/>
                    <a:pt x="642410" y="925084"/>
                  </a:cubicBezTo>
                  <a:cubicBezTo>
                    <a:pt x="642410" y="898761"/>
                    <a:pt x="642410" y="872437"/>
                    <a:pt x="642410" y="842353"/>
                  </a:cubicBezTo>
                  <a:cubicBezTo>
                    <a:pt x="623626" y="470063"/>
                    <a:pt x="379435" y="0"/>
                    <a:pt x="379435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038630" y="3065336"/>
            <a:ext cx="2631566" cy="3792664"/>
            <a:chOff x="5038630" y="3065336"/>
            <a:chExt cx="2631566" cy="3792664"/>
          </a:xfrm>
        </p:grpSpPr>
        <p:sp>
          <p:nvSpPr>
            <p:cNvPr id="31" name="Freeform 31"/>
            <p:cNvSpPr/>
            <p:nvPr/>
          </p:nvSpPr>
          <p:spPr>
            <a:xfrm>
              <a:off x="5038630" y="3065336"/>
              <a:ext cx="1315783" cy="2625947"/>
            </a:xfrm>
            <a:custGeom>
              <a:rect l="l" t="t" r="r" b="b"/>
              <a:pathLst>
                <a:path w="396" h="790">
                  <a:moveTo>
                    <a:pt x="225" y="576"/>
                  </a:moveTo>
                  <a:cubicBezTo>
                    <a:pt x="359" y="528"/>
                    <a:pt x="390" y="676"/>
                    <a:pt x="390" y="676"/>
                  </a:cubicBezTo>
                  <a:cubicBezTo>
                    <a:pt x="393" y="665"/>
                    <a:pt x="396" y="653"/>
                    <a:pt x="396" y="640"/>
                  </a:cubicBezTo>
                  <a:cubicBezTo>
                    <a:pt x="396" y="618"/>
                    <a:pt x="396" y="618"/>
                    <a:pt x="396" y="618"/>
                  </a:cubicBezTo>
                  <a:cubicBezTo>
                    <a:pt x="384" y="519"/>
                    <a:pt x="326" y="394"/>
                    <a:pt x="326" y="394"/>
                  </a:cubicBezTo>
                  <a:cubicBezTo>
                    <a:pt x="357" y="421"/>
                    <a:pt x="376" y="453"/>
                    <a:pt x="396" y="485"/>
                  </a:cubicBezTo>
                  <a:cubicBezTo>
                    <a:pt x="396" y="0"/>
                    <a:pt x="396" y="0"/>
                    <a:pt x="396" y="0"/>
                  </a:cubicBezTo>
                  <a:cubicBezTo>
                    <a:pt x="180" y="0"/>
                    <a:pt x="20" y="159"/>
                    <a:pt x="2" y="361"/>
                  </a:cubicBezTo>
                  <a:cubicBezTo>
                    <a:pt x="1" y="372"/>
                    <a:pt x="0" y="384"/>
                    <a:pt x="0" y="396"/>
                  </a:cubicBezTo>
                  <a:cubicBezTo>
                    <a:pt x="0" y="549"/>
                    <a:pt x="87" y="682"/>
                    <a:pt x="214" y="748"/>
                  </a:cubicBezTo>
                  <a:cubicBezTo>
                    <a:pt x="257" y="770"/>
                    <a:pt x="304" y="785"/>
                    <a:pt x="354" y="790"/>
                  </a:cubicBezTo>
                  <a:cubicBezTo>
                    <a:pt x="360" y="556"/>
                    <a:pt x="225" y="576"/>
                    <a:pt x="225" y="576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6354413" y="3065336"/>
              <a:ext cx="1315783" cy="2602135"/>
            </a:xfrm>
            <a:custGeom>
              <a:rect l="l" t="t" r="r" b="b"/>
              <a:pathLst>
                <a:path w="396" h="783">
                  <a:moveTo>
                    <a:pt x="375" y="524"/>
                  </a:moveTo>
                  <a:cubicBezTo>
                    <a:pt x="388" y="484"/>
                    <a:pt x="396" y="441"/>
                    <a:pt x="396" y="396"/>
                  </a:cubicBezTo>
                  <a:cubicBezTo>
                    <a:pt x="396" y="178"/>
                    <a:pt x="212" y="0"/>
                    <a:pt x="0" y="0"/>
                  </a:cubicBezTo>
                  <a:cubicBezTo>
                    <a:pt x="0" y="485"/>
                    <a:pt x="0" y="485"/>
                    <a:pt x="0" y="485"/>
                  </a:cubicBezTo>
                  <a:cubicBezTo>
                    <a:pt x="44" y="580"/>
                    <a:pt x="45" y="680"/>
                    <a:pt x="45" y="680"/>
                  </a:cubicBezTo>
                  <a:cubicBezTo>
                    <a:pt x="99" y="552"/>
                    <a:pt x="181" y="568"/>
                    <a:pt x="181" y="568"/>
                  </a:cubicBezTo>
                  <a:cubicBezTo>
                    <a:pt x="113" y="603"/>
                    <a:pt x="87" y="688"/>
                    <a:pt x="83" y="783"/>
                  </a:cubicBezTo>
                  <a:cubicBezTo>
                    <a:pt x="112" y="777"/>
                    <a:pt x="139" y="768"/>
                    <a:pt x="166" y="756"/>
                  </a:cubicBezTo>
                  <a:cubicBezTo>
                    <a:pt x="264" y="711"/>
                    <a:pt x="340" y="627"/>
                    <a:pt x="375" y="52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5786247" y="4375595"/>
              <a:ext cx="1168527" cy="2482405"/>
            </a:xfrm>
            <a:custGeom>
              <a:rect l="l" t="t" r="r" b="b"/>
              <a:pathLst>
                <a:path w="1322387" h="2809391">
                  <a:moveTo>
                    <a:pt x="379435" y="0"/>
                  </a:moveTo>
                  <a:cubicBezTo>
                    <a:pt x="495895" y="101534"/>
                    <a:pt x="578545" y="221870"/>
                    <a:pt x="642410" y="342206"/>
                  </a:cubicBezTo>
                  <a:cubicBezTo>
                    <a:pt x="830249" y="699454"/>
                    <a:pt x="811465" y="1075504"/>
                    <a:pt x="811465" y="1075504"/>
                  </a:cubicBezTo>
                  <a:cubicBezTo>
                    <a:pt x="1014331" y="594160"/>
                    <a:pt x="1322387" y="654328"/>
                    <a:pt x="1322387" y="654328"/>
                  </a:cubicBezTo>
                  <a:cubicBezTo>
                    <a:pt x="1066926" y="785946"/>
                    <a:pt x="969250" y="1105588"/>
                    <a:pt x="954223" y="1462836"/>
                  </a:cubicBezTo>
                  <a:cubicBezTo>
                    <a:pt x="930978" y="1930784"/>
                    <a:pt x="1042684" y="2466274"/>
                    <a:pt x="1114769" y="2755257"/>
                  </a:cubicBezTo>
                  <a:lnTo>
                    <a:pt x="1128624" y="2809391"/>
                  </a:lnTo>
                  <a:lnTo>
                    <a:pt x="216621" y="2809391"/>
                  </a:lnTo>
                  <a:lnTo>
                    <a:pt x="250824" y="2700453"/>
                  </a:lnTo>
                  <a:cubicBezTo>
                    <a:pt x="410252" y="2169047"/>
                    <a:pt x="474764" y="1778718"/>
                    <a:pt x="484625" y="1489160"/>
                  </a:cubicBezTo>
                  <a:cubicBezTo>
                    <a:pt x="507166" y="609202"/>
                    <a:pt x="0" y="684412"/>
                    <a:pt x="0" y="684412"/>
                  </a:cubicBezTo>
                  <a:cubicBezTo>
                    <a:pt x="503409" y="503908"/>
                    <a:pt x="619869" y="1060462"/>
                    <a:pt x="619869" y="1060462"/>
                  </a:cubicBezTo>
                  <a:cubicBezTo>
                    <a:pt x="631139" y="1019097"/>
                    <a:pt x="638653" y="973971"/>
                    <a:pt x="642410" y="925084"/>
                  </a:cubicBezTo>
                  <a:cubicBezTo>
                    <a:pt x="642410" y="898761"/>
                    <a:pt x="642410" y="872437"/>
                    <a:pt x="642410" y="842353"/>
                  </a:cubicBezTo>
                  <a:cubicBezTo>
                    <a:pt x="623626" y="470063"/>
                    <a:pt x="379435" y="0"/>
                    <a:pt x="379435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" name="Group 34"/>
          <p:cNvGrpSpPr/>
          <p:nvPr/>
        </p:nvGrpSpPr>
        <p:grpSpPr>
          <a:xfrm>
            <a:off x="8933974" y="3065336"/>
            <a:ext cx="2631566" cy="3792664"/>
            <a:chOff x="8933974" y="3065336"/>
            <a:chExt cx="2631566" cy="3792664"/>
          </a:xfrm>
        </p:grpSpPr>
        <p:sp>
          <p:nvSpPr>
            <p:cNvPr id="35" name="Freeform 35"/>
            <p:cNvSpPr/>
            <p:nvPr/>
          </p:nvSpPr>
          <p:spPr>
            <a:xfrm>
              <a:off x="8933974" y="3065336"/>
              <a:ext cx="1315783" cy="2625947"/>
            </a:xfrm>
            <a:custGeom>
              <a:rect l="l" t="t" r="r" b="b"/>
              <a:pathLst>
                <a:path w="396" h="790">
                  <a:moveTo>
                    <a:pt x="225" y="576"/>
                  </a:moveTo>
                  <a:cubicBezTo>
                    <a:pt x="359" y="528"/>
                    <a:pt x="390" y="676"/>
                    <a:pt x="390" y="676"/>
                  </a:cubicBezTo>
                  <a:cubicBezTo>
                    <a:pt x="393" y="665"/>
                    <a:pt x="396" y="653"/>
                    <a:pt x="396" y="640"/>
                  </a:cubicBezTo>
                  <a:cubicBezTo>
                    <a:pt x="396" y="618"/>
                    <a:pt x="396" y="618"/>
                    <a:pt x="396" y="618"/>
                  </a:cubicBezTo>
                  <a:cubicBezTo>
                    <a:pt x="384" y="519"/>
                    <a:pt x="326" y="394"/>
                    <a:pt x="326" y="394"/>
                  </a:cubicBezTo>
                  <a:cubicBezTo>
                    <a:pt x="357" y="421"/>
                    <a:pt x="376" y="453"/>
                    <a:pt x="396" y="485"/>
                  </a:cubicBezTo>
                  <a:cubicBezTo>
                    <a:pt x="396" y="0"/>
                    <a:pt x="396" y="0"/>
                    <a:pt x="396" y="0"/>
                  </a:cubicBezTo>
                  <a:cubicBezTo>
                    <a:pt x="180" y="0"/>
                    <a:pt x="20" y="159"/>
                    <a:pt x="2" y="361"/>
                  </a:cubicBezTo>
                  <a:cubicBezTo>
                    <a:pt x="1" y="372"/>
                    <a:pt x="0" y="384"/>
                    <a:pt x="0" y="396"/>
                  </a:cubicBezTo>
                  <a:cubicBezTo>
                    <a:pt x="0" y="549"/>
                    <a:pt x="87" y="682"/>
                    <a:pt x="214" y="748"/>
                  </a:cubicBezTo>
                  <a:cubicBezTo>
                    <a:pt x="257" y="770"/>
                    <a:pt x="304" y="785"/>
                    <a:pt x="354" y="790"/>
                  </a:cubicBezTo>
                  <a:cubicBezTo>
                    <a:pt x="360" y="556"/>
                    <a:pt x="225" y="576"/>
                    <a:pt x="225" y="57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10249757" y="3065336"/>
              <a:ext cx="1315783" cy="2602135"/>
            </a:xfrm>
            <a:custGeom>
              <a:rect l="l" t="t" r="r" b="b"/>
              <a:pathLst>
                <a:path w="396" h="783">
                  <a:moveTo>
                    <a:pt x="375" y="524"/>
                  </a:moveTo>
                  <a:cubicBezTo>
                    <a:pt x="388" y="484"/>
                    <a:pt x="396" y="441"/>
                    <a:pt x="396" y="396"/>
                  </a:cubicBezTo>
                  <a:cubicBezTo>
                    <a:pt x="396" y="178"/>
                    <a:pt x="212" y="0"/>
                    <a:pt x="0" y="0"/>
                  </a:cubicBezTo>
                  <a:cubicBezTo>
                    <a:pt x="0" y="485"/>
                    <a:pt x="0" y="485"/>
                    <a:pt x="0" y="485"/>
                  </a:cubicBezTo>
                  <a:cubicBezTo>
                    <a:pt x="44" y="580"/>
                    <a:pt x="45" y="680"/>
                    <a:pt x="45" y="680"/>
                  </a:cubicBezTo>
                  <a:cubicBezTo>
                    <a:pt x="99" y="552"/>
                    <a:pt x="181" y="568"/>
                    <a:pt x="181" y="568"/>
                  </a:cubicBezTo>
                  <a:cubicBezTo>
                    <a:pt x="113" y="603"/>
                    <a:pt x="87" y="688"/>
                    <a:pt x="83" y="783"/>
                  </a:cubicBezTo>
                  <a:cubicBezTo>
                    <a:pt x="112" y="777"/>
                    <a:pt x="139" y="768"/>
                    <a:pt x="166" y="756"/>
                  </a:cubicBezTo>
                  <a:cubicBezTo>
                    <a:pt x="264" y="711"/>
                    <a:pt x="340" y="627"/>
                    <a:pt x="375" y="52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9681686" y="4375595"/>
              <a:ext cx="1168527" cy="2482405"/>
            </a:xfrm>
            <a:custGeom>
              <a:rect l="l" t="t" r="r" b="b"/>
              <a:pathLst>
                <a:path w="1322387" h="2809391">
                  <a:moveTo>
                    <a:pt x="379435" y="0"/>
                  </a:moveTo>
                  <a:cubicBezTo>
                    <a:pt x="495895" y="101534"/>
                    <a:pt x="578545" y="221870"/>
                    <a:pt x="642410" y="342206"/>
                  </a:cubicBezTo>
                  <a:cubicBezTo>
                    <a:pt x="830249" y="699454"/>
                    <a:pt x="811465" y="1075504"/>
                    <a:pt x="811465" y="1075504"/>
                  </a:cubicBezTo>
                  <a:cubicBezTo>
                    <a:pt x="1014331" y="594160"/>
                    <a:pt x="1322387" y="654328"/>
                    <a:pt x="1322387" y="654328"/>
                  </a:cubicBezTo>
                  <a:cubicBezTo>
                    <a:pt x="1066926" y="785946"/>
                    <a:pt x="969250" y="1105588"/>
                    <a:pt x="954223" y="1462836"/>
                  </a:cubicBezTo>
                  <a:cubicBezTo>
                    <a:pt x="930978" y="1930784"/>
                    <a:pt x="1042684" y="2466274"/>
                    <a:pt x="1114769" y="2755257"/>
                  </a:cubicBezTo>
                  <a:lnTo>
                    <a:pt x="1128624" y="2809391"/>
                  </a:lnTo>
                  <a:lnTo>
                    <a:pt x="216621" y="2809391"/>
                  </a:lnTo>
                  <a:lnTo>
                    <a:pt x="250824" y="2700453"/>
                  </a:lnTo>
                  <a:cubicBezTo>
                    <a:pt x="410252" y="2169047"/>
                    <a:pt x="474764" y="1778718"/>
                    <a:pt x="484625" y="1489160"/>
                  </a:cubicBezTo>
                  <a:cubicBezTo>
                    <a:pt x="507166" y="609202"/>
                    <a:pt x="0" y="684412"/>
                    <a:pt x="0" y="684412"/>
                  </a:cubicBezTo>
                  <a:cubicBezTo>
                    <a:pt x="503409" y="503908"/>
                    <a:pt x="619869" y="1060462"/>
                    <a:pt x="619869" y="1060462"/>
                  </a:cubicBezTo>
                  <a:cubicBezTo>
                    <a:pt x="631139" y="1019097"/>
                    <a:pt x="638653" y="973971"/>
                    <a:pt x="642410" y="925084"/>
                  </a:cubicBezTo>
                  <a:cubicBezTo>
                    <a:pt x="642410" y="898761"/>
                    <a:pt x="642410" y="872437"/>
                    <a:pt x="642410" y="842353"/>
                  </a:cubicBezTo>
                  <a:cubicBezTo>
                    <a:pt x="623626" y="470063"/>
                    <a:pt x="379435" y="0"/>
                    <a:pt x="379435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TextBox 38"/>
          <p:cNvSpPr txBox="1"/>
          <p:nvPr/>
        </p:nvSpPr>
        <p:spPr>
          <a:xfrm>
            <a:off x="454343" y="1185008"/>
            <a:ext cx="11407327" cy="10953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教学效果：通过实验操作和观察，学生不仅掌握了相关科学知识，还培养了动手能力和观察力。</a:t>
            </a:r>
          </a:p>
        </p:txBody>
      </p:sp>
      <p:sp>
        <p:nvSpPr>
          <p:cNvPr id="39" name="Freeform 39"/>
          <p:cNvSpPr/>
          <p:nvPr/>
        </p:nvSpPr>
        <p:spPr>
          <a:xfrm>
            <a:off x="1857479" y="3481546"/>
            <a:ext cx="773367" cy="773367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963481" y="3429000"/>
            <a:ext cx="781865" cy="781865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9792903" y="3288801"/>
            <a:ext cx="922065" cy="922065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兴趣课堂实践案例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375" r="143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教学方法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采用个人创作和小组分享的方式，让学生在教师的指导下进行文学创作和修改，并在课堂上展示和分享作品。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文学创作兴趣课堂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教学内容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通过文学创作活动，引导学生发挥想象力和创造力，创作出自己的文学作品。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兴趣课堂实践案例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教学效果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通过文学创作活动，学生不仅提高了写作水平，还培养了想象力和创造力。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案例三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音乐舞蹈兴趣课堂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教学内容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通过音乐舞蹈活动，引导学生感受音乐和舞蹈的魅力，培养音乐舞蹈素养。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兴趣课堂实践案例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教学效果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兴趣课堂实践案例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采用舞蹈排练和表演的方式，让学生在教师的指导下学习舞蹈动作和技巧，并进行排练和表演。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通过音乐舞蹈活动，学生不仅掌握了相关技能和知识，还培养了艺术鉴赏力和表现力。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小学教学质量提升方案设计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设定明确、具体、可操作的教学目标，确保学生能够在规定时间内达到预定目标。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根据学生的认知水平和实际情况，合理调整教学目标，确保目标的适切性和挑战性。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采用多种评价方式，全面、客观地评价学生的达成度，及时反馈和调整教学方案。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教学目标设定与达成度评价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https://d.book118.com/858077101075006031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2024-09-08T13:55:22.596</cp:lastPrinted>
  <dcterms:created xsi:type="dcterms:W3CDTF">2024-09-08T05:55:22Z</dcterms:created>
  <dcterms:modified xsi:type="dcterms:W3CDTF">2024-09-08T05:55:24Z</dcterms:modified>
</cp:coreProperties>
</file>