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31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CE4DF-8836-47D9-9611-439B070BC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05371-DA95-4488-809A-7176BA711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A6583-8B0C-48EF-9EA8-428794AA6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43567-9512-4DC1-A673-C087B24AB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C27DFC-37CF-4E8F-81AE-20A13FF52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796439-63A1-4FB8-8639-116B57DE3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80C480-504C-45E5-B079-4A9561EDF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00056-4B42-4BCF-8222-40E201149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2409BD-7F6B-41B9-876B-FF33F4A4F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39EB5-2E49-4175-8A07-CC2D0EF6A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D2779-BBF2-4EFA-8DD0-F65795DD6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323" r:id="rId2"/>
    <p:sldLayoutId id="2147484324" r:id="rId3"/>
    <p:sldLayoutId id="2147484325" r:id="rId4"/>
    <p:sldLayoutId id="2147484326" r:id="rId5"/>
    <p:sldLayoutId id="2147484327" r:id="rId6"/>
    <p:sldLayoutId id="2147484328" r:id="rId7"/>
    <p:sldLayoutId id="2147484329" r:id="rId8"/>
    <p:sldLayoutId id="2147484330" r:id="rId9"/>
    <p:sldLayoutId id="2147484331" r:id="rId10"/>
    <p:sldLayoutId id="214748433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18" Type="http://schemas.openxmlformats.org/officeDocument/2006/relationships/tags" Target="../tags/tag250.xml" /><Relationship Id="rId19" Type="http://schemas.openxmlformats.org/officeDocument/2006/relationships/tags" Target="../tags/tag251.xml" /><Relationship Id="rId2" Type="http://schemas.openxmlformats.org/officeDocument/2006/relationships/tags" Target="../tags/tag234.xml" /><Relationship Id="rId20" Type="http://schemas.openxmlformats.org/officeDocument/2006/relationships/tags" Target="../tags/tag252.xml" /><Relationship Id="rId21" Type="http://schemas.openxmlformats.org/officeDocument/2006/relationships/tags" Target="../tags/tag253.xml" /><Relationship Id="rId22" Type="http://schemas.openxmlformats.org/officeDocument/2006/relationships/tags" Target="../tags/tag254.xml" /><Relationship Id="rId23" Type="http://schemas.openxmlformats.org/officeDocument/2006/relationships/tags" Target="../tags/tag255.xml" /><Relationship Id="rId24" Type="http://schemas.openxmlformats.org/officeDocument/2006/relationships/tags" Target="../tags/tag256.xml" /><Relationship Id="rId25" Type="http://schemas.openxmlformats.org/officeDocument/2006/relationships/tags" Target="../tags/tag257.xml" /><Relationship Id="rId26" Type="http://schemas.openxmlformats.org/officeDocument/2006/relationships/tags" Target="../tags/tag258.xml" /><Relationship Id="rId27" Type="http://schemas.openxmlformats.org/officeDocument/2006/relationships/tags" Target="../tags/tag259.xml" /><Relationship Id="rId28" Type="http://schemas.openxmlformats.org/officeDocument/2006/relationships/tags" Target="../tags/tag260.xml" /><Relationship Id="rId29" Type="http://schemas.openxmlformats.org/officeDocument/2006/relationships/tags" Target="../tags/tag261.xml" /><Relationship Id="rId3" Type="http://schemas.openxmlformats.org/officeDocument/2006/relationships/tags" Target="../tags/tag235.xml" /><Relationship Id="rId30" Type="http://schemas.openxmlformats.org/officeDocument/2006/relationships/tags" Target="../tags/tag262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14" Type="http://schemas.openxmlformats.org/officeDocument/2006/relationships/tags" Target="../tags/tag275.xml" /><Relationship Id="rId15" Type="http://schemas.openxmlformats.org/officeDocument/2006/relationships/tags" Target="../tags/tag276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tags" Target="../tags/tag289.xml" /><Relationship Id="rId15" Type="http://schemas.openxmlformats.org/officeDocument/2006/relationships/tags" Target="../tags/tag290.xml" /><Relationship Id="rId16" Type="http://schemas.openxmlformats.org/officeDocument/2006/relationships/tags" Target="../tags/tag291.xml" /><Relationship Id="rId17" Type="http://schemas.openxmlformats.org/officeDocument/2006/relationships/tags" Target="../tags/tag292.xml" /><Relationship Id="rId18" Type="http://schemas.openxmlformats.org/officeDocument/2006/relationships/tags" Target="../tags/tag293.xml" /><Relationship Id="rId19" Type="http://schemas.openxmlformats.org/officeDocument/2006/relationships/tags" Target="../tags/tag294.xml" /><Relationship Id="rId2" Type="http://schemas.openxmlformats.org/officeDocument/2006/relationships/tags" Target="../tags/tag277.xml" /><Relationship Id="rId20" Type="http://schemas.openxmlformats.org/officeDocument/2006/relationships/tags" Target="../tags/tag295.xml" /><Relationship Id="rId21" Type="http://schemas.openxmlformats.org/officeDocument/2006/relationships/tags" Target="../tags/tag296.xml" /><Relationship Id="rId22" Type="http://schemas.openxmlformats.org/officeDocument/2006/relationships/tags" Target="../tags/tag297.xml" /><Relationship Id="rId23" Type="http://schemas.openxmlformats.org/officeDocument/2006/relationships/tags" Target="../tags/tag298.xml" /><Relationship Id="rId24" Type="http://schemas.openxmlformats.org/officeDocument/2006/relationships/tags" Target="../tags/tag299.xml" /><Relationship Id="rId25" Type="http://schemas.openxmlformats.org/officeDocument/2006/relationships/tags" Target="../tags/tag300.xml" /><Relationship Id="rId26" Type="http://schemas.openxmlformats.org/officeDocument/2006/relationships/tags" Target="../tags/tag301.xml" /><Relationship Id="rId27" Type="http://schemas.openxmlformats.org/officeDocument/2006/relationships/tags" Target="../tags/tag302.xml" /><Relationship Id="rId28" Type="http://schemas.openxmlformats.org/officeDocument/2006/relationships/tags" Target="../tags/tag303.xml" /><Relationship Id="rId29" Type="http://schemas.openxmlformats.org/officeDocument/2006/relationships/tags" Target="../tags/tag304.xml" /><Relationship Id="rId3" Type="http://schemas.openxmlformats.org/officeDocument/2006/relationships/tags" Target="../tags/tag278.xml" /><Relationship Id="rId30" Type="http://schemas.openxmlformats.org/officeDocument/2006/relationships/tags" Target="../tags/tag305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4.xml" /><Relationship Id="rId11" Type="http://schemas.openxmlformats.org/officeDocument/2006/relationships/tags" Target="../tags/tag315.xml" /><Relationship Id="rId12" Type="http://schemas.openxmlformats.org/officeDocument/2006/relationships/tags" Target="../tags/tag316.xml" /><Relationship Id="rId13" Type="http://schemas.openxmlformats.org/officeDocument/2006/relationships/tags" Target="../tags/tag317.xml" /><Relationship Id="rId2" Type="http://schemas.openxmlformats.org/officeDocument/2006/relationships/tags" Target="../tags/tag306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tags" Target="../tags/tag312.xml" /><Relationship Id="rId9" Type="http://schemas.openxmlformats.org/officeDocument/2006/relationships/tags" Target="../tags/tag3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00114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工程经济部新员工入职培训课件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工程经济基础知识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工程项目管理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工程合同管理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工程法律法规与标准规范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部门介绍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部门介绍</a:t>
            </a:r>
            <a:endParaRPr lang="zh-CN" altLang="en-US"/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部门职责与定位</a:t>
            </a:r>
            <a:endParaRPr lang="zh-CN" altLang="en-US"/>
          </a:p>
        </p:txBody>
      </p:sp>
      <p:sp>
        <p:nvSpPr>
          <p:cNvPr id="1048910" name="对角圆角矩形 15"/>
          <p:cNvSpPr/>
          <p:nvPr>
            <p:custDataLst>
              <p:tags r:id="rId2"/>
            </p:custDataLst>
          </p:nvPr>
        </p:nvSpPr>
        <p:spPr>
          <a:xfrm>
            <a:off x="1355082" y="4056342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对角圆角矩形 16"/>
          <p:cNvSpPr/>
          <p:nvPr>
            <p:custDataLst>
              <p:tags r:id="rId3"/>
            </p:custDataLst>
          </p:nvPr>
        </p:nvSpPr>
        <p:spPr>
          <a:xfrm>
            <a:off x="1355082" y="3911242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直角三角形 17"/>
          <p:cNvSpPr/>
          <p:nvPr>
            <p:custDataLst>
              <p:tags r:id="rId4"/>
            </p:custDataLst>
          </p:nvPr>
        </p:nvSpPr>
        <p:spPr>
          <a:xfrm>
            <a:off x="1932155" y="3911908"/>
            <a:ext cx="86926" cy="14487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文本框 27"/>
          <p:cNvSpPr txBox="1"/>
          <p:nvPr>
            <p:custDataLst>
              <p:tags r:id="rId5"/>
            </p:custDataLst>
          </p:nvPr>
        </p:nvSpPr>
        <p:spPr>
          <a:xfrm>
            <a:off x="1969428" y="4067657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协调与其他部门的合作，确保工程项目顺利进行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对角圆角矩形 52"/>
          <p:cNvSpPr/>
          <p:nvPr>
            <p:custDataLst>
              <p:tags r:id="rId6"/>
            </p:custDataLst>
          </p:nvPr>
        </p:nvSpPr>
        <p:spPr>
          <a:xfrm>
            <a:off x="1355082" y="1412591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对角圆角矩形 53"/>
          <p:cNvSpPr/>
          <p:nvPr>
            <p:custDataLst>
              <p:tags r:id="rId7"/>
            </p:custDataLst>
          </p:nvPr>
        </p:nvSpPr>
        <p:spPr>
          <a:xfrm>
            <a:off x="1355082" y="1266825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直角三角形 54"/>
          <p:cNvSpPr/>
          <p:nvPr>
            <p:custDataLst>
              <p:tags r:id="rId8"/>
            </p:custDataLst>
          </p:nvPr>
        </p:nvSpPr>
        <p:spPr>
          <a:xfrm>
            <a:off x="1932155" y="1267491"/>
            <a:ext cx="86926" cy="14487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文本框 56"/>
          <p:cNvSpPr txBox="1"/>
          <p:nvPr>
            <p:custDataLst>
              <p:tags r:id="rId9"/>
            </p:custDataLst>
          </p:nvPr>
        </p:nvSpPr>
        <p:spPr>
          <a:xfrm>
            <a:off x="1969428" y="1415919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负责公司工程项目的规划、组织与实施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对角圆角矩形 5"/>
          <p:cNvSpPr/>
          <p:nvPr>
            <p:custDataLst>
              <p:tags r:id="rId10"/>
            </p:custDataLst>
          </p:nvPr>
        </p:nvSpPr>
        <p:spPr>
          <a:xfrm>
            <a:off x="1355082" y="2734467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对角圆角矩形 6"/>
          <p:cNvSpPr/>
          <p:nvPr>
            <p:custDataLst>
              <p:tags r:id="rId11"/>
            </p:custDataLst>
          </p:nvPr>
        </p:nvSpPr>
        <p:spPr>
          <a:xfrm>
            <a:off x="1355082" y="2588701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直角三角形 7"/>
          <p:cNvSpPr/>
          <p:nvPr>
            <p:custDataLst>
              <p:tags r:id="rId12"/>
            </p:custDataLst>
          </p:nvPr>
        </p:nvSpPr>
        <p:spPr>
          <a:xfrm>
            <a:off x="1932155" y="2590032"/>
            <a:ext cx="86926" cy="14487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文本框 8"/>
          <p:cNvSpPr txBox="1"/>
          <p:nvPr>
            <p:custDataLst>
              <p:tags r:id="rId13"/>
            </p:custDataLst>
          </p:nvPr>
        </p:nvSpPr>
        <p:spPr>
          <a:xfrm>
            <a:off x="1969428" y="2745782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制定工程经济部的年度工作计划和预算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对角圆角矩形 9"/>
          <p:cNvSpPr/>
          <p:nvPr>
            <p:custDataLst>
              <p:tags r:id="rId14"/>
            </p:custDataLst>
          </p:nvPr>
        </p:nvSpPr>
        <p:spPr>
          <a:xfrm>
            <a:off x="1355082" y="5378884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对角圆角矩形 10"/>
          <p:cNvSpPr/>
          <p:nvPr>
            <p:custDataLst>
              <p:tags r:id="rId15"/>
            </p:custDataLst>
          </p:nvPr>
        </p:nvSpPr>
        <p:spPr>
          <a:xfrm>
            <a:off x="1355082" y="5233118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直角三角形 11"/>
          <p:cNvSpPr/>
          <p:nvPr>
            <p:custDataLst>
              <p:tags r:id="rId16"/>
            </p:custDataLst>
          </p:nvPr>
        </p:nvSpPr>
        <p:spPr>
          <a:xfrm>
            <a:off x="1932155" y="5233783"/>
            <a:ext cx="86926" cy="14487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文本框 12"/>
          <p:cNvSpPr txBox="1"/>
          <p:nvPr>
            <p:custDataLst>
              <p:tags r:id="rId17"/>
            </p:custDataLst>
          </p:nvPr>
        </p:nvSpPr>
        <p:spPr>
          <a:xfrm>
            <a:off x="1969428" y="5389533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对工程项目进行经济分析和评估，为公司决策提供支持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部门组织架构</a:t>
            </a:r>
            <a:endParaRPr lang="zh-CN" altLang="en-US"/>
          </a:p>
        </p:txBody>
      </p:sp>
      <p:sp>
        <p:nvSpPr>
          <p:cNvPr id="10489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207938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8" name="矩形 65"/>
          <p:cNvSpPr/>
          <p:nvPr>
            <p:custDataLst>
              <p:tags r:id="rId3"/>
            </p:custDataLst>
          </p:nvPr>
        </p:nvSpPr>
        <p:spPr>
          <a:xfrm>
            <a:off x="1091312" y="1638327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66"/>
          <p:cNvSpPr txBox="1"/>
          <p:nvPr>
            <p:custDataLst>
              <p:tags r:id="rId4"/>
            </p:custDataLst>
          </p:nvPr>
        </p:nvSpPr>
        <p:spPr>
          <a:xfrm>
            <a:off x="1481160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部门经理：负责整个部门的运营和管理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355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69"/>
          <p:cNvSpPr/>
          <p:nvPr>
            <p:custDataLst>
              <p:tags r:id="rId6"/>
            </p:custDataLst>
          </p:nvPr>
        </p:nvSpPr>
        <p:spPr>
          <a:xfrm>
            <a:off x="6403073" y="1638327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70"/>
          <p:cNvSpPr txBox="1"/>
          <p:nvPr>
            <p:custDataLst>
              <p:tags r:id="rId7"/>
            </p:custDataLst>
          </p:nvPr>
        </p:nvSpPr>
        <p:spPr>
          <a:xfrm>
            <a:off x="6793577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项目经理：负责项目的策划、组织、实施和监控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207938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0" name="文本框 74"/>
          <p:cNvSpPr txBox="1"/>
          <p:nvPr>
            <p:custDataLst>
              <p:tags r:id="rId9"/>
            </p:custDataLst>
          </p:nvPr>
        </p:nvSpPr>
        <p:spPr>
          <a:xfrm>
            <a:off x="148116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工程师：负责具体的技术开发和实现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2" name="矩形 73"/>
          <p:cNvSpPr/>
          <p:nvPr>
            <p:custDataLst>
              <p:tags r:id="rId10"/>
            </p:custDataLst>
          </p:nvPr>
        </p:nvSpPr>
        <p:spPr>
          <a:xfrm>
            <a:off x="1091312" y="4246706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79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84"/>
          <p:cNvSpPr/>
          <p:nvPr>
            <p:custDataLst>
              <p:tags r:id="rId12"/>
            </p:custDataLst>
          </p:nvPr>
        </p:nvSpPr>
        <p:spPr>
          <a:xfrm>
            <a:off x="6463352" y="4246706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85"/>
          <p:cNvSpPr txBox="1"/>
          <p:nvPr>
            <p:custDataLst>
              <p:tags r:id="rId13"/>
            </p:custDataLst>
          </p:nvPr>
        </p:nvSpPr>
        <p:spPr>
          <a:xfrm>
            <a:off x="685320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实习生：负责协助工程师完成相关工作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部门人员构成</a:t>
            </a:r>
            <a:endParaRPr lang="zh-CN" altLang="en-US"/>
          </a:p>
        </p:txBody>
      </p:sp>
      <p:sp>
        <p:nvSpPr>
          <p:cNvPr id="10490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02840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18"/>
          <p:cNvSpPr/>
          <p:nvPr>
            <p:custDataLst>
              <p:tags r:id="rId4"/>
            </p:custDataLst>
          </p:nvPr>
        </p:nvSpPr>
        <p:spPr>
          <a:xfrm>
            <a:off x="6435828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674459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03471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4"/>
          <p:cNvSpPr/>
          <p:nvPr>
            <p:custDataLst>
              <p:tags r:id="rId8"/>
            </p:custDataLst>
          </p:nvPr>
        </p:nvSpPr>
        <p:spPr>
          <a:xfrm>
            <a:off x="820989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67445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部门经理：负责部门的整体运营和管理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工程师：负责项目的开发和实施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16090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46218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11"/>
          <p:cNvSpPr/>
          <p:nvPr>
            <p:custDataLst>
              <p:tags r:id="rId14"/>
            </p:custDataLst>
          </p:nvPr>
        </p:nvSpPr>
        <p:spPr>
          <a:xfrm>
            <a:off x="3700653" y="2316137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68770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4069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269563"/>
            <a:ext cx="800837" cy="220104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25"/>
          <p:cNvSpPr/>
          <p:nvPr>
            <p:custDataLst>
              <p:tags r:id="rId18"/>
            </p:custDataLst>
          </p:nvPr>
        </p:nvSpPr>
        <p:spPr>
          <a:xfrm>
            <a:off x="9170372" y="2340744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1231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39207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助理人员：协助工程师完成日常工作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146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技术专家：具备丰富的技术知识和经验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部门工作流程</a:t>
            </a:r>
            <a:endParaRPr lang="zh-CN" altLang="en-US"/>
          </a:p>
        </p:txBody>
      </p:sp>
      <p:sp>
        <p:nvSpPr>
          <p:cNvPr id="1049108" name="Freeform 27"/>
          <p:cNvSpPr/>
          <p:nvPr>
            <p:custDataLst>
              <p:tags r:id="rId2"/>
            </p:custDataLst>
          </p:nvPr>
        </p:nvSpPr>
        <p:spPr bwMode="auto">
          <a:xfrm>
            <a:off x="694799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矩形: 圆角 32"/>
          <p:cNvSpPr/>
          <p:nvPr>
            <p:custDataLst>
              <p:tags r:id="rId3"/>
            </p:custDataLst>
          </p:nvPr>
        </p:nvSpPr>
        <p:spPr>
          <a:xfrm flipH="1">
            <a:off x="822809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799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14" name="正文"/>
          <p:cNvSpPr txBox="1"/>
          <p:nvPr>
            <p:custDataLst>
              <p:tags r:id="rId5"/>
            </p:custDataLst>
          </p:nvPr>
        </p:nvSpPr>
        <p:spPr>
          <a:xfrm>
            <a:off x="955915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接收到项目需求，进行可行性评估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6" name="标题"/>
          <p:cNvSpPr txBox="1"/>
          <p:nvPr>
            <p:custDataLst>
              <p:tags r:id="rId6"/>
            </p:custDataLst>
          </p:nvPr>
        </p:nvSpPr>
        <p:spPr>
          <a:xfrm>
            <a:off x="763581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18" name="Freeform 27"/>
          <p:cNvSpPr/>
          <p:nvPr>
            <p:custDataLst>
              <p:tags r:id="rId7"/>
            </p:custDataLst>
          </p:nvPr>
        </p:nvSpPr>
        <p:spPr bwMode="auto">
          <a:xfrm>
            <a:off x="3516122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矩形: 圆角 38"/>
          <p:cNvSpPr/>
          <p:nvPr>
            <p:custDataLst>
              <p:tags r:id="rId8"/>
            </p:custDataLst>
          </p:nvPr>
        </p:nvSpPr>
        <p:spPr>
          <a:xfrm flipH="1">
            <a:off x="3644132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6122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24" name="正文"/>
          <p:cNvSpPr txBox="1"/>
          <p:nvPr>
            <p:custDataLst>
              <p:tags r:id="rId10"/>
            </p:custDataLst>
          </p:nvPr>
        </p:nvSpPr>
        <p:spPr>
          <a:xfrm>
            <a:off x="3777238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制定项目计划，分配资源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26" name="标题"/>
          <p:cNvSpPr txBox="1"/>
          <p:nvPr>
            <p:custDataLst>
              <p:tags r:id="rId11"/>
            </p:custDataLst>
          </p:nvPr>
        </p:nvSpPr>
        <p:spPr>
          <a:xfrm>
            <a:off x="3584904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28" name="Freeform 27"/>
          <p:cNvSpPr/>
          <p:nvPr>
            <p:custDataLst>
              <p:tags r:id="rId12"/>
            </p:custDataLst>
          </p:nvPr>
        </p:nvSpPr>
        <p:spPr bwMode="auto">
          <a:xfrm>
            <a:off x="6337445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矩形: 圆角 68"/>
          <p:cNvSpPr/>
          <p:nvPr>
            <p:custDataLst>
              <p:tags r:id="rId13"/>
            </p:custDataLst>
          </p:nvPr>
        </p:nvSpPr>
        <p:spPr>
          <a:xfrm flipH="1">
            <a:off x="6465455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7445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34" name="正文"/>
          <p:cNvSpPr txBox="1"/>
          <p:nvPr>
            <p:custDataLst>
              <p:tags r:id="rId15"/>
            </p:custDataLst>
          </p:nvPr>
        </p:nvSpPr>
        <p:spPr>
          <a:xfrm>
            <a:off x="6598561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执行项目计划，监控进度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36" name="标题"/>
          <p:cNvSpPr txBox="1"/>
          <p:nvPr>
            <p:custDataLst>
              <p:tags r:id="rId16"/>
            </p:custDataLst>
          </p:nvPr>
        </p:nvSpPr>
        <p:spPr>
          <a:xfrm>
            <a:off x="6406227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38" name="Freeform 27"/>
          <p:cNvSpPr/>
          <p:nvPr>
            <p:custDataLst>
              <p:tags r:id="rId17"/>
            </p:custDataLst>
          </p:nvPr>
        </p:nvSpPr>
        <p:spPr bwMode="auto">
          <a:xfrm>
            <a:off x="9158768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矩形: 圆角 74"/>
          <p:cNvSpPr/>
          <p:nvPr>
            <p:custDataLst>
              <p:tags r:id="rId18"/>
            </p:custDataLst>
          </p:nvPr>
        </p:nvSpPr>
        <p:spPr>
          <a:xfrm flipH="1">
            <a:off x="9287415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768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44" name="正文"/>
          <p:cNvSpPr txBox="1"/>
          <p:nvPr>
            <p:custDataLst>
              <p:tags r:id="rId20"/>
            </p:custDataLst>
          </p:nvPr>
        </p:nvSpPr>
        <p:spPr>
          <a:xfrm>
            <a:off x="9419884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完成项目，进行验收和总结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46" name="标题"/>
          <p:cNvSpPr txBox="1"/>
          <p:nvPr>
            <p:custDataLst>
              <p:tags r:id="rId21"/>
            </p:custDataLst>
          </p:nvPr>
        </p:nvSpPr>
        <p:spPr>
          <a:xfrm>
            <a:off x="9228187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工程经济基础知识</a:t>
            </a:r>
            <a:endParaRPr lang="zh-CN" altLang="en-US"/>
          </a:p>
        </p:txBody>
      </p:sp>
      <p:sp>
        <p:nvSpPr>
          <p:cNvPr id="10491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工程经济概念</a:t>
            </a:r>
            <a:endParaRPr lang="zh-CN" altLang="en-US"/>
          </a:p>
        </p:txBody>
      </p:sp>
      <p:sp>
        <p:nvSpPr>
          <p:cNvPr id="10492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02840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18"/>
          <p:cNvSpPr/>
          <p:nvPr>
            <p:custDataLst>
              <p:tags r:id="rId4"/>
            </p:custDataLst>
          </p:nvPr>
        </p:nvSpPr>
        <p:spPr>
          <a:xfrm>
            <a:off x="6435828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674459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03471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4"/>
          <p:cNvSpPr/>
          <p:nvPr>
            <p:custDataLst>
              <p:tags r:id="rId8"/>
            </p:custDataLst>
          </p:nvPr>
        </p:nvSpPr>
        <p:spPr>
          <a:xfrm>
            <a:off x="820989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67445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工程经济学的定义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工程经济学的基本原理和方法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16090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46218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11"/>
          <p:cNvSpPr/>
          <p:nvPr>
            <p:custDataLst>
              <p:tags r:id="rId14"/>
            </p:custDataLst>
          </p:nvPr>
        </p:nvSpPr>
        <p:spPr>
          <a:xfrm>
            <a:off x="3700653" y="2316137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68770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4069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269563"/>
            <a:ext cx="800837" cy="220104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25"/>
          <p:cNvSpPr/>
          <p:nvPr>
            <p:custDataLst>
              <p:tags r:id="rId18"/>
            </p:custDataLst>
          </p:nvPr>
        </p:nvSpPr>
        <p:spPr>
          <a:xfrm>
            <a:off x="9170372" y="2340744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1231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39207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工程经济学的应用领域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146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工程经济学的研究对象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工程经济分析方法</a:t>
            </a:r>
            <a:endParaRPr lang="zh-CN" altLang="en-US"/>
          </a:p>
        </p:txBody>
      </p:sp>
      <p:sp>
        <p:nvSpPr>
          <p:cNvPr id="10492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207938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4" name="矩形 65"/>
          <p:cNvSpPr/>
          <p:nvPr>
            <p:custDataLst>
              <p:tags r:id="rId3"/>
            </p:custDataLst>
          </p:nvPr>
        </p:nvSpPr>
        <p:spPr>
          <a:xfrm>
            <a:off x="1091312" y="1638327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66"/>
          <p:cNvSpPr txBox="1"/>
          <p:nvPr>
            <p:custDataLst>
              <p:tags r:id="rId4"/>
            </p:custDataLst>
          </p:nvPr>
        </p:nvSpPr>
        <p:spPr>
          <a:xfrm>
            <a:off x="1481160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成本效益分析：评估项目的成本和效益，确定项目的可行性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355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69"/>
          <p:cNvSpPr/>
          <p:nvPr>
            <p:custDataLst>
              <p:tags r:id="rId6"/>
            </p:custDataLst>
          </p:nvPr>
        </p:nvSpPr>
        <p:spPr>
          <a:xfrm>
            <a:off x="6403073" y="1638327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70"/>
          <p:cNvSpPr txBox="1"/>
          <p:nvPr>
            <p:custDataLst>
              <p:tags r:id="rId7"/>
            </p:custDataLst>
          </p:nvPr>
        </p:nvSpPr>
        <p:spPr>
          <a:xfrm>
            <a:off x="6793577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风险分析：识别、评估和应对项目中的潜在风险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207938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6" name="文本框 74"/>
          <p:cNvSpPr txBox="1"/>
          <p:nvPr>
            <p:custDataLst>
              <p:tags r:id="rId9"/>
            </p:custDataLst>
          </p:nvPr>
        </p:nvSpPr>
        <p:spPr>
          <a:xfrm>
            <a:off x="148116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价值工程分析：通过功能分析，寻求最低的成本实现必要的功能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8" name="矩形 73"/>
          <p:cNvSpPr/>
          <p:nvPr>
            <p:custDataLst>
              <p:tags r:id="rId10"/>
            </p:custDataLst>
          </p:nvPr>
        </p:nvSpPr>
        <p:spPr>
          <a:xfrm>
            <a:off x="1091312" y="4246706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79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84"/>
          <p:cNvSpPr/>
          <p:nvPr>
            <p:custDataLst>
              <p:tags r:id="rId12"/>
            </p:custDataLst>
          </p:nvPr>
        </p:nvSpPr>
        <p:spPr>
          <a:xfrm>
            <a:off x="6463352" y="4246706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85"/>
          <p:cNvSpPr txBox="1"/>
          <p:nvPr>
            <p:custDataLst>
              <p:tags r:id="rId13"/>
            </p:custDataLst>
          </p:nvPr>
        </p:nvSpPr>
        <p:spPr>
          <a:xfrm>
            <a:off x="685320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生命周期成本分析：考虑项目或产品的整个生命周期内的成本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工程经济评估指标</a:t>
            </a:r>
            <a:endParaRPr lang="zh-CN" altLang="en-US"/>
          </a:p>
        </p:txBody>
      </p:sp>
      <p:sp>
        <p:nvSpPr>
          <p:cNvPr id="10493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02840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18"/>
          <p:cNvSpPr/>
          <p:nvPr>
            <p:custDataLst>
              <p:tags r:id="rId4"/>
            </p:custDataLst>
          </p:nvPr>
        </p:nvSpPr>
        <p:spPr>
          <a:xfrm>
            <a:off x="6435828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674459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03471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4"/>
          <p:cNvSpPr/>
          <p:nvPr>
            <p:custDataLst>
              <p:tags r:id="rId8"/>
            </p:custDataLst>
          </p:nvPr>
        </p:nvSpPr>
        <p:spPr>
          <a:xfrm>
            <a:off x="820989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67445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财务内部收益率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投资利润率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16090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46218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11"/>
          <p:cNvSpPr/>
          <p:nvPr>
            <p:custDataLst>
              <p:tags r:id="rId14"/>
            </p:custDataLst>
          </p:nvPr>
        </p:nvSpPr>
        <p:spPr>
          <a:xfrm>
            <a:off x="3700653" y="2316137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68770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4069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269563"/>
            <a:ext cx="800837" cy="220104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25"/>
          <p:cNvSpPr/>
          <p:nvPr>
            <p:custDataLst>
              <p:tags r:id="rId18"/>
            </p:custDataLst>
          </p:nvPr>
        </p:nvSpPr>
        <p:spPr>
          <a:xfrm>
            <a:off x="9170372" y="2340744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1231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39207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财务净现值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146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投资回收期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工程经济在项目决策中的作用</a:t>
            </a:r>
            <a:endParaRPr lang="zh-CN" altLang="en-US"/>
          </a:p>
        </p:txBody>
      </p:sp>
      <p:sp>
        <p:nvSpPr>
          <p:cNvPr id="1049424" name="任意多边形 35"/>
          <p:cNvSpPr/>
          <p:nvPr>
            <p:custDataLst>
              <p:tags r:id="rId2"/>
            </p:custDataLst>
          </p:nvPr>
        </p:nvSpPr>
        <p:spPr>
          <a:xfrm>
            <a:off x="694799" y="1380587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26" name="任意多边形 39"/>
          <p:cNvSpPr/>
          <p:nvPr>
            <p:custDataLst>
              <p:tags r:id="rId3"/>
            </p:custDataLst>
          </p:nvPr>
        </p:nvSpPr>
        <p:spPr>
          <a:xfrm>
            <a:off x="776731" y="1469398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1998" y="168955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28" name="正文"/>
          <p:cNvSpPr txBox="1"/>
          <p:nvPr>
            <p:custDataLst>
              <p:tags r:id="rId5"/>
            </p:custDataLst>
          </p:nvPr>
        </p:nvSpPr>
        <p:spPr>
          <a:xfrm>
            <a:off x="2321554" y="145501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评估项目可行性：通过工程经济分析，确定项目的经济效益和社会效益，为项目决策提供依据。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3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13" y="1451261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32" name="任意多边形 45"/>
          <p:cNvSpPr/>
          <p:nvPr>
            <p:custDataLst>
              <p:tags r:id="rId7"/>
            </p:custDataLst>
          </p:nvPr>
        </p:nvSpPr>
        <p:spPr>
          <a:xfrm>
            <a:off x="694799" y="2598933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34" name="任意多边形 46"/>
          <p:cNvSpPr/>
          <p:nvPr>
            <p:custDataLst>
              <p:tags r:id="rId8"/>
            </p:custDataLst>
          </p:nvPr>
        </p:nvSpPr>
        <p:spPr>
          <a:xfrm>
            <a:off x="776731" y="2687744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1998" y="290789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36" name="正文"/>
          <p:cNvSpPr txBox="1"/>
          <p:nvPr>
            <p:custDataLst>
              <p:tags r:id="rId10"/>
            </p:custDataLst>
          </p:nvPr>
        </p:nvSpPr>
        <p:spPr>
          <a:xfrm>
            <a:off x="2321554" y="267335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制定项目投资计划：根据工程经济评估结果，制定合理的项目投资计划，确保项目投资的有效性和合理性。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3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13" y="2669607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40" name="任意多边形 51"/>
          <p:cNvSpPr/>
          <p:nvPr>
            <p:custDataLst>
              <p:tags r:id="rId12"/>
            </p:custDataLst>
          </p:nvPr>
        </p:nvSpPr>
        <p:spPr>
          <a:xfrm>
            <a:off x="694799" y="3817279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42" name="任意多边形 52"/>
          <p:cNvSpPr/>
          <p:nvPr>
            <p:custDataLst>
              <p:tags r:id="rId13"/>
            </p:custDataLst>
          </p:nvPr>
        </p:nvSpPr>
        <p:spPr>
          <a:xfrm>
            <a:off x="776731" y="3906090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1998" y="4126243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44" name="正文"/>
          <p:cNvSpPr txBox="1"/>
          <p:nvPr>
            <p:custDataLst>
              <p:tags r:id="rId15"/>
            </p:custDataLst>
          </p:nvPr>
        </p:nvSpPr>
        <p:spPr>
          <a:xfrm>
            <a:off x="2321554" y="3891705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优化设计方案：通过工程经济分析，比较不同设计方案的经济效益，选择最优方案，降低项目成本。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4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13" y="3887953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48" name="任意多边形 57"/>
          <p:cNvSpPr/>
          <p:nvPr>
            <p:custDataLst>
              <p:tags r:id="rId17"/>
            </p:custDataLst>
          </p:nvPr>
        </p:nvSpPr>
        <p:spPr>
          <a:xfrm>
            <a:off x="694799" y="5035624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50" name="任意多边形 58"/>
          <p:cNvSpPr/>
          <p:nvPr>
            <p:custDataLst>
              <p:tags r:id="rId18"/>
            </p:custDataLst>
          </p:nvPr>
        </p:nvSpPr>
        <p:spPr>
          <a:xfrm>
            <a:off x="776731" y="5124436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1998" y="5344589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52" name="正文"/>
          <p:cNvSpPr txBox="1"/>
          <p:nvPr>
            <p:custDataLst>
              <p:tags r:id="rId20"/>
            </p:custDataLst>
          </p:nvPr>
        </p:nvSpPr>
        <p:spPr>
          <a:xfrm>
            <a:off x="2321554" y="511005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预测项目风险：利用工程经济方法，预测项目实施过程中可能出现的风险，制定相应的风险应对措施。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5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13" y="5106299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工程项目管理</a:t>
            </a:r>
            <a:endParaRPr lang="zh-CN" altLang="en-US"/>
          </a:p>
        </p:txBody>
      </p:sp>
      <p:sp>
        <p:nvSpPr>
          <p:cNvPr id="10494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工程项目管理概述</a:t>
            </a:r>
            <a:endParaRPr lang="zh-CN" altLang="en-US"/>
          </a:p>
        </p:txBody>
      </p:sp>
      <p:sp>
        <p:nvSpPr>
          <p:cNvPr id="1049526" name="椭圆 262"/>
          <p:cNvSpPr/>
          <p:nvPr>
            <p:custDataLst>
              <p:tags r:id="rId2"/>
            </p:custDataLst>
          </p:nvPr>
        </p:nvSpPr>
        <p:spPr>
          <a:xfrm>
            <a:off x="2472706" y="3970592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8" name="椭圆 263"/>
          <p:cNvSpPr/>
          <p:nvPr>
            <p:custDataLst>
              <p:tags r:id="rId3"/>
            </p:custDataLst>
          </p:nvPr>
        </p:nvSpPr>
        <p:spPr>
          <a:xfrm>
            <a:off x="3311791" y="4049739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0" name="椭圆 264"/>
          <p:cNvSpPr/>
          <p:nvPr>
            <p:custDataLst>
              <p:tags r:id="rId4"/>
            </p:custDataLst>
          </p:nvPr>
        </p:nvSpPr>
        <p:spPr>
          <a:xfrm>
            <a:off x="4097468" y="4282675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2" name="椭圆 265"/>
          <p:cNvSpPr/>
          <p:nvPr>
            <p:custDataLst>
              <p:tags r:id="rId5"/>
            </p:custDataLst>
          </p:nvPr>
        </p:nvSpPr>
        <p:spPr>
          <a:xfrm>
            <a:off x="4761529" y="4479577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4" name="椭圆 266"/>
          <p:cNvSpPr/>
          <p:nvPr>
            <p:custDataLst>
              <p:tags r:id="rId6"/>
            </p:custDataLst>
          </p:nvPr>
        </p:nvSpPr>
        <p:spPr>
          <a:xfrm>
            <a:off x="5442320" y="4680983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07627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6" name="椭圆 268"/>
          <p:cNvSpPr/>
          <p:nvPr>
            <p:custDataLst>
              <p:tags r:id="rId8"/>
            </p:custDataLst>
          </p:nvPr>
        </p:nvSpPr>
        <p:spPr>
          <a:xfrm flipV="1">
            <a:off x="2831119" y="4424238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69"/>
          <p:cNvSpPr/>
          <p:nvPr>
            <p:custDataLst>
              <p:tags r:id="rId9"/>
            </p:custDataLst>
          </p:nvPr>
        </p:nvSpPr>
        <p:spPr>
          <a:xfrm flipV="1">
            <a:off x="2872301" y="446606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0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22475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35725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椭圆 272"/>
          <p:cNvSpPr/>
          <p:nvPr>
            <p:custDataLst>
              <p:tags r:id="rId12"/>
            </p:custDataLst>
          </p:nvPr>
        </p:nvSpPr>
        <p:spPr>
          <a:xfrm flipV="1">
            <a:off x="4044060" y="3498928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12036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04458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21069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6" name="椭圆 276"/>
          <p:cNvSpPr/>
          <p:nvPr>
            <p:custDataLst>
              <p:tags r:id="rId16"/>
            </p:custDataLst>
          </p:nvPr>
        </p:nvSpPr>
        <p:spPr>
          <a:xfrm flipV="1">
            <a:off x="7067725" y="346289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8" name="椭圆 277"/>
          <p:cNvSpPr/>
          <p:nvPr>
            <p:custDataLst>
              <p:tags r:id="rId17"/>
            </p:custDataLst>
          </p:nvPr>
        </p:nvSpPr>
        <p:spPr>
          <a:xfrm flipV="1">
            <a:off x="3796324" y="4268518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381769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0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00811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789086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2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07746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180959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4" name="图形 15"/>
          <p:cNvSpPr/>
          <p:nvPr>
            <p:custDataLst>
              <p:tags r:id="rId23"/>
            </p:custDataLst>
          </p:nvPr>
        </p:nvSpPr>
        <p:spPr>
          <a:xfrm>
            <a:off x="5035004" y="4876598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6" name="图形 19"/>
          <p:cNvSpPr/>
          <p:nvPr>
            <p:custDataLst>
              <p:tags r:id="rId24"/>
            </p:custDataLst>
          </p:nvPr>
        </p:nvSpPr>
        <p:spPr>
          <a:xfrm>
            <a:off x="8560575" y="4573523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8" name="图形 27"/>
          <p:cNvSpPr/>
          <p:nvPr>
            <p:custDataLst>
              <p:tags r:id="rId25"/>
            </p:custDataLst>
          </p:nvPr>
        </p:nvSpPr>
        <p:spPr>
          <a:xfrm>
            <a:off x="4145728" y="3621188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0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570997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2" name="正文"/>
          <p:cNvSpPr txBox="1"/>
          <p:nvPr>
            <p:custDataLst>
              <p:tags r:id="rId27"/>
            </p:custDataLst>
          </p:nvPr>
        </p:nvSpPr>
        <p:spPr>
          <a:xfrm>
            <a:off x="694799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工程项目管理的定义：对工程项目从策划、设计、施工到竣工验收全过程的管理。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正文"/>
          <p:cNvSpPr txBox="1"/>
          <p:nvPr>
            <p:custDataLst>
              <p:tags r:id="rId28"/>
            </p:custDataLst>
          </p:nvPr>
        </p:nvSpPr>
        <p:spPr>
          <a:xfrm>
            <a:off x="9370060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工程项目管理的主要任务：制定项目计划、组织项目实施、控制项目进度、协调各方面关系、监督项目质量等。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正文"/>
          <p:cNvSpPr txBox="1"/>
          <p:nvPr>
            <p:custDataLst>
              <p:tags r:id="rId29"/>
            </p:custDataLst>
          </p:nvPr>
        </p:nvSpPr>
        <p:spPr>
          <a:xfrm>
            <a:off x="7050351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工程项目管理的原则：以项目整体利益为出发点，全面考虑项目的质量、进度和成本，确保项目的顺利进行。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正文"/>
          <p:cNvSpPr txBox="1"/>
          <p:nvPr>
            <p:custDataLst>
              <p:tags r:id="rId30"/>
            </p:custDataLst>
          </p:nvPr>
        </p:nvSpPr>
        <p:spPr>
          <a:xfrm>
            <a:off x="3014508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工程项目管理的目标：确保工程项目的质量、进度和成本目标的实现。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工程项目策划与设计</a:t>
            </a:r>
            <a:endParaRPr lang="zh-CN" altLang="en-US"/>
          </a:p>
        </p:txBody>
      </p:sp>
      <p:sp>
        <p:nvSpPr>
          <p:cNvPr id="1049604" name="弧形 58"/>
          <p:cNvSpPr/>
          <p:nvPr>
            <p:custDataLst>
              <p:tags r:id="rId2"/>
            </p:custDataLst>
          </p:nvPr>
        </p:nvSpPr>
        <p:spPr>
          <a:xfrm>
            <a:off x="8078443" y="2014035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弧形 57"/>
          <p:cNvSpPr/>
          <p:nvPr>
            <p:custDataLst>
              <p:tags r:id="rId3"/>
            </p:custDataLst>
          </p:nvPr>
        </p:nvSpPr>
        <p:spPr>
          <a:xfrm>
            <a:off x="694799" y="2014035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椭圆 22"/>
          <p:cNvSpPr/>
          <p:nvPr>
            <p:custDataLst>
              <p:tags r:id="rId4"/>
            </p:custDataLst>
          </p:nvPr>
        </p:nvSpPr>
        <p:spPr>
          <a:xfrm>
            <a:off x="841435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椭圆 23"/>
          <p:cNvSpPr/>
          <p:nvPr>
            <p:custDataLst>
              <p:tags r:id="rId5"/>
            </p:custDataLst>
          </p:nvPr>
        </p:nvSpPr>
        <p:spPr>
          <a:xfrm>
            <a:off x="8794567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正文"/>
          <p:cNvSpPr txBox="1"/>
          <p:nvPr>
            <p:custDataLst>
              <p:tags r:id="rId6"/>
            </p:custDataLst>
          </p:nvPr>
        </p:nvSpPr>
        <p:spPr>
          <a:xfrm>
            <a:off x="886008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工程项目设计与施工的协调和管理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14" name="椭圆 24"/>
          <p:cNvSpPr/>
          <p:nvPr>
            <p:custDataLst>
              <p:tags r:id="rId7"/>
            </p:custDataLst>
          </p:nvPr>
        </p:nvSpPr>
        <p:spPr>
          <a:xfrm>
            <a:off x="6019587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椭圆 25"/>
          <p:cNvSpPr/>
          <p:nvPr>
            <p:custDataLst>
              <p:tags r:id="rId8"/>
            </p:custDataLst>
          </p:nvPr>
        </p:nvSpPr>
        <p:spPr>
          <a:xfrm>
            <a:off x="639887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正文"/>
          <p:cNvSpPr txBox="1"/>
          <p:nvPr>
            <p:custDataLst>
              <p:tags r:id="rId9"/>
            </p:custDataLst>
          </p:nvPr>
        </p:nvSpPr>
        <p:spPr>
          <a:xfrm>
            <a:off x="646531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工程项目设计的基本原则和要求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椭圆 7"/>
          <p:cNvSpPr/>
          <p:nvPr>
            <p:custDataLst>
              <p:tags r:id="rId10"/>
            </p:custDataLst>
          </p:nvPr>
        </p:nvSpPr>
        <p:spPr>
          <a:xfrm>
            <a:off x="362481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椭圆 9"/>
          <p:cNvSpPr/>
          <p:nvPr>
            <p:custDataLst>
              <p:tags r:id="rId11"/>
            </p:custDataLst>
          </p:nvPr>
        </p:nvSpPr>
        <p:spPr>
          <a:xfrm>
            <a:off x="400410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正文"/>
          <p:cNvSpPr txBox="1"/>
          <p:nvPr>
            <p:custDataLst>
              <p:tags r:id="rId12"/>
            </p:custDataLst>
          </p:nvPr>
        </p:nvSpPr>
        <p:spPr>
          <a:xfrm>
            <a:off x="4070548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工程项目策划的流程和主要内容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26" name="椭圆 5"/>
          <p:cNvSpPr/>
          <p:nvPr>
            <p:custDataLst>
              <p:tags r:id="rId13"/>
            </p:custDataLst>
          </p:nvPr>
        </p:nvSpPr>
        <p:spPr>
          <a:xfrm>
            <a:off x="957808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椭圆 4"/>
          <p:cNvSpPr/>
          <p:nvPr>
            <p:custDataLst>
              <p:tags r:id="rId14"/>
            </p:custDataLst>
          </p:nvPr>
        </p:nvSpPr>
        <p:spPr>
          <a:xfrm>
            <a:off x="1337096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正文"/>
          <p:cNvSpPr txBox="1"/>
          <p:nvPr>
            <p:custDataLst>
              <p:tags r:id="rId15"/>
            </p:custDataLst>
          </p:nvPr>
        </p:nvSpPr>
        <p:spPr>
          <a:xfrm>
            <a:off x="1403540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工程项目策划的概念和目的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工程项目进度管理</a:t>
            </a:r>
            <a:endParaRPr lang="zh-CN" altLang="en-US"/>
          </a:p>
        </p:txBody>
      </p:sp>
      <p:sp>
        <p:nvSpPr>
          <p:cNvPr id="1049666" name="椭圆 262"/>
          <p:cNvSpPr/>
          <p:nvPr>
            <p:custDataLst>
              <p:tags r:id="rId2"/>
            </p:custDataLst>
          </p:nvPr>
        </p:nvSpPr>
        <p:spPr>
          <a:xfrm>
            <a:off x="2472706" y="3970592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8" name="椭圆 263"/>
          <p:cNvSpPr/>
          <p:nvPr>
            <p:custDataLst>
              <p:tags r:id="rId3"/>
            </p:custDataLst>
          </p:nvPr>
        </p:nvSpPr>
        <p:spPr>
          <a:xfrm>
            <a:off x="3311791" y="4049739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0" name="椭圆 264"/>
          <p:cNvSpPr/>
          <p:nvPr>
            <p:custDataLst>
              <p:tags r:id="rId4"/>
            </p:custDataLst>
          </p:nvPr>
        </p:nvSpPr>
        <p:spPr>
          <a:xfrm>
            <a:off x="4097468" y="4282675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2" name="椭圆 265"/>
          <p:cNvSpPr/>
          <p:nvPr>
            <p:custDataLst>
              <p:tags r:id="rId5"/>
            </p:custDataLst>
          </p:nvPr>
        </p:nvSpPr>
        <p:spPr>
          <a:xfrm>
            <a:off x="4761529" y="4479577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4" name="椭圆 266"/>
          <p:cNvSpPr/>
          <p:nvPr>
            <p:custDataLst>
              <p:tags r:id="rId6"/>
            </p:custDataLst>
          </p:nvPr>
        </p:nvSpPr>
        <p:spPr>
          <a:xfrm>
            <a:off x="5442320" y="4680983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07627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6" name="椭圆 268"/>
          <p:cNvSpPr/>
          <p:nvPr>
            <p:custDataLst>
              <p:tags r:id="rId8"/>
            </p:custDataLst>
          </p:nvPr>
        </p:nvSpPr>
        <p:spPr>
          <a:xfrm flipV="1">
            <a:off x="2831119" y="4424238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8" name="椭圆 269"/>
          <p:cNvSpPr/>
          <p:nvPr>
            <p:custDataLst>
              <p:tags r:id="rId9"/>
            </p:custDataLst>
          </p:nvPr>
        </p:nvSpPr>
        <p:spPr>
          <a:xfrm flipV="1">
            <a:off x="2872301" y="446606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0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22475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35725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2" name="椭圆 272"/>
          <p:cNvSpPr/>
          <p:nvPr>
            <p:custDataLst>
              <p:tags r:id="rId12"/>
            </p:custDataLst>
          </p:nvPr>
        </p:nvSpPr>
        <p:spPr>
          <a:xfrm flipV="1">
            <a:off x="4044060" y="3498928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12036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04458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4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21069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6" name="椭圆 276"/>
          <p:cNvSpPr/>
          <p:nvPr>
            <p:custDataLst>
              <p:tags r:id="rId16"/>
            </p:custDataLst>
          </p:nvPr>
        </p:nvSpPr>
        <p:spPr>
          <a:xfrm flipV="1">
            <a:off x="7067725" y="346289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8" name="椭圆 277"/>
          <p:cNvSpPr/>
          <p:nvPr>
            <p:custDataLst>
              <p:tags r:id="rId17"/>
            </p:custDataLst>
          </p:nvPr>
        </p:nvSpPr>
        <p:spPr>
          <a:xfrm flipV="1">
            <a:off x="3796324" y="4268518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381769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0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00811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789086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2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07746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180959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4" name="图形 15"/>
          <p:cNvSpPr/>
          <p:nvPr>
            <p:custDataLst>
              <p:tags r:id="rId23"/>
            </p:custDataLst>
          </p:nvPr>
        </p:nvSpPr>
        <p:spPr>
          <a:xfrm>
            <a:off x="5035004" y="4876598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6" name="图形 19"/>
          <p:cNvSpPr/>
          <p:nvPr>
            <p:custDataLst>
              <p:tags r:id="rId24"/>
            </p:custDataLst>
          </p:nvPr>
        </p:nvSpPr>
        <p:spPr>
          <a:xfrm>
            <a:off x="8560575" y="4573523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8" name="图形 27"/>
          <p:cNvSpPr/>
          <p:nvPr>
            <p:custDataLst>
              <p:tags r:id="rId25"/>
            </p:custDataLst>
          </p:nvPr>
        </p:nvSpPr>
        <p:spPr>
          <a:xfrm>
            <a:off x="4145728" y="3621188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0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570997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2" name="正文"/>
          <p:cNvSpPr txBox="1"/>
          <p:nvPr>
            <p:custDataLst>
              <p:tags r:id="rId27"/>
            </p:custDataLst>
          </p:nvPr>
        </p:nvSpPr>
        <p:spPr>
          <a:xfrm>
            <a:off x="694799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定义：工程项目进度管理是指在工程项目实施过程中，对各阶段的进展程度和整个项目的完成期限进行的管理。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正文"/>
          <p:cNvSpPr txBox="1"/>
          <p:nvPr>
            <p:custDataLst>
              <p:tags r:id="rId28"/>
            </p:custDataLst>
          </p:nvPr>
        </p:nvSpPr>
        <p:spPr>
          <a:xfrm>
            <a:off x="9370060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影响因素：工程项目的规模、复杂程度、资源供应、外部环境等。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正文"/>
          <p:cNvSpPr txBox="1"/>
          <p:nvPr>
            <p:custDataLst>
              <p:tags r:id="rId29"/>
            </p:custDataLst>
          </p:nvPr>
        </p:nvSpPr>
        <p:spPr>
          <a:xfrm>
            <a:off x="7050351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主要任务：制定进度计划、控制进度、协调资源等。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正文"/>
          <p:cNvSpPr txBox="1"/>
          <p:nvPr>
            <p:custDataLst>
              <p:tags r:id="rId30"/>
            </p:custDataLst>
          </p:nvPr>
        </p:nvSpPr>
        <p:spPr>
          <a:xfrm>
            <a:off x="3014508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目的：确保工程项目按时完成，实现预定的目标。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工程项目质量管理</a:t>
            </a:r>
            <a:endParaRPr lang="zh-CN" altLang="en-US"/>
          </a:p>
        </p:txBody>
      </p:sp>
      <p:sp>
        <p:nvSpPr>
          <p:cNvPr id="1049744" name="矩形 38"/>
          <p:cNvSpPr/>
          <p:nvPr>
            <p:custDataLst>
              <p:tags r:id="rId2"/>
            </p:custDataLst>
          </p:nvPr>
        </p:nvSpPr>
        <p:spPr>
          <a:xfrm rot="204112">
            <a:off x="1383696" y="1266825"/>
            <a:ext cx="4178297" cy="21808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矩形 39"/>
          <p:cNvSpPr/>
          <p:nvPr>
            <p:custDataLst>
              <p:tags r:id="rId3"/>
            </p:custDataLst>
          </p:nvPr>
        </p:nvSpPr>
        <p:spPr>
          <a:xfrm>
            <a:off x="1388524" y="1267515"/>
            <a:ext cx="4178297" cy="21808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TextBox 2"/>
          <p:cNvSpPr txBox="1"/>
          <p:nvPr>
            <p:custDataLst>
              <p:tags r:id="rId4"/>
            </p:custDataLst>
          </p:nvPr>
        </p:nvSpPr>
        <p:spPr>
          <a:xfrm>
            <a:off x="163061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质量管理体系的建立与实施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50" name="矩形 100"/>
          <p:cNvSpPr/>
          <p:nvPr>
            <p:custDataLst>
              <p:tags r:id="rId5"/>
            </p:custDataLst>
          </p:nvPr>
        </p:nvSpPr>
        <p:spPr>
          <a:xfrm rot="204112">
            <a:off x="6622086" y="1266825"/>
            <a:ext cx="4178297" cy="21808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矩形 101"/>
          <p:cNvSpPr/>
          <p:nvPr>
            <p:custDataLst>
              <p:tags r:id="rId6"/>
            </p:custDataLst>
          </p:nvPr>
        </p:nvSpPr>
        <p:spPr>
          <a:xfrm>
            <a:off x="6627604" y="1267515"/>
            <a:ext cx="4178297" cy="21808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4" name="TextBox 2"/>
          <p:cNvSpPr txBox="1"/>
          <p:nvPr>
            <p:custDataLst>
              <p:tags r:id="rId7"/>
            </p:custDataLst>
          </p:nvPr>
        </p:nvSpPr>
        <p:spPr>
          <a:xfrm>
            <a:off x="687038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909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质量策划、质量控制与质量保证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56" name="矩形 122"/>
          <p:cNvSpPr/>
          <p:nvPr>
            <p:custDataLst>
              <p:tags r:id="rId8"/>
            </p:custDataLst>
          </p:nvPr>
        </p:nvSpPr>
        <p:spPr>
          <a:xfrm rot="204112">
            <a:off x="1383696" y="3996030"/>
            <a:ext cx="4178297" cy="21808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矩形 123"/>
          <p:cNvSpPr/>
          <p:nvPr>
            <p:custDataLst>
              <p:tags r:id="rId9"/>
            </p:custDataLst>
          </p:nvPr>
        </p:nvSpPr>
        <p:spPr>
          <a:xfrm>
            <a:off x="1388524" y="3996719"/>
            <a:ext cx="4178297" cy="21808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0" name="TextBox 2"/>
          <p:cNvSpPr txBox="1"/>
          <p:nvPr>
            <p:custDataLst>
              <p:tags r:id="rId10"/>
            </p:custDataLst>
          </p:nvPr>
        </p:nvSpPr>
        <p:spPr>
          <a:xfrm>
            <a:off x="1629925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质量检验与验收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62" name="矩形 89"/>
          <p:cNvSpPr/>
          <p:nvPr>
            <p:custDataLst>
              <p:tags r:id="rId11"/>
            </p:custDataLst>
          </p:nvPr>
        </p:nvSpPr>
        <p:spPr>
          <a:xfrm rot="204112">
            <a:off x="6622086" y="3996030"/>
            <a:ext cx="4178297" cy="21808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矩形 90"/>
          <p:cNvSpPr/>
          <p:nvPr>
            <p:custDataLst>
              <p:tags r:id="rId12"/>
            </p:custDataLst>
          </p:nvPr>
        </p:nvSpPr>
        <p:spPr>
          <a:xfrm>
            <a:off x="6627604" y="3996719"/>
            <a:ext cx="4178297" cy="21808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TextBox 2"/>
          <p:cNvSpPr txBox="1"/>
          <p:nvPr>
            <p:custDataLst>
              <p:tags r:id="rId13"/>
            </p:custDataLst>
          </p:nvPr>
        </p:nvSpPr>
        <p:spPr>
          <a:xfrm>
            <a:off x="6869004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质量改进与创新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https://d.book118.com/858100114022006037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3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5">
      <vt:lpstr>Arial</vt:lpstr>
      <vt:lpstr>Calibri</vt:lpstr>
      <vt:lpstr>微软雅黑</vt:lpstr>
      <vt:lpstr>宋体</vt:lpstr>
      <vt:lpstr>+中文正文</vt:lpstr>
      <vt:lpstr>Office Theme</vt:lpstr>
      <vt:lpstr>工程经济部新员工入职培训课件</vt:lpstr>
      <vt:lpstr>目录</vt:lpstr>
      <vt:lpstr>添加章节标题</vt:lpstr>
      <vt:lpstr>部门介绍</vt:lpstr>
      <vt:lpstr>部门职责与定位</vt:lpstr>
      <vt:lpstr>部门组织架构</vt:lpstr>
      <vt:lpstr>部门人员构成</vt:lpstr>
      <vt:lpstr>部门工作流程</vt:lpstr>
      <vt:lpstr>工程经济基础知识</vt:lpstr>
      <vt:lpstr>工程经济概念</vt:lpstr>
      <vt:lpstr>工程经济分析方法</vt:lpstr>
      <vt:lpstr>工程经济评估指标</vt:lpstr>
      <vt:lpstr>工程经济在项目决策中的作用</vt:lpstr>
      <vt:lpstr>工程项目管理</vt:lpstr>
      <vt:lpstr>工程项目管理概述</vt:lpstr>
      <vt:lpstr>工程项目策划与设计</vt:lpstr>
      <vt:lpstr>工程项目进度管理</vt:lpstr>
      <vt:lpstr>工程项目质量管理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2024-09-16T20:45:52.137</cp:lastPrinted>
  <dcterms:created xsi:type="dcterms:W3CDTF">2024-09-16T12:45:52Z</dcterms:created>
  <dcterms:modified xsi:type="dcterms:W3CDTF">2024-09-16T12:45:54Z</dcterms:modified>
</cp:coreProperties>
</file>