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8" r:id="rId25"/>
  </p:sldIdLst>
  <p:sldSz cx="12192000" cy="6858000"/>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tags" Target="tags/tag1.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heme" Target="theme/theme1.xml" /><Relationship Id="rId3" Type="http://schemas.openxmlformats.org/officeDocument/2006/relationships/slideMaster" Target="slideMasters/slideMaster3.xml" /><Relationship Id="rId30"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6140D987-A2C1-43C3-83E9-56A3BC4911A6}"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39" name="PlaceHolder 1"/>
          <p:cNvSpPr>
            <a:spLocks noGrp="1"/>
          </p:cNvSpPr>
          <p:nvPr>
            <p:ph type="sldImg"/>
          </p:nvPr>
        </p:nvSpPr>
        <p:spPr>
          <a:xfrm>
            <a:off x="685800" y="1143000"/>
            <a:ext cx="5486040" cy="3085920"/>
          </a:xfrm>
          <a:prstGeom prst="rect">
            <a:avLst/>
          </a:prstGeom>
          <a:ln w="0">
            <a:noFill/>
          </a:ln>
        </p:spPr>
      </p:sp>
      <p:sp>
        <p:nvSpPr>
          <p:cNvPr id="440"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41"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42" name="PlaceHolder 1"/>
          <p:cNvSpPr>
            <a:spLocks noGrp="1"/>
          </p:cNvSpPr>
          <p:nvPr>
            <p:ph type="sldImg"/>
          </p:nvPr>
        </p:nvSpPr>
        <p:spPr>
          <a:xfrm>
            <a:off x="685800" y="1143000"/>
            <a:ext cx="5486040" cy="3085920"/>
          </a:xfrm>
          <a:prstGeom prst="rect">
            <a:avLst/>
          </a:prstGeom>
          <a:ln w="0">
            <a:noFill/>
          </a:ln>
        </p:spPr>
      </p:sp>
      <p:sp>
        <p:nvSpPr>
          <p:cNvPr id="443"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44"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45" name="PlaceHolder 1"/>
          <p:cNvSpPr>
            <a:spLocks noGrp="1"/>
          </p:cNvSpPr>
          <p:nvPr>
            <p:ph type="sldImg"/>
          </p:nvPr>
        </p:nvSpPr>
        <p:spPr>
          <a:xfrm>
            <a:off x="685800" y="1143000"/>
            <a:ext cx="5486040" cy="3085920"/>
          </a:xfrm>
          <a:prstGeom prst="rect">
            <a:avLst/>
          </a:prstGeom>
          <a:ln w="0">
            <a:noFill/>
          </a:ln>
        </p:spPr>
      </p:sp>
      <p:sp>
        <p:nvSpPr>
          <p:cNvPr id="446"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47"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48" name="PlaceHolder 1"/>
          <p:cNvSpPr>
            <a:spLocks noGrp="1"/>
          </p:cNvSpPr>
          <p:nvPr>
            <p:ph type="sldImg"/>
          </p:nvPr>
        </p:nvSpPr>
        <p:spPr>
          <a:xfrm>
            <a:off x="685800" y="1143000"/>
            <a:ext cx="5486040" cy="3085920"/>
          </a:xfrm>
          <a:prstGeom prst="rect">
            <a:avLst/>
          </a:prstGeom>
          <a:ln w="0">
            <a:noFill/>
          </a:ln>
        </p:spPr>
      </p:sp>
      <p:sp>
        <p:nvSpPr>
          <p:cNvPr id="449"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50"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51" name="PlaceHolder 1"/>
          <p:cNvSpPr>
            <a:spLocks noGrp="1"/>
          </p:cNvSpPr>
          <p:nvPr>
            <p:ph type="sldImg"/>
          </p:nvPr>
        </p:nvSpPr>
        <p:spPr>
          <a:xfrm>
            <a:off x="685800" y="1143000"/>
            <a:ext cx="5486040" cy="3085920"/>
          </a:xfrm>
          <a:prstGeom prst="rect">
            <a:avLst/>
          </a:prstGeom>
          <a:ln w="0">
            <a:noFill/>
          </a:ln>
        </p:spPr>
      </p:sp>
      <p:sp>
        <p:nvSpPr>
          <p:cNvPr id="452"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53"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54" name="PlaceHolder 1"/>
          <p:cNvSpPr>
            <a:spLocks noGrp="1"/>
          </p:cNvSpPr>
          <p:nvPr>
            <p:ph type="sldImg"/>
          </p:nvPr>
        </p:nvSpPr>
        <p:spPr>
          <a:xfrm>
            <a:off x="685800" y="1143000"/>
            <a:ext cx="5486040" cy="3085920"/>
          </a:xfrm>
          <a:prstGeom prst="rect">
            <a:avLst/>
          </a:prstGeom>
          <a:ln w="0">
            <a:noFill/>
          </a:ln>
        </p:spPr>
      </p:sp>
      <p:sp>
        <p:nvSpPr>
          <p:cNvPr id="455"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56"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EA6EC2D-F37B-4E46-8DB3-4C831886B8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9654076-B6E4-41F0-8251-7FB022A729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BB9A469-7B34-4976-B863-99AF2E67FE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92C8C5F-DE2C-4ABE-AFAB-5A059B6F777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5AD45D5-E6B3-4CED-8F99-4D01641229A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B6FF2CE-B3E3-4CA5-99E0-2AB32887AFA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80D69C1-D834-4DA9-B985-35230FDA00C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B3A90E8-52C4-42A7-B5FB-44947132026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53032B2-2AA0-4398-82A7-7A1C3211C38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F99EFD2-6944-46BD-A6A1-A52D8204D5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CDCFDE8-BA59-4B58-8647-D9209C64DC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3E076924-0890-480A-B3D6-02DD54E56A53}"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9B466B00-4D4B-4124-BFAC-FF374D3B342A}"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5.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7.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8.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9.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4.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10.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58101077001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PlaceHolder 1"/>
          <p:cNvSpPr>
            <a:spLocks noGrp="1"/>
          </p:cNvSpPr>
          <p:nvPr>
            <p:ph type="title"/>
          </p:nvPr>
        </p:nvSpPr>
        <p:spPr>
          <a:xfrm>
            <a:off x="0" y="858600"/>
            <a:ext cx="1219176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人事行政年终总结：员工绩效评价总结</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69948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zh-CN" sz="2000" b="1" strike="noStrike" spc="-1">
                <a:solidFill>
                  <a:schemeClr val="dk1"/>
                </a:solidFill>
                <a:latin typeface="Arial"/>
                <a:ea typeface="微软雅黑"/>
              </a:rPr>
              <a:t>制作人：</a:t>
            </a:r>
            <a:r>
              <a:rPr lang="en-US" sz="2000" b="1" strike="noStrike" spc="-1">
                <a:solidFill>
                  <a:schemeClr val="dk1"/>
                </a:solidFill>
                <a:latin typeface="Arial"/>
                <a:ea typeface="微软雅黑"/>
              </a:rPr>
              <a:t>XXX </a:t>
            </a:r>
            <a:endParaRPr lang="en-US" sz="2000" b="0" strike="noStrike" spc="-1">
              <a:solidFill>
                <a:srgbClr val="000000"/>
              </a:solidFill>
              <a:latin typeface="Arial"/>
            </a:endParaRPr>
          </a:p>
          <a:p>
            <a:pPr defTabSz="914400">
              <a:lnSpc>
                <a:spcPct val="100000"/>
              </a:lnSpc>
            </a:pPr>
            <a:r>
              <a:rPr lang="zh-CN" sz="2000" b="1" strike="noStrike" spc="-1">
                <a:solidFill>
                  <a:schemeClr val="dk1"/>
                </a:solidFill>
                <a:latin typeface="Arial"/>
                <a:ea typeface="微软雅黑"/>
              </a:rPr>
              <a:t>时间：</a:t>
            </a:r>
            <a:r>
              <a:rPr lang="en-US" sz="2000" b="1" strike="noStrike" spc="-1">
                <a:solidFill>
                  <a:schemeClr val="dk1"/>
                </a:solidFill>
                <a:latin typeface="Arial"/>
                <a:ea typeface="微软雅黑"/>
              </a:rPr>
              <a:t>2024</a:t>
            </a:r>
            <a:r>
              <a:rPr lang="zh-CN" sz="2000" b="1" strike="noStrike" spc="-1">
                <a:solidFill>
                  <a:schemeClr val="dk1"/>
                </a:solidFill>
                <a:latin typeface="Arial"/>
                <a:ea typeface="微软雅黑"/>
              </a:rPr>
              <a:t>年</a:t>
            </a:r>
            <a:r>
              <a:rPr lang="en-US" sz="2000" b="1" strike="noStrike" spc="-1">
                <a:solidFill>
                  <a:schemeClr val="dk1"/>
                </a:solidFill>
                <a:latin typeface="Arial"/>
                <a:ea typeface="微软雅黑"/>
              </a:rPr>
              <a:t>X</a:t>
            </a:r>
            <a:r>
              <a:rPr lang="zh-CN" sz="2000" b="1" strike="noStrike" spc="-1">
                <a:solidFill>
                  <a:schemeClr val="dk1"/>
                </a:solidFill>
                <a:latin typeface="Arial"/>
                <a:ea typeface="微软雅黑"/>
              </a:rPr>
              <a:t>月</a:t>
            </a:r>
            <a:endParaRPr lang="en-US" sz="2000" b="0" strike="noStrike" spc="-1">
              <a:solidFill>
                <a:srgbClr val="000000"/>
              </a:solidFill>
              <a:latin typeface="Arial"/>
            </a:endParaRPr>
          </a:p>
        </p:txBody>
      </p:sp>
      <p:sp>
        <p:nvSpPr>
          <p:cNvPr id="75" name="矩形 9"/>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76" name="图片 8"/>
          <p:cNvPicPr/>
          <p:nvPr/>
        </p:nvPicPr>
        <p:blipFill>
          <a:blip r:embed="rId2"/>
          <a:srcRect l="6114" t="8114" r="6111" b="50003"/>
          <a:stretch>
            <a:fillRect/>
          </a:stretch>
        </p:blipFill>
        <p:spPr>
          <a:xfrm>
            <a:off x="0" y="4053960"/>
            <a:ext cx="12191760" cy="2803680"/>
          </a:xfrm>
          <a:prstGeom prst="rect">
            <a:avLst/>
          </a:prstGeom>
          <a:ln w="0">
            <a:noFill/>
          </a:ln>
        </p:spPr>
      </p:pic>
      <p:pic>
        <p:nvPicPr>
          <p:cNvPr id="77" name="图片 23"/>
          <p:cNvPicPr/>
          <p:nvPr/>
        </p:nvPicPr>
        <p:blipFill>
          <a:blip r:embed="rId3"/>
          <a:srcRect t="21502" b="27423"/>
          <a:stretch>
            <a:fillRect/>
          </a:stretch>
        </p:blipFill>
        <p:spPr>
          <a:xfrm>
            <a:off x="7909200" y="4737960"/>
            <a:ext cx="4150080" cy="2119680"/>
          </a:xfrm>
          <a:prstGeom prst="rect">
            <a:avLst/>
          </a:prstGeom>
          <a:ln w="0">
            <a:noFill/>
          </a:ln>
        </p:spPr>
      </p:pic>
      <p:pic>
        <p:nvPicPr>
          <p:cNvPr id="78" name="图片 30"/>
          <p:cNvPicPr/>
          <p:nvPr/>
        </p:nvPicPr>
        <p:blipFill>
          <a:blip r:embed="rId4"/>
          <a:stretch>
            <a:fillRect/>
          </a:stretch>
        </p:blipFill>
        <p:spPr>
          <a:xfrm rot="1617600">
            <a:off x="10323360" y="397800"/>
            <a:ext cx="1272240" cy="1272240"/>
          </a:xfrm>
          <a:prstGeom prst="rect">
            <a:avLst/>
          </a:prstGeom>
          <a:ln w="0">
            <a:noFill/>
          </a:ln>
        </p:spPr>
      </p:pic>
      <p:sp>
        <p:nvSpPr>
          <p:cNvPr id="79" name="云形 31"/>
          <p:cNvSpPr/>
          <p:nvPr/>
        </p:nvSpPr>
        <p:spPr>
          <a:xfrm>
            <a:off x="737280" y="711720"/>
            <a:ext cx="1180800" cy="644760"/>
          </a:xfrm>
          <a:prstGeom prst="cloud">
            <a:avLst/>
          </a:prstGeom>
          <a:solidFill>
            <a:srgbClr val="FFFFFF"/>
          </a:solidFill>
          <a:ln w="12700">
            <a:solidFill>
              <a:srgbClr val="6BB18E"/>
            </a:solidFill>
            <a:miter/>
          </a:ln>
          <a:effectLst>
            <a:outerShdw blurRad="50760" dist="37674" dir="2700000" algn="tl" rotWithShape="0">
              <a:srgbClr val="000000">
                <a:alpha val="25000"/>
              </a:srgbClr>
            </a:outerShdw>
          </a:effectLst>
        </p:spPr>
        <p:style>
          <a:lnRef idx="0"/>
          <a:fillRef idx="0"/>
          <a:effectRef idx="0"/>
          <a:fontRef idx="minor"/>
        </p:style>
        <p:txBody>
          <a:bodyPr lIns="90000" tIns="45000" rIns="90000" bIns="45000" anchor="ctr">
            <a:noAutofit/>
          </a:bodyPr>
          <a:lstStyle/>
          <a:p>
            <a:pPr algn="ctr" defTabSz="914400">
              <a:lnSpc>
                <a:spcPct val="100000"/>
              </a:lnSpc>
              <a:tabLst>
                <a:tab pos="0"/>
              </a:tabLst>
            </a:pPr>
            <a:endParaRPr lang="en-US" sz="1600" b="1" strike="noStrike" spc="-1">
              <a:solidFill>
                <a:srgbClr val="FA5352"/>
              </a:solidFill>
              <a:latin typeface="Calibri"/>
              <a:ea typeface="宋体"/>
            </a:endParaRPr>
          </a:p>
        </p:txBody>
      </p:sp>
      <p:sp>
        <p:nvSpPr>
          <p:cNvPr id="80" name="云形 32"/>
          <p:cNvSpPr/>
          <p:nvPr/>
        </p:nvSpPr>
        <p:spPr>
          <a:xfrm>
            <a:off x="2570760" y="290880"/>
            <a:ext cx="617760" cy="337320"/>
          </a:xfrm>
          <a:prstGeom prst="cloud">
            <a:avLst/>
          </a:prstGeom>
          <a:solidFill>
            <a:srgbClr val="FFFFFF"/>
          </a:solidFill>
          <a:ln w="12700">
            <a:solidFill>
              <a:srgbClr val="6BB18E"/>
            </a:solidFill>
            <a:miter/>
          </a:ln>
          <a:effectLst>
            <a:outerShdw blurRad="50760" dist="37674" dir="2700000" algn="tl" rotWithShape="0">
              <a:srgbClr val="000000">
                <a:alpha val="25000"/>
              </a:srgbClr>
            </a:outerShdw>
          </a:effectLst>
        </p:spPr>
        <p:style>
          <a:lnRef idx="0"/>
          <a:fillRef idx="0"/>
          <a:effectRef idx="0"/>
          <a:fontRef idx="minor"/>
        </p:style>
        <p:txBody>
          <a:bodyPr lIns="90000" tIns="45000" rIns="90000" bIns="45000" anchor="ctr">
            <a:noAutofit/>
          </a:bodyPr>
          <a:lstStyle/>
          <a:p>
            <a:pPr algn="ctr" defTabSz="914400">
              <a:lnSpc>
                <a:spcPct val="100000"/>
              </a:lnSpc>
              <a:tabLst>
                <a:tab pos="0"/>
              </a:tabLst>
            </a:pPr>
            <a:endParaRPr lang="en-US" sz="1600" b="1" strike="noStrike" spc="-1">
              <a:solidFill>
                <a:srgbClr val="FA5352"/>
              </a:solidFill>
              <a:latin typeface="Calibri"/>
              <a:ea typeface="宋体"/>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81" name="图片 6"/>
          <p:cNvPicPr/>
          <p:nvPr/>
        </p:nvPicPr>
        <p:blipFill>
          <a:blip r:embed="rId3"/>
          <a:srcRect t="9654"/>
          <a:stretch>
            <a:fillRect/>
          </a:stretch>
        </p:blipFill>
        <p:spPr>
          <a:xfrm>
            <a:off x="0" y="0"/>
            <a:ext cx="12197880" cy="6857640"/>
          </a:xfrm>
          <a:prstGeom prst="rect">
            <a:avLst/>
          </a:prstGeom>
          <a:ln w="0">
            <a:noFill/>
          </a:ln>
        </p:spPr>
      </p:pic>
      <p:sp>
        <p:nvSpPr>
          <p:cNvPr id="82" name="PlaceHolder 1"/>
          <p:cNvSpPr>
            <a:spLocks noGrp="1"/>
          </p:cNvSpPr>
          <p:nvPr>
            <p:ph type="title" idx="4294967295"/>
          </p:nvPr>
        </p:nvSpPr>
        <p:spPr>
          <a:xfrm>
            <a:off x="674280" y="25416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83" name="content"/>
          <p:cNvSpPr/>
          <p:nvPr/>
        </p:nvSpPr>
        <p:spPr>
          <a:xfrm>
            <a:off x="2249640" y="1930320"/>
            <a:ext cx="7692120" cy="4260600"/>
          </a:xfrm>
          <a:prstGeom prst="rect">
            <a:avLst/>
          </a:prstGeom>
          <a:noFill/>
          <a:ln w="0">
            <a:noFill/>
          </a:ln>
        </p:spPr>
        <p:style>
          <a:lnRef idx="0"/>
          <a:fillRef idx="0"/>
          <a:effectRef idx="0"/>
          <a:fontRef idx="minor"/>
        </p:style>
        <p:txBody>
          <a:bodyPr lIns="0" tIns="0" rIns="0" bIns="0" anchor="t">
            <a:normAutofit/>
          </a:bodyPr>
          <a:lstStyle/>
          <a:p>
            <a:r>
              <a:rPr lang="zh-CN" sz="3600" b="0" strike="noStrike" spc="-1">
                <a:solidFill>
                  <a:schemeClr val="dk1"/>
                </a:solidFill>
                <a:latin typeface="微软雅黑"/>
                <a:ea typeface="微软雅黑"/>
              </a:rPr>
              <a:t>第</a:t>
            </a:r>
            <a:r>
              <a:rPr lang="en-US" sz="3600" b="0" strike="noStrike" spc="-1">
                <a:solidFill>
                  <a:schemeClr val="dk1"/>
                </a:solidFill>
                <a:latin typeface="微软雅黑"/>
                <a:ea typeface="微软雅黑"/>
              </a:rPr>
              <a:t>1</a:t>
            </a:r>
            <a:r>
              <a:rPr lang="zh-CN" sz="3600" b="0" strike="noStrike" spc="-1">
                <a:solidFill>
                  <a:schemeClr val="dk1"/>
                </a:solidFill>
                <a:latin typeface="微软雅黑"/>
                <a:ea typeface="微软雅黑"/>
              </a:rPr>
              <a:t>章  人事行政年终总结简介</a:t>
            </a:r>
            <a:endParaRPr lang="en-US" sz="3600" b="0" strike="noStrike" spc="-1">
              <a:solidFill>
                <a:srgbClr val="000000"/>
              </a:solidFill>
              <a:latin typeface="Arial"/>
            </a:endParaRPr>
          </a:p>
          <a:p>
            <a:r>
              <a:rPr lang="zh-CN" sz="3600" b="0" strike="noStrike" spc="-1">
                <a:solidFill>
                  <a:schemeClr val="dk1"/>
                </a:solidFill>
                <a:latin typeface="微软雅黑"/>
                <a:ea typeface="微软雅黑"/>
              </a:rPr>
              <a:t>第</a:t>
            </a:r>
            <a:r>
              <a:rPr lang="en-US" sz="3600" b="0" strike="noStrike" spc="-1">
                <a:solidFill>
                  <a:schemeClr val="dk1"/>
                </a:solidFill>
                <a:latin typeface="微软雅黑"/>
                <a:ea typeface="微软雅黑"/>
              </a:rPr>
              <a:t>2</a:t>
            </a:r>
            <a:r>
              <a:rPr lang="zh-CN" sz="3600" b="0" strike="noStrike" spc="-1">
                <a:solidFill>
                  <a:schemeClr val="dk1"/>
                </a:solidFill>
                <a:latin typeface="微软雅黑"/>
                <a:ea typeface="微软雅黑"/>
              </a:rPr>
              <a:t>章  员工绩效评价标准制定</a:t>
            </a:r>
            <a:endParaRPr lang="en-US" sz="3600" b="0" strike="noStrike" spc="-1">
              <a:solidFill>
                <a:srgbClr val="000000"/>
              </a:solidFill>
              <a:latin typeface="Arial"/>
            </a:endParaRPr>
          </a:p>
          <a:p>
            <a:r>
              <a:rPr lang="zh-CN" sz="3600" b="0" strike="noStrike" spc="-1">
                <a:solidFill>
                  <a:schemeClr val="dk1"/>
                </a:solidFill>
                <a:latin typeface="微软雅黑"/>
                <a:ea typeface="微软雅黑"/>
              </a:rPr>
              <a:t>第</a:t>
            </a:r>
            <a:r>
              <a:rPr lang="en-US" sz="3600" b="0" strike="noStrike" spc="-1">
                <a:solidFill>
                  <a:schemeClr val="dk1"/>
                </a:solidFill>
                <a:latin typeface="微软雅黑"/>
                <a:ea typeface="微软雅黑"/>
              </a:rPr>
              <a:t>3</a:t>
            </a:r>
            <a:r>
              <a:rPr lang="zh-CN" sz="3600" b="0" strike="noStrike" spc="-1">
                <a:solidFill>
                  <a:schemeClr val="dk1"/>
                </a:solidFill>
                <a:latin typeface="微软雅黑"/>
                <a:ea typeface="微软雅黑"/>
              </a:rPr>
              <a:t>章  绩效评价过程管理</a:t>
            </a:r>
            <a:endParaRPr lang="en-US" sz="3600" b="0" strike="noStrike" spc="-1">
              <a:solidFill>
                <a:srgbClr val="000000"/>
              </a:solidFill>
              <a:latin typeface="Arial"/>
            </a:endParaRPr>
          </a:p>
          <a:p>
            <a:r>
              <a:rPr lang="zh-CN" sz="3600" b="0" strike="noStrike" spc="-1">
                <a:solidFill>
                  <a:schemeClr val="dk1"/>
                </a:solidFill>
                <a:latin typeface="微软雅黑"/>
                <a:ea typeface="微软雅黑"/>
              </a:rPr>
              <a:t>第</a:t>
            </a:r>
            <a:r>
              <a:rPr lang="en-US" sz="3600" b="0" strike="noStrike" spc="-1">
                <a:solidFill>
                  <a:schemeClr val="dk1"/>
                </a:solidFill>
                <a:latin typeface="微软雅黑"/>
                <a:ea typeface="微软雅黑"/>
              </a:rPr>
              <a:t>4</a:t>
            </a:r>
            <a:r>
              <a:rPr lang="zh-CN" sz="3600" b="0" strike="noStrike" spc="-1">
                <a:solidFill>
                  <a:schemeClr val="dk1"/>
                </a:solidFill>
                <a:latin typeface="微软雅黑"/>
                <a:ea typeface="微软雅黑"/>
              </a:rPr>
              <a:t>章  奖惩措施制定</a:t>
            </a:r>
            <a:endParaRPr lang="en-US" sz="3600" b="0" strike="noStrike" spc="-1">
              <a:solidFill>
                <a:srgbClr val="000000"/>
              </a:solidFill>
              <a:latin typeface="Arial"/>
            </a:endParaRPr>
          </a:p>
          <a:p>
            <a:r>
              <a:rPr lang="zh-CN" sz="3600" b="0" strike="noStrike" spc="-1">
                <a:solidFill>
                  <a:schemeClr val="dk1"/>
                </a:solidFill>
                <a:latin typeface="微软雅黑"/>
                <a:ea typeface="微软雅黑"/>
              </a:rPr>
              <a:t>第</a:t>
            </a:r>
            <a:r>
              <a:rPr lang="en-US" sz="3600" b="0" strike="noStrike" spc="-1">
                <a:solidFill>
                  <a:schemeClr val="dk1"/>
                </a:solidFill>
                <a:latin typeface="微软雅黑"/>
                <a:ea typeface="微软雅黑"/>
              </a:rPr>
              <a:t>5</a:t>
            </a:r>
            <a:r>
              <a:rPr lang="zh-CN" sz="3600" b="0" strike="noStrike" spc="-1">
                <a:solidFill>
                  <a:schemeClr val="dk1"/>
                </a:solidFill>
                <a:latin typeface="微软雅黑"/>
                <a:ea typeface="微软雅黑"/>
              </a:rPr>
              <a:t>章  未来发展规划</a:t>
            </a:r>
            <a:endParaRPr lang="en-US" sz="3600" b="0" strike="noStrike" spc="-1">
              <a:solidFill>
                <a:srgbClr val="000000"/>
              </a:solidFill>
              <a:latin typeface="Arial"/>
            </a:endParaRPr>
          </a:p>
          <a:p>
            <a:pPr defTabSz="914400">
              <a:lnSpc>
                <a:spcPct val="100000"/>
              </a:lnSpc>
            </a:pPr>
            <a:r>
              <a:rPr lang="zh-CN" sz="3600" b="0" strike="noStrike" spc="-1">
                <a:solidFill>
                  <a:schemeClr val="dk1"/>
                </a:solidFill>
                <a:latin typeface="微软雅黑"/>
                <a:ea typeface="微软雅黑"/>
              </a:rPr>
              <a:t>第</a:t>
            </a:r>
            <a:r>
              <a:rPr lang="en-US" sz="3600" b="0" strike="noStrike" spc="-1">
                <a:solidFill>
                  <a:schemeClr val="dk1"/>
                </a:solidFill>
                <a:latin typeface="微软雅黑"/>
                <a:ea typeface="微软雅黑"/>
              </a:rPr>
              <a:t>6</a:t>
            </a:r>
            <a:r>
              <a:rPr lang="zh-CN" sz="3600" b="0" strike="noStrike" spc="-1">
                <a:solidFill>
                  <a:schemeClr val="dk1"/>
                </a:solidFill>
                <a:latin typeface="微软雅黑"/>
                <a:ea typeface="微软雅黑"/>
              </a:rPr>
              <a:t>章  人事行政年终总结总结</a:t>
            </a:r>
            <a:endParaRPr lang="en-US" sz="3600" b="0" strike="noStrike" spc="-1">
              <a:solidFill>
                <a:srgbClr val="000000"/>
              </a:solidFill>
              <a:latin typeface="Arial"/>
            </a:endParaRPr>
          </a:p>
        </p:txBody>
      </p:sp>
      <p:sp>
        <p:nvSpPr>
          <p:cNvPr id="84" name="矩形 1"/>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85" name="图片 4"/>
          <p:cNvPicPr/>
          <p:nvPr/>
        </p:nvPicPr>
        <p:blipFill>
          <a:blip r:embed="rId3"/>
          <a:srcRect t="9654"/>
          <a:stretch>
            <a:fillRect/>
          </a:stretch>
        </p:blipFill>
        <p:spPr>
          <a:xfrm>
            <a:off x="0" y="0"/>
            <a:ext cx="12197880" cy="6857640"/>
          </a:xfrm>
          <a:prstGeom prst="rect">
            <a:avLst/>
          </a:prstGeom>
          <a:ln w="0">
            <a:noFill/>
          </a:ln>
        </p:spPr>
      </p:pic>
      <p:sp>
        <p:nvSpPr>
          <p:cNvPr id="86" name="矩形 5"/>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7" name="PlaceHolder 1"/>
          <p:cNvSpPr>
            <a:spLocks noGrp="1"/>
          </p:cNvSpPr>
          <p:nvPr>
            <p:ph/>
          </p:nvPr>
        </p:nvSpPr>
        <p:spPr>
          <a:xfrm>
            <a:off x="299880" y="279360"/>
            <a:ext cx="6318360" cy="521640"/>
          </a:xfrm>
          <a:prstGeom prst="rect">
            <a:avLst/>
          </a:prstGeom>
          <a:noFill/>
          <a:ln w="0">
            <a:noFill/>
          </a:ln>
        </p:spPr>
        <p:txBody>
          <a:bodyPr lIns="90000" tIns="46800" rIns="90000" bIns="46800" anchor="t">
            <a:normAutofit fontScale="93333"/>
          </a:bodyPr>
          <a:lstStyle/>
          <a:p>
            <a:pPr marL="228600" indent="-228600" defTabSz="914400">
              <a:lnSpc>
                <a:spcPct val="130000"/>
              </a:lnSpc>
              <a:spcAft>
                <a:spcPts val="1001"/>
              </a:spcAft>
              <a:buClr>
                <a:srgbClr val="000000"/>
              </a:buClr>
              <a:buFont typeface="Arial"/>
              <a:buChar char="●"/>
              <a:tabLst>
                <a:tab pos="1609560"/>
              </a:tabLst>
            </a:pPr>
            <a:r>
              <a:rPr lang="en-US" sz="2400" b="0" strike="noStrike" spc="148">
                <a:solidFill>
                  <a:schemeClr val="dk1"/>
                </a:solidFill>
                <a:latin typeface="Arial"/>
                <a:ea typeface="微软雅黑"/>
              </a:rPr>
              <a:t>01</a:t>
            </a:r>
            <a:endParaRPr lang="en-US" sz="2400" b="0" strike="noStrike" spc="148">
              <a:solidFill>
                <a:schemeClr val="dk1">
                  <a:lumMod val="65000"/>
                  <a:lumOff val="35000"/>
                </a:schemeClr>
              </a:solidFill>
              <a:latin typeface="Arial"/>
            </a:endParaRPr>
          </a:p>
        </p:txBody>
      </p:sp>
      <p:sp>
        <p:nvSpPr>
          <p:cNvPr id="88" name="PlaceHolder 2"/>
          <p:cNvSpPr>
            <a:spLocks noGrp="1"/>
          </p:cNvSpPr>
          <p:nvPr>
            <p:ph type="title" idx="4294967295"/>
          </p:nvPr>
        </p:nvSpPr>
        <p:spPr>
          <a:xfrm>
            <a:off x="2936160" y="2349000"/>
            <a:ext cx="6318360" cy="1572480"/>
          </a:xfrm>
          <a:prstGeom prst="rect">
            <a:avLst/>
          </a:prstGeom>
          <a:noFill/>
          <a:ln w="0">
            <a:noFill/>
          </a:ln>
        </p:spPr>
        <p:txBody>
          <a:bodyPr lIns="90000" tIns="47160" rIns="90000" bIns="47160" anchor="ctr">
            <a:noAutofit/>
          </a:bodyPr>
          <a:lstStyle/>
          <a:p>
            <a:pPr indent="0" algn="ctr"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人事行政年终总结简介</a:t>
            </a:r>
            <a:endParaRPr lang="en-US" sz="3600" b="0" strike="noStrike" spc="-1">
              <a:solidFill>
                <a:schemeClr val="dk1"/>
              </a:solidFill>
              <a:latin typeface="Arial"/>
            </a:endParaRPr>
          </a:p>
        </p:txBody>
      </p:sp>
      <p:sp>
        <p:nvSpPr>
          <p:cNvPr id="8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90" name="图片 2"/>
          <p:cNvPicPr/>
          <p:nvPr/>
        </p:nvPicPr>
        <p:blipFill>
          <a:blip r:embed="rId2"/>
          <a:srcRect t="9654"/>
          <a:stretch>
            <a:fillRect/>
          </a:stretch>
        </p:blipFill>
        <p:spPr>
          <a:xfrm>
            <a:off x="0" y="0"/>
            <a:ext cx="12197880" cy="6857640"/>
          </a:xfrm>
          <a:prstGeom prst="rect">
            <a:avLst/>
          </a:prstGeom>
          <a:ln w="0">
            <a:noFill/>
          </a:ln>
        </p:spPr>
      </p:pic>
      <p:sp>
        <p:nvSpPr>
          <p:cNvPr id="91" name="矩形 3"/>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3" name="title"/>
          <p:cNvSpPr/>
          <p:nvPr/>
        </p:nvSpPr>
        <p:spPr>
          <a:xfrm>
            <a:off x="6095880" y="741600"/>
            <a:ext cx="57481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人事行政年终总结简介</a:t>
            </a:r>
            <a:endParaRPr lang="en-US" sz="2200" b="0" strike="noStrike" spc="-1">
              <a:solidFill>
                <a:srgbClr val="000000"/>
              </a:solidFill>
              <a:latin typeface="Arial"/>
            </a:endParaRPr>
          </a:p>
        </p:txBody>
      </p:sp>
      <p:sp>
        <p:nvSpPr>
          <p:cNvPr id="94" name="content"/>
          <p:cNvSpPr/>
          <p:nvPr/>
        </p:nvSpPr>
        <p:spPr>
          <a:xfrm>
            <a:off x="6095520" y="2215440"/>
            <a:ext cx="574884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人事行政年终总结是公司重要的管理活动之一，旨在评估员工的绩效表现，总结过去一年的工作成果，并规划未来发展方向。通过年终总结，公司可以更好地了解员工的工作状况，为全年的绩效评价提供参考依据。</a:t>
            </a:r>
            <a:endParaRPr lang="en-US" sz="1800" b="0" strike="noStrike" spc="-1">
              <a:solidFill>
                <a:srgbClr val="000000"/>
              </a:solidFill>
              <a:latin typeface="Arial"/>
            </a:endParaRPr>
          </a:p>
        </p:txBody>
      </p:sp>
      <p:sp>
        <p:nvSpPr>
          <p:cNvPr id="9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
        <p:nvSpPr>
          <p:cNvPr id="96" name="image"/>
          <p:cNvSpPr/>
          <p:nvPr/>
        </p:nvSpPr>
        <p:spPr>
          <a:xfrm>
            <a:off x="1036440" y="1335960"/>
            <a:ext cx="4791240" cy="2452680"/>
          </a:xfrm>
          <a:custGeom>
            <a:gdLst>
              <a:gd name="textAreaLeft" fmla="*/ 0 w 4791240"/>
              <a:gd name="textAreaRight" fmla="*/ 4791600 w 4791240"/>
              <a:gd name="textAreaTop" fmla="*/ 0 h 2452680"/>
              <a:gd name="textAreaBottom" fmla="*/ 2453040 h 2452680"/>
            </a:gdLst>
            <a:rect l="textAreaLeft" t="textAreaTop" r="textAreaRight" b="textAreaBottom"/>
            <a:pathLst>
              <a:path w="9868" h="5792">
                <a:moveTo>
                  <a:pt x="0" y="0"/>
                </a:moveTo>
                <a:lnTo>
                  <a:pt x="9868" y="0"/>
                </a:lnTo>
                <a:lnTo>
                  <a:pt x="9868" y="5792"/>
                </a:lnTo>
                <a:lnTo>
                  <a:pt x="0" y="5792"/>
                </a:lnTo>
                <a:lnTo>
                  <a:pt x="0" y="0"/>
                </a:lnTo>
                <a:close/>
              </a:path>
            </a:pathLst>
          </a:custGeom>
          <a:blipFill rotWithShape="0">
            <a:blip r:embed="rId3">
              <a:alphaModFix amt="84000"/>
            </a:blip>
            <a:stretch>
              <a:fillRect/>
            </a:stretch>
          </a:blipFill>
          <a:ln w="3175">
            <a:solidFill>
              <a:srgbClr val="000000">
                <a:lumMod val="40000"/>
                <a:lumOff val="60000"/>
                <a:alpha val="20000"/>
              </a:srgbClr>
            </a:solidFill>
            <a:round/>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97" name="图片 6"/>
          <p:cNvPicPr/>
          <p:nvPr/>
        </p:nvPicPr>
        <p:blipFill>
          <a:blip r:embed="rId2"/>
          <a:srcRect t="9654"/>
          <a:stretch>
            <a:fillRect/>
          </a:stretch>
        </p:blipFill>
        <p:spPr>
          <a:xfrm>
            <a:off x="0" y="0"/>
            <a:ext cx="12197880" cy="6857640"/>
          </a:xfrm>
          <a:prstGeom prst="rect">
            <a:avLst/>
          </a:prstGeom>
          <a:ln w="0">
            <a:noFill/>
          </a:ln>
        </p:spPr>
      </p:pic>
      <p:sp>
        <p:nvSpPr>
          <p:cNvPr id="98" name="矩形 4"/>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9" name="PlaceHolder 1"/>
          <p:cNvSpPr>
            <a:spLocks noGrp="1"/>
          </p:cNvSpPr>
          <p:nvPr>
            <p:ph type="title" idx="4294967295"/>
          </p:nvPr>
        </p:nvSpPr>
        <p:spPr>
          <a:xfrm>
            <a:off x="273600" y="187200"/>
            <a:ext cx="1136124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介绍</a:t>
            </a:r>
            <a:endParaRPr lang="en-US" sz="3600" b="0" strike="noStrike" spc="-1">
              <a:solidFill>
                <a:schemeClr val="dk1"/>
              </a:solidFill>
              <a:latin typeface="Arial"/>
            </a:endParaRPr>
          </a:p>
        </p:txBody>
      </p:sp>
      <p:sp>
        <p:nvSpPr>
          <p:cNvPr id="100" name="content.1.subtitle"/>
          <p:cNvSpPr/>
          <p:nvPr/>
        </p:nvSpPr>
        <p:spPr>
          <a:xfrm>
            <a:off x="1089000" y="2141280"/>
            <a:ext cx="2501640" cy="28101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800" b="0" strike="noStrike" spc="-1">
                <a:solidFill>
                  <a:schemeClr val="dk1">
                    <a:lumMod val="85000"/>
                    <a:lumOff val="15000"/>
                  </a:schemeClr>
                </a:solidFill>
                <a:latin typeface="微软雅黑"/>
                <a:ea typeface="微软雅黑"/>
              </a:rPr>
              <a:t>确定员工绩效奖惩标准</a:t>
            </a:r>
            <a:endParaRPr lang="en-US" sz="1800" b="0" strike="noStrike" spc="-1">
              <a:solidFill>
                <a:srgbClr val="000000"/>
              </a:solidFill>
              <a:latin typeface="Arial"/>
            </a:endParaRPr>
          </a:p>
        </p:txBody>
      </p:sp>
      <p:sp>
        <p:nvSpPr>
          <p:cNvPr id="101" name="content.1.title"/>
          <p:cNvSpPr/>
          <p:nvPr/>
        </p:nvSpPr>
        <p:spPr>
          <a:xfrm>
            <a:off x="984240" y="1433880"/>
            <a:ext cx="27014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评估员工的工作表现，确定奖惩措施</a:t>
            </a:r>
            <a:endParaRPr lang="en-US" sz="1800" b="0" strike="noStrike" spc="-1">
              <a:solidFill>
                <a:srgbClr val="000000"/>
              </a:solidFill>
              <a:latin typeface="Arial"/>
            </a:endParaRPr>
          </a:p>
        </p:txBody>
      </p:sp>
      <p:sp>
        <p:nvSpPr>
          <p:cNvPr id="102" name="content.2.subtitle"/>
          <p:cNvSpPr/>
          <p:nvPr/>
        </p:nvSpPr>
        <p:spPr>
          <a:xfrm>
            <a:off x="9237960" y="2141280"/>
            <a:ext cx="2130840" cy="2640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800" b="0" strike="noStrike" spc="-1">
                <a:solidFill>
                  <a:schemeClr val="dk1">
                    <a:lumMod val="85000"/>
                    <a:lumOff val="15000"/>
                  </a:schemeClr>
                </a:solidFill>
                <a:latin typeface="微软雅黑"/>
                <a:ea typeface="微软雅黑"/>
              </a:rPr>
              <a:t>为公司发展提供数据支持</a:t>
            </a:r>
            <a:endParaRPr lang="en-US" sz="1800" b="0" strike="noStrike" spc="-1">
              <a:solidFill>
                <a:srgbClr val="000000"/>
              </a:solidFill>
              <a:latin typeface="Arial"/>
            </a:endParaRPr>
          </a:p>
        </p:txBody>
      </p:sp>
      <p:sp>
        <p:nvSpPr>
          <p:cNvPr id="103" name="content.2.title"/>
          <p:cNvSpPr/>
          <p:nvPr/>
        </p:nvSpPr>
        <p:spPr>
          <a:xfrm>
            <a:off x="8940240" y="1433880"/>
            <a:ext cx="27230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总结公司人力资源情况，为未来的人才发展提供参考</a:t>
            </a:r>
            <a:endParaRPr lang="en-US" sz="1800" b="0" strike="noStrike" spc="-1">
              <a:solidFill>
                <a:srgbClr val="000000"/>
              </a:solidFill>
              <a:latin typeface="Arial"/>
            </a:endParaRPr>
          </a:p>
        </p:txBody>
      </p:sp>
      <p:sp>
        <p:nvSpPr>
          <p:cNvPr id="104" name="content.3.subtitle"/>
          <p:cNvSpPr/>
          <p:nvPr/>
        </p:nvSpPr>
        <p:spPr>
          <a:xfrm>
            <a:off x="3900240" y="2141280"/>
            <a:ext cx="219672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800" b="0" strike="noStrike" spc="-1">
                <a:solidFill>
                  <a:schemeClr val="dk1">
                    <a:lumMod val="85000"/>
                    <a:lumOff val="15000"/>
                  </a:schemeClr>
                </a:solidFill>
                <a:latin typeface="微软雅黑"/>
                <a:ea typeface="微软雅黑"/>
              </a:rPr>
              <a:t>激励员工提升工作动力</a:t>
            </a:r>
            <a:endParaRPr lang="en-US" sz="1800" b="0" strike="noStrike" spc="-1">
              <a:solidFill>
                <a:srgbClr val="000000"/>
              </a:solidFill>
              <a:latin typeface="Arial"/>
            </a:endParaRPr>
          </a:p>
        </p:txBody>
      </p:sp>
      <p:sp>
        <p:nvSpPr>
          <p:cNvPr id="105" name="content.3.title"/>
          <p:cNvSpPr/>
          <p:nvPr/>
        </p:nvSpPr>
        <p:spPr>
          <a:xfrm>
            <a:off x="3674880" y="1433880"/>
            <a:ext cx="264816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激励员工积极进取，提高工作效率</a:t>
            </a:r>
            <a:endParaRPr lang="en-US" sz="1800" b="0" strike="noStrike" spc="-1">
              <a:solidFill>
                <a:srgbClr val="000000"/>
              </a:solidFill>
              <a:latin typeface="Arial"/>
            </a:endParaRPr>
          </a:p>
        </p:txBody>
      </p:sp>
      <p:sp>
        <p:nvSpPr>
          <p:cNvPr id="106" name="content.4.subtitle"/>
          <p:cNvSpPr/>
          <p:nvPr/>
        </p:nvSpPr>
        <p:spPr>
          <a:xfrm>
            <a:off x="6406560" y="2141280"/>
            <a:ext cx="246996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800" b="0" strike="noStrike" spc="-1">
                <a:solidFill>
                  <a:schemeClr val="dk1">
                    <a:lumMod val="85000"/>
                    <a:lumOff val="15000"/>
                  </a:schemeClr>
                </a:solidFill>
                <a:latin typeface="微软雅黑"/>
                <a:ea typeface="微软雅黑"/>
              </a:rPr>
              <a:t> </a:t>
            </a:r>
            <a:endParaRPr lang="en-US" sz="1800" b="0" strike="noStrike" spc="-1">
              <a:solidFill>
                <a:srgbClr val="000000"/>
              </a:solidFill>
              <a:latin typeface="Arial"/>
            </a:endParaRPr>
          </a:p>
        </p:txBody>
      </p:sp>
      <p:sp>
        <p:nvSpPr>
          <p:cNvPr id="107" name="content.4.title"/>
          <p:cNvSpPr/>
          <p:nvPr/>
        </p:nvSpPr>
        <p:spPr>
          <a:xfrm>
            <a:off x="6323400" y="1433880"/>
            <a:ext cx="261648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8" name="图片 6"/>
          <p:cNvPicPr/>
          <p:nvPr/>
        </p:nvPicPr>
        <p:blipFill>
          <a:blip r:embed="rId3"/>
          <a:srcRect t="9654"/>
          <a:stretch>
            <a:fillRect/>
          </a:stretch>
        </p:blipFill>
        <p:spPr>
          <a:xfrm>
            <a:off x="0" y="0"/>
            <a:ext cx="12197880" cy="6857640"/>
          </a:xfrm>
          <a:prstGeom prst="rect">
            <a:avLst/>
          </a:prstGeom>
          <a:ln w="0">
            <a:noFill/>
          </a:ln>
        </p:spPr>
      </p:pic>
      <p:sp>
        <p:nvSpPr>
          <p:cNvPr id="109" name="矩形 1"/>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0" name="PlaceHolder 1"/>
          <p:cNvSpPr>
            <a:spLocks noGrp="1"/>
          </p:cNvSpPr>
          <p:nvPr>
            <p:ph type="title" idx="4294967295"/>
          </p:nvPr>
        </p:nvSpPr>
        <p:spPr>
          <a:xfrm>
            <a:off x="281880" y="1220400"/>
            <a:ext cx="11721600" cy="718920"/>
          </a:xfrm>
          <a:prstGeom prst="rect">
            <a:avLst/>
          </a:prstGeom>
          <a:noFill/>
          <a:ln w="0">
            <a:noFill/>
          </a:ln>
        </p:spPr>
        <p:txBody>
          <a:bodyPr lIns="0" tIns="0" rIns="0" bIns="0" anchor="b">
            <a:normAutofit/>
          </a:bodyPr>
          <a:lstStyle/>
          <a:p>
            <a:pPr indent="0" algn="ctr" defTabSz="914400">
              <a:lnSpc>
                <a:spcPct val="100000"/>
              </a:lnSpc>
              <a:buNone/>
            </a:pPr>
            <a:r>
              <a:rPr lang="zh-CN" sz="3600" b="1" strike="noStrike" spc="299">
                <a:solidFill>
                  <a:schemeClr val="dk1">
                    <a:lumMod val="85000"/>
                    <a:lumOff val="15000"/>
                  </a:schemeClr>
                </a:solidFill>
                <a:latin typeface="Arial"/>
                <a:ea typeface="微软雅黑"/>
              </a:rPr>
              <a:t>目的</a:t>
            </a:r>
            <a:endParaRPr lang="en-US" sz="3600" b="0" strike="noStrike" spc="-1">
              <a:solidFill>
                <a:schemeClr val="dk1"/>
              </a:solidFill>
              <a:latin typeface="Arial"/>
            </a:endParaRPr>
          </a:p>
        </p:txBody>
      </p:sp>
      <p:sp>
        <p:nvSpPr>
          <p:cNvPr id="111" name="content"/>
          <p:cNvSpPr/>
          <p:nvPr/>
        </p:nvSpPr>
        <p:spPr>
          <a:xfrm>
            <a:off x="318600" y="2352600"/>
            <a:ext cx="1158408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400" b="0" strike="noStrike" spc="-1">
                <a:solidFill>
                  <a:schemeClr val="dk1">
                    <a:lumMod val="85000"/>
                    <a:lumOff val="15000"/>
                  </a:schemeClr>
                </a:solidFill>
                <a:latin typeface="微软雅黑"/>
                <a:ea typeface="微软雅黑"/>
              </a:rPr>
              <a:t>评估员工的工作表现、总结公司人力资源情况和激励员工积极进取是人事行政年终总结的主要目的。通过评价员工表现，公司可以发现优秀员工并为其提供奖励，同时也能发现存在问题的员工并采取相应措施。总结人力资源情况可以为公司未来的招聘和晋升提供依据，激励员工则能促进员工更高效地工作。</a:t>
            </a:r>
            <a:endParaRPr lang="en-US" sz="24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12" name="图片 6"/>
          <p:cNvPicPr/>
          <p:nvPr/>
        </p:nvPicPr>
        <p:blipFill>
          <a:blip r:embed="rId2"/>
          <a:srcRect t="9654"/>
          <a:stretch>
            <a:fillRect/>
          </a:stretch>
        </p:blipFill>
        <p:spPr>
          <a:xfrm>
            <a:off x="0" y="0"/>
            <a:ext cx="12197880" cy="6857640"/>
          </a:xfrm>
          <a:prstGeom prst="rect">
            <a:avLst/>
          </a:prstGeom>
          <a:ln w="0">
            <a:noFill/>
          </a:ln>
        </p:spPr>
      </p:pic>
      <p:sp>
        <p:nvSpPr>
          <p:cNvPr id="113" name="矩形 4"/>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4" name="PlaceHolder 1"/>
          <p:cNvSpPr>
            <a:spLocks noGrp="1"/>
          </p:cNvSpPr>
          <p:nvPr>
            <p:ph type="title" idx="4294967295"/>
          </p:nvPr>
        </p:nvSpPr>
        <p:spPr>
          <a:xfrm>
            <a:off x="273600" y="187200"/>
            <a:ext cx="1136124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流程</a:t>
            </a:r>
            <a:endParaRPr lang="en-US" sz="3600" b="0" strike="noStrike" spc="-1">
              <a:solidFill>
                <a:schemeClr val="dk1"/>
              </a:solidFill>
              <a:latin typeface="Arial"/>
            </a:endParaRPr>
          </a:p>
        </p:txBody>
      </p:sp>
      <p:sp>
        <p:nvSpPr>
          <p:cNvPr id="115" name="content.1.subtitle"/>
          <p:cNvSpPr/>
          <p:nvPr/>
        </p:nvSpPr>
        <p:spPr>
          <a:xfrm>
            <a:off x="1089000" y="2141280"/>
            <a:ext cx="2501640" cy="28101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800" b="0" strike="noStrike" spc="-1">
                <a:solidFill>
                  <a:schemeClr val="dk1">
                    <a:lumMod val="85000"/>
                    <a:lumOff val="15000"/>
                  </a:schemeClr>
                </a:solidFill>
                <a:latin typeface="微软雅黑"/>
                <a:ea typeface="微软雅黑"/>
              </a:rPr>
              <a:t>明确评价指标和评价方法</a:t>
            </a:r>
            <a:endParaRPr lang="en-US" sz="1800" b="0" strike="noStrike" spc="-1">
              <a:solidFill>
                <a:srgbClr val="000000"/>
              </a:solidFill>
              <a:latin typeface="Arial"/>
            </a:endParaRPr>
          </a:p>
        </p:txBody>
      </p:sp>
      <p:sp>
        <p:nvSpPr>
          <p:cNvPr id="116" name="content.1.title"/>
          <p:cNvSpPr/>
          <p:nvPr/>
        </p:nvSpPr>
        <p:spPr>
          <a:xfrm>
            <a:off x="984240" y="1433880"/>
            <a:ext cx="27014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制定评价标准</a:t>
            </a:r>
            <a:endParaRPr lang="en-US" sz="1800" b="0" strike="noStrike" spc="-1">
              <a:solidFill>
                <a:srgbClr val="000000"/>
              </a:solidFill>
              <a:latin typeface="Arial"/>
            </a:endParaRPr>
          </a:p>
        </p:txBody>
      </p:sp>
      <p:sp>
        <p:nvSpPr>
          <p:cNvPr id="117" name="content.2.subtitle"/>
          <p:cNvSpPr/>
          <p:nvPr/>
        </p:nvSpPr>
        <p:spPr>
          <a:xfrm>
            <a:off x="9237960" y="2141280"/>
            <a:ext cx="2130840" cy="2640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800" b="0" strike="noStrike" spc="-1">
                <a:solidFill>
                  <a:schemeClr val="dk1">
                    <a:lumMod val="85000"/>
                    <a:lumOff val="15000"/>
                  </a:schemeClr>
                </a:solidFill>
                <a:latin typeface="微软雅黑"/>
                <a:ea typeface="微软雅黑"/>
              </a:rPr>
              <a:t>收集员工的工作数据和绩效表现</a:t>
            </a:r>
            <a:endParaRPr lang="en-US" sz="1800" b="0" strike="noStrike" spc="-1">
              <a:solidFill>
                <a:srgbClr val="000000"/>
              </a:solidFill>
              <a:latin typeface="Arial"/>
            </a:endParaRPr>
          </a:p>
        </p:txBody>
      </p:sp>
      <p:sp>
        <p:nvSpPr>
          <p:cNvPr id="118" name="content.2.title"/>
          <p:cNvSpPr/>
          <p:nvPr/>
        </p:nvSpPr>
        <p:spPr>
          <a:xfrm>
            <a:off x="8940240" y="1433880"/>
            <a:ext cx="27230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收集员工绩效数据</a:t>
            </a:r>
            <a:endParaRPr lang="en-US" sz="1800" b="0" strike="noStrike" spc="-1">
              <a:solidFill>
                <a:srgbClr val="000000"/>
              </a:solidFill>
              <a:latin typeface="Arial"/>
            </a:endParaRPr>
          </a:p>
        </p:txBody>
      </p:sp>
      <p:sp>
        <p:nvSpPr>
          <p:cNvPr id="119" name="content.3.subtitle"/>
          <p:cNvSpPr/>
          <p:nvPr/>
        </p:nvSpPr>
        <p:spPr>
          <a:xfrm>
            <a:off x="3900240" y="2141280"/>
            <a:ext cx="219672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800" b="0" strike="noStrike" spc="-1">
                <a:solidFill>
                  <a:schemeClr val="dk1">
                    <a:lumMod val="85000"/>
                    <a:lumOff val="15000"/>
                  </a:schemeClr>
                </a:solidFill>
                <a:latin typeface="微软雅黑"/>
                <a:ea typeface="微软雅黑"/>
              </a:rPr>
              <a:t>根据评价标准对员工进行绩效评估</a:t>
            </a:r>
            <a:endParaRPr lang="en-US" sz="1800" b="0" strike="noStrike" spc="-1">
              <a:solidFill>
                <a:srgbClr val="000000"/>
              </a:solidFill>
              <a:latin typeface="Arial"/>
            </a:endParaRPr>
          </a:p>
        </p:txBody>
      </p:sp>
      <p:sp>
        <p:nvSpPr>
          <p:cNvPr id="120" name="content.3.title"/>
          <p:cNvSpPr/>
          <p:nvPr/>
        </p:nvSpPr>
        <p:spPr>
          <a:xfrm>
            <a:off x="3674880" y="1433880"/>
            <a:ext cx="264816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进行绩效评价</a:t>
            </a:r>
            <a:endParaRPr lang="en-US" sz="1800" b="0" strike="noStrike" spc="-1">
              <a:solidFill>
                <a:srgbClr val="000000"/>
              </a:solidFill>
              <a:latin typeface="Arial"/>
            </a:endParaRPr>
          </a:p>
        </p:txBody>
      </p:sp>
      <p:sp>
        <p:nvSpPr>
          <p:cNvPr id="121" name="content.4.subtitle"/>
          <p:cNvSpPr/>
          <p:nvPr/>
        </p:nvSpPr>
        <p:spPr>
          <a:xfrm>
            <a:off x="6406560" y="2141280"/>
            <a:ext cx="246996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800" b="0" strike="noStrike" spc="-1">
                <a:solidFill>
                  <a:schemeClr val="dk1">
                    <a:lumMod val="85000"/>
                    <a:lumOff val="15000"/>
                  </a:schemeClr>
                </a:solidFill>
                <a:latin typeface="微软雅黑"/>
                <a:ea typeface="微软雅黑"/>
              </a:rPr>
              <a:t>根据评价结果给予奖励或惩罚</a:t>
            </a:r>
            <a:endParaRPr lang="en-US" sz="1800" b="0" strike="noStrike" spc="-1">
              <a:solidFill>
                <a:srgbClr val="000000"/>
              </a:solidFill>
              <a:latin typeface="Arial"/>
            </a:endParaRPr>
          </a:p>
        </p:txBody>
      </p:sp>
      <p:sp>
        <p:nvSpPr>
          <p:cNvPr id="122" name="content.4.title"/>
          <p:cNvSpPr/>
          <p:nvPr/>
        </p:nvSpPr>
        <p:spPr>
          <a:xfrm>
            <a:off x="6323400" y="1433880"/>
            <a:ext cx="261648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制定奖惩措施</a:t>
            </a:r>
            <a:endParaRPr lang="en-US" sz="18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23" name="图片 6"/>
          <p:cNvPicPr/>
          <p:nvPr/>
        </p:nvPicPr>
        <p:blipFill>
          <a:blip r:embed="rId2"/>
          <a:srcRect t="9654"/>
          <a:stretch>
            <a:fillRect/>
          </a:stretch>
        </p:blipFill>
        <p:spPr>
          <a:xfrm>
            <a:off x="0" y="0"/>
            <a:ext cx="12197880" cy="6857640"/>
          </a:xfrm>
          <a:prstGeom prst="rect">
            <a:avLst/>
          </a:prstGeom>
          <a:ln w="0">
            <a:noFill/>
          </a:ln>
        </p:spPr>
      </p:pic>
      <p:sp>
        <p:nvSpPr>
          <p:cNvPr id="124" name="矩形 1"/>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5" name="PlaceHolder 1"/>
          <p:cNvSpPr>
            <a:spLocks noGrp="1"/>
          </p:cNvSpPr>
          <p:nvPr>
            <p:ph type="title" idx="4294967295"/>
          </p:nvPr>
        </p:nvSpPr>
        <p:spPr>
          <a:xfrm>
            <a:off x="0" y="36000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重点</a:t>
            </a:r>
            <a:endParaRPr lang="en-US" sz="3600" b="0" strike="noStrike" spc="-1">
              <a:solidFill>
                <a:schemeClr val="dk1"/>
              </a:solidFill>
              <a:latin typeface="Arial"/>
            </a:endParaRPr>
          </a:p>
        </p:txBody>
      </p:sp>
      <p:sp>
        <p:nvSpPr>
          <p:cNvPr id="126" name="image"/>
          <p:cNvSpPr/>
          <p:nvPr/>
        </p:nvSpPr>
        <p:spPr>
          <a:xfrm>
            <a:off x="7813800" y="0"/>
            <a:ext cx="4377960" cy="4380480"/>
          </a:xfrm>
          <a:custGeom>
            <a:gdLst>
              <a:gd name="textAreaLeft" fmla="*/ 0 w 4377960"/>
              <a:gd name="textAreaRight" fmla="*/ 4378320 w 4377960"/>
              <a:gd name="textAreaTop" fmla="*/ 0 h 4380480"/>
              <a:gd name="textAreaBottom" fmla="*/ 4380840 h 4380480"/>
            </a:gdLst>
            <a:rect l="textAreaLeft" t="textAreaTop" r="textAreaRight" b="textAreaBottom"/>
            <a:pathLst>
              <a:path w="6036950" h="6040857">
                <a:moveTo>
                  <a:pt x="2276483" y="0"/>
                </a:moveTo>
                <a:lnTo>
                  <a:pt x="6036950" y="0"/>
                </a:lnTo>
                <a:lnTo>
                  <a:pt x="6036950" y="2936006"/>
                </a:lnTo>
                <a:lnTo>
                  <a:pt x="4238679" y="5156686"/>
                </a:lnTo>
                <a:cubicBezTo>
                  <a:pt x="3409718" y="6180367"/>
                  <a:pt x="1907854" y="6338220"/>
                  <a:pt x="884172" y="5509259"/>
                </a:cubicBezTo>
                <a:cubicBezTo>
                  <a:pt x="-139509" y="4680298"/>
                  <a:pt x="-297361" y="3178434"/>
                  <a:pt x="531600" y="2154752"/>
                </a:cubicBezTo>
                <a:close/>
              </a:path>
            </a:pathLst>
          </a:custGeom>
          <a:blipFill rotWithShape="0">
            <a:blip r:embed="rId3"/>
            <a:stretch>
              <a:fillRect/>
            </a:stretch>
          </a:blipFill>
          <a:ln w="9525">
            <a:solidFill>
              <a:srgbClr val="000000">
                <a:lumMod val="40000"/>
                <a:lumOff val="60000"/>
                <a:alpha val="50000"/>
              </a:srgbClr>
            </a:solidFill>
            <a:round/>
          </a:ln>
          <a:effectLst>
            <a:outerShdw dist="253959" dir="4201429" algn="ctr" rotWithShape="0">
              <a:schemeClr val="accent1">
                <a:alpha val="15000"/>
              </a:schemeClr>
            </a:outerShdw>
          </a:effectLst>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127" name="content.1.subtitle"/>
          <p:cNvSpPr/>
          <p:nvPr/>
        </p:nvSpPr>
        <p:spPr>
          <a:xfrm>
            <a:off x="12445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关注员工的个人发展和团队合作能力</a:t>
            </a:r>
            <a:endParaRPr lang="en-US" sz="1600" b="0" strike="noStrike" spc="-1">
              <a:solidFill>
                <a:srgbClr val="000000"/>
              </a:solidFill>
              <a:latin typeface="Arial"/>
            </a:endParaRPr>
          </a:p>
        </p:txBody>
      </p:sp>
      <p:sp>
        <p:nvSpPr>
          <p:cNvPr id="128" name="content.1.title"/>
          <p:cNvSpPr/>
          <p:nvPr/>
        </p:nvSpPr>
        <p:spPr>
          <a:xfrm>
            <a:off x="124344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突出员工的个人成长和团队合作精神</a:t>
            </a:r>
            <a:endParaRPr lang="en-US" sz="2000" b="0" strike="noStrike" spc="-1">
              <a:solidFill>
                <a:srgbClr val="000000"/>
              </a:solidFill>
              <a:latin typeface="Arial"/>
            </a:endParaRPr>
          </a:p>
        </p:txBody>
      </p:sp>
      <p:sp>
        <p:nvSpPr>
          <p:cNvPr id="129"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30"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31"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重视员工的工作态度和沟通协调能力</a:t>
            </a:r>
            <a:endParaRPr lang="en-US" sz="1600" b="0" strike="noStrike" spc="-1">
              <a:solidFill>
                <a:srgbClr val="000000"/>
              </a:solidFill>
              <a:latin typeface="Arial"/>
            </a:endParaRPr>
          </a:p>
        </p:txBody>
      </p:sp>
      <p:sp>
        <p:nvSpPr>
          <p:cNvPr id="132"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关注员工的工作态度和沟通能力</a:t>
            </a:r>
            <a:endParaRPr lang="en-US" sz="2000" b="0" strike="noStrike" spc="-1">
              <a:solidFill>
                <a:srgbClr val="000000"/>
              </a:solidFill>
              <a:latin typeface="Arial"/>
            </a:endParaRPr>
          </a:p>
        </p:txBody>
      </p:sp>
      <p:sp>
        <p:nvSpPr>
          <p:cNvPr id="133"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34"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重点考察员工的专业技能和工作责任心</a:t>
            </a:r>
            <a:endParaRPr lang="en-US" sz="1600" b="0" strike="noStrike" spc="-1">
              <a:solidFill>
                <a:srgbClr val="000000"/>
              </a:solidFill>
              <a:latin typeface="Arial"/>
            </a:endParaRPr>
          </a:p>
        </p:txBody>
      </p:sp>
      <p:sp>
        <p:nvSpPr>
          <p:cNvPr id="135"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强调员工的专业能力和责任心</a:t>
            </a:r>
            <a:endParaRPr lang="en-US" sz="20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36" name="图片 6"/>
          <p:cNvPicPr/>
          <p:nvPr/>
        </p:nvPicPr>
        <p:blipFill>
          <a:blip r:embed="rId3"/>
          <a:srcRect t="9654"/>
          <a:stretch>
            <a:fillRect/>
          </a:stretch>
        </p:blipFill>
        <p:spPr>
          <a:xfrm>
            <a:off x="0" y="0"/>
            <a:ext cx="12197880" cy="6857640"/>
          </a:xfrm>
          <a:prstGeom prst="rect">
            <a:avLst/>
          </a:prstGeom>
          <a:ln w="0">
            <a:noFill/>
          </a:ln>
        </p:spPr>
      </p:pic>
      <p:sp>
        <p:nvSpPr>
          <p:cNvPr id="137" name="矩形 1"/>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8" name="PlaceHolder 1"/>
          <p:cNvSpPr>
            <a:spLocks noGrp="1"/>
          </p:cNvSpPr>
          <p:nvPr>
            <p:ph type="title" idx="4294967295"/>
          </p:nvPr>
        </p:nvSpPr>
        <p:spPr>
          <a:xfrm>
            <a:off x="281880" y="1220400"/>
            <a:ext cx="11721600" cy="718920"/>
          </a:xfrm>
          <a:prstGeom prst="rect">
            <a:avLst/>
          </a:prstGeom>
          <a:noFill/>
          <a:ln w="0">
            <a:noFill/>
          </a:ln>
        </p:spPr>
        <p:txBody>
          <a:bodyPr lIns="0" tIns="0" rIns="0" bIns="0" anchor="b">
            <a:normAutofit/>
          </a:bodyPr>
          <a:lstStyle/>
          <a:p>
            <a:pPr indent="0" algn="ctr" defTabSz="914400">
              <a:lnSpc>
                <a:spcPct val="100000"/>
              </a:lnSpc>
              <a:buNone/>
            </a:pPr>
            <a:r>
              <a:rPr lang="zh-CN" sz="3600" b="1" strike="noStrike" spc="299">
                <a:solidFill>
                  <a:schemeClr val="dk1">
                    <a:lumMod val="85000"/>
                    <a:lumOff val="15000"/>
                  </a:schemeClr>
                </a:solidFill>
                <a:latin typeface="Arial"/>
                <a:ea typeface="微软雅黑"/>
              </a:rPr>
              <a:t>结论</a:t>
            </a:r>
            <a:endParaRPr lang="en-US" sz="3600" b="0" strike="noStrike" spc="-1">
              <a:solidFill>
                <a:schemeClr val="dk1"/>
              </a:solidFill>
              <a:latin typeface="Arial"/>
            </a:endParaRPr>
          </a:p>
        </p:txBody>
      </p:sp>
      <p:sp>
        <p:nvSpPr>
          <p:cNvPr id="139" name="content"/>
          <p:cNvSpPr/>
          <p:nvPr/>
        </p:nvSpPr>
        <p:spPr>
          <a:xfrm>
            <a:off x="318600" y="2352600"/>
            <a:ext cx="1158408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400" b="0" strike="noStrike" spc="-1">
                <a:solidFill>
                  <a:schemeClr val="dk1">
                    <a:lumMod val="85000"/>
                    <a:lumOff val="15000"/>
                  </a:schemeClr>
                </a:solidFill>
                <a:latin typeface="微软雅黑"/>
                <a:ea typeface="微软雅黑"/>
              </a:rPr>
              <a:t>人事行政年终总结是企业管理中至关重要的环节之一，通过总结员工的绩效表现，可以不仅仅了解公司整体的运营情况，也可以帮助员工发展个人职业计划，同时也是激励员工的有效手段。公司应当重视年终总结的过程与结果，不断优化评价标准和流程，以实现对员工、团队和公司整体运营目标的双赢。</a:t>
            </a:r>
            <a:endParaRPr lang="en-US" sz="24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40" name="图片 4"/>
          <p:cNvPicPr/>
          <p:nvPr/>
        </p:nvPicPr>
        <p:blipFill>
          <a:blip r:embed="rId3"/>
          <a:srcRect t="9654"/>
          <a:stretch>
            <a:fillRect/>
          </a:stretch>
        </p:blipFill>
        <p:spPr>
          <a:xfrm>
            <a:off x="0" y="0"/>
            <a:ext cx="12197880" cy="6857640"/>
          </a:xfrm>
          <a:prstGeom prst="rect">
            <a:avLst/>
          </a:prstGeom>
          <a:ln w="0">
            <a:noFill/>
          </a:ln>
        </p:spPr>
      </p:pic>
      <p:sp>
        <p:nvSpPr>
          <p:cNvPr id="141" name="矩形 5"/>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2" name="PlaceHolder 1"/>
          <p:cNvSpPr>
            <a:spLocks noGrp="1"/>
          </p:cNvSpPr>
          <p:nvPr>
            <p:ph/>
          </p:nvPr>
        </p:nvSpPr>
        <p:spPr>
          <a:xfrm>
            <a:off x="299880" y="279360"/>
            <a:ext cx="6318360" cy="521640"/>
          </a:xfrm>
          <a:prstGeom prst="rect">
            <a:avLst/>
          </a:prstGeom>
          <a:noFill/>
          <a:ln w="0">
            <a:noFill/>
          </a:ln>
        </p:spPr>
        <p:txBody>
          <a:bodyPr lIns="90000" tIns="46800" rIns="90000" bIns="46800" anchor="t">
            <a:normAutofit fontScale="93333"/>
          </a:bodyPr>
          <a:lstStyle/>
          <a:p>
            <a:pPr marL="228600" indent="-228600" defTabSz="914400">
              <a:lnSpc>
                <a:spcPct val="130000"/>
              </a:lnSpc>
              <a:spcAft>
                <a:spcPts val="1001"/>
              </a:spcAft>
              <a:buClr>
                <a:srgbClr val="000000"/>
              </a:buClr>
              <a:buFont typeface="Arial"/>
              <a:buChar char="●"/>
              <a:tabLst>
                <a:tab pos="1609560"/>
              </a:tabLst>
            </a:pPr>
            <a:r>
              <a:rPr lang="en-US" sz="2400" b="0" strike="noStrike" spc="148">
                <a:solidFill>
                  <a:schemeClr val="dk1"/>
                </a:solidFill>
                <a:latin typeface="Arial"/>
                <a:ea typeface="微软雅黑"/>
              </a:rPr>
              <a:t>02</a:t>
            </a:r>
            <a:endParaRPr lang="en-US" sz="2400" b="0" strike="noStrike" spc="148">
              <a:solidFill>
                <a:schemeClr val="dk1">
                  <a:lumMod val="65000"/>
                  <a:lumOff val="35000"/>
                </a:schemeClr>
              </a:solidFill>
              <a:latin typeface="Arial"/>
            </a:endParaRPr>
          </a:p>
        </p:txBody>
      </p:sp>
      <p:sp>
        <p:nvSpPr>
          <p:cNvPr id="143" name="PlaceHolder 2"/>
          <p:cNvSpPr>
            <a:spLocks noGrp="1"/>
          </p:cNvSpPr>
          <p:nvPr>
            <p:ph type="title" idx="4294967295"/>
          </p:nvPr>
        </p:nvSpPr>
        <p:spPr>
          <a:xfrm>
            <a:off x="2936160" y="2349000"/>
            <a:ext cx="6318360" cy="1572480"/>
          </a:xfrm>
          <a:prstGeom prst="rect">
            <a:avLst/>
          </a:prstGeom>
          <a:noFill/>
          <a:ln w="0">
            <a:noFill/>
          </a:ln>
        </p:spPr>
        <p:txBody>
          <a:bodyPr lIns="90000" tIns="47160" rIns="90000" bIns="47160" anchor="ctr">
            <a:noAutofit/>
          </a:bodyPr>
          <a:lstStyle/>
          <a:p>
            <a:pPr indent="0" algn="ctr"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员工绩效评价标准制定</a:t>
            </a:r>
            <a:endParaRPr lang="en-US" sz="3600" b="0" strike="noStrike" spc="-1">
              <a:solidFill>
                <a:schemeClr val="dk1"/>
              </a:solidFill>
              <a:latin typeface="Arial"/>
            </a:endParaRPr>
          </a:p>
        </p:txBody>
      </p:sp>
      <p:sp>
        <p:nvSpPr>
          <p:cNvPr id="144"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45" name="图片 2"/>
          <p:cNvPicPr/>
          <p:nvPr/>
        </p:nvPicPr>
        <p:blipFill>
          <a:blip r:embed="rId2"/>
          <a:srcRect t="9654"/>
          <a:stretch>
            <a:fillRect/>
          </a:stretch>
        </p:blipFill>
        <p:spPr>
          <a:xfrm>
            <a:off x="0" y="0"/>
            <a:ext cx="12197880" cy="6857640"/>
          </a:xfrm>
          <a:prstGeom prst="rect">
            <a:avLst/>
          </a:prstGeom>
          <a:ln w="0">
            <a:noFill/>
          </a:ln>
        </p:spPr>
      </p:pic>
      <p:sp>
        <p:nvSpPr>
          <p:cNvPr id="146" name="矩形 3"/>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7"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8" name="title"/>
          <p:cNvSpPr/>
          <p:nvPr/>
        </p:nvSpPr>
        <p:spPr>
          <a:xfrm>
            <a:off x="6095880" y="741600"/>
            <a:ext cx="57481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制定绩效评价标准</a:t>
            </a:r>
            <a:endParaRPr lang="en-US" sz="2200" b="0" strike="noStrike" spc="-1">
              <a:solidFill>
                <a:srgbClr val="000000"/>
              </a:solidFill>
              <a:latin typeface="Arial"/>
            </a:endParaRPr>
          </a:p>
        </p:txBody>
      </p:sp>
      <p:sp>
        <p:nvSpPr>
          <p:cNvPr id="149" name="content"/>
          <p:cNvSpPr/>
          <p:nvPr/>
        </p:nvSpPr>
        <p:spPr>
          <a:xfrm>
            <a:off x="6095520" y="2215440"/>
            <a:ext cx="574884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根据公司的战略目标和岗位职责，制定绩效评价指标。这些指标包括工作业绩、能力发展、团队合作等方面的评价要素，通过这些标准来客观评估员工的工作表现。</a:t>
            </a:r>
            <a:endParaRPr lang="en-US" sz="1800" b="0" strike="noStrike" spc="-1">
              <a:solidFill>
                <a:srgbClr val="000000"/>
              </a:solidFill>
              <a:latin typeface="Arial"/>
            </a:endParaRPr>
          </a:p>
        </p:txBody>
      </p:sp>
      <p:sp>
        <p:nvSpPr>
          <p:cNvPr id="150"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
        <p:nvSpPr>
          <p:cNvPr id="151" name="image"/>
          <p:cNvSpPr/>
          <p:nvPr/>
        </p:nvSpPr>
        <p:spPr>
          <a:xfrm>
            <a:off x="1036440" y="1335960"/>
            <a:ext cx="4791240" cy="2452680"/>
          </a:xfrm>
          <a:custGeom>
            <a:gdLst>
              <a:gd name="textAreaLeft" fmla="*/ 0 w 4791240"/>
              <a:gd name="textAreaRight" fmla="*/ 4791600 w 4791240"/>
              <a:gd name="textAreaTop" fmla="*/ 0 h 2452680"/>
              <a:gd name="textAreaBottom" fmla="*/ 2453040 h 2452680"/>
            </a:gdLst>
            <a:rect l="textAreaLeft" t="textAreaTop" r="textAreaRight" b="textAreaBottom"/>
            <a:pathLst>
              <a:path w="9868" h="5792">
                <a:moveTo>
                  <a:pt x="0" y="0"/>
                </a:moveTo>
                <a:lnTo>
                  <a:pt x="9868" y="0"/>
                </a:lnTo>
                <a:lnTo>
                  <a:pt x="9868" y="5792"/>
                </a:lnTo>
                <a:lnTo>
                  <a:pt x="0" y="5792"/>
                </a:lnTo>
                <a:lnTo>
                  <a:pt x="0" y="0"/>
                </a:lnTo>
                <a:close/>
              </a:path>
            </a:pathLst>
          </a:custGeom>
          <a:blipFill rotWithShape="0">
            <a:blip r:embed="rId3">
              <a:alphaModFix amt="84000"/>
            </a:blip>
            <a:stretch>
              <a:fillRect/>
            </a:stretch>
          </a:blipFill>
          <a:ln w="3175">
            <a:solidFill>
              <a:srgbClr val="000000">
                <a:lumMod val="40000"/>
                <a:lumOff val="60000"/>
                <a:alpha val="20000"/>
              </a:srgbClr>
            </a:solidFill>
            <a:round/>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52" name="图片 6"/>
          <p:cNvPicPr/>
          <p:nvPr/>
        </p:nvPicPr>
        <p:blipFill>
          <a:blip r:embed="rId2"/>
          <a:srcRect t="9654"/>
          <a:stretch>
            <a:fillRect/>
          </a:stretch>
        </p:blipFill>
        <p:spPr>
          <a:xfrm>
            <a:off x="0" y="0"/>
            <a:ext cx="12197880" cy="6857640"/>
          </a:xfrm>
          <a:prstGeom prst="rect">
            <a:avLst/>
          </a:prstGeom>
          <a:ln w="0">
            <a:noFill/>
          </a:ln>
        </p:spPr>
      </p:pic>
      <p:sp>
        <p:nvSpPr>
          <p:cNvPr id="153" name="矩形 4"/>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4" name="PlaceHolder 1"/>
          <p:cNvSpPr>
            <a:spLocks noGrp="1"/>
          </p:cNvSpPr>
          <p:nvPr>
            <p:ph type="title" idx="4294967295"/>
          </p:nvPr>
        </p:nvSpPr>
        <p:spPr>
          <a:xfrm>
            <a:off x="273600" y="187200"/>
            <a:ext cx="1136124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衡量方法</a:t>
            </a:r>
            <a:endParaRPr lang="en-US" sz="3600" b="0" strike="noStrike" spc="-1">
              <a:solidFill>
                <a:schemeClr val="dk1"/>
              </a:solidFill>
              <a:latin typeface="Arial"/>
            </a:endParaRPr>
          </a:p>
        </p:txBody>
      </p:sp>
      <p:sp>
        <p:nvSpPr>
          <p:cNvPr id="155" name="content.1.subtitle"/>
          <p:cNvSpPr/>
          <p:nvPr/>
        </p:nvSpPr>
        <p:spPr>
          <a:xfrm>
            <a:off x="1089000" y="2141280"/>
            <a:ext cx="2501640" cy="28101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800" b="0" strike="noStrike" spc="-1">
                <a:solidFill>
                  <a:schemeClr val="dk1">
                    <a:lumMod val="85000"/>
                    <a:lumOff val="15000"/>
                  </a:schemeClr>
                </a:solidFill>
                <a:latin typeface="微软雅黑"/>
                <a:ea typeface="微软雅黑"/>
              </a:rPr>
              <a:t>多维度评估员工绩效</a:t>
            </a:r>
            <a:endParaRPr lang="en-US" sz="1800" b="0" strike="noStrike" spc="-1">
              <a:solidFill>
                <a:srgbClr val="000000"/>
              </a:solidFill>
              <a:latin typeface="Arial"/>
            </a:endParaRPr>
          </a:p>
        </p:txBody>
      </p:sp>
      <p:sp>
        <p:nvSpPr>
          <p:cNvPr id="156" name="content.1.title"/>
          <p:cNvSpPr/>
          <p:nvPr/>
        </p:nvSpPr>
        <p:spPr>
          <a:xfrm>
            <a:off x="984240" y="1433880"/>
            <a:ext cx="27014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360</a:t>
            </a:r>
            <a:r>
              <a:rPr lang="zh-CN" sz="1800" b="1" strike="noStrike" spc="-1">
                <a:solidFill>
                  <a:schemeClr val="accent1"/>
                </a:solidFill>
                <a:latin typeface="微软雅黑"/>
                <a:ea typeface="微软雅黑"/>
              </a:rPr>
              <a:t>度评价</a:t>
            </a:r>
            <a:endParaRPr lang="en-US" sz="1800" b="0" strike="noStrike" spc="-1">
              <a:solidFill>
                <a:srgbClr val="000000"/>
              </a:solidFill>
              <a:latin typeface="Arial"/>
            </a:endParaRPr>
          </a:p>
        </p:txBody>
      </p:sp>
      <p:sp>
        <p:nvSpPr>
          <p:cNvPr id="157" name="content.2.subtitle"/>
          <p:cNvSpPr/>
          <p:nvPr/>
        </p:nvSpPr>
        <p:spPr>
          <a:xfrm>
            <a:off x="9237960" y="2141280"/>
            <a:ext cx="2130840" cy="2640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800" b="0" strike="noStrike" spc="-1">
                <a:solidFill>
                  <a:schemeClr val="dk1">
                    <a:lumMod val="85000"/>
                    <a:lumOff val="15000"/>
                  </a:schemeClr>
                </a:solidFill>
                <a:latin typeface="微软雅黑"/>
                <a:ea typeface="微软雅黑"/>
              </a:rPr>
              <a:t>定量评估员工工作表现</a:t>
            </a:r>
            <a:endParaRPr lang="en-US" sz="1800" b="0" strike="noStrike" spc="-1">
              <a:solidFill>
                <a:srgbClr val="000000"/>
              </a:solidFill>
              <a:latin typeface="Arial"/>
            </a:endParaRPr>
          </a:p>
        </p:txBody>
      </p:sp>
      <p:sp>
        <p:nvSpPr>
          <p:cNvPr id="158" name="content.2.title"/>
          <p:cNvSpPr/>
          <p:nvPr/>
        </p:nvSpPr>
        <p:spPr>
          <a:xfrm>
            <a:off x="8940240" y="1433880"/>
            <a:ext cx="27230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绩效考核表</a:t>
            </a:r>
            <a:endParaRPr lang="en-US" sz="1800" b="0" strike="noStrike" spc="-1">
              <a:solidFill>
                <a:srgbClr val="000000"/>
              </a:solidFill>
              <a:latin typeface="Arial"/>
            </a:endParaRPr>
          </a:p>
        </p:txBody>
      </p:sp>
      <p:sp>
        <p:nvSpPr>
          <p:cNvPr id="159" name="content.3.subtitle"/>
          <p:cNvSpPr/>
          <p:nvPr/>
        </p:nvSpPr>
        <p:spPr>
          <a:xfrm>
            <a:off x="3900240" y="2141280"/>
            <a:ext cx="219672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800" b="0" strike="noStrike" spc="-1">
                <a:solidFill>
                  <a:schemeClr val="dk1">
                    <a:lumMod val="85000"/>
                    <a:lumOff val="15000"/>
                  </a:schemeClr>
                </a:solidFill>
                <a:latin typeface="微软雅黑"/>
                <a:ea typeface="微软雅黑"/>
              </a:rPr>
              <a:t>评估员工目标完成情况</a:t>
            </a:r>
            <a:endParaRPr lang="en-US" sz="1800" b="0" strike="noStrike" spc="-1">
              <a:solidFill>
                <a:srgbClr val="000000"/>
              </a:solidFill>
              <a:latin typeface="Arial"/>
            </a:endParaRPr>
          </a:p>
        </p:txBody>
      </p:sp>
      <p:sp>
        <p:nvSpPr>
          <p:cNvPr id="160" name="content.3.title"/>
          <p:cNvSpPr/>
          <p:nvPr/>
        </p:nvSpPr>
        <p:spPr>
          <a:xfrm>
            <a:off x="3674880" y="1433880"/>
            <a:ext cx="264816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个人目标达成情况</a:t>
            </a:r>
            <a:endParaRPr lang="en-US" sz="1800" b="0" strike="noStrike" spc="-1">
              <a:solidFill>
                <a:srgbClr val="000000"/>
              </a:solidFill>
              <a:latin typeface="Arial"/>
            </a:endParaRPr>
          </a:p>
        </p:txBody>
      </p:sp>
      <p:sp>
        <p:nvSpPr>
          <p:cNvPr id="161" name="content.4.subtitle"/>
          <p:cNvSpPr/>
          <p:nvPr/>
        </p:nvSpPr>
        <p:spPr>
          <a:xfrm>
            <a:off x="6406560" y="2141280"/>
            <a:ext cx="246996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800" b="0" strike="noStrike" spc="-1">
                <a:solidFill>
                  <a:schemeClr val="dk1">
                    <a:lumMod val="85000"/>
                    <a:lumOff val="15000"/>
                  </a:schemeClr>
                </a:solidFill>
                <a:latin typeface="微软雅黑"/>
                <a:ea typeface="微软雅黑"/>
              </a:rPr>
              <a:t> </a:t>
            </a:r>
            <a:endParaRPr lang="en-US" sz="1800" b="0" strike="noStrike" spc="-1">
              <a:solidFill>
                <a:srgbClr val="000000"/>
              </a:solidFill>
              <a:latin typeface="Arial"/>
            </a:endParaRPr>
          </a:p>
        </p:txBody>
      </p:sp>
      <p:sp>
        <p:nvSpPr>
          <p:cNvPr id="162" name="content.4.title"/>
          <p:cNvSpPr/>
          <p:nvPr/>
        </p:nvSpPr>
        <p:spPr>
          <a:xfrm>
            <a:off x="6323400" y="1433880"/>
            <a:ext cx="261648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63" name="图片 6"/>
          <p:cNvPicPr/>
          <p:nvPr/>
        </p:nvPicPr>
        <p:blipFill>
          <a:blip r:embed="rId2"/>
          <a:srcRect t="9654"/>
          <a:stretch>
            <a:fillRect/>
          </a:stretch>
        </p:blipFill>
        <p:spPr>
          <a:xfrm>
            <a:off x="0" y="0"/>
            <a:ext cx="12197880" cy="6857640"/>
          </a:xfrm>
          <a:prstGeom prst="rect">
            <a:avLst/>
          </a:prstGeom>
          <a:ln w="0">
            <a:noFill/>
          </a:ln>
        </p:spPr>
      </p:pic>
      <p:sp>
        <p:nvSpPr>
          <p:cNvPr id="164" name="矩形 1"/>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5" name="PlaceHolder 1"/>
          <p:cNvSpPr>
            <a:spLocks noGrp="1"/>
          </p:cNvSpPr>
          <p:nvPr>
            <p:ph type="title" idx="4294967295"/>
          </p:nvPr>
        </p:nvSpPr>
        <p:spPr>
          <a:xfrm>
            <a:off x="0" y="36000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员工自评</a:t>
            </a:r>
            <a:endParaRPr lang="en-US" sz="3600" b="0" strike="noStrike" spc="-1">
              <a:solidFill>
                <a:schemeClr val="dk1"/>
              </a:solidFill>
              <a:latin typeface="Arial"/>
            </a:endParaRPr>
          </a:p>
        </p:txBody>
      </p:sp>
      <p:sp>
        <p:nvSpPr>
          <p:cNvPr id="166" name="image"/>
          <p:cNvSpPr/>
          <p:nvPr/>
        </p:nvSpPr>
        <p:spPr>
          <a:xfrm>
            <a:off x="7813800" y="0"/>
            <a:ext cx="4377960" cy="4380480"/>
          </a:xfrm>
          <a:custGeom>
            <a:gdLst>
              <a:gd name="textAreaLeft" fmla="*/ 0 w 4377960"/>
              <a:gd name="textAreaRight" fmla="*/ 4378320 w 4377960"/>
              <a:gd name="textAreaTop" fmla="*/ 0 h 4380480"/>
              <a:gd name="textAreaBottom" fmla="*/ 4380840 h 4380480"/>
            </a:gdLst>
            <a:rect l="textAreaLeft" t="textAreaTop" r="textAreaRight" b="textAreaBottom"/>
            <a:pathLst>
              <a:path w="6036950" h="6040857">
                <a:moveTo>
                  <a:pt x="2276483" y="0"/>
                </a:moveTo>
                <a:lnTo>
                  <a:pt x="6036950" y="0"/>
                </a:lnTo>
                <a:lnTo>
                  <a:pt x="6036950" y="2936006"/>
                </a:lnTo>
                <a:lnTo>
                  <a:pt x="4238679" y="5156686"/>
                </a:lnTo>
                <a:cubicBezTo>
                  <a:pt x="3409718" y="6180367"/>
                  <a:pt x="1907854" y="6338220"/>
                  <a:pt x="884172" y="5509259"/>
                </a:cubicBezTo>
                <a:cubicBezTo>
                  <a:pt x="-139509" y="4680298"/>
                  <a:pt x="-297361" y="3178434"/>
                  <a:pt x="531600" y="2154752"/>
                </a:cubicBezTo>
                <a:close/>
              </a:path>
            </a:pathLst>
          </a:custGeom>
          <a:blipFill rotWithShape="0">
            <a:blip r:embed="rId3"/>
            <a:stretch>
              <a:fillRect/>
            </a:stretch>
          </a:blipFill>
          <a:ln w="9525">
            <a:solidFill>
              <a:srgbClr val="000000">
                <a:lumMod val="40000"/>
                <a:lumOff val="60000"/>
                <a:alpha val="50000"/>
              </a:srgbClr>
            </a:solidFill>
            <a:round/>
          </a:ln>
          <a:effectLst>
            <a:outerShdw dist="253959" dir="4201429" algn="ctr" rotWithShape="0">
              <a:schemeClr val="accent1">
                <a:alpha val="15000"/>
              </a:schemeClr>
            </a:outerShdw>
          </a:effectLst>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167" name="content.1.subtitle"/>
          <p:cNvSpPr/>
          <p:nvPr/>
        </p:nvSpPr>
        <p:spPr>
          <a:xfrm>
            <a:off x="12445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认识自己的优势和不足</a:t>
            </a:r>
            <a:endParaRPr lang="en-US" sz="1600" b="0" strike="noStrike" spc="-1">
              <a:solidFill>
                <a:srgbClr val="000000"/>
              </a:solidFill>
              <a:latin typeface="Arial"/>
            </a:endParaRPr>
          </a:p>
        </p:txBody>
      </p:sp>
      <p:sp>
        <p:nvSpPr>
          <p:cNvPr id="168" name="content.1.title"/>
          <p:cNvSpPr/>
          <p:nvPr/>
        </p:nvSpPr>
        <p:spPr>
          <a:xfrm>
            <a:off x="124344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自我评价</a:t>
            </a:r>
            <a:endParaRPr lang="en-US" sz="2000" b="0" strike="noStrike" spc="-1">
              <a:solidFill>
                <a:srgbClr val="000000"/>
              </a:solidFill>
              <a:latin typeface="Arial"/>
            </a:endParaRPr>
          </a:p>
        </p:txBody>
      </p:sp>
      <p:sp>
        <p:nvSpPr>
          <p:cNvPr id="169"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70"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71"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1600" b="0" strike="noStrike" spc="-1">
                <a:solidFill>
                  <a:schemeClr val="dk1"/>
                </a:solidFill>
                <a:latin typeface="Arial"/>
                <a:ea typeface="微软雅黑"/>
              </a:rPr>
              <a:t> </a:t>
            </a:r>
            <a:endParaRPr lang="en-US" sz="1600" b="0" strike="noStrike" spc="-1">
              <a:solidFill>
                <a:srgbClr val="000000"/>
              </a:solidFill>
              <a:latin typeface="Arial"/>
            </a:endParaRPr>
          </a:p>
        </p:txBody>
      </p:sp>
      <p:sp>
        <p:nvSpPr>
          <p:cNvPr id="172"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
        <p:nvSpPr>
          <p:cNvPr id="173"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74"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提供改进和成长的机会</a:t>
            </a:r>
            <a:endParaRPr lang="en-US" sz="1600" b="0" strike="noStrike" spc="-1">
              <a:solidFill>
                <a:srgbClr val="000000"/>
              </a:solidFill>
              <a:latin typeface="Arial"/>
            </a:endParaRPr>
          </a:p>
        </p:txBody>
      </p:sp>
      <p:sp>
        <p:nvSpPr>
          <p:cNvPr id="175"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成长机会</a:t>
            </a:r>
            <a:endParaRPr lang="en-US" sz="20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76" name="图片 6"/>
          <p:cNvPicPr/>
          <p:nvPr/>
        </p:nvPicPr>
        <p:blipFill>
          <a:blip r:embed="rId2"/>
          <a:srcRect t="9654"/>
          <a:stretch>
            <a:fillRect/>
          </a:stretch>
        </p:blipFill>
        <p:spPr>
          <a:xfrm>
            <a:off x="0" y="0"/>
            <a:ext cx="12197880" cy="6857640"/>
          </a:xfrm>
          <a:prstGeom prst="rect">
            <a:avLst/>
          </a:prstGeom>
          <a:ln w="0">
            <a:noFill/>
          </a:ln>
        </p:spPr>
      </p:pic>
      <p:sp>
        <p:nvSpPr>
          <p:cNvPr id="177" name="矩形 4"/>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8"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9" name="content.2.title"/>
          <p:cNvSpPr/>
          <p:nvPr/>
        </p:nvSpPr>
        <p:spPr>
          <a:xfrm>
            <a:off x="3512160" y="2049840"/>
            <a:ext cx="266148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1"/>
                </a:solidFill>
                <a:latin typeface="微软雅黑"/>
                <a:ea typeface="微软雅黑"/>
              </a:rPr>
              <a:t>制定奖惩方案</a:t>
            </a:r>
            <a:endParaRPr lang="en-US" sz="1800" b="0" strike="noStrike" spc="-1">
              <a:solidFill>
                <a:srgbClr val="000000"/>
              </a:solidFill>
              <a:latin typeface="Arial"/>
            </a:endParaRPr>
          </a:p>
        </p:txBody>
      </p:sp>
      <p:sp>
        <p:nvSpPr>
          <p:cNvPr id="180" name="content.2.content"/>
          <p:cNvSpPr/>
          <p:nvPr/>
        </p:nvSpPr>
        <p:spPr>
          <a:xfrm>
            <a:off x="3699360" y="2511360"/>
            <a:ext cx="2143440" cy="319320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lumMod val="85000"/>
                    <a:lumOff val="15000"/>
                  </a:schemeClr>
                </a:solidFill>
                <a:latin typeface="微软雅黑"/>
                <a:ea typeface="微软雅黑"/>
              </a:rPr>
              <a:t>根据评价结果制定奖励和处罚方案</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dk1">
                    <a:lumMod val="85000"/>
                    <a:lumOff val="15000"/>
                  </a:schemeClr>
                </a:solidFill>
                <a:latin typeface="微软雅黑"/>
                <a:ea typeface="微软雅黑"/>
              </a:rPr>
              <a:t>激励员工</a:t>
            </a:r>
            <a:endParaRPr lang="en-US" sz="1600" b="0" strike="noStrike" spc="-1">
              <a:solidFill>
                <a:srgbClr val="000000"/>
              </a:solidFill>
              <a:latin typeface="Arial"/>
            </a:endParaRPr>
          </a:p>
        </p:txBody>
      </p:sp>
      <p:sp>
        <p:nvSpPr>
          <p:cNvPr id="181"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2" name="content.3.title"/>
          <p:cNvSpPr/>
          <p:nvPr/>
        </p:nvSpPr>
        <p:spPr>
          <a:xfrm>
            <a:off x="6426720" y="2049840"/>
            <a:ext cx="25783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1"/>
                </a:solidFill>
                <a:latin typeface="微软雅黑"/>
                <a:ea typeface="微软雅黑"/>
              </a:rPr>
              <a:t>沟通与讨论</a:t>
            </a:r>
            <a:endParaRPr lang="en-US" sz="1800" b="0" strike="noStrike" spc="-1">
              <a:solidFill>
                <a:srgbClr val="000000"/>
              </a:solidFill>
              <a:latin typeface="Arial"/>
            </a:endParaRPr>
          </a:p>
        </p:txBody>
      </p:sp>
      <p:sp>
        <p:nvSpPr>
          <p:cNvPr id="183" name="content.3.content"/>
          <p:cNvSpPr/>
          <p:nvPr/>
        </p:nvSpPr>
        <p:spPr>
          <a:xfrm>
            <a:off x="6685920" y="2511360"/>
            <a:ext cx="2256480" cy="309204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lumMod val="85000"/>
                    <a:lumOff val="15000"/>
                  </a:schemeClr>
                </a:solidFill>
                <a:latin typeface="微软雅黑"/>
                <a:ea typeface="微软雅黑"/>
              </a:rPr>
              <a:t>与员工沟通评价结果</a:t>
            </a:r>
            <a:endParaRPr lang="en-US" sz="1600" b="0" strike="noStrike" spc="-1">
              <a:solidFill>
                <a:srgbClr val="000000"/>
              </a:solidFill>
              <a:latin typeface="Arial"/>
            </a:endParaRPr>
          </a:p>
          <a:p>
            <a:pPr defTabSz="914400">
              <a:lnSpc>
                <a:spcPct val="150000"/>
              </a:lnSpc>
            </a:pPr>
            <a:r>
              <a:rPr lang="zh-CN" sz="1600" b="0" strike="noStrike" spc="-1">
                <a:solidFill>
                  <a:schemeClr val="dk1">
                    <a:lumMod val="85000"/>
                    <a:lumOff val="15000"/>
                  </a:schemeClr>
                </a:solidFill>
                <a:latin typeface="微软雅黑"/>
                <a:ea typeface="微软雅黑"/>
              </a:rPr>
              <a:t>制定未来发展计划</a:t>
            </a:r>
            <a:endParaRPr lang="en-US" sz="1600" b="0" strike="noStrike" spc="-1">
              <a:solidFill>
                <a:srgbClr val="000000"/>
              </a:solidFill>
              <a:latin typeface="Arial"/>
            </a:endParaRPr>
          </a:p>
        </p:txBody>
      </p:sp>
      <p:sp>
        <p:nvSpPr>
          <p:cNvPr id="184"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5" name="content.4.title"/>
          <p:cNvSpPr/>
          <p:nvPr/>
        </p:nvSpPr>
        <p:spPr>
          <a:xfrm>
            <a:off x="9177480" y="2049840"/>
            <a:ext cx="229968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
        <p:nvSpPr>
          <p:cNvPr id="186" name="content.4.content"/>
          <p:cNvSpPr/>
          <p:nvPr/>
        </p:nvSpPr>
        <p:spPr>
          <a:xfrm>
            <a:off x="9430560" y="2511360"/>
            <a:ext cx="2292480" cy="30920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187" name="PlaceHolder 1"/>
          <p:cNvSpPr>
            <a:spLocks noGrp="1"/>
          </p:cNvSpPr>
          <p:nvPr>
            <p:ph type="title" idx="4294967295"/>
          </p:nvPr>
        </p:nvSpPr>
        <p:spPr>
          <a:xfrm>
            <a:off x="210240" y="360000"/>
            <a:ext cx="1058940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评价结果</a:t>
            </a:r>
            <a:endParaRPr lang="en-US" sz="3600" b="0" strike="noStrike" spc="-1">
              <a:solidFill>
                <a:schemeClr val="dk1"/>
              </a:solidFill>
              <a:latin typeface="Arial"/>
            </a:endParaRPr>
          </a:p>
        </p:txBody>
      </p:sp>
      <p:sp>
        <p:nvSpPr>
          <p:cNvPr id="188"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9" name="content.1.title"/>
          <p:cNvSpPr/>
          <p:nvPr/>
        </p:nvSpPr>
        <p:spPr>
          <a:xfrm>
            <a:off x="882000" y="2049840"/>
            <a:ext cx="271620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1"/>
                </a:solidFill>
                <a:latin typeface="微软雅黑"/>
                <a:ea typeface="微软雅黑"/>
              </a:rPr>
              <a:t>汇总评价结果</a:t>
            </a:r>
            <a:endParaRPr lang="en-US" sz="1800" b="0" strike="noStrike" spc="-1">
              <a:solidFill>
                <a:srgbClr val="000000"/>
              </a:solidFill>
              <a:latin typeface="Arial"/>
            </a:endParaRPr>
          </a:p>
        </p:txBody>
      </p:sp>
      <p:sp>
        <p:nvSpPr>
          <p:cNvPr id="190" name="content.1.content"/>
          <p:cNvSpPr/>
          <p:nvPr/>
        </p:nvSpPr>
        <p:spPr>
          <a:xfrm>
            <a:off x="1101240" y="2511360"/>
            <a:ext cx="2053800" cy="309204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lumMod val="85000"/>
                    <a:lumOff val="15000"/>
                  </a:schemeClr>
                </a:solidFill>
                <a:latin typeface="微软雅黑"/>
                <a:ea typeface="微软雅黑"/>
              </a:rPr>
              <a:t>综合各项评价指标得出总体评价结果</a:t>
            </a:r>
            <a:endParaRPr lang="en-US" sz="1600" b="0" strike="noStrike" spc="-1">
              <a:solidFill>
                <a:srgbClr val="000000"/>
              </a:solidFill>
              <a:latin typeface="Arial"/>
            </a:endParaRPr>
          </a:p>
          <a:p>
            <a:pPr defTabSz="914400">
              <a:lnSpc>
                <a:spcPct val="150000"/>
              </a:lnSpc>
            </a:pPr>
            <a:r>
              <a:rPr lang="zh-CN" sz="1600" b="0" strike="noStrike" spc="-1">
                <a:solidFill>
                  <a:schemeClr val="dk1">
                    <a:lumMod val="85000"/>
                    <a:lumOff val="15000"/>
                  </a:schemeClr>
                </a:solidFill>
                <a:latin typeface="微软雅黑"/>
                <a:ea typeface="微软雅黑"/>
              </a:rPr>
              <a:t>为员工提供全面的反馈</a:t>
            </a:r>
            <a:endParaRPr lang="en-US" sz="16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91" name="图片 6"/>
          <p:cNvPicPr/>
          <p:nvPr/>
        </p:nvPicPr>
        <p:blipFill>
          <a:blip r:embed="rId2"/>
          <a:srcRect t="9654"/>
          <a:stretch>
            <a:fillRect/>
          </a:stretch>
        </p:blipFill>
        <p:spPr>
          <a:xfrm>
            <a:off x="0" y="0"/>
            <a:ext cx="12197880" cy="6857640"/>
          </a:xfrm>
          <a:prstGeom prst="rect">
            <a:avLst/>
          </a:prstGeom>
          <a:ln w="0">
            <a:noFill/>
          </a:ln>
        </p:spPr>
      </p:pic>
      <p:sp>
        <p:nvSpPr>
          <p:cNvPr id="192" name="矩形 4"/>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3" name="PlaceHolder 1"/>
          <p:cNvSpPr>
            <a:spLocks noGrp="1"/>
          </p:cNvSpPr>
          <p:nvPr>
            <p:ph type="title" idx="4294967295"/>
          </p:nvPr>
        </p:nvSpPr>
        <p:spPr>
          <a:xfrm>
            <a:off x="273600" y="187200"/>
            <a:ext cx="1136124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总结回顾</a:t>
            </a:r>
            <a:endParaRPr lang="en-US" sz="3600" b="0" strike="noStrike" spc="-1">
              <a:solidFill>
                <a:schemeClr val="dk1"/>
              </a:solidFill>
              <a:latin typeface="Arial"/>
            </a:endParaRPr>
          </a:p>
        </p:txBody>
      </p:sp>
      <p:sp>
        <p:nvSpPr>
          <p:cNvPr id="194" name="content.1.subtitle"/>
          <p:cNvSpPr/>
          <p:nvPr/>
        </p:nvSpPr>
        <p:spPr>
          <a:xfrm>
            <a:off x="1089000" y="2141280"/>
            <a:ext cx="2501640" cy="28101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800" b="0" strike="noStrike" spc="-1">
                <a:solidFill>
                  <a:schemeClr val="dk1">
                    <a:lumMod val="85000"/>
                    <a:lumOff val="15000"/>
                  </a:schemeClr>
                </a:solidFill>
                <a:latin typeface="微软雅黑"/>
                <a:ea typeface="微软雅黑"/>
              </a:rPr>
              <a:t>指导员工工作、激励团队成长</a:t>
            </a:r>
            <a:endParaRPr lang="en-US" sz="1800" b="0" strike="noStrike" spc="-1">
              <a:solidFill>
                <a:srgbClr val="000000"/>
              </a:solidFill>
              <a:latin typeface="Arial"/>
            </a:endParaRPr>
          </a:p>
        </p:txBody>
      </p:sp>
      <p:sp>
        <p:nvSpPr>
          <p:cNvPr id="195" name="content.1.title"/>
          <p:cNvSpPr/>
          <p:nvPr/>
        </p:nvSpPr>
        <p:spPr>
          <a:xfrm>
            <a:off x="984240" y="1433880"/>
            <a:ext cx="27014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绩效评价标准的重要性</a:t>
            </a:r>
            <a:endParaRPr lang="en-US" sz="1800" b="0" strike="noStrike" spc="-1">
              <a:solidFill>
                <a:srgbClr val="000000"/>
              </a:solidFill>
              <a:latin typeface="Arial"/>
            </a:endParaRPr>
          </a:p>
        </p:txBody>
      </p:sp>
      <p:sp>
        <p:nvSpPr>
          <p:cNvPr id="196" name="content.2.subtitle"/>
          <p:cNvSpPr/>
          <p:nvPr/>
        </p:nvSpPr>
        <p:spPr>
          <a:xfrm>
            <a:off x="9237960" y="2141280"/>
            <a:ext cx="2130840" cy="2640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800" b="0" strike="noStrike" spc="-1">
                <a:solidFill>
                  <a:schemeClr val="dk1">
                    <a:lumMod val="85000"/>
                    <a:lumOff val="15000"/>
                  </a:schemeClr>
                </a:solidFill>
                <a:latin typeface="微软雅黑"/>
                <a:ea typeface="微软雅黑"/>
              </a:rPr>
              <a:t>制定有效的激励措施</a:t>
            </a:r>
            <a:endParaRPr lang="en-US" sz="1800" b="0" strike="noStrike" spc="-1">
              <a:solidFill>
                <a:srgbClr val="000000"/>
              </a:solidFill>
              <a:latin typeface="Arial"/>
            </a:endParaRPr>
          </a:p>
        </p:txBody>
      </p:sp>
      <p:sp>
        <p:nvSpPr>
          <p:cNvPr id="197" name="content.2.title"/>
          <p:cNvSpPr/>
          <p:nvPr/>
        </p:nvSpPr>
        <p:spPr>
          <a:xfrm>
            <a:off x="8940240" y="1433880"/>
            <a:ext cx="27230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评价结果的应用</a:t>
            </a:r>
            <a:endParaRPr lang="en-US" sz="1800" b="0" strike="noStrike" spc="-1">
              <a:solidFill>
                <a:srgbClr val="000000"/>
              </a:solidFill>
              <a:latin typeface="Arial"/>
            </a:endParaRPr>
          </a:p>
        </p:txBody>
      </p:sp>
      <p:sp>
        <p:nvSpPr>
          <p:cNvPr id="198" name="content.3.subtitle"/>
          <p:cNvSpPr/>
          <p:nvPr/>
        </p:nvSpPr>
        <p:spPr>
          <a:xfrm>
            <a:off x="3900240" y="2141280"/>
            <a:ext cx="219672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800" b="0" strike="noStrike" spc="-1">
                <a:solidFill>
                  <a:schemeClr val="dk1">
                    <a:lumMod val="85000"/>
                    <a:lumOff val="15000"/>
                  </a:schemeClr>
                </a:solidFill>
                <a:latin typeface="微软雅黑"/>
                <a:ea typeface="微软雅黑"/>
              </a:rPr>
              <a:t>帮助员工自我认知与提升</a:t>
            </a:r>
            <a:endParaRPr lang="en-US" sz="1800" b="0" strike="noStrike" spc="-1">
              <a:solidFill>
                <a:srgbClr val="000000"/>
              </a:solidFill>
              <a:latin typeface="Arial"/>
            </a:endParaRPr>
          </a:p>
        </p:txBody>
      </p:sp>
      <p:sp>
        <p:nvSpPr>
          <p:cNvPr id="199" name="content.3.title"/>
          <p:cNvSpPr/>
          <p:nvPr/>
        </p:nvSpPr>
        <p:spPr>
          <a:xfrm>
            <a:off x="3674880" y="1433880"/>
            <a:ext cx="264816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自评对员工的价值</a:t>
            </a:r>
            <a:endParaRPr lang="en-US" sz="1800" b="0" strike="noStrike" spc="-1">
              <a:solidFill>
                <a:srgbClr val="000000"/>
              </a:solidFill>
              <a:latin typeface="Arial"/>
            </a:endParaRPr>
          </a:p>
        </p:txBody>
      </p:sp>
      <p:sp>
        <p:nvSpPr>
          <p:cNvPr id="200" name="content.4.subtitle"/>
          <p:cNvSpPr/>
          <p:nvPr/>
        </p:nvSpPr>
        <p:spPr>
          <a:xfrm>
            <a:off x="6406560" y="2141280"/>
            <a:ext cx="246996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800" b="0" strike="noStrike" spc="-1">
                <a:solidFill>
                  <a:schemeClr val="dk1">
                    <a:lumMod val="85000"/>
                    <a:lumOff val="15000"/>
                  </a:schemeClr>
                </a:solidFill>
                <a:latin typeface="微软雅黑"/>
                <a:ea typeface="微软雅黑"/>
              </a:rPr>
              <a:t>促进员工个人与公司发展</a:t>
            </a:r>
            <a:endParaRPr lang="en-US" sz="1800" b="0" strike="noStrike" spc="-1">
              <a:solidFill>
                <a:srgbClr val="000000"/>
              </a:solidFill>
              <a:latin typeface="Arial"/>
            </a:endParaRPr>
          </a:p>
        </p:txBody>
      </p:sp>
      <p:sp>
        <p:nvSpPr>
          <p:cNvPr id="201" name="content.4.title"/>
          <p:cNvSpPr/>
          <p:nvPr/>
        </p:nvSpPr>
        <p:spPr>
          <a:xfrm>
            <a:off x="6323400" y="1433880"/>
            <a:ext cx="261648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评价结果的沟通</a:t>
            </a:r>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02" name="图片 2"/>
          <p:cNvPicPr/>
          <p:nvPr/>
        </p:nvPicPr>
        <p:blipFill>
          <a:blip r:embed="rId2"/>
          <a:srcRect t="9654"/>
          <a:stretch>
            <a:fillRect/>
          </a:stretch>
        </p:blipFill>
        <p:spPr>
          <a:xfrm>
            <a:off x="0" y="0"/>
            <a:ext cx="12197880" cy="6857640"/>
          </a:xfrm>
          <a:prstGeom prst="rect">
            <a:avLst/>
          </a:prstGeom>
          <a:ln w="0">
            <a:noFill/>
          </a:ln>
        </p:spPr>
      </p:pic>
      <p:sp>
        <p:nvSpPr>
          <p:cNvPr id="203" name="矩形 3"/>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4"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5" name="title"/>
          <p:cNvSpPr/>
          <p:nvPr/>
        </p:nvSpPr>
        <p:spPr>
          <a:xfrm>
            <a:off x="6095880" y="741600"/>
            <a:ext cx="57481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总结与展望</a:t>
            </a:r>
            <a:endParaRPr lang="en-US" sz="2200" b="0" strike="noStrike" spc="-1">
              <a:solidFill>
                <a:srgbClr val="000000"/>
              </a:solidFill>
              <a:latin typeface="Arial"/>
            </a:endParaRPr>
          </a:p>
        </p:txBody>
      </p:sp>
      <p:sp>
        <p:nvSpPr>
          <p:cNvPr id="206" name="content"/>
          <p:cNvSpPr/>
          <p:nvPr/>
        </p:nvSpPr>
        <p:spPr>
          <a:xfrm>
            <a:off x="6095520" y="2215440"/>
            <a:ext cx="574884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员工绩效评价是企业管理中的重要环节，通过制定标准、多样化方法、员工自评和评价结果的分析，能够更好地激励员工、促进个人与公司的共同发展。</a:t>
            </a:r>
            <a:endParaRPr lang="en-US" sz="1800" b="0" strike="noStrike" spc="-1">
              <a:solidFill>
                <a:srgbClr val="000000"/>
              </a:solidFill>
              <a:latin typeface="Arial"/>
            </a:endParaRPr>
          </a:p>
        </p:txBody>
      </p:sp>
      <p:sp>
        <p:nvSpPr>
          <p:cNvPr id="207"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
        <p:nvSpPr>
          <p:cNvPr id="208" name="image"/>
          <p:cNvSpPr/>
          <p:nvPr/>
        </p:nvSpPr>
        <p:spPr>
          <a:xfrm>
            <a:off x="1036440" y="1335960"/>
            <a:ext cx="4791240" cy="2452680"/>
          </a:xfrm>
          <a:custGeom>
            <a:gdLst>
              <a:gd name="textAreaLeft" fmla="*/ 0 w 4791240"/>
              <a:gd name="textAreaRight" fmla="*/ 4791600 w 4791240"/>
              <a:gd name="textAreaTop" fmla="*/ 0 h 2452680"/>
              <a:gd name="textAreaBottom" fmla="*/ 2453040 h 2452680"/>
            </a:gdLst>
            <a:rect l="textAreaLeft" t="textAreaTop" r="textAreaRight" b="textAreaBottom"/>
            <a:pathLst>
              <a:path w="9868" h="5792">
                <a:moveTo>
                  <a:pt x="0" y="0"/>
                </a:moveTo>
                <a:lnTo>
                  <a:pt x="9868" y="0"/>
                </a:lnTo>
                <a:lnTo>
                  <a:pt x="9868" y="5792"/>
                </a:lnTo>
                <a:lnTo>
                  <a:pt x="0" y="5792"/>
                </a:lnTo>
                <a:lnTo>
                  <a:pt x="0" y="0"/>
                </a:lnTo>
                <a:close/>
              </a:path>
            </a:pathLst>
          </a:custGeom>
          <a:blipFill rotWithShape="0">
            <a:blip r:embed="rId3">
              <a:alphaModFix amt="84000"/>
            </a:blip>
            <a:stretch>
              <a:fillRect/>
            </a:stretch>
          </a:blipFill>
          <a:ln w="3175">
            <a:solidFill>
              <a:srgbClr val="000000">
                <a:lumMod val="40000"/>
                <a:lumOff val="60000"/>
                <a:alpha val="20000"/>
              </a:srgbClr>
            </a:solidFill>
            <a:round/>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09" name="图片 4"/>
          <p:cNvPicPr/>
          <p:nvPr/>
        </p:nvPicPr>
        <p:blipFill>
          <a:blip r:embed="rId3"/>
          <a:srcRect t="9654"/>
          <a:stretch>
            <a:fillRect/>
          </a:stretch>
        </p:blipFill>
        <p:spPr>
          <a:xfrm>
            <a:off x="0" y="0"/>
            <a:ext cx="12197880" cy="6857640"/>
          </a:xfrm>
          <a:prstGeom prst="rect">
            <a:avLst/>
          </a:prstGeom>
          <a:ln w="0">
            <a:noFill/>
          </a:ln>
        </p:spPr>
      </p:pic>
      <p:sp>
        <p:nvSpPr>
          <p:cNvPr id="210" name="矩形 5"/>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11" name="PlaceHolder 1"/>
          <p:cNvSpPr>
            <a:spLocks noGrp="1"/>
          </p:cNvSpPr>
          <p:nvPr>
            <p:ph/>
          </p:nvPr>
        </p:nvSpPr>
        <p:spPr>
          <a:xfrm>
            <a:off x="299880" y="279360"/>
            <a:ext cx="6318360" cy="521640"/>
          </a:xfrm>
          <a:prstGeom prst="rect">
            <a:avLst/>
          </a:prstGeom>
          <a:noFill/>
          <a:ln w="0">
            <a:noFill/>
          </a:ln>
        </p:spPr>
        <p:txBody>
          <a:bodyPr lIns="90000" tIns="46800" rIns="90000" bIns="46800" anchor="t">
            <a:normAutofit fontScale="93333"/>
          </a:bodyPr>
          <a:lstStyle/>
          <a:p>
            <a:pPr marL="228600" indent="-228600" defTabSz="914400">
              <a:lnSpc>
                <a:spcPct val="130000"/>
              </a:lnSpc>
              <a:spcAft>
                <a:spcPts val="1001"/>
              </a:spcAft>
              <a:buClr>
                <a:srgbClr val="000000"/>
              </a:buClr>
              <a:buFont typeface="Arial"/>
              <a:buChar char="●"/>
              <a:tabLst>
                <a:tab pos="1609560"/>
              </a:tabLst>
            </a:pPr>
            <a:r>
              <a:rPr lang="en-US" sz="2400" b="0" strike="noStrike" spc="148">
                <a:solidFill>
                  <a:schemeClr val="dk1"/>
                </a:solidFill>
                <a:latin typeface="Arial"/>
                <a:ea typeface="微软雅黑"/>
              </a:rPr>
              <a:t>03</a:t>
            </a:r>
            <a:endParaRPr lang="en-US" sz="2400" b="0" strike="noStrike" spc="148">
              <a:solidFill>
                <a:schemeClr val="dk1">
                  <a:lumMod val="65000"/>
                  <a:lumOff val="35000"/>
                </a:schemeClr>
              </a:solidFill>
              <a:latin typeface="Arial"/>
            </a:endParaRPr>
          </a:p>
        </p:txBody>
      </p:sp>
      <p:sp>
        <p:nvSpPr>
          <p:cNvPr id="212" name="PlaceHolder 2"/>
          <p:cNvSpPr>
            <a:spLocks noGrp="1"/>
          </p:cNvSpPr>
          <p:nvPr>
            <p:ph type="title" idx="4294967295"/>
          </p:nvPr>
        </p:nvSpPr>
        <p:spPr>
          <a:xfrm>
            <a:off x="2936160" y="2349000"/>
            <a:ext cx="6318360" cy="1572480"/>
          </a:xfrm>
          <a:prstGeom prst="rect">
            <a:avLst/>
          </a:prstGeom>
          <a:noFill/>
          <a:ln w="0">
            <a:noFill/>
          </a:ln>
        </p:spPr>
        <p:txBody>
          <a:bodyPr lIns="90000" tIns="47160" rIns="90000" bIns="47160" anchor="ctr">
            <a:noAutofit/>
          </a:bodyPr>
          <a:lstStyle/>
          <a:p>
            <a:pPr indent="0" algn="ctr"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绩效评价过程管理</a:t>
            </a:r>
            <a:endParaRPr lang="en-US" sz="3600" b="0" strike="noStrike" spc="-1">
              <a:solidFill>
                <a:schemeClr val="dk1"/>
              </a:solidFill>
              <a:latin typeface="Arial"/>
            </a:endParaRPr>
          </a:p>
        </p:txBody>
      </p:sp>
      <p:sp>
        <p:nvSpPr>
          <p:cNvPr id="213"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14" name="图片 6"/>
          <p:cNvPicPr/>
          <p:nvPr/>
        </p:nvPicPr>
        <p:blipFill>
          <a:blip r:embed="rId2"/>
          <a:srcRect t="9654"/>
          <a:stretch>
            <a:fillRect/>
          </a:stretch>
        </p:blipFill>
        <p:spPr>
          <a:xfrm>
            <a:off x="0" y="0"/>
            <a:ext cx="12197880" cy="6857640"/>
          </a:xfrm>
          <a:prstGeom prst="rect">
            <a:avLst/>
          </a:prstGeom>
          <a:ln w="0">
            <a:noFill/>
          </a:ln>
        </p:spPr>
      </p:pic>
      <p:sp>
        <p:nvSpPr>
          <p:cNvPr id="215" name="矩形 4"/>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16"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17" name="content.2.title"/>
          <p:cNvSpPr/>
          <p:nvPr/>
        </p:nvSpPr>
        <p:spPr>
          <a:xfrm>
            <a:off x="3512160" y="2049840"/>
            <a:ext cx="266148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1"/>
                </a:solidFill>
                <a:latin typeface="微软雅黑"/>
                <a:ea typeface="微软雅黑"/>
              </a:rPr>
              <a:t>确保评价表格和资料准备完整</a:t>
            </a:r>
            <a:endParaRPr lang="en-US" sz="1800" b="0" strike="noStrike" spc="-1">
              <a:solidFill>
                <a:srgbClr val="000000"/>
              </a:solidFill>
              <a:latin typeface="Arial"/>
            </a:endParaRPr>
          </a:p>
        </p:txBody>
      </p:sp>
      <p:sp>
        <p:nvSpPr>
          <p:cNvPr id="218" name="content.2.content"/>
          <p:cNvSpPr/>
          <p:nvPr/>
        </p:nvSpPr>
        <p:spPr>
          <a:xfrm>
            <a:off x="3699360" y="2511360"/>
            <a:ext cx="2143440" cy="31932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600" b="0" strike="noStrike" spc="-1">
                <a:solidFill>
                  <a:schemeClr val="dk1">
                    <a:lumMod val="85000"/>
                    <a:lumOff val="15000"/>
                  </a:schemeClr>
                </a:solidFill>
                <a:latin typeface="微软雅黑"/>
                <a:ea typeface="微软雅黑"/>
              </a:rPr>
              <a:t>确保评价的客观性和全面性</a:t>
            </a:r>
            <a:endParaRPr lang="en-US" sz="1600" b="0" strike="noStrike" spc="-1">
              <a:solidFill>
                <a:srgbClr val="000000"/>
              </a:solidFill>
              <a:latin typeface="Arial"/>
            </a:endParaRPr>
          </a:p>
        </p:txBody>
      </p:sp>
      <p:sp>
        <p:nvSpPr>
          <p:cNvPr id="219"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20" name="content.3.title"/>
          <p:cNvSpPr/>
          <p:nvPr/>
        </p:nvSpPr>
        <p:spPr>
          <a:xfrm>
            <a:off x="6426720" y="2049840"/>
            <a:ext cx="25783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
        <p:nvSpPr>
          <p:cNvPr id="221" name="content.3.content"/>
          <p:cNvSpPr/>
          <p:nvPr/>
        </p:nvSpPr>
        <p:spPr>
          <a:xfrm>
            <a:off x="6685920" y="2511360"/>
            <a:ext cx="2256480" cy="30920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222"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23" name="content.4.title"/>
          <p:cNvSpPr/>
          <p:nvPr/>
        </p:nvSpPr>
        <p:spPr>
          <a:xfrm>
            <a:off x="9177480" y="2049840"/>
            <a:ext cx="229968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
        <p:nvSpPr>
          <p:cNvPr id="224" name="content.4.content"/>
          <p:cNvSpPr/>
          <p:nvPr/>
        </p:nvSpPr>
        <p:spPr>
          <a:xfrm>
            <a:off x="9430560" y="2511360"/>
            <a:ext cx="2292480" cy="30920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225" name="PlaceHolder 1"/>
          <p:cNvSpPr>
            <a:spLocks noGrp="1"/>
          </p:cNvSpPr>
          <p:nvPr>
            <p:ph type="title" idx="4294967295"/>
          </p:nvPr>
        </p:nvSpPr>
        <p:spPr>
          <a:xfrm>
            <a:off x="210240" y="360000"/>
            <a:ext cx="1058940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绩效评价准备</a:t>
            </a:r>
            <a:endParaRPr lang="en-US" sz="3600" b="0" strike="noStrike" spc="-1">
              <a:solidFill>
                <a:schemeClr val="dk1"/>
              </a:solidFill>
              <a:latin typeface="Arial"/>
            </a:endParaRPr>
          </a:p>
        </p:txBody>
      </p:sp>
      <p:sp>
        <p:nvSpPr>
          <p:cNvPr id="226"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27" name="content.1.title"/>
          <p:cNvSpPr/>
          <p:nvPr/>
        </p:nvSpPr>
        <p:spPr>
          <a:xfrm>
            <a:off x="882000" y="2049840"/>
            <a:ext cx="271620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1"/>
                </a:solidFill>
                <a:latin typeface="微软雅黑"/>
                <a:ea typeface="微软雅黑"/>
              </a:rPr>
              <a:t>提前通知员工绩效评价时间和流程</a:t>
            </a:r>
            <a:endParaRPr lang="en-US" sz="1800" b="0" strike="noStrike" spc="-1">
              <a:solidFill>
                <a:srgbClr val="000000"/>
              </a:solidFill>
              <a:latin typeface="Arial"/>
            </a:endParaRPr>
          </a:p>
        </p:txBody>
      </p:sp>
      <p:sp>
        <p:nvSpPr>
          <p:cNvPr id="228" name="content.1.content"/>
          <p:cNvSpPr/>
          <p:nvPr/>
        </p:nvSpPr>
        <p:spPr>
          <a:xfrm>
            <a:off x="1101240" y="2511360"/>
            <a:ext cx="2053800" cy="30920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600" b="0" strike="noStrike" spc="-1">
                <a:solidFill>
                  <a:schemeClr val="dk1">
                    <a:lumMod val="85000"/>
                    <a:lumOff val="15000"/>
                  </a:schemeClr>
                </a:solidFill>
                <a:latin typeface="微软雅黑"/>
                <a:ea typeface="微软雅黑"/>
              </a:rPr>
              <a:t>确保员工有足够的准备时间和心理准备</a:t>
            </a:r>
            <a:endParaRPr lang="en-US" sz="16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29" name="图片 6"/>
          <p:cNvPicPr/>
          <p:nvPr/>
        </p:nvPicPr>
        <p:blipFill>
          <a:blip r:embed="rId2"/>
          <a:srcRect t="9654"/>
          <a:stretch>
            <a:fillRect/>
          </a:stretch>
        </p:blipFill>
        <p:spPr>
          <a:xfrm>
            <a:off x="0" y="0"/>
            <a:ext cx="12197880" cy="6857640"/>
          </a:xfrm>
          <a:prstGeom prst="rect">
            <a:avLst/>
          </a:prstGeom>
          <a:ln w="0">
            <a:noFill/>
          </a:ln>
        </p:spPr>
      </p:pic>
      <p:sp>
        <p:nvSpPr>
          <p:cNvPr id="230" name="矩形 1"/>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31" name="PlaceHolder 1"/>
          <p:cNvSpPr>
            <a:spLocks noGrp="1"/>
          </p:cNvSpPr>
          <p:nvPr>
            <p:ph type="title" idx="4294967295"/>
          </p:nvPr>
        </p:nvSpPr>
        <p:spPr>
          <a:xfrm>
            <a:off x="0" y="36000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评价过程</a:t>
            </a:r>
            <a:endParaRPr lang="en-US" sz="3600" b="0" strike="noStrike" spc="-1">
              <a:solidFill>
                <a:schemeClr val="dk1"/>
              </a:solidFill>
              <a:latin typeface="Arial"/>
            </a:endParaRPr>
          </a:p>
        </p:txBody>
      </p:sp>
      <p:sp>
        <p:nvSpPr>
          <p:cNvPr id="232" name="image"/>
          <p:cNvSpPr/>
          <p:nvPr/>
        </p:nvSpPr>
        <p:spPr>
          <a:xfrm>
            <a:off x="7813800" y="0"/>
            <a:ext cx="4377960" cy="4380480"/>
          </a:xfrm>
          <a:custGeom>
            <a:gdLst>
              <a:gd name="textAreaLeft" fmla="*/ 0 w 4377960"/>
              <a:gd name="textAreaRight" fmla="*/ 4378320 w 4377960"/>
              <a:gd name="textAreaTop" fmla="*/ 0 h 4380480"/>
              <a:gd name="textAreaBottom" fmla="*/ 4380840 h 4380480"/>
            </a:gdLst>
            <a:rect l="textAreaLeft" t="textAreaTop" r="textAreaRight" b="textAreaBottom"/>
            <a:pathLst>
              <a:path w="6036950" h="6040857">
                <a:moveTo>
                  <a:pt x="2276483" y="0"/>
                </a:moveTo>
                <a:lnTo>
                  <a:pt x="6036950" y="0"/>
                </a:lnTo>
                <a:lnTo>
                  <a:pt x="6036950" y="2936006"/>
                </a:lnTo>
                <a:lnTo>
                  <a:pt x="4238679" y="5156686"/>
                </a:lnTo>
                <a:cubicBezTo>
                  <a:pt x="3409718" y="6180367"/>
                  <a:pt x="1907854" y="6338220"/>
                  <a:pt x="884172" y="5509259"/>
                </a:cubicBezTo>
                <a:cubicBezTo>
                  <a:pt x="-139509" y="4680298"/>
                  <a:pt x="-297361" y="3178434"/>
                  <a:pt x="531600" y="2154752"/>
                </a:cubicBezTo>
                <a:close/>
              </a:path>
            </a:pathLst>
          </a:custGeom>
          <a:blipFill rotWithShape="0">
            <a:blip r:embed="rId3"/>
            <a:stretch>
              <a:fillRect/>
            </a:stretch>
          </a:blipFill>
          <a:ln w="9525">
            <a:solidFill>
              <a:srgbClr val="000000">
                <a:lumMod val="40000"/>
                <a:lumOff val="60000"/>
                <a:alpha val="50000"/>
              </a:srgbClr>
            </a:solidFill>
            <a:round/>
          </a:ln>
          <a:effectLst>
            <a:outerShdw dist="253959" dir="4201429" algn="ctr" rotWithShape="0">
              <a:schemeClr val="accent1">
                <a:alpha val="15000"/>
              </a:schemeClr>
            </a:outerShdw>
          </a:effectLst>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233" name="content.1.subtitle"/>
          <p:cNvSpPr/>
          <p:nvPr/>
        </p:nvSpPr>
        <p:spPr>
          <a:xfrm>
            <a:off x="12445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确保评价的权威性和专业性</a:t>
            </a:r>
            <a:endParaRPr lang="en-US" sz="1600" b="0" strike="noStrike" spc="-1">
              <a:solidFill>
                <a:srgbClr val="000000"/>
              </a:solidFill>
              <a:latin typeface="Arial"/>
            </a:endParaRPr>
          </a:p>
        </p:txBody>
      </p:sp>
      <p:sp>
        <p:nvSpPr>
          <p:cNvPr id="234" name="content.1.title"/>
          <p:cNvSpPr/>
          <p:nvPr/>
        </p:nvSpPr>
        <p:spPr>
          <a:xfrm>
            <a:off x="124344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由直接主管进行员工绩效评价</a:t>
            </a:r>
            <a:endParaRPr lang="en-US" sz="2000" b="0" strike="noStrike" spc="-1">
              <a:solidFill>
                <a:srgbClr val="000000"/>
              </a:solidFill>
              <a:latin typeface="Arial"/>
            </a:endParaRPr>
          </a:p>
        </p:txBody>
      </p:sp>
      <p:sp>
        <p:nvSpPr>
          <p:cNvPr id="235"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236"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237"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1600" b="0" strike="noStrike" spc="-1">
                <a:solidFill>
                  <a:schemeClr val="dk1"/>
                </a:solidFill>
                <a:latin typeface="Arial"/>
                <a:ea typeface="微软雅黑"/>
              </a:rPr>
              <a:t> </a:t>
            </a:r>
            <a:endParaRPr lang="en-US" sz="1600" b="0" strike="noStrike" spc="-1">
              <a:solidFill>
                <a:srgbClr val="000000"/>
              </a:solidFill>
              <a:latin typeface="Arial"/>
            </a:endParaRPr>
          </a:p>
        </p:txBody>
      </p:sp>
      <p:sp>
        <p:nvSpPr>
          <p:cNvPr id="238"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
        <p:nvSpPr>
          <p:cNvPr id="239"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240"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建立员工和主管之间的信任关系</a:t>
            </a:r>
            <a:endParaRPr lang="en-US" sz="1600" b="0" strike="noStrike" spc="-1">
              <a:solidFill>
                <a:srgbClr val="000000"/>
              </a:solidFill>
              <a:latin typeface="Arial"/>
            </a:endParaRPr>
          </a:p>
        </p:txBody>
      </p:sp>
      <p:sp>
        <p:nvSpPr>
          <p:cNvPr id="241"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与员工进行开放、诚实的沟通</a:t>
            </a:r>
            <a:endParaRPr lang="en-US" sz="20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42" name="图片 6"/>
          <p:cNvPicPr/>
          <p:nvPr/>
        </p:nvPicPr>
        <p:blipFill>
          <a:blip r:embed="rId2"/>
          <a:srcRect t="9654"/>
          <a:stretch>
            <a:fillRect/>
          </a:stretch>
        </p:blipFill>
        <p:spPr>
          <a:xfrm>
            <a:off x="0" y="0"/>
            <a:ext cx="12197880" cy="6857640"/>
          </a:xfrm>
          <a:prstGeom prst="rect">
            <a:avLst/>
          </a:prstGeom>
          <a:ln w="0">
            <a:noFill/>
          </a:ln>
        </p:spPr>
      </p:pic>
      <p:sp>
        <p:nvSpPr>
          <p:cNvPr id="243" name="矩形 4"/>
          <p:cNvSpPr/>
          <p:nvPr/>
        </p:nvSpPr>
        <p:spPr>
          <a:xfrm>
            <a:off x="353880" y="342000"/>
            <a:ext cx="11482200" cy="6173280"/>
          </a:xfrm>
          <a:prstGeom prst="rect">
            <a:avLst/>
          </a:prstGeom>
          <a:noFill/>
          <a:ln w="28575">
            <a:solidFill>
              <a:srgbClr val="9AC275"/>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44" name="PlaceHolder 1"/>
          <p:cNvSpPr>
            <a:spLocks noGrp="1"/>
          </p:cNvSpPr>
          <p:nvPr>
            <p:ph type="title" idx="4294967295"/>
          </p:nvPr>
        </p:nvSpPr>
        <p:spPr>
          <a:xfrm>
            <a:off x="273600" y="187200"/>
            <a:ext cx="1136124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绩效记录</a:t>
            </a:r>
            <a:endParaRPr lang="en-US" sz="3600" b="0" strike="noStrike" spc="-1">
              <a:solidFill>
                <a:schemeClr val="dk1"/>
              </a:solidFill>
              <a:latin typeface="Arial"/>
            </a:endParaRPr>
          </a:p>
        </p:txBody>
      </p:sp>
      <p:sp>
        <p:nvSpPr>
          <p:cNvPr id="245" name="content.1.subtitle"/>
          <p:cNvSpPr/>
          <p:nvPr/>
        </p:nvSpPr>
        <p:spPr>
          <a:xfrm>
            <a:off x="1089000" y="2141280"/>
            <a:ext cx="2501640" cy="28101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800" b="0" strike="noStrike" spc="-1">
                <a:solidFill>
                  <a:schemeClr val="dk1">
                    <a:lumMod val="85000"/>
                    <a:lumOff val="15000"/>
                  </a:schemeClr>
                </a:solidFill>
                <a:latin typeface="微软雅黑"/>
                <a:ea typeface="微软雅黑"/>
              </a:rPr>
              <a:t>记录员工的工作表现和成长历程</a:t>
            </a:r>
            <a:endParaRPr lang="en-US" sz="1800" b="0" strike="noStrike" spc="-1">
              <a:solidFill>
                <a:srgbClr val="000000"/>
              </a:solidFill>
              <a:latin typeface="Arial"/>
            </a:endParaRPr>
          </a:p>
        </p:txBody>
      </p:sp>
      <p:sp>
        <p:nvSpPr>
          <p:cNvPr id="246" name="content.1.title"/>
          <p:cNvSpPr/>
          <p:nvPr/>
        </p:nvSpPr>
        <p:spPr>
          <a:xfrm>
            <a:off x="984240" y="1433880"/>
            <a:ext cx="27014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建立员工绩效档案</a:t>
            </a:r>
            <a:endParaRPr lang="en-US" sz="1800" b="0" strike="noStrike" spc="-1">
              <a:solidFill>
                <a:srgbClr val="000000"/>
              </a:solidFill>
              <a:latin typeface="Arial"/>
            </a:endParaRPr>
          </a:p>
        </p:txBody>
      </p:sp>
      <p:sp>
        <p:nvSpPr>
          <p:cNvPr id="247" name="content.2.subtitle"/>
          <p:cNvSpPr/>
          <p:nvPr/>
        </p:nvSpPr>
        <p:spPr>
          <a:xfrm>
            <a:off x="9237960" y="2141280"/>
            <a:ext cx="2130840" cy="2640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800" b="0" strike="noStrike" spc="-1">
                <a:solidFill>
                  <a:schemeClr val="dk1">
                    <a:lumMod val="85000"/>
                    <a:lumOff val="15000"/>
                  </a:schemeClr>
                </a:solidFill>
                <a:latin typeface="微软雅黑"/>
                <a:ea typeface="微软雅黑"/>
              </a:rPr>
              <a:t>为公司决策和员工发展提供参考</a:t>
            </a:r>
            <a:endParaRPr lang="en-US" sz="1800" b="0" strike="noStrike" spc="-1">
              <a:solidFill>
                <a:srgbClr val="000000"/>
              </a:solidFill>
              <a:latin typeface="Arial"/>
            </a:endParaRPr>
          </a:p>
        </p:txBody>
      </p:sp>
      <p:sp>
        <p:nvSpPr>
          <p:cNvPr id="248" name="content.2.title"/>
          <p:cNvSpPr/>
          <p:nvPr/>
        </p:nvSpPr>
        <p:spPr>
          <a:xfrm>
            <a:off x="8940240" y="1433880"/>
            <a:ext cx="27230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为后续的晋升、奖惩提供依据</a:t>
            </a:r>
            <a:endParaRPr lang="en-US" sz="1800" b="0" strike="noStrike" spc="-1">
              <a:solidFill>
                <a:srgbClr val="000000"/>
              </a:solidFill>
              <a:latin typeface="Arial"/>
            </a:endParaRPr>
          </a:p>
        </p:txBody>
      </p:sp>
      <p:sp>
        <p:nvSpPr>
          <p:cNvPr id="249" name="content.3.subtitle"/>
          <p:cNvSpPr/>
          <p:nvPr/>
        </p:nvSpPr>
        <p:spPr>
          <a:xfrm>
            <a:off x="3900240" y="2141280"/>
            <a:ext cx="219672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800" b="0" strike="noStrike" spc="-1">
                <a:solidFill>
                  <a:schemeClr val="dk1">
                    <a:lumMod val="85000"/>
                    <a:lumOff val="15000"/>
                  </a:schemeClr>
                </a:solidFill>
                <a:latin typeface="微软雅黑"/>
                <a:ea typeface="微软雅黑"/>
              </a:rPr>
              <a:t> </a:t>
            </a:r>
            <a:endParaRPr lang="en-US" sz="1800" b="0" strike="noStrike" spc="-1">
              <a:solidFill>
                <a:srgbClr val="000000"/>
              </a:solidFill>
              <a:latin typeface="Arial"/>
            </a:endParaRPr>
          </a:p>
        </p:txBody>
      </p:sp>
      <p:sp>
        <p:nvSpPr>
          <p:cNvPr id="250" name="content.3.title"/>
          <p:cNvSpPr/>
          <p:nvPr/>
        </p:nvSpPr>
        <p:spPr>
          <a:xfrm>
            <a:off x="3674880" y="1433880"/>
            <a:ext cx="264816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
        <p:nvSpPr>
          <p:cNvPr id="251" name="content.4.subtitle"/>
          <p:cNvSpPr/>
          <p:nvPr/>
        </p:nvSpPr>
        <p:spPr>
          <a:xfrm>
            <a:off x="6406560" y="2141280"/>
            <a:ext cx="246996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800" b="0" strike="noStrike" spc="-1">
                <a:solidFill>
                  <a:schemeClr val="dk1">
                    <a:lumMod val="85000"/>
                    <a:lumOff val="15000"/>
                  </a:schemeClr>
                </a:solidFill>
                <a:latin typeface="微软雅黑"/>
                <a:ea typeface="微软雅黑"/>
              </a:rPr>
              <a:t> </a:t>
            </a:r>
            <a:endParaRPr lang="en-US" sz="1800" b="0" strike="noStrike" spc="-1">
              <a:solidFill>
                <a:srgbClr val="000000"/>
              </a:solidFill>
              <a:latin typeface="Arial"/>
            </a:endParaRPr>
          </a:p>
        </p:txBody>
      </p:sp>
      <p:sp>
        <p:nvSpPr>
          <p:cNvPr id="252" name="content.4.title"/>
          <p:cNvSpPr/>
          <p:nvPr/>
        </p:nvSpPr>
        <p:spPr>
          <a:xfrm>
            <a:off x="6323400" y="1433880"/>
            <a:ext cx="261648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https://d.book118.com/858101077001006046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130</Paragraphs>
  <Slides>21</Slides>
  <Notes>6</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21</vt:i4>
      </vt:variant>
    </vt:vector>
  </HeadingPairs>
  <TitlesOfParts>
    <vt:vector baseType="lpstr" size="30">
      <vt:lpstr>Arial</vt:lpstr>
      <vt:lpstr>Calibri</vt:lpstr>
      <vt:lpstr>微软雅黑</vt:lpstr>
      <vt:lpstr>Times New Roman</vt:lpstr>
      <vt:lpstr>Wingdings</vt:lpstr>
      <vt:lpstr>Symbol</vt:lpstr>
      <vt:lpstr>宋体</vt:lpstr>
      <vt:lpstr>DejaVu Sans</vt:lpstr>
      <vt:lpstr>Office Theme</vt:lpstr>
      <vt:lpstr>人事行政年终总结：员工绩效评价总结</vt:lpstr>
      <vt:lpstr>目录</vt:lpstr>
      <vt:lpstr>第1章 人事行政年终总结简介</vt:lpstr>
      <vt:lpstr> </vt:lpstr>
      <vt:lpstr>介绍</vt:lpstr>
      <vt:lpstr>目的</vt:lpstr>
      <vt:lpstr>流程</vt:lpstr>
      <vt:lpstr>重点</vt:lpstr>
      <vt:lpstr>结论</vt:lpstr>
      <vt:lpstr>第2章 员工绩效评价标准制定</vt:lpstr>
      <vt:lpstr> </vt:lpstr>
      <vt:lpstr>衡量方法</vt:lpstr>
      <vt:lpstr>员工自评</vt:lpstr>
      <vt:lpstr>评价结果</vt:lpstr>
      <vt:lpstr>总结回顾</vt:lpstr>
      <vt:lpstr> </vt:lpstr>
      <vt:lpstr>第3章 绩效评价过程管理</vt:lpstr>
      <vt:lpstr>绩效评价准备</vt:lpstr>
      <vt:lpstr>评价过程</vt:lpstr>
      <vt:lpstr>绩效记录</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2024-09-26T16:54:05.277</cp:lastPrinted>
  <dcterms:created xsi:type="dcterms:W3CDTF">2024-09-26T08:54:05Z</dcterms:created>
  <dcterms:modified xsi:type="dcterms:W3CDTF">2024-09-26T08:54:07Z</dcterms:modified>
</cp:coreProperties>
</file>