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HQRAL+MS-UIGothic"/>
      <p:regular r:id="rId15"/>
    </p:embeddedFont>
    <p:embeddedFont>
      <p:font typeface="FQJHNL+JNAKBL+ArialMT"/>
      <p:regular r:id="rId16"/>
    </p:embeddedFont>
    <p:embeddedFont>
      <p:font typeface="CQUMOJ+HACWAM+MicrosoftYaHei"/>
      <p:regular r:id="rId17"/>
    </p:embeddedFont>
    <p:embeddedFont>
      <p:font typeface="WOMBLT+JTBION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41D4A-B7B9-4E98-B199-25B78A6A6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6F577-0B63-4155-8F40-60BE9F71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47A33-E654-4BCA-B8C9-DB8E2251A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D859E-5FE4-4693-9277-4EBB231EC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9F4DF-0FEA-40A3-887D-06970B297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EC3E9-550C-4428-B3C1-3C09B876A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3DD8D0-910F-4929-949D-CCACB34DB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47025-1C86-42AF-84AB-99E5235A5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7E895-6207-4C40-88BB-645B27579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10D3F-F3AE-4CE2-9647-48C1DA0DD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53E3D-5306-488B-8613-02A66E991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707411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95325" y="108219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IHQRAL+MS-UIGothic"/>
                <a:cs typeface="IHQRAL+MS-UIGothic"/>
              </a:rPr>
              <a:t>印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5150" spc="23">
                <a:solidFill>
                  <a:srgbClr val="000000"/>
                </a:solidFill>
                <a:latin typeface="IHQRAL+MS-UIGothic"/>
                <a:cs typeface="IHQRAL+MS-UIGothic"/>
              </a:rPr>
              <a:t>管理培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训课</a:t>
            </a:r>
            <a:r>
              <a:rPr sz="5150">
                <a:solidFill>
                  <a:srgbClr val="000000"/>
                </a:solidFill>
                <a:latin typeface="IHQRAL+MS-UIGothic"/>
                <a:cs typeface="IHQRA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QJHNL+JNAKBL+ArialMT"/>
                <a:cs typeface="FQJHNL+JNAKB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CQUMOJ+HACWAM+MicrosoftYaHei"/>
                <a:cs typeface="CQUMOJ+HACWAM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738821" cy="29782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QJHNL+JNAKBL+ArialMT"/>
                <a:cs typeface="FQJHNL+JNAKB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的制作与保管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QJHNL+JNAKBL+ArialMT"/>
                <a:cs typeface="FQJHNL+JNAKB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的使用与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审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QJHNL+JNAKBL+ArialMT"/>
                <a:cs typeface="FQJHNL+JNAKB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更与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销毁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QJHNL+JNAKBL+ArialMT"/>
                <a:cs typeface="FQJHNL+JNAKB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管理的制度与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FQJHNL+JNAKBL+ArialMT"/>
                <a:cs typeface="FQJHNL+JNAKB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案例分析与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84FF"/>
                </a:solidFill>
                <a:latin typeface="IHQRAL+MS-UIGothic"/>
                <a:cs typeface="IHQRAL+MS-UIGothic"/>
              </a:rPr>
              <a:t>践操作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HQRAL+MS-UIGothic"/>
                <a:cs typeface="IHQRAL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WOMBLT+JTBION+MicrosoftYaHei-Bold"/>
                <a:cs typeface="WOMBLT+JTBIO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03090" y="3340334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IHQRAL+MS-UIGothic"/>
                <a:cs typeface="IHQRAL+MS-UIGothic"/>
              </a:rPr>
              <a:t>印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4550" spc="23">
                <a:solidFill>
                  <a:srgbClr val="000000"/>
                </a:solidFill>
                <a:latin typeface="IHQRAL+MS-UIGothic"/>
                <a:cs typeface="IHQRAL+MS-UIGothic"/>
              </a:rPr>
              <a:t>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的种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和用途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UMOJ+HACWAM+MicrosoftYaHei"/>
                <a:cs typeface="CQUMOJ+HACWA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UMOJ+HACWAM+MicrosoftYaHei"/>
                <a:cs typeface="CQUMOJ+HACWA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UMOJ+HACWAM+MicrosoftYaHei"/>
                <a:cs typeface="CQUMOJ+HACWA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QUMOJ+HACWAM+MicrosoftYaHei"/>
                <a:cs typeface="CQUMOJ+HACWAM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公章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部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门</a:t>
            </a:r>
            <a:r>
              <a:rPr sz="1550">
                <a:solidFill>
                  <a:srgbClr val="0084FF"/>
                </a:solidFill>
                <a:latin typeface="IHQRAL+MS-UIGothic"/>
                <a:cs typeface="IHQRAL+MS-UIGothic"/>
              </a:rPr>
              <a:t>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合同章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票章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用于公司正式文件、合同、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等法律文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的盖章。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用于公司内部各部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的日常文</a:t>
            </a:r>
          </a:p>
          <a:p>
            <a:pPr marL="4286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料等盖章。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用于公司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的合同、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</a:p>
          <a:p>
            <a:pPr marL="6857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等盖章。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用于公司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外开具的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票盖章。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管理的重要性和意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IHQRAL+MS-UIGothic"/>
                <a:cs typeface="IHQRAL+MS-UIGothic"/>
              </a:rPr>
              <a:t>提高工作效率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过规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范印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管理，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化印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使用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流程，提高工作效率，避免因印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使用繁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琐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而影响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业务进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IHQRAL+MS-UIGothic"/>
                <a:cs typeface="IHQRAL+MS-UIGothic"/>
              </a:rPr>
              <a:t>保障公司合法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权</a:t>
            </a:r>
            <a:r>
              <a:rPr sz="2300">
                <a:solidFill>
                  <a:srgbClr val="0084FF"/>
                </a:solidFill>
                <a:latin typeface="IHQRAL+MS-UIGothic"/>
                <a:cs typeface="IHQRAL+MS-UIGothic"/>
              </a:rPr>
              <a:t>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过规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范印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管理，确保公司印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使用合法、合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，避免因印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管理不善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致的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经济损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失和法律</a:t>
            </a:r>
          </a:p>
          <a:p>
            <a:pPr marL="2286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IHQRAL+MS-UIGothic"/>
                <a:cs typeface="IHQRAL+MS-UIGothic"/>
              </a:rPr>
              <a:t>保障信息安全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是公司重要的身份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标识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范印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管理，确保公司信息安全，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QRAL+MS-UIGothic"/>
                <a:cs typeface="IHQRAL+MS-UIGothic"/>
              </a:rPr>
              <a:t>防止信息泄露和被盗用。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管理的原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和要求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3189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2000" spc="25">
                <a:solidFill>
                  <a:srgbClr val="FFFDFD"/>
                </a:solidFill>
                <a:latin typeface="IHQRAL+MS-UIGothic"/>
                <a:cs typeface="IHQRAL+MS-UIGothic"/>
              </a:rPr>
              <a:t>格控制印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鉴</a:t>
            </a:r>
            <a:r>
              <a:rPr sz="2000" spc="25">
                <a:solidFill>
                  <a:srgbClr val="FFFDFD"/>
                </a:solidFill>
                <a:latin typeface="IHQRAL+MS-UIGothic"/>
                <a:cs typeface="IHQRAL+MS-UIGothic"/>
              </a:rPr>
              <a:t>使用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2000">
                <a:solidFill>
                  <a:srgbClr val="FFFDFD"/>
                </a:solidFill>
                <a:latin typeface="IHQRAL+MS-UIGothic"/>
                <a:cs typeface="IHQRAL+MS-UIGothic"/>
              </a:rPr>
              <a:t>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HQRAL+MS-UIGothic"/>
                <a:cs typeface="IHQRAL+MS-UIGothic"/>
              </a:rPr>
              <a:t>定期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审计</a:t>
            </a:r>
            <a:r>
              <a:rPr sz="2000" spc="25">
                <a:solidFill>
                  <a:srgbClr val="FFFDFD"/>
                </a:solidFill>
                <a:latin typeface="IHQRAL+MS-UIGothic"/>
                <a:cs typeface="IHQRAL+MS-UIGothic"/>
              </a:rPr>
              <a:t>印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鉴</a:t>
            </a:r>
            <a:r>
              <a:rPr sz="2000" spc="25">
                <a:solidFill>
                  <a:srgbClr val="FFFDFD"/>
                </a:solidFill>
                <a:latin typeface="IHQRAL+MS-UIGothic"/>
                <a:cs typeface="IHQRAL+MS-UIGothic"/>
              </a:rPr>
              <a:t>使用情况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只有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的人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才能使用印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并需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行登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使用情况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行定期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审计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，以确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保印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使用合法、合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HQRAL+MS-UIGothic"/>
                <a:cs typeface="IHQRAL+MS-UIGothic"/>
              </a:rPr>
              <a:t>确保印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鉴</a:t>
            </a:r>
            <a:r>
              <a:rPr sz="2000" spc="25">
                <a:solidFill>
                  <a:srgbClr val="FFFDFD"/>
                </a:solidFill>
                <a:latin typeface="IHQRAL+MS-UIGothic"/>
                <a:cs typeface="IHQRAL+MS-UIGothic"/>
              </a:rPr>
              <a:t>保管安全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940038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鉴应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妥善保管，避免被盗用或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滥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WOMBLT+JTBION+MicrosoftYaHei-Bold"/>
                <a:cs typeface="WOMBLT+JTBIO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22065" y="3340334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IHQRAL+MS-UIGothic"/>
                <a:cs typeface="IHQRAL+MS-UIGothic"/>
              </a:rPr>
              <a:t>印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4550" spc="25">
                <a:solidFill>
                  <a:srgbClr val="000000"/>
                </a:solidFill>
                <a:latin typeface="IHQRAL+MS-UIGothic"/>
                <a:cs typeface="IHQRAL+MS-UIGothic"/>
              </a:rPr>
              <a:t>的制作与保管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的制作流程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9700" y="2105655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确定印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种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和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0084FF"/>
                </a:solidFill>
                <a:latin typeface="IHQRAL+MS-UIGothic"/>
                <a:cs typeface="IHQRAL+MS-UIGothic"/>
              </a:rPr>
              <a:t>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选择</a:t>
            </a: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材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需求和部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门职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能，确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定所需印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格。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根据使用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景和保管条件，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择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合适的印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，确保其耐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用、不易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设计</a:t>
            </a: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鉴图</a:t>
            </a:r>
            <a:r>
              <a:rPr sz="1550">
                <a:solidFill>
                  <a:srgbClr val="0084FF"/>
                </a:solidFill>
                <a:latin typeface="IHQRAL+MS-UIGothic"/>
                <a:cs typeface="IHQRAL+MS-UIGothic"/>
              </a:rPr>
              <a:t>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IHQRAL+MS-UIGothic"/>
                <a:cs typeface="IHQRAL+MS-UIGothic"/>
              </a:rPr>
              <a:t>制作印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27873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根据企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形象和部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特点，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鉴图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案，确保其辨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度高、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易于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设计图纸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定的材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56163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制作印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，确保其清晰、端正、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589769" y="586598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QRAL+MS-UIGothic"/>
                <a:cs typeface="IHQRAL+MS-UIGothic"/>
              </a:rPr>
              <a:t>易于盖章。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的保管方式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2000" spc="25">
                <a:solidFill>
                  <a:srgbClr val="FFFFFF"/>
                </a:solidFill>
                <a:latin typeface="IHQRAL+MS-UIGothic"/>
                <a:cs typeface="IHQRAL+MS-UIGothic"/>
              </a:rPr>
              <a:t>人保管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IHQRAL+MS-UIGothic"/>
                <a:cs typeface="IHQRAL+MS-UIGothic"/>
              </a:rPr>
              <a:t>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000" spc="25">
                <a:solidFill>
                  <a:srgbClr val="FFFFFF"/>
                </a:solidFill>
                <a:latin typeface="IHQRAL+MS-UIGothic"/>
                <a:cs typeface="IHQRAL+MS-UIGothic"/>
              </a:rPr>
              <a:t>保管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IHQRAL+MS-UIGothic"/>
                <a:cs typeface="IHQRAL+MS-UIGothic"/>
              </a:rPr>
              <a:t>定期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2000">
                <a:solidFill>
                  <a:srgbClr val="FFFFFF"/>
                </a:solidFill>
                <a:latin typeface="IHQRAL+MS-UIGothic"/>
                <a:cs typeface="IHQRAL+MS-UIGothic"/>
              </a:rPr>
              <a:t>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IHQRAL+MS-UIGothic"/>
                <a:cs typeface="IHQRAL+MS-UIGothic"/>
              </a:rPr>
              <a:t>及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FFFFFF"/>
                </a:solidFill>
                <a:latin typeface="IHQRAL+MS-UIGothic"/>
                <a:cs typeface="IHQRAL+MS-UIGothic"/>
              </a:rPr>
              <a:t>更新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指定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的保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管，确保其安全、不被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滥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根据印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和使用部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行分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保管，便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找和使用。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鉴进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点，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确保其数量和保管状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正常。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如遇印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鉴损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坏或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失，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行更新或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补办</a:t>
            </a: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，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QRAL+MS-UIGothic"/>
                <a:cs typeface="IHQRAL+MS-UIGothic"/>
              </a:rPr>
              <a:t>确保其有效性。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印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鉴</a:t>
            </a: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的存放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84FF"/>
                </a:solidFill>
                <a:latin typeface="IHQRAL+MS-UIGothic"/>
                <a:cs typeface="IHQRAL+MS-UIGothic"/>
              </a:rPr>
              <a:t>境与安全措施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HQRAL+MS-UIGothic"/>
                <a:cs typeface="IHQRAL+MS-UIGothic"/>
              </a:rPr>
              <a:t>存放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FFFFFF"/>
                </a:solidFill>
                <a:latin typeface="IHQRAL+MS-UIGothic"/>
                <a:cs typeface="IHQRAL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HQRAL+MS-UIGothic"/>
                <a:cs typeface="IHQRAL+MS-UIGothic"/>
              </a:rPr>
              <a:t>安全措施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干燥、通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、避光的地方存放印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采取必要的防盗、防火、防水等安全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78300" y="2531483"/>
            <a:ext cx="32844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，避免潮湿、高温、暴晒等不利因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素影响印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鉴质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量和保管安全。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8484" y="2531483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措施，确保印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存放安全。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IHQRAL+MS-UIGothic"/>
                <a:cs typeface="IHQRAL+MS-UIGothic"/>
              </a:rPr>
              <a:t>限制接触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210550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600">
                <a:solidFill>
                  <a:srgbClr val="FFFFFF"/>
                </a:solidFill>
                <a:latin typeface="IHQRAL+MS-UIGothic"/>
                <a:cs typeface="IHQRAL+MS-UIGothic"/>
              </a:rPr>
              <a:t>控与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600">
                <a:solidFill>
                  <a:srgbClr val="FFFFFF"/>
                </a:solidFill>
                <a:latin typeface="IHQRAL+MS-UIGothic"/>
                <a:cs typeface="IHQRAL+MS-UIGothic"/>
              </a:rPr>
              <a:t>警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178300" y="485113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限制无关人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接触印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，防止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滥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用和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198484" y="48543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存放印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置，及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异常情况并采取相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施。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178300" y="512545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QRAL+MS-UIGothic"/>
                <a:cs typeface="IHQRAL+MS-UIGothic"/>
              </a:rPr>
              <a:t>盗用。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https://d.book118.com/858107074114006040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IHQRAL+MS-UIGothic</vt:lpstr>
      <vt:lpstr>SimSun</vt:lpstr>
      <vt:lpstr>FQJHNL+JNAKBL+ArialMT</vt:lpstr>
      <vt:lpstr>Times New Roman</vt:lpstr>
      <vt:lpstr>CQUMOJ+HACWAM+MicrosoftYaHei</vt:lpstr>
      <vt:lpstr>WOMBLT+JTBION+MicrosoftYaHei-Bold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2024-09-19T06:51:22.231</cp:lastPrinted>
  <dcterms:created xsi:type="dcterms:W3CDTF">2024-09-18T22:51:22Z</dcterms:created>
  <dcterms:modified xsi:type="dcterms:W3CDTF">2024-09-18T22:51:23Z</dcterms:modified>
</cp:coreProperties>
</file>