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69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71C75-CC13-4C31-8130-A6BD9805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9A5FA-49E7-4F7E-B667-2A1569FD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BD9A2-132F-490B-9010-DFAC096B3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04ADB-F98A-46AD-9B0F-F45047859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C2EF56-416D-4A16-8AEF-FA7EF25B6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305F0E-C761-4251-A581-2B4F27339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17FFCB-B923-4226-9353-1AFB0067E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59557-3278-4EB3-8B4C-7FBCB8AD6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90EA4-AB50-42F8-A8E4-984FF434D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016E1-EF76-4B12-B7A3-FB57E0CB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45E79-A1CD-4BF4-8A5C-732B597E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572" r:id="rId2"/>
    <p:sldLayoutId id="2147489573" r:id="rId3"/>
    <p:sldLayoutId id="2147489574" r:id="rId4"/>
    <p:sldLayoutId id="2147489575" r:id="rId5"/>
    <p:sldLayoutId id="2147489576" r:id="rId6"/>
    <p:sldLayoutId id="2147489577" r:id="rId7"/>
    <p:sldLayoutId id="2147489578" r:id="rId8"/>
    <p:sldLayoutId id="2147489579" r:id="rId9"/>
    <p:sldLayoutId id="2147489580" r:id="rId10"/>
    <p:sldLayoutId id="21474895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20" Type="http://schemas.openxmlformats.org/officeDocument/2006/relationships/tags" Target="../tags/tag225.xml" /><Relationship Id="rId21" Type="http://schemas.openxmlformats.org/officeDocument/2006/relationships/tags" Target="../tags/tag226.xml" /><Relationship Id="rId22" Type="http://schemas.openxmlformats.org/officeDocument/2006/relationships/tags" Target="../tags/tag227.xml" /><Relationship Id="rId23" Type="http://schemas.openxmlformats.org/officeDocument/2006/relationships/tags" Target="../tags/tag228.xml" /><Relationship Id="rId24" Type="http://schemas.openxmlformats.org/officeDocument/2006/relationships/tags" Target="../tags/tag229.xml" /><Relationship Id="rId25" Type="http://schemas.openxmlformats.org/officeDocument/2006/relationships/tags" Target="../tags/tag230.xml" /><Relationship Id="rId26" Type="http://schemas.openxmlformats.org/officeDocument/2006/relationships/tags" Target="../tags/tag231.xml" /><Relationship Id="rId27" Type="http://schemas.openxmlformats.org/officeDocument/2006/relationships/tags" Target="../tags/tag232.xml" /><Relationship Id="rId28" Type="http://schemas.openxmlformats.org/officeDocument/2006/relationships/tags" Target="../tags/tag233.xml" /><Relationship Id="rId29" Type="http://schemas.openxmlformats.org/officeDocument/2006/relationships/tags" Target="../tags/tag234.xml" /><Relationship Id="rId3" Type="http://schemas.openxmlformats.org/officeDocument/2006/relationships/tags" Target="../tags/tag208.xml" /><Relationship Id="rId30" Type="http://schemas.openxmlformats.org/officeDocument/2006/relationships/tags" Target="../tags/tag235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22" Type="http://schemas.openxmlformats.org/officeDocument/2006/relationships/tags" Target="../tags/tag282.xml" /><Relationship Id="rId23" Type="http://schemas.openxmlformats.org/officeDocument/2006/relationships/tags" Target="../tags/tag283.xml" /><Relationship Id="rId24" Type="http://schemas.openxmlformats.org/officeDocument/2006/relationships/tags" Target="../tags/tag284.xml" /><Relationship Id="rId25" Type="http://schemas.openxmlformats.org/officeDocument/2006/relationships/tags" Target="../tags/tag285.xml" /><Relationship Id="rId26" Type="http://schemas.openxmlformats.org/officeDocument/2006/relationships/tags" Target="../tags/tag286.xml" /><Relationship Id="rId27" Type="http://schemas.openxmlformats.org/officeDocument/2006/relationships/tags" Target="../tags/tag287.xml" /><Relationship Id="rId28" Type="http://schemas.openxmlformats.org/officeDocument/2006/relationships/tags" Target="../tags/tag288.xml" /><Relationship Id="rId29" Type="http://schemas.openxmlformats.org/officeDocument/2006/relationships/tags" Target="../tags/tag289.xml" /><Relationship Id="rId3" Type="http://schemas.openxmlformats.org/officeDocument/2006/relationships/tags" Target="../tags/tag263.xml" /><Relationship Id="rId30" Type="http://schemas.openxmlformats.org/officeDocument/2006/relationships/tags" Target="../tags/tag290.xml" /><Relationship Id="rId31" Type="http://schemas.openxmlformats.org/officeDocument/2006/relationships/tags" Target="../tags/tag291.xml" /><Relationship Id="rId32" Type="http://schemas.openxmlformats.org/officeDocument/2006/relationships/tags" Target="../tags/tag292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1.xml" /><Relationship Id="rId11" Type="http://schemas.openxmlformats.org/officeDocument/2006/relationships/tags" Target="../tags/tag302.xml" /><Relationship Id="rId12" Type="http://schemas.openxmlformats.org/officeDocument/2006/relationships/tags" Target="../tags/tag303.xml" /><Relationship Id="rId13" Type="http://schemas.openxmlformats.org/officeDocument/2006/relationships/tags" Target="../tags/tag304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tags" Target="../tags/tag299.xml" /><Relationship Id="rId9" Type="http://schemas.openxmlformats.org/officeDocument/2006/relationships/tags" Target="../tags/tag3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6.xml" /><Relationship Id="rId11" Type="http://schemas.openxmlformats.org/officeDocument/2006/relationships/tags" Target="../tags/tag317.xml" /><Relationship Id="rId12" Type="http://schemas.openxmlformats.org/officeDocument/2006/relationships/tags" Target="../tags/tag318.xml" /><Relationship Id="rId13" Type="http://schemas.openxmlformats.org/officeDocument/2006/relationships/tags" Target="../tags/tag319.xml" /><Relationship Id="rId2" Type="http://schemas.openxmlformats.org/officeDocument/2006/relationships/tags" Target="../tags/tag308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tags" Target="../tags/tag314.xml" /><Relationship Id="rId9" Type="http://schemas.openxmlformats.org/officeDocument/2006/relationships/tags" Target="../tags/tag3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8.xml" /><Relationship Id="rId11" Type="http://schemas.openxmlformats.org/officeDocument/2006/relationships/tags" Target="../tags/tag329.xml" /><Relationship Id="rId12" Type="http://schemas.openxmlformats.org/officeDocument/2006/relationships/tags" Target="../tags/tag330.xml" /><Relationship Id="rId13" Type="http://schemas.openxmlformats.org/officeDocument/2006/relationships/tags" Target="../tags/tag331.xml" /><Relationship Id="rId14" Type="http://schemas.openxmlformats.org/officeDocument/2006/relationships/tags" Target="../tags/tag332.xml" /><Relationship Id="rId15" Type="http://schemas.openxmlformats.org/officeDocument/2006/relationships/tags" Target="../tags/tag333.xml" /><Relationship Id="rId16" Type="http://schemas.openxmlformats.org/officeDocument/2006/relationships/tags" Target="../tags/tag334.xml" /><Relationship Id="rId17" Type="http://schemas.openxmlformats.org/officeDocument/2006/relationships/tags" Target="../tags/tag335.xml" /><Relationship Id="rId18" Type="http://schemas.openxmlformats.org/officeDocument/2006/relationships/tags" Target="../tags/tag336.xml" /><Relationship Id="rId19" Type="http://schemas.openxmlformats.org/officeDocument/2006/relationships/tags" Target="../tags/tag337.xml" /><Relationship Id="rId2" Type="http://schemas.openxmlformats.org/officeDocument/2006/relationships/tags" Target="../tags/tag320.xml" /><Relationship Id="rId20" Type="http://schemas.openxmlformats.org/officeDocument/2006/relationships/tags" Target="../tags/tag338.xml" /><Relationship Id="rId21" Type="http://schemas.openxmlformats.org/officeDocument/2006/relationships/tags" Target="../tags/tag339.xml" /><Relationship Id="rId22" Type="http://schemas.openxmlformats.org/officeDocument/2006/relationships/tags" Target="../tags/tag340.xml" /><Relationship Id="rId23" Type="http://schemas.openxmlformats.org/officeDocument/2006/relationships/tags" Target="../tags/tag341.xml" /><Relationship Id="rId24" Type="http://schemas.openxmlformats.org/officeDocument/2006/relationships/tags" Target="../tags/tag342.xml" /><Relationship Id="rId25" Type="http://schemas.openxmlformats.org/officeDocument/2006/relationships/tags" Target="../tags/tag343.xml" /><Relationship Id="rId26" Type="http://schemas.openxmlformats.org/officeDocument/2006/relationships/tags" Target="../tags/tag344.xml" /><Relationship Id="rId27" Type="http://schemas.openxmlformats.org/officeDocument/2006/relationships/tags" Target="../tags/tag345.xml" /><Relationship Id="rId28" Type="http://schemas.openxmlformats.org/officeDocument/2006/relationships/tags" Target="../tags/tag346.xml" /><Relationship Id="rId29" Type="http://schemas.openxmlformats.org/officeDocument/2006/relationships/tags" Target="../tags/tag347.xml" /><Relationship Id="rId3" Type="http://schemas.openxmlformats.org/officeDocument/2006/relationships/tags" Target="../tags/tag321.xml" /><Relationship Id="rId30" Type="http://schemas.openxmlformats.org/officeDocument/2006/relationships/tags" Target="../tags/tag348.xml" /><Relationship Id="rId31" Type="http://schemas.openxmlformats.org/officeDocument/2006/relationships/tags" Target="../tags/tag349.xml" /><Relationship Id="rId32" Type="http://schemas.openxmlformats.org/officeDocument/2006/relationships/tags" Target="../tags/tag350.xml" /><Relationship Id="rId4" Type="http://schemas.openxmlformats.org/officeDocument/2006/relationships/tags" Target="../tags/tag322.xml" /><Relationship Id="rId5" Type="http://schemas.openxmlformats.org/officeDocument/2006/relationships/tags" Target="../tags/tag323.xml" /><Relationship Id="rId6" Type="http://schemas.openxmlformats.org/officeDocument/2006/relationships/tags" Target="../tags/tag324.xml" /><Relationship Id="rId7" Type="http://schemas.openxmlformats.org/officeDocument/2006/relationships/tags" Target="../tags/tag325.xml" /><Relationship Id="rId8" Type="http://schemas.openxmlformats.org/officeDocument/2006/relationships/tags" Target="../tags/tag326.xml" /><Relationship Id="rId9" Type="http://schemas.openxmlformats.org/officeDocument/2006/relationships/tags" Target="../tags/tag3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9.xml" /><Relationship Id="rId11" Type="http://schemas.openxmlformats.org/officeDocument/2006/relationships/tags" Target="../tags/tag360.xml" /><Relationship Id="rId12" Type="http://schemas.openxmlformats.org/officeDocument/2006/relationships/tags" Target="../tags/tag361.xml" /><Relationship Id="rId13" Type="http://schemas.openxmlformats.org/officeDocument/2006/relationships/tags" Target="../tags/tag362.xml" /><Relationship Id="rId14" Type="http://schemas.openxmlformats.org/officeDocument/2006/relationships/tags" Target="../tags/tag363.xml" /><Relationship Id="rId15" Type="http://schemas.openxmlformats.org/officeDocument/2006/relationships/tags" Target="../tags/tag364.xml" /><Relationship Id="rId16" Type="http://schemas.openxmlformats.org/officeDocument/2006/relationships/tags" Target="../tags/tag365.xml" /><Relationship Id="rId17" Type="http://schemas.openxmlformats.org/officeDocument/2006/relationships/tags" Target="../tags/tag366.xml" /><Relationship Id="rId18" Type="http://schemas.openxmlformats.org/officeDocument/2006/relationships/tags" Target="../tags/tag367.xml" /><Relationship Id="rId19" Type="http://schemas.openxmlformats.org/officeDocument/2006/relationships/tags" Target="../tags/tag368.xml" /><Relationship Id="rId2" Type="http://schemas.openxmlformats.org/officeDocument/2006/relationships/tags" Target="../tags/tag351.xml" /><Relationship Id="rId3" Type="http://schemas.openxmlformats.org/officeDocument/2006/relationships/tags" Target="../tags/tag352.xml" /><Relationship Id="rId4" Type="http://schemas.openxmlformats.org/officeDocument/2006/relationships/tags" Target="../tags/tag353.xml" /><Relationship Id="rId5" Type="http://schemas.openxmlformats.org/officeDocument/2006/relationships/tags" Target="../tags/tag354.xml" /><Relationship Id="rId6" Type="http://schemas.openxmlformats.org/officeDocument/2006/relationships/tags" Target="../tags/tag355.xml" /><Relationship Id="rId7" Type="http://schemas.openxmlformats.org/officeDocument/2006/relationships/tags" Target="../tags/tag356.xml" /><Relationship Id="rId8" Type="http://schemas.openxmlformats.org/officeDocument/2006/relationships/tags" Target="../tags/tag357.xml" /><Relationship Id="rId9" Type="http://schemas.openxmlformats.org/officeDocument/2006/relationships/tags" Target="../tags/tag35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15024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老年人功能性体适能评价指标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功能性体适能概述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老年人功能性体适能评价指标体系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老年人功能性体适能评价方法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老年人功能性体适能评价标准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老年人功能性体适能评价实践与案例分析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老年人功能性体适能评价指标体系未来发展与展望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1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功能性体适能概述</a:t>
            </a:r>
            <a:endParaRPr lang="zh-CN" altLang="en-US"/>
          </a:p>
        </p:txBody>
      </p:sp>
      <p:sp>
        <p:nvSpPr>
          <p:cNvPr id="104905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功能性体适能定义</a:t>
            </a:r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功能性体适能是指个体在完成日常生活活动、工作、休闲和运动时所具备的身体能力。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功能性体适能包括心肺耐力、肌肉力量、柔韧性、平衡性、协调性等。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功能性体适能的评价指标包括最大摄氧量、肌肉力量、柔韧性、平衡性、协调性等。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功能性体适能的评价方法包括实验室测试、现场测试和问卷调查等。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老年人功能性体适能重要性</a:t>
            </a:r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提高生活质量：通过提高功能性体适能，老年人可以更好地应对日常生活和活动，提高生活质量。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预防疾病：功能性体适能的提高有助于预防慢性疾病，如心血管疾病、糖尿病等。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延长寿命：功能性体适能的提高有助于延长老年人的寿命，提高生活质量。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提高社会参与度：功能性体适能的提高有助于提高老年人的社会参与度，增加社交活动，提高生活质量。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评价指标体系构建意义</a:t>
            </a:r>
            <a:endParaRPr lang="zh-CN" altLang="en-US"/>
          </a:p>
        </p:txBody>
      </p:sp>
      <p:sp>
        <p:nvSpPr>
          <p:cNvPr id="10492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提高老年人生活质量：通过评价指标体系，了解老年人的功能性体适能状况，制定针对性的锻炼计划，提高生活质量。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预防疾病：通过评价指标体系，及时发现老年人的功能性体适能问题，预防疾病发生。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促进健康老龄化：通过评价指标体系，了解老年人的功能性体适能状况，制定针对性的锻炼计划，促进健康老龄化。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提高医疗资源利用效率：通过评价指标体系，了解老年人的功能性体适能状况，制定针对性的锻炼计划，提高医疗资源利用效率。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老年人功能性体适能评价指标体系</a:t>
            </a:r>
            <a:endParaRPr lang="zh-CN" altLang="en-US"/>
          </a:p>
        </p:txBody>
      </p:sp>
      <p:sp>
        <p:nvSpPr>
          <p:cNvPr id="104927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平衡能力评价指标</a:t>
            </a:r>
            <a:endParaRPr lang="zh-CN" altLang="en-US"/>
          </a:p>
        </p:txBody>
      </p:sp>
      <p:sp>
        <p:nvSpPr>
          <p:cNvPr id="10493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静态平衡：站立时保持身体直立的能力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平衡协调：在复杂环境中保持身体平衡的能力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平衡反应：对突然失去平衡的反应能力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动态平衡：行走、跑步等运动中保持身体稳定的能力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肌肉力量评价指标</a:t>
            </a:r>
            <a:endParaRPr lang="zh-CN" altLang="en-US"/>
          </a:p>
        </p:txBody>
      </p:sp>
      <p:sp>
        <p:nvSpPr>
          <p:cNvPr id="1049422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握力：测量手部肌肉力量，常用握力计进行测试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背力：测量背部肌肉力量，常用背力计进行测试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腿力：测量腿部肌肉力量，常用腿力计进行测试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臂力：测量手臂肌肉力量，常用臂力计进行测试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腹肌力量：测量腹部肌肉力量，常用腹肌力量测试仪进行测试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综合肌肉力量：综合评价全身肌肉力量，常用综合肌肉力量测试仪进行测试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柔韧性评价指标</a:t>
            </a:r>
            <a:endParaRPr lang="zh-CN" altLang="en-US"/>
          </a:p>
        </p:txBody>
      </p:sp>
      <p:sp>
        <p:nvSpPr>
          <p:cNvPr id="1049468" name="对角圆角矩形 15"/>
          <p:cNvSpPr/>
          <p:nvPr>
            <p:custDataLst>
              <p:tags r:id="rId2"/>
            </p:custDataLst>
          </p:nvPr>
        </p:nvSpPr>
        <p:spPr>
          <a:xfrm>
            <a:off x="1422016" y="3584093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6"/>
          <p:cNvSpPr/>
          <p:nvPr>
            <p:custDataLst>
              <p:tags r:id="rId3"/>
            </p:custDataLst>
          </p:nvPr>
        </p:nvSpPr>
        <p:spPr>
          <a:xfrm>
            <a:off x="1422016" y="3456529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7"/>
          <p:cNvSpPr/>
          <p:nvPr>
            <p:custDataLst>
              <p:tags r:id="rId4"/>
            </p:custDataLst>
          </p:nvPr>
        </p:nvSpPr>
        <p:spPr>
          <a:xfrm>
            <a:off x="1927828" y="3457164"/>
            <a:ext cx="76157" cy="1269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27"/>
          <p:cNvSpPr txBox="1"/>
          <p:nvPr>
            <p:custDataLst>
              <p:tags r:id="rId5"/>
            </p:custDataLst>
          </p:nvPr>
        </p:nvSpPr>
        <p:spPr>
          <a:xfrm>
            <a:off x="1960829" y="3593612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髋关节活动度：测量老年人髋关节的活动范围，反映老年人的柔韧性。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对角圆角矩形 52"/>
          <p:cNvSpPr/>
          <p:nvPr>
            <p:custDataLst>
              <p:tags r:id="rId6"/>
            </p:custDataLst>
          </p:nvPr>
        </p:nvSpPr>
        <p:spPr>
          <a:xfrm>
            <a:off x="1422016" y="1617964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53"/>
          <p:cNvSpPr/>
          <p:nvPr>
            <p:custDataLst>
              <p:tags r:id="rId7"/>
            </p:custDataLst>
          </p:nvPr>
        </p:nvSpPr>
        <p:spPr>
          <a:xfrm>
            <a:off x="1422016" y="1490400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54"/>
          <p:cNvSpPr/>
          <p:nvPr>
            <p:custDataLst>
              <p:tags r:id="rId8"/>
            </p:custDataLst>
          </p:nvPr>
        </p:nvSpPr>
        <p:spPr>
          <a:xfrm>
            <a:off x="1927828" y="1491035"/>
            <a:ext cx="76157" cy="1269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56"/>
          <p:cNvSpPr txBox="1"/>
          <p:nvPr>
            <p:custDataLst>
              <p:tags r:id="rId9"/>
            </p:custDataLst>
          </p:nvPr>
        </p:nvSpPr>
        <p:spPr>
          <a:xfrm>
            <a:off x="1960829" y="162113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坐位体前屈：测量老年人坐位时，身体前屈的最大距离，反映老年人的柔韧性。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对角圆角矩形 5"/>
          <p:cNvSpPr/>
          <p:nvPr>
            <p:custDataLst>
              <p:tags r:id="rId10"/>
            </p:custDataLst>
          </p:nvPr>
        </p:nvSpPr>
        <p:spPr>
          <a:xfrm>
            <a:off x="1422016" y="2601028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6"/>
          <p:cNvSpPr/>
          <p:nvPr>
            <p:custDataLst>
              <p:tags r:id="rId11"/>
            </p:custDataLst>
          </p:nvPr>
        </p:nvSpPr>
        <p:spPr>
          <a:xfrm>
            <a:off x="1422016" y="2473464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7"/>
          <p:cNvSpPr/>
          <p:nvPr>
            <p:custDataLst>
              <p:tags r:id="rId12"/>
            </p:custDataLst>
          </p:nvPr>
        </p:nvSpPr>
        <p:spPr>
          <a:xfrm>
            <a:off x="1927828" y="2474099"/>
            <a:ext cx="76157" cy="1269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8"/>
          <p:cNvSpPr txBox="1"/>
          <p:nvPr>
            <p:custDataLst>
              <p:tags r:id="rId13"/>
            </p:custDataLst>
          </p:nvPr>
        </p:nvSpPr>
        <p:spPr>
          <a:xfrm>
            <a:off x="1960829" y="2610548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肩关节活动度：测量老年人肩关节的活动范围，反映老年人的柔韧性。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对角圆角矩形 9"/>
          <p:cNvSpPr/>
          <p:nvPr>
            <p:custDataLst>
              <p:tags r:id="rId14"/>
            </p:custDataLst>
          </p:nvPr>
        </p:nvSpPr>
        <p:spPr>
          <a:xfrm>
            <a:off x="1422016" y="4567157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对角圆角矩形 10"/>
          <p:cNvSpPr/>
          <p:nvPr>
            <p:custDataLst>
              <p:tags r:id="rId15"/>
            </p:custDataLst>
          </p:nvPr>
        </p:nvSpPr>
        <p:spPr>
          <a:xfrm>
            <a:off x="1422016" y="4439593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直角三角形 11"/>
          <p:cNvSpPr/>
          <p:nvPr>
            <p:custDataLst>
              <p:tags r:id="rId16"/>
            </p:custDataLst>
          </p:nvPr>
        </p:nvSpPr>
        <p:spPr>
          <a:xfrm>
            <a:off x="1927828" y="4440228"/>
            <a:ext cx="76157" cy="1269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文本框 12"/>
          <p:cNvSpPr txBox="1"/>
          <p:nvPr>
            <p:custDataLst>
              <p:tags r:id="rId17"/>
            </p:custDataLst>
          </p:nvPr>
        </p:nvSpPr>
        <p:spPr>
          <a:xfrm>
            <a:off x="1960829" y="4576677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踝关节活动度：测量老年人踝关节的活动范围，反映老年人的柔韧性。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对角圆角矩形 14"/>
          <p:cNvSpPr/>
          <p:nvPr>
            <p:custDataLst>
              <p:tags r:id="rId18"/>
            </p:custDataLst>
          </p:nvPr>
        </p:nvSpPr>
        <p:spPr>
          <a:xfrm>
            <a:off x="1422016" y="5550221"/>
            <a:ext cx="9342706" cy="70001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对角圆角矩形 18"/>
          <p:cNvSpPr/>
          <p:nvPr>
            <p:custDataLst>
              <p:tags r:id="rId19"/>
            </p:custDataLst>
          </p:nvPr>
        </p:nvSpPr>
        <p:spPr>
          <a:xfrm>
            <a:off x="1422016" y="5422658"/>
            <a:ext cx="505472" cy="482330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直角三角形 19"/>
          <p:cNvSpPr/>
          <p:nvPr>
            <p:custDataLst>
              <p:tags r:id="rId20"/>
            </p:custDataLst>
          </p:nvPr>
        </p:nvSpPr>
        <p:spPr>
          <a:xfrm>
            <a:off x="1927828" y="5423293"/>
            <a:ext cx="76157" cy="1269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文本框 20"/>
          <p:cNvSpPr txBox="1"/>
          <p:nvPr>
            <p:custDataLst>
              <p:tags r:id="rId21"/>
            </p:custDataLst>
          </p:nvPr>
        </p:nvSpPr>
        <p:spPr>
          <a:xfrm>
            <a:off x="1960829" y="5559741"/>
            <a:ext cx="8559452" cy="68795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柔韧性综合评价：综合以上指标，对老年人的柔韧性进行综合评价。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协调性评价指标</a:t>
            </a:r>
            <a:endParaRPr lang="zh-CN" altLang="en-US"/>
          </a:p>
        </p:txBody>
      </p:sp>
      <p:sp>
        <p:nvSpPr>
          <p:cNvPr id="104954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平衡能力：评估老年人在站立、行走、转身等动作中的平衡能力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柔韧性：评估老年人在弯腰、拉伸等动作中的柔韧性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心肺耐力：评估老年人在长时间运动中的心肺耐力和呼吸能力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反应速度：评估老年人对突发情况的反应速度和应对能力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肌肉力量：评估老年人在站立、行走、抬举等动作中的肌肉力量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灵活性：评估老年人在弯腰、转身、抬腿等动作中的灵活性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2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灵敏性评价指标</a:t>
            </a:r>
            <a:endParaRPr lang="zh-CN" altLang="en-US"/>
          </a:p>
        </p:txBody>
      </p:sp>
      <p:sp>
        <p:nvSpPr>
          <p:cNvPr id="104962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4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协调能力：测量老年人在完成复杂动作时的协调能力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灵活性：测量老年人在完成各种动作时的灵活性和敏捷性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反应速度：测量老年人对刺激的反应速度和准确性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平衡能力：测量老年人在静态和动态条件下的平衡能力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8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老年人功能性体适能评价方法</a:t>
            </a:r>
            <a:endParaRPr lang="zh-CN" altLang="en-US"/>
          </a:p>
        </p:txBody>
      </p:sp>
      <p:sp>
        <p:nvSpPr>
          <p:cNvPr id="104968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平衡能力评价方法</a:t>
            </a:r>
            <a:endParaRPr lang="zh-CN" altLang="en-US"/>
          </a:p>
        </p:txBody>
      </p:sp>
      <p:sp>
        <p:nvSpPr>
          <p:cNvPr id="10497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静态平衡测试：通过站立姿势保持时间、单脚站立时间等指标评估平衡能力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动态平衡测试：通过行走、跑步、跳跃等动作的稳定性和协调性评估平衡能力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平衡训练：通过平衡板、平衡球等工具进行平衡训练，提高平衡能力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平衡评估：通过平衡测试结果，评估老年人的平衡能力，为制定锻炼计划提供依据。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肌肉力量评价方法</a:t>
            </a:r>
            <a:endParaRPr lang="zh-CN" altLang="en-US"/>
          </a:p>
        </p:txBody>
      </p:sp>
      <p:sp>
        <p:nvSpPr>
          <p:cNvPr id="104980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1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1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2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3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83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3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84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握力测试：测量手部肌肉力量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平衡测试：测量全身肌肉力量和协调性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8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坐位体前屈测试：测量背部肌肉力量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俯卧撑测试：测量上肢肌肉力量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仰卧起坐测试：测量腹部肌肉力量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深蹲测试：测量下肢肌肉力量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8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柔韧性评价方法</a:t>
            </a:r>
            <a:endParaRPr lang="zh-CN" altLang="en-US"/>
          </a:p>
        </p:txBody>
      </p:sp>
      <p:sp>
        <p:nvSpPr>
          <p:cNvPr id="104989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9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柔韧性评分：根据测量结果，对老年人的柔韧性进行评分，评价其柔韧性水平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0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脊柱活动度：测量老年人脊柱的旋转、屈伸等角度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0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髋关节活动度：测量老年人髋关节的旋转、内收、外展、屈伸等角度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0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踝关节活动度：测量老年人踝关节的旋转、内收、外展、屈伸等角度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1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坐位体前屈：测量老年人坐位时，身体前倾的最大角度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1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肩关节活动度：测量老年人肩关节的旋转、内收、外展、屈伸等角度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91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1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1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92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92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https://d.book118.com/858115024007006024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307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3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老年人功能性体适能评价指标</vt:lpstr>
      <vt:lpstr>目录</vt:lpstr>
      <vt:lpstr>添加章节标题</vt:lpstr>
      <vt:lpstr>功能性体适能概述</vt:lpstr>
      <vt:lpstr>功能性体适能定义</vt:lpstr>
      <vt:lpstr>老年人功能性体适能重要性</vt:lpstr>
      <vt:lpstr>评价指标体系构建意义</vt:lpstr>
      <vt:lpstr>老年人功能性体适能评价指标体系</vt:lpstr>
      <vt:lpstr>平衡能力评价指标</vt:lpstr>
      <vt:lpstr>肌肉力量评价指标</vt:lpstr>
      <vt:lpstr>柔韧性评价指标</vt:lpstr>
      <vt:lpstr>协调性评价指标</vt:lpstr>
      <vt:lpstr>灵敏性评价指标</vt:lpstr>
      <vt:lpstr>老年人功能性体适能评价方法</vt:lpstr>
      <vt:lpstr>平衡能力评价方法</vt:lpstr>
      <vt:lpstr>肌肉力量评价方法</vt:lpstr>
      <vt:lpstr>柔韧性评价方法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2024-08-30T22:12:15.267</cp:lastPrinted>
  <dcterms:created xsi:type="dcterms:W3CDTF">2024-08-30T14:12:15Z</dcterms:created>
  <dcterms:modified xsi:type="dcterms:W3CDTF">2024-08-30T14:12:18Z</dcterms:modified>
</cp:coreProperties>
</file>