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7" r:id="rId26"/>
  </p:sldIdLst>
  <p:sldSz cx="20104100" cy="1130935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 Target="slides/slide1.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F441B8-6330-4161-8CE8-9269A21D1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F2BF2EA-68EB-436D-8CE1-4B85E9B1B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6967B1-3406-44C8-8B34-4D6E2BA802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B25E0C8-C58F-4168-BAE0-EC8EBB96A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667DFA-1A0B-4904-A90E-3FAE219377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3B4925-EFD2-4D18-8ED6-0F8E3056D98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95C92D-A739-4362-99EB-96670166D7E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BA7B9D-FDA1-49AD-9752-0489FD9647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536425-C592-451B-93B8-E2B2E8B56B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CC6A2F-76D1-4946-8BCF-3F0ECAC6CB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8F3D08-2586-4A63-A42E-F792A623BD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20104098" cy="11308552"/>
          </a:xfrm>
          <a:prstGeom prst="rect">
            <a:avLst/>
          </a:prstGeom>
          <a:blipFill>
            <a:blip r:embed="rId1"/>
            <a:stretch>
              <a:fillRect/>
            </a:stretch>
          </a:blipFill>
        </p:spPr>
        <p:txBody>
          <a:bodyPr wrap="square" lIns="0" tIns="0" rIns="0" bIns="0" rtlCol="0"/>
          <a:lstStyle/>
          <a:p/>
        </p:txBody>
      </p:sp>
      <p:sp>
        <p:nvSpPr>
          <p:cNvPr id="2" name="Holder 2"/>
          <p:cNvSpPr>
            <a:spLocks noGrp="1"/>
          </p:cNvSpPr>
          <p:nvPr>
            <p:ph type="ctrTitle"/>
          </p:nvPr>
        </p:nvSpPr>
        <p:spPr>
          <a:xfrm>
            <a:off x="3499251" y="4037543"/>
            <a:ext cx="13105595" cy="1231900"/>
          </a:xfrm>
          <a:prstGeom prst="rect">
            <a:avLst/>
          </a:prstGeom>
        </p:spPr>
        <p:txBody>
          <a:bodyPr wrap="square" lIns="0" tIns="0" rIns="0" bIns="0">
            <a:spAutoFit/>
          </a:bodyPr>
          <a:lstStyle>
            <a:lvl1pPr>
              <a:defRPr sz="7900" b="1" i="0">
                <a:solidFill>
                  <a:schemeClr val="bg1"/>
                </a:solidFill>
                <a:latin typeface="微软雅黑"/>
                <a:cs typeface="微软雅黑"/>
              </a:defRPr>
            </a:lvl1pPr>
          </a:lstStyle>
          <a:p/>
        </p:txBody>
      </p:sp>
      <p:sp>
        <p:nvSpPr>
          <p:cNvPr id="3" name="Holder 3"/>
          <p:cNvSpPr>
            <a:spLocks noGrp="1"/>
          </p:cNvSpPr>
          <p:nvPr>
            <p:ph type="subTitle" idx="4"/>
          </p:nvPr>
        </p:nvSpPr>
        <p:spPr>
          <a:xfrm>
            <a:off x="3015615" y="6333236"/>
            <a:ext cx="14072870" cy="2827337"/>
          </a:xfrm>
          <a:prstGeom prst="rect">
            <a:avLst/>
          </a:prstGeom>
        </p:spPr>
        <p:txBody>
          <a:bodyPr wrap="square" lIns="0" tIns="0" rIns="0" bIns="0">
            <a:spAutoFit/>
          </a:bodyPr>
          <a:lstStyle>
            <a:lvl1pPr>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50" b="1" i="0">
                <a:solidFill>
                  <a:srgbClr val="7E7E7E"/>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b="0" i="0">
                <a:solidFill>
                  <a:schemeClr val="tx1"/>
                </a:solidFill>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50" b="1" i="0">
                <a:solidFill>
                  <a:srgbClr val="7E7E7E"/>
                </a:solidFill>
                <a:latin typeface="微软雅黑"/>
                <a:cs typeface="微软雅黑"/>
              </a:defRPr>
            </a:lvl1pPr>
          </a:lstStyle>
          <a:p/>
        </p:txBody>
      </p:sp>
      <p:sp>
        <p:nvSpPr>
          <p:cNvPr id="3" name="Holder 3"/>
          <p:cNvSpPr>
            <a:spLocks noGrp="1"/>
          </p:cNvSpPr>
          <p:nvPr>
            <p:ph sz="half" idx="2"/>
          </p:nvPr>
        </p:nvSpPr>
        <p:spPr>
          <a:xfrm>
            <a:off x="1005205" y="2601150"/>
            <a:ext cx="8745284" cy="7464171"/>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10197176" y="2421915"/>
            <a:ext cx="8788400" cy="7627620"/>
          </a:xfrm>
          <a:prstGeom prst="rect">
            <a:avLst/>
          </a:prstGeom>
        </p:spPr>
        <p:txBody>
          <a:bodyPr wrap="square" lIns="0" tIns="0" rIns="0" bIns="0">
            <a:spAutoFit/>
          </a:bodyPr>
          <a:lstStyle>
            <a:lvl1pPr>
              <a:defRPr b="0" i="0">
                <a:solidFill>
                  <a:schemeClr val="tx1"/>
                </a:solidFill>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5450" b="1" i="0">
                <a:solidFill>
                  <a:srgbClr val="7E7E7E"/>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20104098" cy="11308552"/>
          </a:xfrm>
          <a:prstGeom prst="rect">
            <a:avLst/>
          </a:prstGeom>
          <a:blipFill>
            <a:blip r:embed="rId1"/>
            <a:stretch>
              <a:fillRect/>
            </a:stretch>
          </a:blipFill>
        </p:spPr>
        <p:txBody>
          <a:bodyPr wrap="square" lIns="0" tIns="0" rIns="0" bIns="0" rtlCol="0"/>
          <a:lstStyle/>
          <a:p/>
        </p:txBody>
      </p:sp>
      <p:sp>
        <p:nvSpPr>
          <p:cNvPr id="17" name="bk object 17"/>
          <p:cNvSpPr/>
          <p:nvPr/>
        </p:nvSpPr>
        <p:spPr>
          <a:xfrm>
            <a:off x="14457359" y="395799"/>
            <a:ext cx="5227065" cy="697360"/>
          </a:xfrm>
          <a:prstGeom prst="rect">
            <a:avLst/>
          </a:prstGeom>
          <a:blipFill>
            <a:blip r:embed="rId2"/>
            <a:stretch>
              <a:fillRect/>
            </a:stretch>
          </a:blipFill>
        </p:spPr>
        <p:txBody>
          <a:bodyPr wrap="square" lIns="0" tIns="0" rIns="0" bIns="0" rtlCol="0"/>
          <a:lstStyle/>
          <a:p/>
        </p:txBody>
      </p:sp>
      <p:sp>
        <p:nvSpPr>
          <p:cNvPr id="18" name="bk object 18"/>
          <p:cNvSpPr/>
          <p:nvPr/>
        </p:nvSpPr>
        <p:spPr>
          <a:xfrm>
            <a:off x="9415001" y="4059771"/>
            <a:ext cx="1274445" cy="1275715"/>
          </a:xfrm>
          <a:custGeom>
            <a:rect l="l" t="t" r="r" b="b"/>
            <a:pathLst>
              <a:path w="1274445" h="1275714">
                <a:moveTo>
                  <a:pt x="637048" y="0"/>
                </a:moveTo>
                <a:lnTo>
                  <a:pt x="589506" y="1749"/>
                </a:lnTo>
                <a:lnTo>
                  <a:pt x="542912" y="6915"/>
                </a:lnTo>
                <a:lnTo>
                  <a:pt x="497390" y="15373"/>
                </a:lnTo>
                <a:lnTo>
                  <a:pt x="453064" y="27002"/>
                </a:lnTo>
                <a:lnTo>
                  <a:pt x="410056" y="41676"/>
                </a:lnTo>
                <a:lnTo>
                  <a:pt x="368489" y="59274"/>
                </a:lnTo>
                <a:lnTo>
                  <a:pt x="328487" y="79671"/>
                </a:lnTo>
                <a:lnTo>
                  <a:pt x="290173" y="102744"/>
                </a:lnTo>
                <a:lnTo>
                  <a:pt x="253670" y="128370"/>
                </a:lnTo>
                <a:lnTo>
                  <a:pt x="219102" y="156426"/>
                </a:lnTo>
                <a:lnTo>
                  <a:pt x="186591" y="186787"/>
                </a:lnTo>
                <a:lnTo>
                  <a:pt x="156260" y="219331"/>
                </a:lnTo>
                <a:lnTo>
                  <a:pt x="128234" y="253935"/>
                </a:lnTo>
                <a:lnTo>
                  <a:pt x="102635" y="290474"/>
                </a:lnTo>
                <a:lnTo>
                  <a:pt x="79586" y="328826"/>
                </a:lnTo>
                <a:lnTo>
                  <a:pt x="59210" y="368867"/>
                </a:lnTo>
                <a:lnTo>
                  <a:pt x="41631" y="410473"/>
                </a:lnTo>
                <a:lnTo>
                  <a:pt x="26972" y="453523"/>
                </a:lnTo>
                <a:lnTo>
                  <a:pt x="15357" y="497891"/>
                </a:lnTo>
                <a:lnTo>
                  <a:pt x="6907" y="543455"/>
                </a:lnTo>
                <a:lnTo>
                  <a:pt x="1747" y="590091"/>
                </a:lnTo>
                <a:lnTo>
                  <a:pt x="0" y="637676"/>
                </a:lnTo>
                <a:lnTo>
                  <a:pt x="1747" y="685262"/>
                </a:lnTo>
                <a:lnTo>
                  <a:pt x="6907" y="731898"/>
                </a:lnTo>
                <a:lnTo>
                  <a:pt x="15357" y="777462"/>
                </a:lnTo>
                <a:lnTo>
                  <a:pt x="26972" y="821830"/>
                </a:lnTo>
                <a:lnTo>
                  <a:pt x="41631" y="864879"/>
                </a:lnTo>
                <a:lnTo>
                  <a:pt x="59210" y="906486"/>
                </a:lnTo>
                <a:lnTo>
                  <a:pt x="79586" y="946527"/>
                </a:lnTo>
                <a:lnTo>
                  <a:pt x="102635" y="984879"/>
                </a:lnTo>
                <a:lnTo>
                  <a:pt x="128234" y="1021418"/>
                </a:lnTo>
                <a:lnTo>
                  <a:pt x="156260" y="1056022"/>
                </a:lnTo>
                <a:lnTo>
                  <a:pt x="186591" y="1088566"/>
                </a:lnTo>
                <a:lnTo>
                  <a:pt x="219102" y="1118927"/>
                </a:lnTo>
                <a:lnTo>
                  <a:pt x="253670" y="1146983"/>
                </a:lnTo>
                <a:lnTo>
                  <a:pt x="290173" y="1172609"/>
                </a:lnTo>
                <a:lnTo>
                  <a:pt x="328487" y="1195682"/>
                </a:lnTo>
                <a:lnTo>
                  <a:pt x="368489" y="1216079"/>
                </a:lnTo>
                <a:lnTo>
                  <a:pt x="410056" y="1233677"/>
                </a:lnTo>
                <a:lnTo>
                  <a:pt x="453064" y="1248351"/>
                </a:lnTo>
                <a:lnTo>
                  <a:pt x="497390" y="1259980"/>
                </a:lnTo>
                <a:lnTo>
                  <a:pt x="542912" y="1268438"/>
                </a:lnTo>
                <a:lnTo>
                  <a:pt x="589506" y="1273604"/>
                </a:lnTo>
                <a:lnTo>
                  <a:pt x="637048" y="1275353"/>
                </a:lnTo>
                <a:lnTo>
                  <a:pt x="684591" y="1273604"/>
                </a:lnTo>
                <a:lnTo>
                  <a:pt x="731184" y="1268438"/>
                </a:lnTo>
                <a:lnTo>
                  <a:pt x="776706" y="1259980"/>
                </a:lnTo>
                <a:lnTo>
                  <a:pt x="821032" y="1248351"/>
                </a:lnTo>
                <a:lnTo>
                  <a:pt x="864041" y="1233677"/>
                </a:lnTo>
                <a:lnTo>
                  <a:pt x="905607" y="1216079"/>
                </a:lnTo>
                <a:lnTo>
                  <a:pt x="945609" y="1195682"/>
                </a:lnTo>
                <a:lnTo>
                  <a:pt x="983923" y="1172609"/>
                </a:lnTo>
                <a:lnTo>
                  <a:pt x="1020426" y="1146983"/>
                </a:lnTo>
                <a:lnTo>
                  <a:pt x="1054995" y="1118927"/>
                </a:lnTo>
                <a:lnTo>
                  <a:pt x="1087506" y="1088566"/>
                </a:lnTo>
                <a:lnTo>
                  <a:pt x="1117836" y="1056022"/>
                </a:lnTo>
                <a:lnTo>
                  <a:pt x="1145862" y="1021418"/>
                </a:lnTo>
                <a:lnTo>
                  <a:pt x="1171462" y="984879"/>
                </a:lnTo>
                <a:lnTo>
                  <a:pt x="1194511" y="946527"/>
                </a:lnTo>
                <a:lnTo>
                  <a:pt x="1214886" y="906486"/>
                </a:lnTo>
                <a:lnTo>
                  <a:pt x="1232465" y="864879"/>
                </a:lnTo>
                <a:lnTo>
                  <a:pt x="1247124" y="821830"/>
                </a:lnTo>
                <a:lnTo>
                  <a:pt x="1258740" y="777462"/>
                </a:lnTo>
                <a:lnTo>
                  <a:pt x="1267189" y="731898"/>
                </a:lnTo>
                <a:lnTo>
                  <a:pt x="1272349" y="685262"/>
                </a:lnTo>
                <a:lnTo>
                  <a:pt x="1274097" y="637676"/>
                </a:lnTo>
                <a:lnTo>
                  <a:pt x="1272349" y="590091"/>
                </a:lnTo>
                <a:lnTo>
                  <a:pt x="1267189" y="543455"/>
                </a:lnTo>
                <a:lnTo>
                  <a:pt x="1258740" y="497891"/>
                </a:lnTo>
                <a:lnTo>
                  <a:pt x="1247124" y="453523"/>
                </a:lnTo>
                <a:lnTo>
                  <a:pt x="1232465" y="410473"/>
                </a:lnTo>
                <a:lnTo>
                  <a:pt x="1214886" y="368867"/>
                </a:lnTo>
                <a:lnTo>
                  <a:pt x="1194511" y="328826"/>
                </a:lnTo>
                <a:lnTo>
                  <a:pt x="1171462" y="290474"/>
                </a:lnTo>
                <a:lnTo>
                  <a:pt x="1145862" y="253935"/>
                </a:lnTo>
                <a:lnTo>
                  <a:pt x="1117836" y="219331"/>
                </a:lnTo>
                <a:lnTo>
                  <a:pt x="1087506" y="186787"/>
                </a:lnTo>
                <a:lnTo>
                  <a:pt x="1054995" y="156426"/>
                </a:lnTo>
                <a:lnTo>
                  <a:pt x="1020426" y="128370"/>
                </a:lnTo>
                <a:lnTo>
                  <a:pt x="983923" y="102744"/>
                </a:lnTo>
                <a:lnTo>
                  <a:pt x="945609" y="79671"/>
                </a:lnTo>
                <a:lnTo>
                  <a:pt x="905607" y="59274"/>
                </a:lnTo>
                <a:lnTo>
                  <a:pt x="864041" y="41676"/>
                </a:lnTo>
                <a:lnTo>
                  <a:pt x="821032" y="27002"/>
                </a:lnTo>
                <a:lnTo>
                  <a:pt x="776706" y="15373"/>
                </a:lnTo>
                <a:lnTo>
                  <a:pt x="731184" y="6915"/>
                </a:lnTo>
                <a:lnTo>
                  <a:pt x="684591" y="1749"/>
                </a:lnTo>
                <a:lnTo>
                  <a:pt x="637048" y="0"/>
                </a:lnTo>
                <a:close/>
              </a:path>
            </a:pathLst>
          </a:custGeom>
          <a:solidFill>
            <a:srgbClr val="00B4CC"/>
          </a:solidFill>
        </p:spPr>
        <p:txBody>
          <a:bodyPr wrap="square" lIns="0" tIns="0" rIns="0" bIns="0" rtlCol="0"/>
          <a:lstStyle/>
          <a:p/>
        </p:txBody>
      </p:sp>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2.png" /><Relationship Id="rId7" Type="http://schemas.openxmlformats.org/officeDocument/2006/relationships/image" Target="../media/image3.png"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k object 16"/>
          <p:cNvSpPr/>
          <p:nvPr/>
        </p:nvSpPr>
        <p:spPr>
          <a:xfrm>
            <a:off x="0" y="0"/>
            <a:ext cx="20104098" cy="11308552"/>
          </a:xfrm>
          <a:prstGeom prst="rect">
            <a:avLst/>
          </a:prstGeom>
          <a:blipFill>
            <a:blip r:embed="rId6"/>
            <a:stretch>
              <a:fillRect/>
            </a:stretch>
          </a:blipFill>
        </p:spPr>
        <p:txBody>
          <a:bodyPr wrap="square" lIns="0" tIns="0" rIns="0" bIns="0" rtlCol="0"/>
          <a:lstStyle/>
          <a:p/>
        </p:txBody>
      </p:sp>
      <p:sp>
        <p:nvSpPr>
          <p:cNvPr id="17" name="bk object 17"/>
          <p:cNvSpPr/>
          <p:nvPr/>
        </p:nvSpPr>
        <p:spPr>
          <a:xfrm>
            <a:off x="14457359" y="395799"/>
            <a:ext cx="5227065" cy="697360"/>
          </a:xfrm>
          <a:prstGeom prst="rect">
            <a:avLst/>
          </a:prstGeom>
          <a:blipFill>
            <a:blip r:embed="rId7"/>
            <a:stretch>
              <a:fillRect/>
            </a:stretch>
          </a:blipFill>
        </p:spPr>
        <p:txBody>
          <a:bodyPr wrap="square" lIns="0" tIns="0" rIns="0" bIns="0" rtlCol="0"/>
          <a:lstStyle/>
          <a:p/>
        </p:txBody>
      </p:sp>
      <p:sp>
        <p:nvSpPr>
          <p:cNvPr id="2" name="Holder 2"/>
          <p:cNvSpPr>
            <a:spLocks noGrp="1"/>
          </p:cNvSpPr>
          <p:nvPr>
            <p:ph type="title"/>
          </p:nvPr>
        </p:nvSpPr>
        <p:spPr>
          <a:xfrm>
            <a:off x="7023734" y="4951546"/>
            <a:ext cx="6056630" cy="854710"/>
          </a:xfrm>
          <a:prstGeom prst="rect">
            <a:avLst/>
          </a:prstGeom>
        </p:spPr>
        <p:txBody>
          <a:bodyPr wrap="square" lIns="0" tIns="0" rIns="0" bIns="0">
            <a:spAutoFit/>
          </a:bodyPr>
          <a:lstStyle>
            <a:lvl1pPr>
              <a:defRPr sz="5450" b="1" i="0">
                <a:solidFill>
                  <a:srgbClr val="7E7E7E"/>
                </a:solidFill>
                <a:latin typeface="微软雅黑"/>
                <a:cs typeface="微软雅黑"/>
              </a:defRPr>
            </a:lvl1pPr>
          </a:lstStyle>
          <a:p/>
        </p:txBody>
      </p:sp>
      <p:sp>
        <p:nvSpPr>
          <p:cNvPr id="3" name="Holder 3"/>
          <p:cNvSpPr>
            <a:spLocks noGrp="1"/>
          </p:cNvSpPr>
          <p:nvPr>
            <p:ph type="body" idx="1"/>
          </p:nvPr>
        </p:nvSpPr>
        <p:spPr>
          <a:xfrm>
            <a:off x="6282" y="3658946"/>
            <a:ext cx="17642839" cy="5718175"/>
          </a:xfrm>
          <a:prstGeom prst="rect">
            <a:avLst/>
          </a:prstGeom>
        </p:spPr>
        <p:txBody>
          <a:bodyPr wrap="square" lIns="0" tIns="0" rIns="0" bIns="0">
            <a:spAutoFit/>
          </a:bodyPr>
          <a:lstStyle>
            <a:lvl1pPr>
              <a:defRPr b="0" i="0">
                <a:solidFill>
                  <a:schemeClr val="tx1"/>
                </a:solidFill>
              </a:defRPr>
            </a:lvl1pPr>
          </a:lstStyle>
          <a:p/>
        </p:txBody>
      </p:sp>
      <p:sp>
        <p:nvSpPr>
          <p:cNvPr id="4" name="Holder 4"/>
          <p:cNvSpPr>
            <a:spLocks noGrp="1"/>
          </p:cNvSpPr>
          <p:nvPr>
            <p:ph type="ftr" sz="quarter" idx="5"/>
          </p:nvPr>
        </p:nvSpPr>
        <p:spPr>
          <a:xfrm>
            <a:off x="6835394" y="10517696"/>
            <a:ext cx="6433312" cy="565467"/>
          </a:xfrm>
          <a:prstGeom prst="rect">
            <a:avLst/>
          </a:prstGeom>
        </p:spPr>
        <p:txBody>
          <a:bodyPr wrap="square" lIns="0" tIns="0" rIns="0" bIns="0">
            <a:spAutoFit/>
          </a:bodyPr>
          <a:lstStyle>
            <a:lvl1pPr algn="ctr">
              <a:defRPr>
                <a:solidFill>
                  <a:schemeClr val="tx1">
                    <a:tint val="75000"/>
                  </a:schemeClr>
                </a:solidFill>
              </a:defRPr>
            </a:lvl1pPr>
          </a:lstStyle>
          <a:p/>
        </p:txBody>
      </p:sp>
      <p:sp>
        <p:nvSpPr>
          <p:cNvPr id="5" name="Holder 5"/>
          <p:cNvSpPr>
            <a:spLocks noGrp="1"/>
          </p:cNvSpPr>
          <p:nvPr>
            <p:ph type="dt" sz="half" idx="6"/>
          </p:nvPr>
        </p:nvSpPr>
        <p:spPr>
          <a:xfrm>
            <a:off x="1005205" y="10517696"/>
            <a:ext cx="4623943" cy="565467"/>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750753" y="10698115"/>
            <a:ext cx="9579610" cy="541020"/>
          </a:xfrm>
          <a:prstGeom prst="rect">
            <a:avLst/>
          </a:prstGeom>
        </p:spPr>
        <p:txBody>
          <a:bodyPr wrap="square" lIns="0" tIns="0" rIns="0" bIns="0">
            <a:spAutoFit/>
          </a:bodyPr>
          <a:lstStyle>
            <a:lvl1pPr>
              <a:defRPr sz="1300" b="0" i="0">
                <a:solidFill>
                  <a:srgbClr val="929199"/>
                </a:solidFill>
                <a:latin typeface="微软雅黑"/>
                <a:cs typeface="微软雅黑"/>
              </a:defRPr>
            </a:lvl1pPr>
          </a:lstStyle>
          <a:p>
            <a:pPr marL="9035415">
              <a:lnSpc>
                <a:spcPct val="100000"/>
              </a:lnSpc>
              <a:spcBef>
                <a:spcPts val="190"/>
              </a:spcBef>
            </a:pPr>
            <a:r>
              <a:rPr spc="15"/>
              <a:t>－</a:t>
            </a:r>
            <a:fld id="{81D60167-4931-47E6-BA6A-407CBD079E47}" type="slidenum">
              <a:rPr spc="5"/>
              <a:t>#</a:t>
            </a:fld>
            <a:r>
              <a:rPr spc="15"/>
              <a:t>－</a:t>
            </a:r>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6.png" /><Relationship Id="rId4" Type="http://schemas.openxmlformats.org/officeDocument/2006/relationships/image" Target="../media/image7.png" /><Relationship Id="rId5" Type="http://schemas.openxmlformats.org/officeDocument/2006/relationships/image" Target="../media/image8.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12.png" /><Relationship Id="rId5" Type="http://schemas.openxmlformats.org/officeDocument/2006/relationships/image" Target="../media/image1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22.png" /><Relationship Id="rId11" Type="http://schemas.openxmlformats.org/officeDocument/2006/relationships/image" Target="../media/image23.png" /><Relationship Id="rId12" Type="http://schemas.openxmlformats.org/officeDocument/2006/relationships/image" Target="../media/image24.png" /><Relationship Id="rId13" Type="http://schemas.openxmlformats.org/officeDocument/2006/relationships/image" Target="../media/image25.png" /><Relationship Id="rId14" Type="http://schemas.openxmlformats.org/officeDocument/2006/relationships/image" Target="../media/image26.png" /><Relationship Id="rId15" Type="http://schemas.openxmlformats.org/officeDocument/2006/relationships/image" Target="../media/image27.png"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18.png" /><Relationship Id="rId7" Type="http://schemas.openxmlformats.org/officeDocument/2006/relationships/image" Target="../media/image19.png" /><Relationship Id="rId8" Type="http://schemas.openxmlformats.org/officeDocument/2006/relationships/image" Target="../media/image20.png" /><Relationship Id="rId9" Type="http://schemas.openxmlformats.org/officeDocument/2006/relationships/image" Target="../media/image2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8.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37.png" /><Relationship Id="rId11" Type="http://schemas.openxmlformats.org/officeDocument/2006/relationships/image" Target="../media/image38.png" /><Relationship Id="rId2" Type="http://schemas.openxmlformats.org/officeDocument/2006/relationships/image" Target="../media/image29.png" /><Relationship Id="rId3" Type="http://schemas.openxmlformats.org/officeDocument/2006/relationships/image" Target="../media/image30.png" /><Relationship Id="rId4" Type="http://schemas.openxmlformats.org/officeDocument/2006/relationships/image" Target="../media/image31.png" /><Relationship Id="rId5" Type="http://schemas.openxmlformats.org/officeDocument/2006/relationships/image" Target="../media/image32.png" /><Relationship Id="rId6" Type="http://schemas.openxmlformats.org/officeDocument/2006/relationships/image" Target="../media/image33.png" /><Relationship Id="rId7" Type="http://schemas.openxmlformats.org/officeDocument/2006/relationships/image" Target="../media/image34.png" /><Relationship Id="rId8" Type="http://schemas.openxmlformats.org/officeDocument/2006/relationships/image" Target="../media/image35.png" /><Relationship Id="rId9" Type="http://schemas.openxmlformats.org/officeDocument/2006/relationships/image" Target="../media/image3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9.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0.png" /><Relationship Id="rId3" Type="http://schemas.openxmlformats.org/officeDocument/2006/relationships/image" Target="../media/image41.png" /><Relationship Id="rId4" Type="http://schemas.openxmlformats.org/officeDocument/2006/relationships/image" Target="../media/image42.png" /><Relationship Id="rId5" Type="http://schemas.openxmlformats.org/officeDocument/2006/relationships/image" Target="../media/image4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12402301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ctrTitle"/>
          </p:nvPr>
        </p:nvSpPr>
        <p:spPr>
          <a:prstGeom prst="rect">
            <a:avLst/>
          </a:prstGeom>
        </p:spPr>
        <p:txBody>
          <a:bodyPr vert="horz" wrap="square" lIns="0" tIns="14605" rIns="0" bIns="0" rtlCol="0">
            <a:spAutoFit/>
          </a:bodyPr>
          <a:lstStyle/>
          <a:p>
            <a:pPr marL="16510">
              <a:lnSpc>
                <a:spcPct val="100000"/>
              </a:lnSpc>
              <a:spcBef>
                <a:spcPts val="115"/>
              </a:spcBef>
            </a:pPr>
            <a:r>
              <a:rPr spc="100"/>
              <a:t>2023</a:t>
            </a:r>
            <a:r>
              <a:rPr spc="170"/>
              <a:t> </a:t>
            </a:r>
            <a:r>
              <a:rPr spc="140"/>
              <a:t>年医保谈判分析及展望</a:t>
            </a:r>
          </a:p>
        </p:txBody>
      </p:sp>
      <p:sp>
        <p:nvSpPr>
          <p:cNvPr id="3" name="object 3"/>
          <p:cNvSpPr txBox="1"/>
          <p:nvPr/>
        </p:nvSpPr>
        <p:spPr>
          <a:xfrm>
            <a:off x="7437335" y="7574817"/>
            <a:ext cx="5175250" cy="527685"/>
          </a:xfrm>
          <a:prstGeom prst="rect">
            <a:avLst/>
          </a:prstGeom>
        </p:spPr>
        <p:txBody>
          <a:bodyPr vert="horz" wrap="square" lIns="0" tIns="12065" rIns="0" bIns="0" rtlCol="0">
            <a:spAutoFit/>
          </a:bodyPr>
          <a:lstStyle/>
          <a:p>
            <a:pPr marL="12700">
              <a:lnSpc>
                <a:spcPct val="100000"/>
              </a:lnSpc>
              <a:spcBef>
                <a:spcPts val="95"/>
              </a:spcBef>
            </a:pPr>
            <a:r>
              <a:rPr sz="3300" spc="-10">
                <a:solidFill>
                  <a:srgbClr val="FFFFFF"/>
                </a:solidFill>
                <a:latin typeface="微软雅黑"/>
                <a:cs typeface="微软雅黑"/>
              </a:rPr>
              <a:t>丁香园</a:t>
            </a:r>
            <a:r>
              <a:rPr sz="3300" spc="-5">
                <a:solidFill>
                  <a:srgbClr val="FFFFFF"/>
                </a:solidFill>
                <a:latin typeface="微软雅黑"/>
                <a:cs typeface="微软雅黑"/>
              </a:rPr>
              <a:t> Insight /</a:t>
            </a:r>
            <a:r>
              <a:rPr sz="3300" spc="-10">
                <a:solidFill>
                  <a:srgbClr val="FFFFFF"/>
                </a:solidFill>
                <a:latin typeface="微软雅黑"/>
                <a:cs typeface="微软雅黑"/>
              </a:rPr>
              <a:t> </a:t>
            </a:r>
            <a:r>
              <a:rPr sz="3300" spc="-5">
                <a:solidFill>
                  <a:srgbClr val="FFFFFF"/>
                </a:solidFill>
                <a:latin typeface="微软雅黑"/>
                <a:cs typeface="微软雅黑"/>
              </a:rPr>
              <a:t>Dec,</a:t>
            </a:r>
            <a:r>
              <a:rPr sz="3300">
                <a:solidFill>
                  <a:srgbClr val="FFFFFF"/>
                </a:solidFill>
                <a:latin typeface="微软雅黑"/>
                <a:cs typeface="微软雅黑"/>
              </a:rPr>
              <a:t> </a:t>
            </a:r>
            <a:r>
              <a:rPr sz="3300" spc="-10">
                <a:solidFill>
                  <a:srgbClr val="FFFFFF"/>
                </a:solidFill>
                <a:latin typeface="微软雅黑"/>
                <a:cs typeface="微软雅黑"/>
              </a:rPr>
              <a:t>2023</a:t>
            </a:r>
            <a:endParaRPr sz="3300">
              <a:latin typeface="微软雅黑"/>
              <a:cs typeface="微软雅黑"/>
            </a:endParaRPr>
          </a:p>
        </p:txBody>
      </p:sp>
      <p:sp>
        <p:nvSpPr>
          <p:cNvPr id="4" name="object 4"/>
          <p:cNvSpPr/>
          <p:nvPr/>
        </p:nvSpPr>
        <p:spPr>
          <a:xfrm>
            <a:off x="605635" y="376951"/>
            <a:ext cx="6120441" cy="816729"/>
          </a:xfrm>
          <a:prstGeom prst="rect">
            <a:avLst/>
          </a:prstGeom>
          <a:blipFill>
            <a:blip r:embed="rId2"/>
            <a:stretch>
              <a:fillRect/>
            </a:stretch>
          </a:blipFill>
        </p:spPr>
        <p:txBody>
          <a:bodyPr wrap="square" lIns="0" tIns="0" rIns="0" bIns="0" rtlCol="0"/>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279538" y="3169820"/>
            <a:ext cx="5918835" cy="704215"/>
          </a:xfrm>
          <a:prstGeom prst="rect">
            <a:avLst/>
          </a:prstGeom>
        </p:spPr>
        <p:txBody>
          <a:bodyPr vert="horz" wrap="square" lIns="0" tIns="12700" rIns="0" bIns="0" rtlCol="0">
            <a:spAutoFit/>
          </a:bodyPr>
          <a:lstStyle/>
          <a:p>
            <a:pPr marL="12700">
              <a:lnSpc>
                <a:spcPct val="100000"/>
              </a:lnSpc>
              <a:spcBef>
                <a:spcPts val="100"/>
              </a:spcBef>
              <a:tabLst>
                <a:tab pos="879475"/>
              </a:tabLst>
            </a:pPr>
            <a:r>
              <a:rPr sz="4450" spc="245"/>
              <a:t>1.	</a:t>
            </a:r>
            <a:r>
              <a:rPr sz="4450" spc="490"/>
              <a:t>医保谈判规则梳理</a:t>
            </a:r>
            <a:endParaRPr sz="4450"/>
          </a:p>
        </p:txBody>
      </p:sp>
      <p:sp>
        <p:nvSpPr>
          <p:cNvPr id="3" name="object 3"/>
          <p:cNvSpPr/>
          <p:nvPr/>
        </p:nvSpPr>
        <p:spPr>
          <a:xfrm>
            <a:off x="0" y="5122776"/>
            <a:ext cx="5215890" cy="1063625"/>
          </a:xfrm>
          <a:custGeom>
            <a:rect l="l" t="t" r="r" b="b"/>
            <a:pathLst>
              <a:path w="5215890" h="1063625">
                <a:moveTo>
                  <a:pt x="0" y="1063004"/>
                </a:moveTo>
                <a:lnTo>
                  <a:pt x="5215757" y="1063004"/>
                </a:lnTo>
                <a:lnTo>
                  <a:pt x="5215757" y="0"/>
                </a:lnTo>
                <a:lnTo>
                  <a:pt x="0" y="0"/>
                </a:lnTo>
                <a:lnTo>
                  <a:pt x="0" y="1063004"/>
                </a:lnTo>
                <a:close/>
              </a:path>
            </a:pathLst>
          </a:custGeom>
          <a:solidFill>
            <a:srgbClr val="00B4CC"/>
          </a:solidFill>
        </p:spPr>
        <p:txBody>
          <a:bodyPr wrap="square" lIns="0" tIns="0" rIns="0" bIns="0" rtlCol="0"/>
          <a:lstStyle/>
          <a:p/>
        </p:txBody>
      </p:sp>
      <p:sp>
        <p:nvSpPr>
          <p:cNvPr id="4" name="object 4"/>
          <p:cNvSpPr txBox="1"/>
          <p:nvPr/>
        </p:nvSpPr>
        <p:spPr>
          <a:xfrm>
            <a:off x="1086952" y="5184000"/>
            <a:ext cx="3745865" cy="829310"/>
          </a:xfrm>
          <a:prstGeom prst="rect">
            <a:avLst/>
          </a:prstGeom>
        </p:spPr>
        <p:txBody>
          <a:bodyPr vert="horz" wrap="square" lIns="0" tIns="15240" rIns="0" bIns="0" rtlCol="0">
            <a:spAutoFit/>
          </a:bodyPr>
          <a:lstStyle/>
          <a:p>
            <a:pPr marL="12700">
              <a:lnSpc>
                <a:spcPct val="100000"/>
              </a:lnSpc>
              <a:spcBef>
                <a:spcPts val="120"/>
              </a:spcBef>
            </a:pPr>
            <a:r>
              <a:rPr sz="5250" b="1" spc="420">
                <a:solidFill>
                  <a:srgbClr val="FFFFFF"/>
                </a:solidFill>
                <a:latin typeface="微软雅黑"/>
                <a:cs typeface="微软雅黑"/>
              </a:rPr>
              <a:t>CONTENT</a:t>
            </a:r>
            <a:endParaRPr sz="5250">
              <a:latin typeface="微软雅黑"/>
              <a:cs typeface="微软雅黑"/>
            </a:endParaRPr>
          </a:p>
        </p:txBody>
      </p:sp>
      <p:sp>
        <p:nvSpPr>
          <p:cNvPr id="5" name="object 5"/>
          <p:cNvSpPr txBox="1"/>
          <p:nvPr/>
        </p:nvSpPr>
        <p:spPr>
          <a:xfrm>
            <a:off x="7279538" y="4527580"/>
            <a:ext cx="8432165" cy="3418204"/>
          </a:xfrm>
          <a:prstGeom prst="rect">
            <a:avLst/>
          </a:prstGeom>
        </p:spPr>
        <p:txBody>
          <a:bodyPr vert="horz" wrap="square" lIns="0" tIns="12700" rIns="0" bIns="0" rtlCol="0">
            <a:spAutoFit/>
          </a:bodyPr>
          <a:lstStyle/>
          <a:p>
            <a:pPr marL="879475" indent="-867410">
              <a:lnSpc>
                <a:spcPct val="100000"/>
              </a:lnSpc>
              <a:spcBef>
                <a:spcPts val="100"/>
              </a:spcBef>
              <a:buAutoNum type="arabicPeriod" startAt="2"/>
              <a:tabLst>
                <a:tab pos="879475"/>
                <a:tab pos="880110"/>
              </a:tabLst>
            </a:pPr>
            <a:r>
              <a:rPr sz="4450" b="1">
                <a:solidFill>
                  <a:srgbClr val="7E7E7E"/>
                </a:solidFill>
                <a:latin typeface="微软雅黑"/>
                <a:cs typeface="微软雅黑"/>
              </a:rPr>
              <a:t>.	</a:t>
            </a:r>
            <a:r>
              <a:rPr sz="4450" b="1" spc="370">
                <a:solidFill>
                  <a:srgbClr val="7E7E7E"/>
                </a:solidFill>
                <a:latin typeface="微软雅黑"/>
                <a:cs typeface="微软雅黑"/>
              </a:rPr>
              <a:t>2023</a:t>
            </a:r>
            <a:r>
              <a:rPr sz="4450" b="1" spc="-855">
                <a:solidFill>
                  <a:srgbClr val="7E7E7E"/>
                </a:solidFill>
                <a:latin typeface="微软雅黑"/>
                <a:cs typeface="微软雅黑"/>
              </a:rPr>
              <a:t> </a:t>
            </a:r>
            <a:r>
              <a:rPr sz="4450" b="1" spc="490">
                <a:solidFill>
                  <a:srgbClr val="7E7E7E"/>
                </a:solidFill>
                <a:latin typeface="微软雅黑"/>
                <a:cs typeface="微软雅黑"/>
              </a:rPr>
              <a:t>年医保谈判结果分析</a:t>
            </a:r>
            <a:endParaRPr sz="4450">
              <a:latin typeface="微软雅黑"/>
              <a:cs typeface="微软雅黑"/>
            </a:endParaRPr>
          </a:p>
          <a:p>
            <a:pPr>
              <a:lnSpc>
                <a:spcPct val="100000"/>
              </a:lnSpc>
              <a:spcBef>
                <a:spcPts val="90"/>
              </a:spcBef>
              <a:buClr>
                <a:srgbClr val="7E7E7E"/>
              </a:buClr>
              <a:buFont typeface="΢"/>
              <a:buAutoNum type="arabicPeriod" startAt="2"/>
            </a:pPr>
            <a:endParaRPr sz="2850">
              <a:latin typeface="微软雅黑"/>
              <a:cs typeface="微软雅黑"/>
            </a:endParaRPr>
          </a:p>
          <a:p>
            <a:pPr marL="879475" indent="-867410">
              <a:lnSpc>
                <a:spcPct val="100000"/>
              </a:lnSpc>
              <a:buAutoNum type="arabicPeriod" startAt="2"/>
              <a:tabLst>
                <a:tab pos="879475"/>
                <a:tab pos="880110"/>
              </a:tabLst>
            </a:pPr>
            <a:r>
              <a:rPr sz="4450" b="1">
                <a:solidFill>
                  <a:srgbClr val="7E7E7E"/>
                </a:solidFill>
                <a:latin typeface="微软雅黑"/>
                <a:cs typeface="微软雅黑"/>
              </a:rPr>
              <a:t>.	</a:t>
            </a:r>
            <a:r>
              <a:rPr sz="4450" b="1" spc="490">
                <a:solidFill>
                  <a:srgbClr val="7E7E7E"/>
                </a:solidFill>
                <a:latin typeface="微软雅黑"/>
                <a:cs typeface="微软雅黑"/>
              </a:rPr>
              <a:t>医保谈判药品落地情况分析</a:t>
            </a:r>
            <a:endParaRPr sz="4450">
              <a:latin typeface="微软雅黑"/>
              <a:cs typeface="微软雅黑"/>
            </a:endParaRPr>
          </a:p>
          <a:p>
            <a:pPr>
              <a:lnSpc>
                <a:spcPct val="100000"/>
              </a:lnSpc>
              <a:buClr>
                <a:srgbClr val="7E7E7E"/>
              </a:buClr>
              <a:buFont typeface="΢"/>
              <a:buAutoNum type="arabicPeriod" startAt="2"/>
            </a:pPr>
            <a:endParaRPr sz="2900">
              <a:latin typeface="微软雅黑"/>
              <a:cs typeface="微软雅黑"/>
            </a:endParaRPr>
          </a:p>
          <a:p>
            <a:pPr marL="879475" indent="-867410">
              <a:lnSpc>
                <a:spcPct val="100000"/>
              </a:lnSpc>
              <a:buAutoNum type="arabicPeriod" startAt="2"/>
              <a:tabLst>
                <a:tab pos="879475"/>
                <a:tab pos="880110"/>
              </a:tabLst>
            </a:pPr>
            <a:r>
              <a:rPr sz="4450" b="1">
                <a:solidFill>
                  <a:srgbClr val="7E7E7E"/>
                </a:solidFill>
                <a:latin typeface="微软雅黑"/>
                <a:cs typeface="微软雅黑"/>
              </a:rPr>
              <a:t>.	</a:t>
            </a:r>
            <a:r>
              <a:rPr sz="4450" b="1" spc="490">
                <a:solidFill>
                  <a:srgbClr val="7E7E7E"/>
                </a:solidFill>
                <a:latin typeface="微软雅黑"/>
                <a:cs typeface="微软雅黑"/>
              </a:rPr>
              <a:t>展望</a:t>
            </a:r>
            <a:endParaRPr sz="445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517585" y="6866178"/>
            <a:ext cx="5566410" cy="603250"/>
          </a:xfrm>
          <a:prstGeom prst="rect">
            <a:avLst/>
          </a:prstGeom>
          <a:ln w="20941">
            <a:solidFill>
              <a:srgbClr val="00B4CC"/>
            </a:solidFill>
          </a:ln>
        </p:spPr>
        <p:txBody>
          <a:bodyPr vert="horz" wrap="square" lIns="0" tIns="18415" rIns="0" bIns="0" rtlCol="0">
            <a:spAutoFit/>
          </a:bodyPr>
          <a:lstStyle/>
          <a:p>
            <a:pPr marL="133985">
              <a:lnSpc>
                <a:spcPct val="100000"/>
              </a:lnSpc>
              <a:spcBef>
                <a:spcPts val="145"/>
              </a:spcBef>
            </a:pPr>
            <a:r>
              <a:rPr sz="3300" spc="-10">
                <a:solidFill>
                  <a:srgbClr val="00B4CC"/>
                </a:solidFill>
                <a:latin typeface="微软雅黑"/>
                <a:cs typeface="微软雅黑"/>
              </a:rPr>
              <a:t>2023</a:t>
            </a:r>
            <a:r>
              <a:rPr sz="3300" spc="25">
                <a:solidFill>
                  <a:srgbClr val="00B4CC"/>
                </a:solidFill>
                <a:latin typeface="微软雅黑"/>
                <a:cs typeface="微软雅黑"/>
              </a:rPr>
              <a:t> </a:t>
            </a:r>
            <a:r>
              <a:rPr sz="3300" spc="-10">
                <a:solidFill>
                  <a:srgbClr val="00B4CC"/>
                </a:solidFill>
                <a:latin typeface="微软雅黑"/>
                <a:cs typeface="微软雅黑"/>
              </a:rPr>
              <a:t>年医保谈判政策解读</a:t>
            </a:r>
            <a:endParaRPr sz="3300">
              <a:latin typeface="微软雅黑"/>
              <a:cs typeface="微软雅黑"/>
            </a:endParaRPr>
          </a:p>
        </p:txBody>
      </p:sp>
      <p:sp>
        <p:nvSpPr>
          <p:cNvPr id="3" name="object 3"/>
          <p:cNvSpPr txBox="1">
            <a:spLocks noGrp="1"/>
          </p:cNvSpPr>
          <p:nvPr>
            <p:ph type="title"/>
          </p:nvPr>
        </p:nvSpPr>
        <p:spPr>
          <a:prstGeom prst="rect">
            <a:avLst/>
          </a:prstGeom>
        </p:spPr>
        <p:txBody>
          <a:bodyPr vert="horz" wrap="square" lIns="0" tIns="11430" rIns="0" bIns="0" rtlCol="0">
            <a:spAutoFit/>
          </a:bodyPr>
          <a:lstStyle/>
          <a:p>
            <a:pPr marL="12700">
              <a:lnSpc>
                <a:spcPct val="100000"/>
              </a:lnSpc>
              <a:spcBef>
                <a:spcPts val="90"/>
              </a:spcBef>
            </a:pPr>
            <a:r>
              <a:rPr spc="480"/>
              <a:t>医保谈判规则梳理</a:t>
            </a:r>
          </a:p>
        </p:txBody>
      </p:sp>
      <p:sp>
        <p:nvSpPr>
          <p:cNvPr id="4" name="object 4"/>
          <p:cNvSpPr/>
          <p:nvPr/>
        </p:nvSpPr>
        <p:spPr>
          <a:xfrm>
            <a:off x="9415001" y="3138752"/>
            <a:ext cx="1274445" cy="1275715"/>
          </a:xfrm>
          <a:custGeom>
            <a:rect l="l" t="t" r="r" b="b"/>
            <a:pathLst>
              <a:path w="1274445" h="1275714">
                <a:moveTo>
                  <a:pt x="637048" y="0"/>
                </a:moveTo>
                <a:lnTo>
                  <a:pt x="589506" y="1749"/>
                </a:lnTo>
                <a:lnTo>
                  <a:pt x="542912" y="6915"/>
                </a:lnTo>
                <a:lnTo>
                  <a:pt x="497390" y="15373"/>
                </a:lnTo>
                <a:lnTo>
                  <a:pt x="453064" y="27002"/>
                </a:lnTo>
                <a:lnTo>
                  <a:pt x="410056" y="41676"/>
                </a:lnTo>
                <a:lnTo>
                  <a:pt x="368489" y="59274"/>
                </a:lnTo>
                <a:lnTo>
                  <a:pt x="328487" y="79671"/>
                </a:lnTo>
                <a:lnTo>
                  <a:pt x="290173" y="102744"/>
                </a:lnTo>
                <a:lnTo>
                  <a:pt x="253670" y="128370"/>
                </a:lnTo>
                <a:lnTo>
                  <a:pt x="219102" y="156426"/>
                </a:lnTo>
                <a:lnTo>
                  <a:pt x="186591" y="186787"/>
                </a:lnTo>
                <a:lnTo>
                  <a:pt x="156260" y="219331"/>
                </a:lnTo>
                <a:lnTo>
                  <a:pt x="128234" y="253935"/>
                </a:lnTo>
                <a:lnTo>
                  <a:pt x="102635" y="290474"/>
                </a:lnTo>
                <a:lnTo>
                  <a:pt x="79586" y="328826"/>
                </a:lnTo>
                <a:lnTo>
                  <a:pt x="59210" y="368867"/>
                </a:lnTo>
                <a:lnTo>
                  <a:pt x="41631" y="410473"/>
                </a:lnTo>
                <a:lnTo>
                  <a:pt x="26972" y="453523"/>
                </a:lnTo>
                <a:lnTo>
                  <a:pt x="15357" y="497891"/>
                </a:lnTo>
                <a:lnTo>
                  <a:pt x="6907" y="543455"/>
                </a:lnTo>
                <a:lnTo>
                  <a:pt x="1747" y="590091"/>
                </a:lnTo>
                <a:lnTo>
                  <a:pt x="0" y="637676"/>
                </a:lnTo>
                <a:lnTo>
                  <a:pt x="1747" y="685262"/>
                </a:lnTo>
                <a:lnTo>
                  <a:pt x="6907" y="731898"/>
                </a:lnTo>
                <a:lnTo>
                  <a:pt x="15357" y="777462"/>
                </a:lnTo>
                <a:lnTo>
                  <a:pt x="26972" y="821830"/>
                </a:lnTo>
                <a:lnTo>
                  <a:pt x="41631" y="864879"/>
                </a:lnTo>
                <a:lnTo>
                  <a:pt x="59210" y="906486"/>
                </a:lnTo>
                <a:lnTo>
                  <a:pt x="79586" y="946527"/>
                </a:lnTo>
                <a:lnTo>
                  <a:pt x="102635" y="984879"/>
                </a:lnTo>
                <a:lnTo>
                  <a:pt x="128234" y="1021418"/>
                </a:lnTo>
                <a:lnTo>
                  <a:pt x="156260" y="1056022"/>
                </a:lnTo>
                <a:lnTo>
                  <a:pt x="186591" y="1088566"/>
                </a:lnTo>
                <a:lnTo>
                  <a:pt x="219102" y="1118927"/>
                </a:lnTo>
                <a:lnTo>
                  <a:pt x="253670" y="1146983"/>
                </a:lnTo>
                <a:lnTo>
                  <a:pt x="290173" y="1172609"/>
                </a:lnTo>
                <a:lnTo>
                  <a:pt x="328487" y="1195682"/>
                </a:lnTo>
                <a:lnTo>
                  <a:pt x="368489" y="1216079"/>
                </a:lnTo>
                <a:lnTo>
                  <a:pt x="410056" y="1233677"/>
                </a:lnTo>
                <a:lnTo>
                  <a:pt x="453064" y="1248351"/>
                </a:lnTo>
                <a:lnTo>
                  <a:pt x="497390" y="1259980"/>
                </a:lnTo>
                <a:lnTo>
                  <a:pt x="542912" y="1268438"/>
                </a:lnTo>
                <a:lnTo>
                  <a:pt x="589506" y="1273604"/>
                </a:lnTo>
                <a:lnTo>
                  <a:pt x="637048" y="1275353"/>
                </a:lnTo>
                <a:lnTo>
                  <a:pt x="684591" y="1273604"/>
                </a:lnTo>
                <a:lnTo>
                  <a:pt x="731184" y="1268438"/>
                </a:lnTo>
                <a:lnTo>
                  <a:pt x="776706" y="1259980"/>
                </a:lnTo>
                <a:lnTo>
                  <a:pt x="821032" y="1248351"/>
                </a:lnTo>
                <a:lnTo>
                  <a:pt x="864041" y="1233677"/>
                </a:lnTo>
                <a:lnTo>
                  <a:pt x="905607" y="1216079"/>
                </a:lnTo>
                <a:lnTo>
                  <a:pt x="945609" y="1195682"/>
                </a:lnTo>
                <a:lnTo>
                  <a:pt x="983923" y="1172609"/>
                </a:lnTo>
                <a:lnTo>
                  <a:pt x="1020426" y="1146983"/>
                </a:lnTo>
                <a:lnTo>
                  <a:pt x="1054995" y="1118927"/>
                </a:lnTo>
                <a:lnTo>
                  <a:pt x="1087506" y="1088566"/>
                </a:lnTo>
                <a:lnTo>
                  <a:pt x="1117836" y="1056022"/>
                </a:lnTo>
                <a:lnTo>
                  <a:pt x="1145862" y="1021418"/>
                </a:lnTo>
                <a:lnTo>
                  <a:pt x="1171462" y="984879"/>
                </a:lnTo>
                <a:lnTo>
                  <a:pt x="1194511" y="946527"/>
                </a:lnTo>
                <a:lnTo>
                  <a:pt x="1214886" y="906486"/>
                </a:lnTo>
                <a:lnTo>
                  <a:pt x="1232465" y="864879"/>
                </a:lnTo>
                <a:lnTo>
                  <a:pt x="1247124" y="821830"/>
                </a:lnTo>
                <a:lnTo>
                  <a:pt x="1258740" y="777462"/>
                </a:lnTo>
                <a:lnTo>
                  <a:pt x="1267189" y="731898"/>
                </a:lnTo>
                <a:lnTo>
                  <a:pt x="1272349" y="685262"/>
                </a:lnTo>
                <a:lnTo>
                  <a:pt x="1274097" y="637676"/>
                </a:lnTo>
                <a:lnTo>
                  <a:pt x="1272349" y="590091"/>
                </a:lnTo>
                <a:lnTo>
                  <a:pt x="1267189" y="543455"/>
                </a:lnTo>
                <a:lnTo>
                  <a:pt x="1258740" y="497891"/>
                </a:lnTo>
                <a:lnTo>
                  <a:pt x="1247124" y="453523"/>
                </a:lnTo>
                <a:lnTo>
                  <a:pt x="1232465" y="410473"/>
                </a:lnTo>
                <a:lnTo>
                  <a:pt x="1214886" y="368867"/>
                </a:lnTo>
                <a:lnTo>
                  <a:pt x="1194511" y="328826"/>
                </a:lnTo>
                <a:lnTo>
                  <a:pt x="1171462" y="290474"/>
                </a:lnTo>
                <a:lnTo>
                  <a:pt x="1145862" y="253935"/>
                </a:lnTo>
                <a:lnTo>
                  <a:pt x="1117836" y="219331"/>
                </a:lnTo>
                <a:lnTo>
                  <a:pt x="1087506" y="186787"/>
                </a:lnTo>
                <a:lnTo>
                  <a:pt x="1054995" y="156426"/>
                </a:lnTo>
                <a:lnTo>
                  <a:pt x="1020426" y="128370"/>
                </a:lnTo>
                <a:lnTo>
                  <a:pt x="983923" y="102744"/>
                </a:lnTo>
                <a:lnTo>
                  <a:pt x="945609" y="79671"/>
                </a:lnTo>
                <a:lnTo>
                  <a:pt x="905607" y="59274"/>
                </a:lnTo>
                <a:lnTo>
                  <a:pt x="864041" y="41676"/>
                </a:lnTo>
                <a:lnTo>
                  <a:pt x="821032" y="27002"/>
                </a:lnTo>
                <a:lnTo>
                  <a:pt x="776706" y="15373"/>
                </a:lnTo>
                <a:lnTo>
                  <a:pt x="731184" y="6915"/>
                </a:lnTo>
                <a:lnTo>
                  <a:pt x="684591" y="1749"/>
                </a:lnTo>
                <a:lnTo>
                  <a:pt x="637048" y="0"/>
                </a:lnTo>
                <a:close/>
              </a:path>
            </a:pathLst>
          </a:custGeom>
          <a:solidFill>
            <a:srgbClr val="00B4CC"/>
          </a:solidFill>
        </p:spPr>
        <p:txBody>
          <a:bodyPr wrap="square" lIns="0" tIns="0" rIns="0" bIns="0" rtlCol="0"/>
          <a:lstStyle/>
          <a:p/>
        </p:txBody>
      </p:sp>
      <p:sp>
        <p:nvSpPr>
          <p:cNvPr id="5" name="object 5"/>
          <p:cNvSpPr txBox="1"/>
          <p:nvPr/>
        </p:nvSpPr>
        <p:spPr>
          <a:xfrm>
            <a:off x="9744071" y="3444157"/>
            <a:ext cx="616585" cy="628650"/>
          </a:xfrm>
          <a:prstGeom prst="rect">
            <a:avLst/>
          </a:prstGeom>
        </p:spPr>
        <p:txBody>
          <a:bodyPr vert="horz" wrap="square" lIns="0" tIns="13335" rIns="0" bIns="0" rtlCol="0">
            <a:spAutoFit/>
          </a:bodyPr>
          <a:lstStyle/>
          <a:p>
            <a:pPr marL="12700">
              <a:lnSpc>
                <a:spcPct val="100000"/>
              </a:lnSpc>
              <a:spcBef>
                <a:spcPts val="105"/>
              </a:spcBef>
            </a:pPr>
            <a:r>
              <a:rPr sz="3950">
                <a:solidFill>
                  <a:srgbClr val="FFFFFF"/>
                </a:solidFill>
                <a:latin typeface="微软雅黑"/>
                <a:cs typeface="微软雅黑"/>
              </a:rPr>
              <a:t>01</a:t>
            </a:r>
            <a:endParaRPr sz="3950">
              <a:latin typeface="微软雅黑"/>
              <a:cs typeface="微软雅黑"/>
            </a:endParaRPr>
          </a:p>
        </p:txBody>
      </p:sp>
      <p:sp>
        <p:nvSpPr>
          <p:cNvPr id="6" name="object 6"/>
          <p:cNvSpPr txBox="1"/>
          <p:nvPr/>
        </p:nvSpPr>
        <p:spPr>
          <a:xfrm>
            <a:off x="3350473" y="6862409"/>
            <a:ext cx="4069079" cy="603250"/>
          </a:xfrm>
          <a:prstGeom prst="rect">
            <a:avLst/>
          </a:prstGeom>
          <a:ln w="20941">
            <a:solidFill>
              <a:srgbClr val="00B4CC"/>
            </a:solidFill>
          </a:ln>
        </p:spPr>
        <p:txBody>
          <a:bodyPr vert="horz" wrap="square" lIns="0" tIns="31115" rIns="0" bIns="0" rtlCol="0">
            <a:spAutoFit/>
          </a:bodyPr>
          <a:lstStyle/>
          <a:p>
            <a:pPr marL="190500">
              <a:lnSpc>
                <a:spcPct val="100000"/>
              </a:lnSpc>
              <a:spcBef>
                <a:spcPts val="245"/>
              </a:spcBef>
            </a:pPr>
            <a:r>
              <a:rPr sz="3300" spc="-10">
                <a:solidFill>
                  <a:srgbClr val="00B4CC"/>
                </a:solidFill>
                <a:latin typeface="微软雅黑"/>
                <a:cs typeface="微软雅黑"/>
              </a:rPr>
              <a:t>医保目录调整历程</a:t>
            </a:r>
            <a:endParaRPr sz="33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3052586" y="2600967"/>
            <a:ext cx="1073056" cy="7374435"/>
          </a:xfrm>
          <a:prstGeom prst="rect">
            <a:avLst/>
          </a:prstGeom>
          <a:blipFill>
            <a:blip r:embed="rId2"/>
            <a:stretch>
              <a:fillRect/>
            </a:stretch>
          </a:blipFill>
        </p:spPr>
        <p:txBody>
          <a:bodyPr wrap="square" lIns="0" tIns="0" rIns="0" bIns="0" rtlCol="0"/>
          <a:lstStyle/>
          <a:p/>
        </p:txBody>
      </p:sp>
      <p:sp>
        <p:nvSpPr>
          <p:cNvPr id="3" name="object 3"/>
          <p:cNvSpPr txBox="1"/>
          <p:nvPr/>
        </p:nvSpPr>
        <p:spPr>
          <a:xfrm>
            <a:off x="579868" y="2648789"/>
            <a:ext cx="5944870" cy="327025"/>
          </a:xfrm>
          <a:prstGeom prst="rect">
            <a:avLst/>
          </a:prstGeom>
        </p:spPr>
        <p:txBody>
          <a:bodyPr vert="horz" wrap="square" lIns="0" tIns="15875" rIns="0" bIns="0" rtlCol="0">
            <a:spAutoFit/>
          </a:bodyPr>
          <a:lstStyle/>
          <a:p>
            <a:pPr marL="12700">
              <a:lnSpc>
                <a:spcPct val="100000"/>
              </a:lnSpc>
              <a:spcBef>
                <a:spcPts val="125"/>
              </a:spcBef>
            </a:pPr>
            <a:r>
              <a:rPr sz="1950" b="1" spc="50">
                <a:solidFill>
                  <a:srgbClr val="252525"/>
                </a:solidFill>
                <a:latin typeface="微软雅黑"/>
                <a:cs typeface="微软雅黑"/>
              </a:rPr>
              <a:t>历版国家医保目</a:t>
            </a:r>
            <a:r>
              <a:rPr sz="1950" b="1" spc="40">
                <a:solidFill>
                  <a:srgbClr val="252525"/>
                </a:solidFill>
                <a:latin typeface="微软雅黑"/>
                <a:cs typeface="微软雅黑"/>
              </a:rPr>
              <a:t>录</a:t>
            </a:r>
            <a:r>
              <a:rPr sz="1950" b="1" spc="50">
                <a:solidFill>
                  <a:srgbClr val="252525"/>
                </a:solidFill>
                <a:latin typeface="微软雅黑"/>
                <a:cs typeface="微软雅黑"/>
              </a:rPr>
              <a:t>调</a:t>
            </a:r>
            <a:r>
              <a:rPr sz="1950" b="1" spc="40">
                <a:solidFill>
                  <a:srgbClr val="252525"/>
                </a:solidFill>
                <a:latin typeface="微软雅黑"/>
                <a:cs typeface="微软雅黑"/>
              </a:rPr>
              <a:t>整</a:t>
            </a:r>
            <a:r>
              <a:rPr sz="1950" b="1" spc="50">
                <a:solidFill>
                  <a:srgbClr val="252525"/>
                </a:solidFill>
                <a:latin typeface="微软雅黑"/>
                <a:cs typeface="微软雅黑"/>
              </a:rPr>
              <a:t>常</a:t>
            </a:r>
            <a:r>
              <a:rPr sz="1950" b="1" spc="45">
                <a:solidFill>
                  <a:srgbClr val="252525"/>
                </a:solidFill>
                <a:latin typeface="微软雅黑"/>
                <a:cs typeface="微软雅黑"/>
              </a:rPr>
              <a:t>规+</a:t>
            </a:r>
            <a:r>
              <a:rPr sz="1950" b="1" spc="40">
                <a:solidFill>
                  <a:srgbClr val="252525"/>
                </a:solidFill>
                <a:latin typeface="微软雅黑"/>
                <a:cs typeface="微软雅黑"/>
              </a:rPr>
              <a:t>谈</a:t>
            </a:r>
            <a:r>
              <a:rPr sz="1950" b="1" spc="50">
                <a:solidFill>
                  <a:srgbClr val="252525"/>
                </a:solidFill>
                <a:latin typeface="微软雅黑"/>
                <a:cs typeface="微软雅黑"/>
              </a:rPr>
              <a:t>判</a:t>
            </a:r>
            <a:r>
              <a:rPr sz="1950" b="1" spc="40">
                <a:solidFill>
                  <a:srgbClr val="252525"/>
                </a:solidFill>
                <a:latin typeface="微软雅黑"/>
                <a:cs typeface="微软雅黑"/>
              </a:rPr>
              <a:t>新</a:t>
            </a:r>
            <a:r>
              <a:rPr sz="1950" b="1" spc="50">
                <a:solidFill>
                  <a:srgbClr val="252525"/>
                </a:solidFill>
                <a:latin typeface="微软雅黑"/>
                <a:cs typeface="微软雅黑"/>
              </a:rPr>
              <a:t>增</a:t>
            </a:r>
            <a:r>
              <a:rPr sz="1950" b="1" spc="40">
                <a:solidFill>
                  <a:srgbClr val="252525"/>
                </a:solidFill>
                <a:latin typeface="微软雅黑"/>
                <a:cs typeface="微软雅黑"/>
              </a:rPr>
              <a:t>调</a:t>
            </a:r>
            <a:r>
              <a:rPr sz="1950" b="1" spc="50">
                <a:solidFill>
                  <a:srgbClr val="252525"/>
                </a:solidFill>
                <a:latin typeface="微软雅黑"/>
                <a:cs typeface="微软雅黑"/>
              </a:rPr>
              <a:t>入</a:t>
            </a:r>
            <a:r>
              <a:rPr sz="1950" b="1" spc="40">
                <a:solidFill>
                  <a:srgbClr val="252525"/>
                </a:solidFill>
                <a:latin typeface="微软雅黑"/>
                <a:cs typeface="微软雅黑"/>
              </a:rPr>
              <a:t>品</a:t>
            </a:r>
            <a:r>
              <a:rPr sz="1950" b="1" spc="50">
                <a:solidFill>
                  <a:srgbClr val="252525"/>
                </a:solidFill>
                <a:latin typeface="微软雅黑"/>
                <a:cs typeface="微软雅黑"/>
              </a:rPr>
              <a:t>种</a:t>
            </a:r>
            <a:r>
              <a:rPr sz="1950" b="1" spc="40">
                <a:solidFill>
                  <a:srgbClr val="252525"/>
                </a:solidFill>
                <a:latin typeface="微软雅黑"/>
                <a:cs typeface="微软雅黑"/>
              </a:rPr>
              <a:t>数</a:t>
            </a:r>
            <a:r>
              <a:rPr sz="1950" b="1" spc="70">
                <a:solidFill>
                  <a:srgbClr val="252525"/>
                </a:solidFill>
                <a:latin typeface="微软雅黑"/>
                <a:cs typeface="微软雅黑"/>
              </a:rPr>
              <a:t>量</a:t>
            </a:r>
            <a:r>
              <a:rPr sz="1950" b="1" spc="10">
                <a:solidFill>
                  <a:srgbClr val="252525"/>
                </a:solidFill>
                <a:latin typeface="微软雅黑"/>
                <a:cs typeface="微软雅黑"/>
              </a:rPr>
              <a:t>*</a:t>
            </a:r>
            <a:endParaRPr sz="1950">
              <a:latin typeface="微软雅黑"/>
              <a:cs typeface="微软雅黑"/>
            </a:endParaRPr>
          </a:p>
        </p:txBody>
      </p:sp>
      <p:sp>
        <p:nvSpPr>
          <p:cNvPr id="4" name="object 4"/>
          <p:cNvSpPr/>
          <p:nvPr/>
        </p:nvSpPr>
        <p:spPr>
          <a:xfrm>
            <a:off x="1549272" y="5506010"/>
            <a:ext cx="137160" cy="4097654"/>
          </a:xfrm>
          <a:custGeom>
            <a:rect l="l" t="t" r="r" b="b"/>
            <a:pathLst>
              <a:path w="137160" h="4097654">
                <a:moveTo>
                  <a:pt x="136959" y="0"/>
                </a:moveTo>
                <a:lnTo>
                  <a:pt x="0" y="0"/>
                </a:lnTo>
                <a:lnTo>
                  <a:pt x="0" y="4097466"/>
                </a:lnTo>
                <a:lnTo>
                  <a:pt x="136959" y="4097466"/>
                </a:lnTo>
                <a:lnTo>
                  <a:pt x="136959" y="0"/>
                </a:lnTo>
                <a:close/>
              </a:path>
            </a:pathLst>
          </a:custGeom>
          <a:solidFill>
            <a:srgbClr val="4F79A6"/>
          </a:solidFill>
        </p:spPr>
        <p:txBody>
          <a:bodyPr wrap="square" lIns="0" tIns="0" rIns="0" bIns="0" rtlCol="0"/>
          <a:lstStyle/>
          <a:p/>
        </p:txBody>
      </p:sp>
      <p:sp>
        <p:nvSpPr>
          <p:cNvPr id="5" name="object 5"/>
          <p:cNvSpPr/>
          <p:nvPr/>
        </p:nvSpPr>
        <p:spPr>
          <a:xfrm>
            <a:off x="2333332" y="4454314"/>
            <a:ext cx="137160" cy="5149215"/>
          </a:xfrm>
          <a:custGeom>
            <a:rect l="l" t="t" r="r" b="b"/>
            <a:pathLst>
              <a:path w="137160" h="5149215">
                <a:moveTo>
                  <a:pt x="136959" y="0"/>
                </a:moveTo>
                <a:lnTo>
                  <a:pt x="0" y="0"/>
                </a:lnTo>
                <a:lnTo>
                  <a:pt x="0" y="5149162"/>
                </a:lnTo>
                <a:lnTo>
                  <a:pt x="136959" y="5149162"/>
                </a:lnTo>
                <a:lnTo>
                  <a:pt x="136959" y="0"/>
                </a:lnTo>
                <a:close/>
              </a:path>
            </a:pathLst>
          </a:custGeom>
          <a:solidFill>
            <a:srgbClr val="4F79A6"/>
          </a:solidFill>
        </p:spPr>
        <p:txBody>
          <a:bodyPr wrap="square" lIns="0" tIns="0" rIns="0" bIns="0" rtlCol="0"/>
          <a:lstStyle/>
          <a:p/>
        </p:txBody>
      </p:sp>
      <p:sp>
        <p:nvSpPr>
          <p:cNvPr id="6" name="object 6"/>
          <p:cNvSpPr/>
          <p:nvPr/>
        </p:nvSpPr>
        <p:spPr>
          <a:xfrm>
            <a:off x="4684255" y="7947401"/>
            <a:ext cx="137160" cy="1656080"/>
          </a:xfrm>
          <a:custGeom>
            <a:rect l="l" t="t" r="r" b="b"/>
            <a:pathLst>
              <a:path w="137160" h="1656079">
                <a:moveTo>
                  <a:pt x="136959" y="0"/>
                </a:moveTo>
                <a:lnTo>
                  <a:pt x="0" y="0"/>
                </a:lnTo>
                <a:lnTo>
                  <a:pt x="0" y="1656075"/>
                </a:lnTo>
                <a:lnTo>
                  <a:pt x="136959" y="1656075"/>
                </a:lnTo>
                <a:lnTo>
                  <a:pt x="136959" y="0"/>
                </a:lnTo>
                <a:close/>
              </a:path>
            </a:pathLst>
          </a:custGeom>
          <a:solidFill>
            <a:srgbClr val="4F79A6"/>
          </a:solidFill>
        </p:spPr>
        <p:txBody>
          <a:bodyPr wrap="square" lIns="0" tIns="0" rIns="0" bIns="0" rtlCol="0"/>
          <a:lstStyle/>
          <a:p/>
        </p:txBody>
      </p:sp>
      <p:sp>
        <p:nvSpPr>
          <p:cNvPr id="7" name="object 7"/>
          <p:cNvSpPr/>
          <p:nvPr/>
        </p:nvSpPr>
        <p:spPr>
          <a:xfrm>
            <a:off x="5468315" y="9345893"/>
            <a:ext cx="137160" cy="257810"/>
          </a:xfrm>
          <a:custGeom>
            <a:rect l="l" t="t" r="r" b="b"/>
            <a:pathLst>
              <a:path w="137160" h="257809">
                <a:moveTo>
                  <a:pt x="136959" y="0"/>
                </a:moveTo>
                <a:lnTo>
                  <a:pt x="0" y="0"/>
                </a:lnTo>
                <a:lnTo>
                  <a:pt x="0" y="257583"/>
                </a:lnTo>
                <a:lnTo>
                  <a:pt x="136959" y="257583"/>
                </a:lnTo>
                <a:lnTo>
                  <a:pt x="136959" y="0"/>
                </a:lnTo>
                <a:close/>
              </a:path>
            </a:pathLst>
          </a:custGeom>
          <a:solidFill>
            <a:srgbClr val="4F79A6"/>
          </a:solidFill>
        </p:spPr>
        <p:txBody>
          <a:bodyPr wrap="square" lIns="0" tIns="0" rIns="0" bIns="0" rtlCol="0"/>
          <a:lstStyle/>
          <a:p/>
        </p:txBody>
      </p:sp>
      <p:sp>
        <p:nvSpPr>
          <p:cNvPr id="8" name="object 8"/>
          <p:cNvSpPr/>
          <p:nvPr/>
        </p:nvSpPr>
        <p:spPr>
          <a:xfrm>
            <a:off x="6252374" y="9564525"/>
            <a:ext cx="137160" cy="0"/>
          </a:xfrm>
          <a:custGeom>
            <a:rect l="l" t="t" r="r" b="b"/>
            <a:pathLst>
              <a:path w="137160">
                <a:moveTo>
                  <a:pt x="0" y="0"/>
                </a:moveTo>
                <a:lnTo>
                  <a:pt x="136959" y="0"/>
                </a:lnTo>
              </a:path>
            </a:pathLst>
          </a:custGeom>
          <a:ln w="77903">
            <a:solidFill>
              <a:srgbClr val="4F79A6"/>
            </a:solidFill>
          </a:ln>
        </p:spPr>
        <p:txBody>
          <a:bodyPr wrap="square" lIns="0" tIns="0" rIns="0" bIns="0" rtlCol="0"/>
          <a:lstStyle/>
          <a:p/>
        </p:txBody>
      </p:sp>
      <p:sp>
        <p:nvSpPr>
          <p:cNvPr id="9" name="object 9"/>
          <p:cNvSpPr/>
          <p:nvPr/>
        </p:nvSpPr>
        <p:spPr>
          <a:xfrm>
            <a:off x="7036434" y="9586514"/>
            <a:ext cx="137160" cy="0"/>
          </a:xfrm>
          <a:custGeom>
            <a:rect l="l" t="t" r="r" b="b"/>
            <a:pathLst>
              <a:path w="137159">
                <a:moveTo>
                  <a:pt x="0" y="0"/>
                </a:moveTo>
                <a:lnTo>
                  <a:pt x="136959" y="0"/>
                </a:lnTo>
              </a:path>
            </a:pathLst>
          </a:custGeom>
          <a:ln w="33925">
            <a:solidFill>
              <a:srgbClr val="4F79A6"/>
            </a:solidFill>
          </a:ln>
        </p:spPr>
        <p:txBody>
          <a:bodyPr wrap="square" lIns="0" tIns="0" rIns="0" bIns="0" rtlCol="0"/>
          <a:lstStyle/>
          <a:p/>
        </p:txBody>
      </p:sp>
      <p:sp>
        <p:nvSpPr>
          <p:cNvPr id="10" name="object 10"/>
          <p:cNvSpPr/>
          <p:nvPr/>
        </p:nvSpPr>
        <p:spPr>
          <a:xfrm>
            <a:off x="7820494" y="9575834"/>
            <a:ext cx="135890" cy="0"/>
          </a:xfrm>
          <a:custGeom>
            <a:rect l="l" t="t" r="r" b="b"/>
            <a:pathLst>
              <a:path w="135890">
                <a:moveTo>
                  <a:pt x="0" y="0"/>
                </a:moveTo>
                <a:lnTo>
                  <a:pt x="135702" y="0"/>
                </a:lnTo>
              </a:path>
            </a:pathLst>
          </a:custGeom>
          <a:ln w="55286">
            <a:solidFill>
              <a:srgbClr val="4F79A6"/>
            </a:solidFill>
          </a:ln>
        </p:spPr>
        <p:txBody>
          <a:bodyPr wrap="square" lIns="0" tIns="0" rIns="0" bIns="0" rtlCol="0"/>
          <a:lstStyle/>
          <a:p/>
        </p:txBody>
      </p:sp>
      <p:sp>
        <p:nvSpPr>
          <p:cNvPr id="11" name="object 11"/>
          <p:cNvSpPr/>
          <p:nvPr/>
        </p:nvSpPr>
        <p:spPr>
          <a:xfrm>
            <a:off x="3290789" y="9200138"/>
            <a:ext cx="137160" cy="403860"/>
          </a:xfrm>
          <a:custGeom>
            <a:rect l="l" t="t" r="r" b="b"/>
            <a:pathLst>
              <a:path w="137160" h="403859">
                <a:moveTo>
                  <a:pt x="136959" y="0"/>
                </a:moveTo>
                <a:lnTo>
                  <a:pt x="0" y="0"/>
                </a:lnTo>
                <a:lnTo>
                  <a:pt x="0" y="403338"/>
                </a:lnTo>
                <a:lnTo>
                  <a:pt x="136959" y="403338"/>
                </a:lnTo>
                <a:lnTo>
                  <a:pt x="136959" y="0"/>
                </a:lnTo>
                <a:close/>
              </a:path>
            </a:pathLst>
          </a:custGeom>
          <a:solidFill>
            <a:srgbClr val="92B5D6"/>
          </a:solidFill>
        </p:spPr>
        <p:txBody>
          <a:bodyPr wrap="square" lIns="0" tIns="0" rIns="0" bIns="0" rtlCol="0"/>
          <a:lstStyle/>
          <a:p/>
        </p:txBody>
      </p:sp>
      <p:sp>
        <p:nvSpPr>
          <p:cNvPr id="12" name="object 12"/>
          <p:cNvSpPr/>
          <p:nvPr/>
        </p:nvSpPr>
        <p:spPr>
          <a:xfrm>
            <a:off x="4074849" y="9413744"/>
            <a:ext cx="137160" cy="189865"/>
          </a:xfrm>
          <a:custGeom>
            <a:rect l="l" t="t" r="r" b="b"/>
            <a:pathLst>
              <a:path w="137160" h="189865">
                <a:moveTo>
                  <a:pt x="136959" y="0"/>
                </a:moveTo>
                <a:lnTo>
                  <a:pt x="0" y="0"/>
                </a:lnTo>
                <a:lnTo>
                  <a:pt x="0" y="189732"/>
                </a:lnTo>
                <a:lnTo>
                  <a:pt x="136959" y="189732"/>
                </a:lnTo>
                <a:lnTo>
                  <a:pt x="136959" y="0"/>
                </a:lnTo>
                <a:close/>
              </a:path>
            </a:pathLst>
          </a:custGeom>
          <a:solidFill>
            <a:srgbClr val="92B5D6"/>
          </a:solidFill>
        </p:spPr>
        <p:txBody>
          <a:bodyPr wrap="square" lIns="0" tIns="0" rIns="0" bIns="0" rtlCol="0"/>
          <a:lstStyle/>
          <a:p/>
        </p:txBody>
      </p:sp>
      <p:sp>
        <p:nvSpPr>
          <p:cNvPr id="13" name="object 13"/>
          <p:cNvSpPr/>
          <p:nvPr/>
        </p:nvSpPr>
        <p:spPr>
          <a:xfrm>
            <a:off x="4858909" y="8820673"/>
            <a:ext cx="135890" cy="782955"/>
          </a:xfrm>
          <a:custGeom>
            <a:rect l="l" t="t" r="r" b="b"/>
            <a:pathLst>
              <a:path w="135889" h="782954">
                <a:moveTo>
                  <a:pt x="135702" y="0"/>
                </a:moveTo>
                <a:lnTo>
                  <a:pt x="0" y="0"/>
                </a:lnTo>
                <a:lnTo>
                  <a:pt x="0" y="782803"/>
                </a:lnTo>
                <a:lnTo>
                  <a:pt x="135702" y="782803"/>
                </a:lnTo>
                <a:lnTo>
                  <a:pt x="135702" y="0"/>
                </a:lnTo>
                <a:close/>
              </a:path>
            </a:pathLst>
          </a:custGeom>
          <a:solidFill>
            <a:srgbClr val="92B5D6"/>
          </a:solidFill>
        </p:spPr>
        <p:txBody>
          <a:bodyPr wrap="square" lIns="0" tIns="0" rIns="0" bIns="0" rtlCol="0"/>
          <a:lstStyle/>
          <a:p/>
        </p:txBody>
      </p:sp>
      <p:sp>
        <p:nvSpPr>
          <p:cNvPr id="14" name="object 14"/>
          <p:cNvSpPr/>
          <p:nvPr/>
        </p:nvSpPr>
        <p:spPr>
          <a:xfrm>
            <a:off x="5641713" y="8529164"/>
            <a:ext cx="137160" cy="1074420"/>
          </a:xfrm>
          <a:custGeom>
            <a:rect l="l" t="t" r="r" b="b"/>
            <a:pathLst>
              <a:path w="137160" h="1074420">
                <a:moveTo>
                  <a:pt x="136959" y="0"/>
                </a:moveTo>
                <a:lnTo>
                  <a:pt x="0" y="0"/>
                </a:lnTo>
                <a:lnTo>
                  <a:pt x="0" y="1074312"/>
                </a:lnTo>
                <a:lnTo>
                  <a:pt x="136959" y="1074312"/>
                </a:lnTo>
                <a:lnTo>
                  <a:pt x="136959" y="0"/>
                </a:lnTo>
                <a:close/>
              </a:path>
            </a:pathLst>
          </a:custGeom>
          <a:solidFill>
            <a:srgbClr val="92B5D6"/>
          </a:solidFill>
        </p:spPr>
        <p:txBody>
          <a:bodyPr wrap="square" lIns="0" tIns="0" rIns="0" bIns="0" rtlCol="0"/>
          <a:lstStyle/>
          <a:p/>
        </p:txBody>
      </p:sp>
      <p:sp>
        <p:nvSpPr>
          <p:cNvPr id="15" name="object 15"/>
          <p:cNvSpPr/>
          <p:nvPr/>
        </p:nvSpPr>
        <p:spPr>
          <a:xfrm>
            <a:off x="7209832" y="8394718"/>
            <a:ext cx="137160" cy="1209040"/>
          </a:xfrm>
          <a:custGeom>
            <a:rect l="l" t="t" r="r" b="b"/>
            <a:pathLst>
              <a:path w="137159" h="1209040">
                <a:moveTo>
                  <a:pt x="136959" y="0"/>
                </a:moveTo>
                <a:lnTo>
                  <a:pt x="0" y="0"/>
                </a:lnTo>
                <a:lnTo>
                  <a:pt x="0" y="1208759"/>
                </a:lnTo>
                <a:lnTo>
                  <a:pt x="136959" y="1208759"/>
                </a:lnTo>
                <a:lnTo>
                  <a:pt x="136959" y="0"/>
                </a:lnTo>
                <a:close/>
              </a:path>
            </a:pathLst>
          </a:custGeom>
          <a:solidFill>
            <a:srgbClr val="92B5D6"/>
          </a:solidFill>
        </p:spPr>
        <p:txBody>
          <a:bodyPr wrap="square" lIns="0" tIns="0" rIns="0" bIns="0" rtlCol="0"/>
          <a:lstStyle/>
          <a:p/>
        </p:txBody>
      </p:sp>
      <p:sp>
        <p:nvSpPr>
          <p:cNvPr id="16" name="object 16"/>
          <p:cNvSpPr/>
          <p:nvPr/>
        </p:nvSpPr>
        <p:spPr>
          <a:xfrm>
            <a:off x="7993892" y="8248963"/>
            <a:ext cx="137160" cy="1355090"/>
          </a:xfrm>
          <a:custGeom>
            <a:rect l="l" t="t" r="r" b="b"/>
            <a:pathLst>
              <a:path w="137159" h="1355090">
                <a:moveTo>
                  <a:pt x="136959" y="0"/>
                </a:moveTo>
                <a:lnTo>
                  <a:pt x="0" y="0"/>
                </a:lnTo>
                <a:lnTo>
                  <a:pt x="0" y="1354513"/>
                </a:lnTo>
                <a:lnTo>
                  <a:pt x="136959" y="1354513"/>
                </a:lnTo>
                <a:lnTo>
                  <a:pt x="136959" y="0"/>
                </a:lnTo>
                <a:close/>
              </a:path>
            </a:pathLst>
          </a:custGeom>
          <a:solidFill>
            <a:srgbClr val="92B5D6"/>
          </a:solidFill>
        </p:spPr>
        <p:txBody>
          <a:bodyPr wrap="square" lIns="0" tIns="0" rIns="0" bIns="0" rtlCol="0"/>
          <a:lstStyle/>
          <a:p/>
        </p:txBody>
      </p:sp>
      <p:sp>
        <p:nvSpPr>
          <p:cNvPr id="17" name="object 17"/>
          <p:cNvSpPr/>
          <p:nvPr/>
        </p:nvSpPr>
        <p:spPr>
          <a:xfrm>
            <a:off x="5816367" y="9279298"/>
            <a:ext cx="135890" cy="324485"/>
          </a:xfrm>
          <a:custGeom>
            <a:rect l="l" t="t" r="r" b="b"/>
            <a:pathLst>
              <a:path w="135889" h="324484">
                <a:moveTo>
                  <a:pt x="135702" y="0"/>
                </a:moveTo>
                <a:lnTo>
                  <a:pt x="0" y="0"/>
                </a:lnTo>
                <a:lnTo>
                  <a:pt x="0" y="324178"/>
                </a:lnTo>
                <a:lnTo>
                  <a:pt x="135702" y="324178"/>
                </a:lnTo>
                <a:lnTo>
                  <a:pt x="135702" y="0"/>
                </a:lnTo>
                <a:close/>
              </a:path>
            </a:pathLst>
          </a:custGeom>
          <a:solidFill>
            <a:srgbClr val="FFC380"/>
          </a:solidFill>
        </p:spPr>
        <p:txBody>
          <a:bodyPr wrap="square" lIns="0" tIns="0" rIns="0" bIns="0" rtlCol="0"/>
          <a:lstStyle/>
          <a:p/>
        </p:txBody>
      </p:sp>
      <p:sp>
        <p:nvSpPr>
          <p:cNvPr id="18" name="object 18"/>
          <p:cNvSpPr/>
          <p:nvPr/>
        </p:nvSpPr>
        <p:spPr>
          <a:xfrm>
            <a:off x="6599170" y="9480339"/>
            <a:ext cx="137160" cy="123189"/>
          </a:xfrm>
          <a:custGeom>
            <a:rect l="l" t="t" r="r" b="b"/>
            <a:pathLst>
              <a:path w="137159" h="123188">
                <a:moveTo>
                  <a:pt x="136959" y="0"/>
                </a:moveTo>
                <a:lnTo>
                  <a:pt x="0" y="0"/>
                </a:lnTo>
                <a:lnTo>
                  <a:pt x="0" y="123137"/>
                </a:lnTo>
                <a:lnTo>
                  <a:pt x="136959" y="123137"/>
                </a:lnTo>
                <a:lnTo>
                  <a:pt x="136959" y="0"/>
                </a:lnTo>
                <a:close/>
              </a:path>
            </a:pathLst>
          </a:custGeom>
          <a:solidFill>
            <a:srgbClr val="FFC380"/>
          </a:solidFill>
        </p:spPr>
        <p:txBody>
          <a:bodyPr wrap="square" lIns="0" tIns="0" rIns="0" bIns="0" rtlCol="0"/>
          <a:lstStyle/>
          <a:p/>
        </p:txBody>
      </p:sp>
      <p:sp>
        <p:nvSpPr>
          <p:cNvPr id="19" name="object 19"/>
          <p:cNvSpPr/>
          <p:nvPr/>
        </p:nvSpPr>
        <p:spPr>
          <a:xfrm>
            <a:off x="7383230" y="9586514"/>
            <a:ext cx="137160" cy="0"/>
          </a:xfrm>
          <a:custGeom>
            <a:rect l="l" t="t" r="r" b="b"/>
            <a:pathLst>
              <a:path w="137159">
                <a:moveTo>
                  <a:pt x="0" y="0"/>
                </a:moveTo>
                <a:lnTo>
                  <a:pt x="136959" y="0"/>
                </a:lnTo>
              </a:path>
            </a:pathLst>
          </a:custGeom>
          <a:ln w="33925">
            <a:solidFill>
              <a:srgbClr val="FFC380"/>
            </a:solidFill>
          </a:ln>
        </p:spPr>
        <p:txBody>
          <a:bodyPr wrap="square" lIns="0" tIns="0" rIns="0" bIns="0" rtlCol="0"/>
          <a:lstStyle/>
          <a:p/>
        </p:txBody>
      </p:sp>
      <p:sp>
        <p:nvSpPr>
          <p:cNvPr id="20" name="object 20"/>
          <p:cNvSpPr/>
          <p:nvPr/>
        </p:nvSpPr>
        <p:spPr>
          <a:xfrm>
            <a:off x="8167290" y="9597822"/>
            <a:ext cx="137160" cy="0"/>
          </a:xfrm>
          <a:custGeom>
            <a:rect l="l" t="t" r="r" b="b"/>
            <a:pathLst>
              <a:path w="137159">
                <a:moveTo>
                  <a:pt x="0" y="0"/>
                </a:moveTo>
                <a:lnTo>
                  <a:pt x="136959" y="0"/>
                </a:lnTo>
              </a:path>
            </a:pathLst>
          </a:custGeom>
          <a:ln w="11308">
            <a:solidFill>
              <a:srgbClr val="FFC380"/>
            </a:solidFill>
          </a:ln>
        </p:spPr>
        <p:txBody>
          <a:bodyPr wrap="square" lIns="0" tIns="0" rIns="0" bIns="0" rtlCol="0"/>
          <a:lstStyle/>
          <a:p/>
        </p:txBody>
      </p:sp>
      <p:sp>
        <p:nvSpPr>
          <p:cNvPr id="21" name="object 21"/>
          <p:cNvSpPr/>
          <p:nvPr/>
        </p:nvSpPr>
        <p:spPr>
          <a:xfrm>
            <a:off x="1399747" y="9603477"/>
            <a:ext cx="7054215" cy="0"/>
          </a:xfrm>
          <a:custGeom>
            <a:rect l="l" t="t" r="r" b="b"/>
            <a:pathLst>
              <a:path w="7054215">
                <a:moveTo>
                  <a:pt x="0" y="0"/>
                </a:moveTo>
                <a:lnTo>
                  <a:pt x="7054026" y="0"/>
                </a:lnTo>
              </a:path>
            </a:pathLst>
          </a:custGeom>
          <a:ln w="7853">
            <a:solidFill>
              <a:srgbClr val="D9D9D9"/>
            </a:solidFill>
          </a:ln>
        </p:spPr>
        <p:txBody>
          <a:bodyPr wrap="square" lIns="0" tIns="0" rIns="0" bIns="0" rtlCol="0"/>
          <a:lstStyle/>
          <a:p/>
        </p:txBody>
      </p:sp>
      <p:sp>
        <p:nvSpPr>
          <p:cNvPr id="22" name="object 22"/>
          <p:cNvSpPr txBox="1"/>
          <p:nvPr/>
        </p:nvSpPr>
        <p:spPr>
          <a:xfrm>
            <a:off x="1383801" y="5080443"/>
            <a:ext cx="4667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366</a:t>
            </a:r>
            <a:endParaRPr sz="1950">
              <a:latin typeface="微软雅黑"/>
              <a:cs typeface="微软雅黑"/>
            </a:endParaRPr>
          </a:p>
        </p:txBody>
      </p:sp>
      <p:sp>
        <p:nvSpPr>
          <p:cNvPr id="23" name="object 23"/>
          <p:cNvSpPr txBox="1"/>
          <p:nvPr/>
        </p:nvSpPr>
        <p:spPr>
          <a:xfrm>
            <a:off x="2167547" y="4028014"/>
            <a:ext cx="4667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460</a:t>
            </a:r>
            <a:endParaRPr sz="1950">
              <a:latin typeface="微软雅黑"/>
              <a:cs typeface="微软雅黑"/>
            </a:endParaRPr>
          </a:p>
        </p:txBody>
      </p:sp>
      <p:sp>
        <p:nvSpPr>
          <p:cNvPr id="24" name="object 24"/>
          <p:cNvSpPr txBox="1"/>
          <p:nvPr/>
        </p:nvSpPr>
        <p:spPr>
          <a:xfrm>
            <a:off x="2951607" y="5382277"/>
            <a:ext cx="466725"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404040"/>
                </a:solidFill>
                <a:latin typeface="微软雅黑"/>
                <a:cs typeface="微软雅黑"/>
              </a:rPr>
              <a:t>339</a:t>
            </a:r>
            <a:endParaRPr sz="1950">
              <a:latin typeface="微软雅黑"/>
              <a:cs typeface="微软雅黑"/>
            </a:endParaRPr>
          </a:p>
        </p:txBody>
      </p:sp>
      <p:sp>
        <p:nvSpPr>
          <p:cNvPr id="25" name="object 25"/>
          <p:cNvSpPr txBox="1"/>
          <p:nvPr/>
        </p:nvSpPr>
        <p:spPr>
          <a:xfrm>
            <a:off x="6234125" y="9099483"/>
            <a:ext cx="173355"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404040"/>
                </a:solidFill>
                <a:latin typeface="微软雅黑"/>
                <a:cs typeface="微软雅黑"/>
              </a:rPr>
              <a:t>7</a:t>
            </a:r>
            <a:endParaRPr sz="1950">
              <a:latin typeface="微软雅黑"/>
              <a:cs typeface="微软雅黑"/>
            </a:endParaRPr>
          </a:p>
        </p:txBody>
      </p:sp>
      <p:sp>
        <p:nvSpPr>
          <p:cNvPr id="26" name="object 26"/>
          <p:cNvSpPr txBox="1"/>
          <p:nvPr/>
        </p:nvSpPr>
        <p:spPr>
          <a:xfrm>
            <a:off x="7802036" y="9121639"/>
            <a:ext cx="173355"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404040"/>
                </a:solidFill>
                <a:latin typeface="微软雅黑"/>
                <a:cs typeface="微软雅黑"/>
              </a:rPr>
              <a:t>5</a:t>
            </a:r>
            <a:endParaRPr sz="1950">
              <a:latin typeface="微软雅黑"/>
              <a:cs typeface="微软雅黑"/>
            </a:endParaRPr>
          </a:p>
        </p:txBody>
      </p:sp>
      <p:sp>
        <p:nvSpPr>
          <p:cNvPr id="27" name="object 27"/>
          <p:cNvSpPr txBox="1"/>
          <p:nvPr/>
        </p:nvSpPr>
        <p:spPr>
          <a:xfrm>
            <a:off x="3117392" y="5808828"/>
            <a:ext cx="402590" cy="3790950"/>
          </a:xfrm>
          <a:prstGeom prst="rect">
            <a:avLst/>
          </a:prstGeom>
          <a:solidFill>
            <a:srgbClr val="4F79A6"/>
          </a:solidFill>
        </p:spPr>
        <p:txBody>
          <a:bodyPr vert="horz" wrap="square" lIns="0" tIns="0" rIns="0" bIns="0" rtlCol="0">
            <a:spAutoFit/>
          </a:bodyPr>
          <a:lstStyle/>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pPr>
            <a:endParaRPr sz="2600">
              <a:latin typeface="Times New Roman"/>
              <a:cs typeface="Times New Roman"/>
            </a:endParaRPr>
          </a:p>
          <a:p>
            <a:pPr marR="250190">
              <a:lnSpc>
                <a:spcPct val="100000"/>
              </a:lnSpc>
              <a:spcBef>
                <a:spcPts val="20"/>
              </a:spcBef>
            </a:pPr>
            <a:endParaRPr sz="2200">
              <a:latin typeface="Times New Roman"/>
              <a:cs typeface="Times New Roman"/>
            </a:endParaRPr>
          </a:p>
          <a:p>
            <a:pPr algn="r">
              <a:lnSpc>
                <a:spcPct val="100000"/>
              </a:lnSpc>
              <a:spcBef>
                <a:spcPts val="5"/>
              </a:spcBef>
            </a:pPr>
            <a:r>
              <a:rPr sz="1950" spc="10">
                <a:solidFill>
                  <a:srgbClr val="404040"/>
                </a:solidFill>
                <a:latin typeface="微软雅黑"/>
                <a:cs typeface="微软雅黑"/>
              </a:rPr>
              <a:t>36</a:t>
            </a:r>
            <a:endParaRPr sz="1950">
              <a:latin typeface="微软雅黑"/>
              <a:cs typeface="微软雅黑"/>
            </a:endParaRPr>
          </a:p>
        </p:txBody>
      </p:sp>
      <p:sp>
        <p:nvSpPr>
          <p:cNvPr id="28" name="object 28"/>
          <p:cNvSpPr txBox="1"/>
          <p:nvPr/>
        </p:nvSpPr>
        <p:spPr>
          <a:xfrm>
            <a:off x="3983199" y="8987654"/>
            <a:ext cx="32004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17</a:t>
            </a:r>
            <a:endParaRPr sz="1950">
              <a:latin typeface="微软雅黑"/>
              <a:cs typeface="微软雅黑"/>
            </a:endParaRPr>
          </a:p>
        </p:txBody>
      </p:sp>
      <p:sp>
        <p:nvSpPr>
          <p:cNvPr id="29" name="object 29"/>
          <p:cNvSpPr txBox="1"/>
          <p:nvPr/>
        </p:nvSpPr>
        <p:spPr>
          <a:xfrm>
            <a:off x="4767259" y="8394373"/>
            <a:ext cx="40259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70</a:t>
            </a:r>
            <a:endParaRPr sz="1950">
              <a:latin typeface="微软雅黑"/>
              <a:cs typeface="微软雅黑"/>
            </a:endParaRPr>
          </a:p>
        </p:txBody>
      </p:sp>
      <p:sp>
        <p:nvSpPr>
          <p:cNvPr id="30" name="object 30"/>
          <p:cNvSpPr txBox="1"/>
          <p:nvPr/>
        </p:nvSpPr>
        <p:spPr>
          <a:xfrm>
            <a:off x="5551109" y="8103073"/>
            <a:ext cx="32004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96</a:t>
            </a:r>
            <a:endParaRPr sz="1950">
              <a:latin typeface="微软雅黑"/>
              <a:cs typeface="微软雅黑"/>
            </a:endParaRPr>
          </a:p>
        </p:txBody>
      </p:sp>
      <p:sp>
        <p:nvSpPr>
          <p:cNvPr id="31" name="object 31"/>
          <p:cNvSpPr txBox="1"/>
          <p:nvPr/>
        </p:nvSpPr>
        <p:spPr>
          <a:xfrm>
            <a:off x="6334960" y="8427776"/>
            <a:ext cx="32004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67</a:t>
            </a:r>
            <a:endParaRPr sz="1950">
              <a:latin typeface="微软雅黑"/>
              <a:cs typeface="微软雅黑"/>
            </a:endParaRPr>
          </a:p>
        </p:txBody>
      </p:sp>
      <p:sp>
        <p:nvSpPr>
          <p:cNvPr id="32" name="object 32"/>
          <p:cNvSpPr txBox="1"/>
          <p:nvPr/>
        </p:nvSpPr>
        <p:spPr>
          <a:xfrm>
            <a:off x="7044886" y="7968836"/>
            <a:ext cx="4667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108</a:t>
            </a:r>
            <a:endParaRPr sz="1950">
              <a:latin typeface="微软雅黑"/>
              <a:cs typeface="微软雅黑"/>
            </a:endParaRPr>
          </a:p>
        </p:txBody>
      </p:sp>
      <p:sp>
        <p:nvSpPr>
          <p:cNvPr id="33" name="object 33"/>
          <p:cNvSpPr txBox="1"/>
          <p:nvPr/>
        </p:nvSpPr>
        <p:spPr>
          <a:xfrm>
            <a:off x="7828632" y="7823396"/>
            <a:ext cx="4667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121</a:t>
            </a:r>
            <a:endParaRPr sz="1950">
              <a:latin typeface="微软雅黑"/>
              <a:cs typeface="微软雅黑"/>
            </a:endParaRPr>
          </a:p>
        </p:txBody>
      </p:sp>
      <p:sp>
        <p:nvSpPr>
          <p:cNvPr id="34" name="object 34"/>
          <p:cNvSpPr txBox="1"/>
          <p:nvPr/>
        </p:nvSpPr>
        <p:spPr>
          <a:xfrm>
            <a:off x="4493908" y="7453669"/>
            <a:ext cx="864869" cy="327025"/>
          </a:xfrm>
          <a:prstGeom prst="rect">
            <a:avLst/>
          </a:prstGeom>
        </p:spPr>
        <p:txBody>
          <a:bodyPr vert="horz" wrap="square" lIns="0" tIns="15875" rIns="0" bIns="0" rtlCol="0">
            <a:spAutoFit/>
          </a:bodyPr>
          <a:lstStyle/>
          <a:p>
            <a:pPr marL="38100">
              <a:lnSpc>
                <a:spcPct val="100000"/>
              </a:lnSpc>
              <a:spcBef>
                <a:spcPts val="125"/>
              </a:spcBef>
            </a:pPr>
            <a:r>
              <a:rPr sz="2925" spc="-172" baseline="-15669">
                <a:solidFill>
                  <a:srgbClr val="404040"/>
                </a:solidFill>
                <a:latin typeface="微软雅黑"/>
                <a:cs typeface="微软雅黑"/>
              </a:rPr>
              <a:t>148</a:t>
            </a:r>
            <a:r>
              <a:rPr sz="1950" spc="-114">
                <a:solidFill>
                  <a:srgbClr val="404040"/>
                </a:solidFill>
                <a:latin typeface="微软雅黑"/>
                <a:cs typeface="微软雅黑"/>
              </a:rPr>
              <a:t>154</a:t>
            </a:r>
            <a:endParaRPr sz="1950">
              <a:latin typeface="微软雅黑"/>
              <a:cs typeface="微软雅黑"/>
            </a:endParaRPr>
          </a:p>
        </p:txBody>
      </p:sp>
      <p:sp>
        <p:nvSpPr>
          <p:cNvPr id="35" name="object 35"/>
          <p:cNvSpPr txBox="1"/>
          <p:nvPr/>
        </p:nvSpPr>
        <p:spPr>
          <a:xfrm>
            <a:off x="5352102" y="8853208"/>
            <a:ext cx="717550" cy="327025"/>
          </a:xfrm>
          <a:prstGeom prst="rect">
            <a:avLst/>
          </a:prstGeom>
        </p:spPr>
        <p:txBody>
          <a:bodyPr vert="horz" wrap="square" lIns="0" tIns="15875" rIns="0" bIns="0" rtlCol="0">
            <a:spAutoFit/>
          </a:bodyPr>
          <a:lstStyle/>
          <a:p>
            <a:pPr marL="38100">
              <a:lnSpc>
                <a:spcPct val="100000"/>
              </a:lnSpc>
              <a:spcBef>
                <a:spcPts val="125"/>
              </a:spcBef>
            </a:pPr>
            <a:r>
              <a:rPr sz="2925" spc="15" baseline="-15669">
                <a:solidFill>
                  <a:srgbClr val="404040"/>
                </a:solidFill>
                <a:latin typeface="微软雅黑"/>
                <a:cs typeface="微软雅黑"/>
              </a:rPr>
              <a:t>23</a:t>
            </a:r>
            <a:r>
              <a:rPr sz="2925" spc="-322" baseline="-15669">
                <a:solidFill>
                  <a:srgbClr val="404040"/>
                </a:solidFill>
                <a:latin typeface="微软雅黑"/>
                <a:cs typeface="微软雅黑"/>
              </a:rPr>
              <a:t> </a:t>
            </a:r>
            <a:r>
              <a:rPr sz="1950" spc="10">
                <a:solidFill>
                  <a:srgbClr val="404040"/>
                </a:solidFill>
                <a:latin typeface="微软雅黑"/>
                <a:cs typeface="微软雅黑"/>
              </a:rPr>
              <a:t>29</a:t>
            </a:r>
            <a:endParaRPr sz="1950">
              <a:latin typeface="微软雅黑"/>
              <a:cs typeface="微软雅黑"/>
            </a:endParaRPr>
          </a:p>
        </p:txBody>
      </p:sp>
      <p:sp>
        <p:nvSpPr>
          <p:cNvPr id="36" name="object 36"/>
          <p:cNvSpPr txBox="1"/>
          <p:nvPr/>
        </p:nvSpPr>
        <p:spPr>
          <a:xfrm>
            <a:off x="6425772" y="8837008"/>
            <a:ext cx="403860" cy="762635"/>
          </a:xfrm>
          <a:prstGeom prst="rect">
            <a:avLst/>
          </a:prstGeom>
          <a:solidFill>
            <a:srgbClr val="92B5D6"/>
          </a:solidFill>
        </p:spPr>
        <p:txBody>
          <a:bodyPr vert="horz" wrap="square" lIns="0" tIns="233679" rIns="0" bIns="0" rtlCol="0">
            <a:spAutoFit/>
          </a:bodyPr>
          <a:lstStyle/>
          <a:p>
            <a:pPr algn="r">
              <a:lnSpc>
                <a:spcPct val="100000"/>
              </a:lnSpc>
              <a:spcBef>
                <a:spcPts val="1839"/>
              </a:spcBef>
            </a:pPr>
            <a:r>
              <a:rPr sz="1950" spc="10">
                <a:solidFill>
                  <a:srgbClr val="404040"/>
                </a:solidFill>
                <a:latin typeface="微软雅黑"/>
                <a:cs typeface="微软雅黑"/>
              </a:rPr>
              <a:t>11</a:t>
            </a:r>
            <a:endParaRPr sz="1950">
              <a:latin typeface="微软雅黑"/>
              <a:cs typeface="微软雅黑"/>
            </a:endParaRPr>
          </a:p>
        </p:txBody>
      </p:sp>
      <p:sp>
        <p:nvSpPr>
          <p:cNvPr id="37" name="object 37"/>
          <p:cNvSpPr txBox="1"/>
          <p:nvPr/>
        </p:nvSpPr>
        <p:spPr>
          <a:xfrm>
            <a:off x="7017976" y="9144508"/>
            <a:ext cx="520700" cy="327025"/>
          </a:xfrm>
          <a:prstGeom prst="rect">
            <a:avLst/>
          </a:prstGeom>
        </p:spPr>
        <p:txBody>
          <a:bodyPr vert="horz" wrap="square" lIns="0" tIns="15875" rIns="0" bIns="0" rtlCol="0">
            <a:spAutoFit/>
          </a:bodyPr>
          <a:lstStyle/>
          <a:p>
            <a:pPr marL="12700">
              <a:lnSpc>
                <a:spcPct val="100000"/>
              </a:lnSpc>
              <a:spcBef>
                <a:spcPts val="125"/>
              </a:spcBef>
              <a:tabLst>
                <a:tab pos="360045"/>
              </a:tabLst>
            </a:pPr>
            <a:r>
              <a:rPr sz="1950" spc="15">
                <a:solidFill>
                  <a:srgbClr val="404040"/>
                </a:solidFill>
                <a:latin typeface="微软雅黑"/>
                <a:cs typeface="微软雅黑"/>
              </a:rPr>
              <a:t>3	3</a:t>
            </a:r>
            <a:endParaRPr sz="1950">
              <a:latin typeface="微软雅黑"/>
              <a:cs typeface="微软雅黑"/>
            </a:endParaRPr>
          </a:p>
        </p:txBody>
      </p:sp>
      <p:sp>
        <p:nvSpPr>
          <p:cNvPr id="38" name="object 38"/>
          <p:cNvSpPr txBox="1"/>
          <p:nvPr/>
        </p:nvSpPr>
        <p:spPr>
          <a:xfrm>
            <a:off x="8149355" y="9166811"/>
            <a:ext cx="173355"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404040"/>
                </a:solidFill>
                <a:latin typeface="微软雅黑"/>
                <a:cs typeface="微软雅黑"/>
              </a:rPr>
              <a:t>1</a:t>
            </a:r>
            <a:endParaRPr sz="1950">
              <a:latin typeface="微软雅黑"/>
              <a:cs typeface="微软雅黑"/>
            </a:endParaRPr>
          </a:p>
        </p:txBody>
      </p:sp>
      <p:sp>
        <p:nvSpPr>
          <p:cNvPr id="39" name="object 39"/>
          <p:cNvSpPr txBox="1"/>
          <p:nvPr/>
        </p:nvSpPr>
        <p:spPr>
          <a:xfrm>
            <a:off x="690189" y="4942960"/>
            <a:ext cx="467995" cy="4805680"/>
          </a:xfrm>
          <a:prstGeom prst="rect">
            <a:avLst/>
          </a:prstGeom>
        </p:spPr>
        <p:txBody>
          <a:bodyPr vert="horz" wrap="square" lIns="0" tIns="15875" rIns="0" bIns="0" rtlCol="0">
            <a:spAutoFit/>
          </a:bodyPr>
          <a:lstStyle/>
          <a:p>
            <a:pPr marR="5080" algn="r">
              <a:lnSpc>
                <a:spcPct val="100000"/>
              </a:lnSpc>
              <a:spcBef>
                <a:spcPts val="125"/>
              </a:spcBef>
            </a:pPr>
            <a:r>
              <a:rPr sz="1950" spc="10">
                <a:solidFill>
                  <a:srgbClr val="585858"/>
                </a:solidFill>
                <a:latin typeface="微软雅黑"/>
                <a:cs typeface="微软雅黑"/>
              </a:rPr>
              <a:t>400</a:t>
            </a:r>
            <a:endParaRPr sz="1950">
              <a:latin typeface="微软雅黑"/>
              <a:cs typeface="微软雅黑"/>
            </a:endParaRPr>
          </a:p>
          <a:p>
            <a:pPr marR="5080" algn="r">
              <a:lnSpc>
                <a:spcPct val="100000"/>
              </a:lnSpc>
              <a:spcBef>
                <a:spcPts val="2070"/>
              </a:spcBef>
            </a:pPr>
            <a:r>
              <a:rPr sz="1950" spc="10">
                <a:solidFill>
                  <a:srgbClr val="585858"/>
                </a:solidFill>
                <a:latin typeface="微软雅黑"/>
                <a:cs typeface="微软雅黑"/>
              </a:rPr>
              <a:t>350</a:t>
            </a:r>
            <a:endParaRPr sz="1950">
              <a:latin typeface="微软雅黑"/>
              <a:cs typeface="微软雅黑"/>
            </a:endParaRPr>
          </a:p>
          <a:p>
            <a:pPr marR="5080" algn="r">
              <a:lnSpc>
                <a:spcPct val="100000"/>
              </a:lnSpc>
              <a:spcBef>
                <a:spcPts val="2070"/>
              </a:spcBef>
            </a:pPr>
            <a:r>
              <a:rPr sz="1950" spc="10">
                <a:solidFill>
                  <a:srgbClr val="585858"/>
                </a:solidFill>
                <a:latin typeface="微软雅黑"/>
                <a:cs typeface="微软雅黑"/>
              </a:rPr>
              <a:t>300</a:t>
            </a:r>
            <a:endParaRPr sz="1950">
              <a:latin typeface="微软雅黑"/>
              <a:cs typeface="微软雅黑"/>
            </a:endParaRPr>
          </a:p>
          <a:p>
            <a:pPr marR="5080" algn="r">
              <a:lnSpc>
                <a:spcPct val="100000"/>
              </a:lnSpc>
              <a:spcBef>
                <a:spcPts val="2065"/>
              </a:spcBef>
            </a:pPr>
            <a:r>
              <a:rPr sz="1950" spc="10">
                <a:solidFill>
                  <a:srgbClr val="585858"/>
                </a:solidFill>
                <a:latin typeface="微软雅黑"/>
                <a:cs typeface="微软雅黑"/>
              </a:rPr>
              <a:t>250</a:t>
            </a:r>
            <a:endParaRPr sz="1950">
              <a:latin typeface="微软雅黑"/>
              <a:cs typeface="微软雅黑"/>
            </a:endParaRPr>
          </a:p>
          <a:p>
            <a:pPr marR="5080" algn="r">
              <a:lnSpc>
                <a:spcPct val="100000"/>
              </a:lnSpc>
              <a:spcBef>
                <a:spcPts val="2070"/>
              </a:spcBef>
            </a:pPr>
            <a:r>
              <a:rPr sz="1950" spc="10">
                <a:solidFill>
                  <a:srgbClr val="585858"/>
                </a:solidFill>
                <a:latin typeface="微软雅黑"/>
                <a:cs typeface="微软雅黑"/>
              </a:rPr>
              <a:t>200</a:t>
            </a:r>
            <a:endParaRPr sz="1950">
              <a:latin typeface="微软雅黑"/>
              <a:cs typeface="微软雅黑"/>
            </a:endParaRPr>
          </a:p>
          <a:p>
            <a:pPr marR="5080" algn="r">
              <a:lnSpc>
                <a:spcPct val="100000"/>
              </a:lnSpc>
              <a:spcBef>
                <a:spcPts val="2065"/>
              </a:spcBef>
            </a:pPr>
            <a:r>
              <a:rPr sz="1950" spc="10">
                <a:solidFill>
                  <a:srgbClr val="585858"/>
                </a:solidFill>
                <a:latin typeface="微软雅黑"/>
                <a:cs typeface="微软雅黑"/>
              </a:rPr>
              <a:t>150</a:t>
            </a:r>
            <a:endParaRPr sz="1950">
              <a:latin typeface="微软雅黑"/>
              <a:cs typeface="微软雅黑"/>
            </a:endParaRPr>
          </a:p>
          <a:p>
            <a:pPr marR="5080" algn="r">
              <a:lnSpc>
                <a:spcPct val="100000"/>
              </a:lnSpc>
              <a:spcBef>
                <a:spcPts val="2070"/>
              </a:spcBef>
            </a:pPr>
            <a:r>
              <a:rPr sz="1950" spc="10">
                <a:solidFill>
                  <a:srgbClr val="585858"/>
                </a:solidFill>
                <a:latin typeface="微软雅黑"/>
                <a:cs typeface="微软雅黑"/>
              </a:rPr>
              <a:t>100</a:t>
            </a:r>
            <a:endParaRPr sz="1950">
              <a:latin typeface="微软雅黑"/>
              <a:cs typeface="微软雅黑"/>
            </a:endParaRPr>
          </a:p>
          <a:p>
            <a:pPr marR="5715" algn="r">
              <a:lnSpc>
                <a:spcPct val="100000"/>
              </a:lnSpc>
              <a:spcBef>
                <a:spcPts val="2065"/>
              </a:spcBef>
            </a:pPr>
            <a:r>
              <a:rPr sz="1950" spc="10">
                <a:solidFill>
                  <a:srgbClr val="585858"/>
                </a:solidFill>
                <a:latin typeface="微软雅黑"/>
                <a:cs typeface="微软雅黑"/>
              </a:rPr>
              <a:t>50</a:t>
            </a:r>
            <a:endParaRPr sz="1950">
              <a:latin typeface="微软雅黑"/>
              <a:cs typeface="微软雅黑"/>
            </a:endParaRPr>
          </a:p>
          <a:p>
            <a:pPr marR="5080" algn="r">
              <a:lnSpc>
                <a:spcPct val="100000"/>
              </a:lnSpc>
              <a:spcBef>
                <a:spcPts val="2070"/>
              </a:spcBef>
            </a:pPr>
            <a:r>
              <a:rPr sz="1950" spc="15">
                <a:solidFill>
                  <a:srgbClr val="585858"/>
                </a:solidFill>
                <a:latin typeface="微软雅黑"/>
                <a:cs typeface="微软雅黑"/>
              </a:rPr>
              <a:t>0</a:t>
            </a:r>
            <a:endParaRPr sz="1950">
              <a:latin typeface="微软雅黑"/>
              <a:cs typeface="微软雅黑"/>
            </a:endParaRPr>
          </a:p>
        </p:txBody>
      </p:sp>
      <p:sp>
        <p:nvSpPr>
          <p:cNvPr id="40" name="object 40"/>
          <p:cNvSpPr txBox="1"/>
          <p:nvPr/>
        </p:nvSpPr>
        <p:spPr>
          <a:xfrm>
            <a:off x="690189" y="3823413"/>
            <a:ext cx="467359" cy="887094"/>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500</a:t>
            </a:r>
            <a:endParaRPr sz="1950">
              <a:latin typeface="微软雅黑"/>
              <a:cs typeface="微软雅黑"/>
            </a:endParaRPr>
          </a:p>
          <a:p>
            <a:pPr marL="12700">
              <a:lnSpc>
                <a:spcPct val="100000"/>
              </a:lnSpc>
              <a:spcBef>
                <a:spcPts val="2070"/>
              </a:spcBef>
            </a:pPr>
            <a:r>
              <a:rPr sz="1950" spc="10">
                <a:solidFill>
                  <a:srgbClr val="585858"/>
                </a:solidFill>
                <a:latin typeface="微软雅黑"/>
                <a:cs typeface="微软雅黑"/>
              </a:rPr>
              <a:t>450</a:t>
            </a:r>
            <a:endParaRPr sz="1950">
              <a:latin typeface="微软雅黑"/>
              <a:cs typeface="微软雅黑"/>
            </a:endParaRPr>
          </a:p>
        </p:txBody>
      </p:sp>
      <p:sp>
        <p:nvSpPr>
          <p:cNvPr id="41" name="object 41"/>
          <p:cNvSpPr/>
          <p:nvPr/>
        </p:nvSpPr>
        <p:spPr>
          <a:xfrm>
            <a:off x="6251118" y="4185422"/>
            <a:ext cx="149860" cy="149860"/>
          </a:xfrm>
          <a:custGeom>
            <a:rect l="l" t="t" r="r" b="b"/>
            <a:pathLst>
              <a:path w="149860" h="149860">
                <a:moveTo>
                  <a:pt x="0" y="149524"/>
                </a:moveTo>
                <a:lnTo>
                  <a:pt x="149524" y="149524"/>
                </a:lnTo>
                <a:lnTo>
                  <a:pt x="149524" y="0"/>
                </a:lnTo>
                <a:lnTo>
                  <a:pt x="0" y="0"/>
                </a:lnTo>
                <a:lnTo>
                  <a:pt x="0" y="149524"/>
                </a:lnTo>
                <a:close/>
              </a:path>
            </a:pathLst>
          </a:custGeom>
          <a:solidFill>
            <a:srgbClr val="4F79A6"/>
          </a:solidFill>
        </p:spPr>
        <p:txBody>
          <a:bodyPr wrap="square" lIns="0" tIns="0" rIns="0" bIns="0" rtlCol="0"/>
          <a:lstStyle/>
          <a:p/>
        </p:txBody>
      </p:sp>
      <p:sp>
        <p:nvSpPr>
          <p:cNvPr id="42" name="object 42"/>
          <p:cNvSpPr txBox="1"/>
          <p:nvPr/>
        </p:nvSpPr>
        <p:spPr>
          <a:xfrm>
            <a:off x="6458516" y="4076181"/>
            <a:ext cx="103060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585858"/>
                </a:solidFill>
                <a:latin typeface="微软雅黑"/>
                <a:cs typeface="微软雅黑"/>
              </a:rPr>
              <a:t>常规准入</a:t>
            </a:r>
            <a:endParaRPr sz="1950">
              <a:latin typeface="微软雅黑"/>
              <a:cs typeface="微软雅黑"/>
            </a:endParaRPr>
          </a:p>
        </p:txBody>
      </p:sp>
      <p:sp>
        <p:nvSpPr>
          <p:cNvPr id="43" name="object 43"/>
          <p:cNvSpPr/>
          <p:nvPr/>
        </p:nvSpPr>
        <p:spPr>
          <a:xfrm>
            <a:off x="6251118" y="4798597"/>
            <a:ext cx="149860" cy="149860"/>
          </a:xfrm>
          <a:custGeom>
            <a:rect l="l" t="t" r="r" b="b"/>
            <a:pathLst>
              <a:path w="149860" h="149860">
                <a:moveTo>
                  <a:pt x="0" y="149524"/>
                </a:moveTo>
                <a:lnTo>
                  <a:pt x="149524" y="149524"/>
                </a:lnTo>
                <a:lnTo>
                  <a:pt x="149524" y="0"/>
                </a:lnTo>
                <a:lnTo>
                  <a:pt x="0" y="0"/>
                </a:lnTo>
                <a:lnTo>
                  <a:pt x="0" y="149524"/>
                </a:lnTo>
                <a:close/>
              </a:path>
            </a:pathLst>
          </a:custGeom>
          <a:solidFill>
            <a:srgbClr val="92B5D6"/>
          </a:solidFill>
        </p:spPr>
        <p:txBody>
          <a:bodyPr wrap="square" lIns="0" tIns="0" rIns="0" bIns="0" rtlCol="0"/>
          <a:lstStyle/>
          <a:p/>
        </p:txBody>
      </p:sp>
      <p:sp>
        <p:nvSpPr>
          <p:cNvPr id="44" name="object 44"/>
          <p:cNvSpPr txBox="1"/>
          <p:nvPr/>
        </p:nvSpPr>
        <p:spPr>
          <a:xfrm>
            <a:off x="6458516" y="4689355"/>
            <a:ext cx="164020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585858"/>
                </a:solidFill>
                <a:latin typeface="微软雅黑"/>
                <a:cs typeface="微软雅黑"/>
              </a:rPr>
              <a:t>谈判</a:t>
            </a:r>
            <a:r>
              <a:rPr sz="1950" spc="5">
                <a:solidFill>
                  <a:srgbClr val="585858"/>
                </a:solidFill>
                <a:latin typeface="微软雅黑"/>
                <a:cs typeface="微软雅黑"/>
              </a:rPr>
              <a:t>/</a:t>
            </a:r>
            <a:r>
              <a:rPr sz="1950" spc="25">
                <a:solidFill>
                  <a:srgbClr val="585858"/>
                </a:solidFill>
                <a:latin typeface="微软雅黑"/>
                <a:cs typeface="微软雅黑"/>
              </a:rPr>
              <a:t>竞价准入</a:t>
            </a:r>
            <a:endParaRPr sz="1950">
              <a:latin typeface="微软雅黑"/>
              <a:cs typeface="微软雅黑"/>
            </a:endParaRPr>
          </a:p>
        </p:txBody>
      </p:sp>
      <p:sp>
        <p:nvSpPr>
          <p:cNvPr id="45" name="object 45"/>
          <p:cNvSpPr/>
          <p:nvPr/>
        </p:nvSpPr>
        <p:spPr>
          <a:xfrm>
            <a:off x="6251118" y="5411772"/>
            <a:ext cx="149860" cy="148590"/>
          </a:xfrm>
          <a:custGeom>
            <a:rect l="l" t="t" r="r" b="b"/>
            <a:pathLst>
              <a:path w="149860" h="148589">
                <a:moveTo>
                  <a:pt x="0" y="148267"/>
                </a:moveTo>
                <a:lnTo>
                  <a:pt x="149524" y="148267"/>
                </a:lnTo>
                <a:lnTo>
                  <a:pt x="149524" y="0"/>
                </a:lnTo>
                <a:lnTo>
                  <a:pt x="0" y="0"/>
                </a:lnTo>
                <a:lnTo>
                  <a:pt x="0" y="148267"/>
                </a:lnTo>
                <a:close/>
              </a:path>
            </a:pathLst>
          </a:custGeom>
          <a:solidFill>
            <a:srgbClr val="FFC380"/>
          </a:solidFill>
        </p:spPr>
        <p:txBody>
          <a:bodyPr wrap="square" lIns="0" tIns="0" rIns="0" bIns="0" rtlCol="0"/>
          <a:lstStyle/>
          <a:p/>
        </p:txBody>
      </p:sp>
      <p:sp>
        <p:nvSpPr>
          <p:cNvPr id="46" name="object 46"/>
          <p:cNvSpPr txBox="1"/>
          <p:nvPr/>
        </p:nvSpPr>
        <p:spPr>
          <a:xfrm>
            <a:off x="6458516" y="5302321"/>
            <a:ext cx="103060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585858"/>
                </a:solidFill>
                <a:latin typeface="微软雅黑"/>
                <a:cs typeface="微软雅黑"/>
              </a:rPr>
              <a:t>调出目录</a:t>
            </a:r>
            <a:endParaRPr sz="1950">
              <a:latin typeface="微软雅黑"/>
              <a:cs typeface="微软雅黑"/>
            </a:endParaRPr>
          </a:p>
        </p:txBody>
      </p:sp>
      <p:sp>
        <p:nvSpPr>
          <p:cNvPr id="47" name="object 47"/>
          <p:cNvSpPr txBox="1"/>
          <p:nvPr/>
        </p:nvSpPr>
        <p:spPr>
          <a:xfrm>
            <a:off x="9132885" y="2648789"/>
            <a:ext cx="3084195" cy="327025"/>
          </a:xfrm>
          <a:prstGeom prst="rect">
            <a:avLst/>
          </a:prstGeom>
        </p:spPr>
        <p:txBody>
          <a:bodyPr vert="horz" wrap="square" lIns="0" tIns="15875" rIns="0" bIns="0" rtlCol="0">
            <a:spAutoFit/>
          </a:bodyPr>
          <a:lstStyle/>
          <a:p>
            <a:pPr marL="12700">
              <a:lnSpc>
                <a:spcPct val="100000"/>
              </a:lnSpc>
              <a:spcBef>
                <a:spcPts val="125"/>
              </a:spcBef>
            </a:pPr>
            <a:r>
              <a:rPr sz="1950" b="1" spc="50">
                <a:solidFill>
                  <a:srgbClr val="252525"/>
                </a:solidFill>
                <a:latin typeface="微软雅黑"/>
                <a:cs typeface="微软雅黑"/>
              </a:rPr>
              <a:t>国家医保目录主</a:t>
            </a:r>
            <a:r>
              <a:rPr sz="1950" b="1" spc="40">
                <a:solidFill>
                  <a:srgbClr val="252525"/>
                </a:solidFill>
                <a:latin typeface="微软雅黑"/>
                <a:cs typeface="微软雅黑"/>
              </a:rPr>
              <a:t>要</a:t>
            </a:r>
            <a:r>
              <a:rPr sz="1950" b="1" spc="50">
                <a:solidFill>
                  <a:srgbClr val="252525"/>
                </a:solidFill>
                <a:latin typeface="微软雅黑"/>
                <a:cs typeface="微软雅黑"/>
              </a:rPr>
              <a:t>调</a:t>
            </a:r>
            <a:r>
              <a:rPr sz="1950" b="1" spc="40">
                <a:solidFill>
                  <a:srgbClr val="252525"/>
                </a:solidFill>
                <a:latin typeface="微软雅黑"/>
                <a:cs typeface="微软雅黑"/>
              </a:rPr>
              <a:t>整</a:t>
            </a:r>
            <a:r>
              <a:rPr sz="1950" b="1" spc="50">
                <a:solidFill>
                  <a:srgbClr val="252525"/>
                </a:solidFill>
                <a:latin typeface="微软雅黑"/>
                <a:cs typeface="微软雅黑"/>
              </a:rPr>
              <a:t>历程</a:t>
            </a:r>
            <a:endParaRPr sz="1950">
              <a:latin typeface="微软雅黑"/>
              <a:cs typeface="微软雅黑"/>
            </a:endParaRPr>
          </a:p>
        </p:txBody>
      </p:sp>
      <p:sp>
        <p:nvSpPr>
          <p:cNvPr id="48" name="object 48"/>
          <p:cNvSpPr/>
          <p:nvPr/>
        </p:nvSpPr>
        <p:spPr>
          <a:xfrm>
            <a:off x="9832161" y="3842396"/>
            <a:ext cx="549093" cy="6264940"/>
          </a:xfrm>
          <a:prstGeom prst="rect">
            <a:avLst/>
          </a:prstGeom>
          <a:blipFill>
            <a:blip r:embed="rId3"/>
            <a:stretch>
              <a:fillRect/>
            </a:stretch>
          </a:blipFill>
        </p:spPr>
        <p:txBody>
          <a:bodyPr wrap="square" lIns="0" tIns="0" rIns="0" bIns="0" rtlCol="0"/>
          <a:lstStyle/>
          <a:p/>
        </p:txBody>
      </p:sp>
      <p:sp>
        <p:nvSpPr>
          <p:cNvPr id="49" name="object 49"/>
          <p:cNvSpPr txBox="1"/>
          <p:nvPr/>
        </p:nvSpPr>
        <p:spPr>
          <a:xfrm>
            <a:off x="9057285" y="3842219"/>
            <a:ext cx="614045"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252525"/>
                </a:solidFill>
                <a:latin typeface="微软雅黑"/>
                <a:cs typeface="微软雅黑"/>
              </a:rPr>
              <a:t>2000</a:t>
            </a:r>
            <a:endParaRPr sz="1950">
              <a:latin typeface="微软雅黑"/>
              <a:cs typeface="微软雅黑"/>
            </a:endParaRPr>
          </a:p>
        </p:txBody>
      </p:sp>
      <p:sp>
        <p:nvSpPr>
          <p:cNvPr id="50" name="object 50"/>
          <p:cNvSpPr txBox="1"/>
          <p:nvPr/>
        </p:nvSpPr>
        <p:spPr>
          <a:xfrm>
            <a:off x="9057285" y="4496901"/>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2004</a:t>
            </a:r>
            <a:endParaRPr sz="1950">
              <a:latin typeface="微软雅黑"/>
              <a:cs typeface="微软雅黑"/>
            </a:endParaRPr>
          </a:p>
        </p:txBody>
      </p:sp>
      <p:sp>
        <p:nvSpPr>
          <p:cNvPr id="51" name="object 51"/>
          <p:cNvSpPr txBox="1"/>
          <p:nvPr/>
        </p:nvSpPr>
        <p:spPr>
          <a:xfrm>
            <a:off x="9057285" y="5151016"/>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2009</a:t>
            </a:r>
            <a:endParaRPr sz="1950">
              <a:latin typeface="微软雅黑"/>
              <a:cs typeface="微软雅黑"/>
            </a:endParaRPr>
          </a:p>
        </p:txBody>
      </p:sp>
      <p:sp>
        <p:nvSpPr>
          <p:cNvPr id="52" name="object 52"/>
          <p:cNvSpPr txBox="1"/>
          <p:nvPr/>
        </p:nvSpPr>
        <p:spPr>
          <a:xfrm>
            <a:off x="9057285" y="5805133"/>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2017</a:t>
            </a:r>
            <a:endParaRPr sz="1950">
              <a:latin typeface="微软雅黑"/>
              <a:cs typeface="微软雅黑"/>
            </a:endParaRPr>
          </a:p>
        </p:txBody>
      </p:sp>
      <p:sp>
        <p:nvSpPr>
          <p:cNvPr id="53" name="object 53"/>
          <p:cNvSpPr txBox="1"/>
          <p:nvPr/>
        </p:nvSpPr>
        <p:spPr>
          <a:xfrm>
            <a:off x="9057285" y="6459354"/>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2018</a:t>
            </a:r>
            <a:endParaRPr sz="1950">
              <a:latin typeface="微软雅黑"/>
              <a:cs typeface="微软雅黑"/>
            </a:endParaRPr>
          </a:p>
        </p:txBody>
      </p:sp>
      <p:sp>
        <p:nvSpPr>
          <p:cNvPr id="54" name="object 54"/>
          <p:cNvSpPr txBox="1"/>
          <p:nvPr/>
        </p:nvSpPr>
        <p:spPr>
          <a:xfrm>
            <a:off x="9057285" y="7113219"/>
            <a:ext cx="614045"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252525"/>
                </a:solidFill>
                <a:latin typeface="微软雅黑"/>
                <a:cs typeface="微软雅黑"/>
              </a:rPr>
              <a:t>2019</a:t>
            </a:r>
            <a:endParaRPr sz="1950">
              <a:latin typeface="微软雅黑"/>
              <a:cs typeface="微软雅黑"/>
            </a:endParaRPr>
          </a:p>
        </p:txBody>
      </p:sp>
      <p:sp>
        <p:nvSpPr>
          <p:cNvPr id="55" name="object 55"/>
          <p:cNvSpPr txBox="1"/>
          <p:nvPr/>
        </p:nvSpPr>
        <p:spPr>
          <a:xfrm>
            <a:off x="9057285" y="7767796"/>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2020</a:t>
            </a:r>
            <a:endParaRPr sz="1950">
              <a:latin typeface="微软雅黑"/>
              <a:cs typeface="微软雅黑"/>
            </a:endParaRPr>
          </a:p>
        </p:txBody>
      </p:sp>
      <p:sp>
        <p:nvSpPr>
          <p:cNvPr id="56" name="object 56"/>
          <p:cNvSpPr txBox="1"/>
          <p:nvPr/>
        </p:nvSpPr>
        <p:spPr>
          <a:xfrm>
            <a:off x="9057285" y="8422016"/>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2021</a:t>
            </a:r>
            <a:endParaRPr sz="1950">
              <a:latin typeface="微软雅黑"/>
              <a:cs typeface="微软雅黑"/>
            </a:endParaRPr>
          </a:p>
        </p:txBody>
      </p:sp>
      <p:sp>
        <p:nvSpPr>
          <p:cNvPr id="57" name="object 57"/>
          <p:cNvSpPr txBox="1"/>
          <p:nvPr/>
        </p:nvSpPr>
        <p:spPr>
          <a:xfrm>
            <a:off x="9057285" y="9076133"/>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2022</a:t>
            </a:r>
            <a:endParaRPr sz="1950">
              <a:latin typeface="微软雅黑"/>
              <a:cs typeface="微软雅黑"/>
            </a:endParaRPr>
          </a:p>
        </p:txBody>
      </p:sp>
      <p:sp>
        <p:nvSpPr>
          <p:cNvPr id="58" name="object 58"/>
          <p:cNvSpPr txBox="1"/>
          <p:nvPr/>
        </p:nvSpPr>
        <p:spPr>
          <a:xfrm>
            <a:off x="10544988" y="3829444"/>
            <a:ext cx="1030605" cy="327660"/>
          </a:xfrm>
          <a:prstGeom prst="rect">
            <a:avLst/>
          </a:prstGeom>
        </p:spPr>
        <p:txBody>
          <a:bodyPr vert="horz" wrap="square" lIns="0" tIns="16510" rIns="0" bIns="0" rtlCol="0">
            <a:spAutoFit/>
          </a:bodyPr>
          <a:lstStyle/>
          <a:p>
            <a:pPr marL="12700">
              <a:lnSpc>
                <a:spcPct val="100000"/>
              </a:lnSpc>
              <a:spcBef>
                <a:spcPts val="130"/>
              </a:spcBef>
            </a:pPr>
            <a:r>
              <a:rPr sz="1950" spc="25">
                <a:solidFill>
                  <a:srgbClr val="252525"/>
                </a:solidFill>
                <a:latin typeface="微软雅黑"/>
                <a:cs typeface="微软雅黑"/>
              </a:rPr>
              <a:t>常规准入</a:t>
            </a:r>
            <a:endParaRPr sz="1950">
              <a:latin typeface="微软雅黑"/>
              <a:cs typeface="微软雅黑"/>
            </a:endParaRPr>
          </a:p>
        </p:txBody>
      </p:sp>
      <p:sp>
        <p:nvSpPr>
          <p:cNvPr id="59" name="object 59"/>
          <p:cNvSpPr txBox="1"/>
          <p:nvPr/>
        </p:nvSpPr>
        <p:spPr>
          <a:xfrm>
            <a:off x="10544988" y="4491351"/>
            <a:ext cx="103060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常规准入</a:t>
            </a:r>
            <a:endParaRPr sz="1950">
              <a:latin typeface="微软雅黑"/>
              <a:cs typeface="微软雅黑"/>
            </a:endParaRPr>
          </a:p>
        </p:txBody>
      </p:sp>
      <p:sp>
        <p:nvSpPr>
          <p:cNvPr id="60" name="object 60"/>
          <p:cNvSpPr txBox="1"/>
          <p:nvPr/>
        </p:nvSpPr>
        <p:spPr>
          <a:xfrm>
            <a:off x="10544988" y="4960027"/>
            <a:ext cx="1217295" cy="1976755"/>
          </a:xfrm>
          <a:prstGeom prst="rect">
            <a:avLst/>
          </a:prstGeom>
        </p:spPr>
        <p:txBody>
          <a:bodyPr vert="horz" wrap="square" lIns="0" tIns="190500" rIns="0" bIns="0" rtlCol="0">
            <a:spAutoFit/>
          </a:bodyPr>
          <a:lstStyle/>
          <a:p>
            <a:pPr marL="12700">
              <a:lnSpc>
                <a:spcPct val="100000"/>
              </a:lnSpc>
              <a:spcBef>
                <a:spcPts val="1500"/>
              </a:spcBef>
            </a:pPr>
            <a:r>
              <a:rPr sz="1950" spc="25">
                <a:solidFill>
                  <a:srgbClr val="252525"/>
                </a:solidFill>
                <a:latin typeface="微软雅黑"/>
                <a:cs typeface="微软雅黑"/>
              </a:rPr>
              <a:t>常规准入</a:t>
            </a:r>
            <a:endParaRPr sz="1950">
              <a:latin typeface="微软雅黑"/>
              <a:cs typeface="微软雅黑"/>
            </a:endParaRPr>
          </a:p>
          <a:p>
            <a:pPr marL="12700" marR="5080">
              <a:lnSpc>
                <a:spcPct val="101499"/>
              </a:lnSpc>
              <a:spcBef>
                <a:spcPts val="1375"/>
              </a:spcBef>
            </a:pPr>
            <a:r>
              <a:rPr sz="1950" spc="20">
                <a:solidFill>
                  <a:srgbClr val="252525"/>
                </a:solidFill>
                <a:latin typeface="微软雅黑"/>
                <a:cs typeface="微软雅黑"/>
              </a:rPr>
              <a:t>常规准入+ </a:t>
            </a:r>
            <a:r>
              <a:rPr sz="1950" spc="25">
                <a:solidFill>
                  <a:srgbClr val="252525"/>
                </a:solidFill>
                <a:latin typeface="微软雅黑"/>
                <a:cs typeface="微软雅黑"/>
              </a:rPr>
              <a:t>谈判准入</a:t>
            </a:r>
            <a:endParaRPr sz="1950">
              <a:latin typeface="微软雅黑"/>
              <a:cs typeface="微软雅黑"/>
            </a:endParaRPr>
          </a:p>
          <a:p>
            <a:pPr marL="12700" marR="191135">
              <a:lnSpc>
                <a:spcPct val="101499"/>
              </a:lnSpc>
              <a:spcBef>
                <a:spcPts val="740"/>
              </a:spcBef>
            </a:pPr>
            <a:r>
              <a:rPr sz="1950" spc="20">
                <a:solidFill>
                  <a:srgbClr val="252525"/>
                </a:solidFill>
                <a:latin typeface="微软雅黑"/>
                <a:cs typeface="微软雅黑"/>
              </a:rPr>
              <a:t>肿瘤药专 </a:t>
            </a:r>
            <a:r>
              <a:rPr sz="1950" spc="25">
                <a:solidFill>
                  <a:srgbClr val="252525"/>
                </a:solidFill>
                <a:latin typeface="微软雅黑"/>
                <a:cs typeface="微软雅黑"/>
              </a:rPr>
              <a:t>项谈判</a:t>
            </a:r>
            <a:endParaRPr sz="1950">
              <a:latin typeface="微软雅黑"/>
              <a:cs typeface="微软雅黑"/>
            </a:endParaRPr>
          </a:p>
        </p:txBody>
      </p:sp>
      <p:sp>
        <p:nvSpPr>
          <p:cNvPr id="61" name="object 61"/>
          <p:cNvSpPr txBox="1"/>
          <p:nvPr/>
        </p:nvSpPr>
        <p:spPr>
          <a:xfrm>
            <a:off x="10544988" y="8264953"/>
            <a:ext cx="1217295" cy="628650"/>
          </a:xfrm>
          <a:prstGeom prst="rect">
            <a:avLst/>
          </a:prstGeom>
        </p:spPr>
        <p:txBody>
          <a:bodyPr vert="horz" wrap="square" lIns="0" tIns="11430" rIns="0" bIns="0" rtlCol="0">
            <a:spAutoFit/>
          </a:bodyPr>
          <a:lstStyle/>
          <a:p>
            <a:pPr marL="12700" marR="5080">
              <a:lnSpc>
                <a:spcPct val="101499"/>
              </a:lnSpc>
              <a:spcBef>
                <a:spcPts val="90"/>
              </a:spcBef>
            </a:pPr>
            <a:r>
              <a:rPr sz="1950" spc="20">
                <a:solidFill>
                  <a:srgbClr val="252525"/>
                </a:solidFill>
                <a:latin typeface="微软雅黑"/>
                <a:cs typeface="微软雅黑"/>
              </a:rPr>
              <a:t>常规准入+ </a:t>
            </a:r>
            <a:r>
              <a:rPr sz="1950" spc="25">
                <a:solidFill>
                  <a:srgbClr val="252525"/>
                </a:solidFill>
                <a:latin typeface="微软雅黑"/>
                <a:cs typeface="微软雅黑"/>
              </a:rPr>
              <a:t>谈判准入</a:t>
            </a:r>
            <a:endParaRPr sz="1950">
              <a:latin typeface="微软雅黑"/>
              <a:cs typeface="微软雅黑"/>
            </a:endParaRPr>
          </a:p>
        </p:txBody>
      </p:sp>
      <p:sp>
        <p:nvSpPr>
          <p:cNvPr id="62" name="object 62"/>
          <p:cNvSpPr txBox="1"/>
          <p:nvPr/>
        </p:nvSpPr>
        <p:spPr>
          <a:xfrm>
            <a:off x="12091958" y="3773677"/>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第一版</a:t>
            </a:r>
            <a:endParaRPr sz="1950">
              <a:latin typeface="微软雅黑"/>
              <a:cs typeface="微软雅黑"/>
            </a:endParaRPr>
          </a:p>
        </p:txBody>
      </p:sp>
      <p:sp>
        <p:nvSpPr>
          <p:cNvPr id="63" name="object 63"/>
          <p:cNvSpPr txBox="1"/>
          <p:nvPr/>
        </p:nvSpPr>
        <p:spPr>
          <a:xfrm>
            <a:off x="12091958" y="4506178"/>
            <a:ext cx="779780" cy="327660"/>
          </a:xfrm>
          <a:prstGeom prst="rect">
            <a:avLst/>
          </a:prstGeom>
        </p:spPr>
        <p:txBody>
          <a:bodyPr vert="horz" wrap="square" lIns="0" tIns="16510" rIns="0" bIns="0" rtlCol="0">
            <a:spAutoFit/>
          </a:bodyPr>
          <a:lstStyle/>
          <a:p>
            <a:pPr marL="12700">
              <a:lnSpc>
                <a:spcPct val="100000"/>
              </a:lnSpc>
              <a:spcBef>
                <a:spcPts val="130"/>
              </a:spcBef>
            </a:pPr>
            <a:r>
              <a:rPr sz="1950" spc="25">
                <a:solidFill>
                  <a:srgbClr val="252525"/>
                </a:solidFill>
                <a:latin typeface="微软雅黑"/>
                <a:cs typeface="微软雅黑"/>
              </a:rPr>
              <a:t>第二版</a:t>
            </a:r>
            <a:endParaRPr sz="1950">
              <a:latin typeface="微软雅黑"/>
              <a:cs typeface="微软雅黑"/>
            </a:endParaRPr>
          </a:p>
        </p:txBody>
      </p:sp>
      <p:sp>
        <p:nvSpPr>
          <p:cNvPr id="64" name="object 64"/>
          <p:cNvSpPr txBox="1"/>
          <p:nvPr/>
        </p:nvSpPr>
        <p:spPr>
          <a:xfrm>
            <a:off x="12091958" y="5239496"/>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第三版</a:t>
            </a:r>
            <a:endParaRPr sz="1950">
              <a:latin typeface="微软雅黑"/>
              <a:cs typeface="微软雅黑"/>
            </a:endParaRPr>
          </a:p>
        </p:txBody>
      </p:sp>
      <p:sp>
        <p:nvSpPr>
          <p:cNvPr id="65" name="object 65"/>
          <p:cNvSpPr txBox="1"/>
          <p:nvPr/>
        </p:nvSpPr>
        <p:spPr>
          <a:xfrm>
            <a:off x="12091958" y="5874555"/>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第四版</a:t>
            </a:r>
            <a:endParaRPr sz="1950">
              <a:latin typeface="微软雅黑"/>
              <a:cs typeface="微软雅黑"/>
            </a:endParaRPr>
          </a:p>
        </p:txBody>
      </p:sp>
      <p:sp>
        <p:nvSpPr>
          <p:cNvPr id="66" name="object 66"/>
          <p:cNvSpPr txBox="1"/>
          <p:nvPr/>
        </p:nvSpPr>
        <p:spPr>
          <a:xfrm>
            <a:off x="12091958" y="6509091"/>
            <a:ext cx="128206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第四版补充</a:t>
            </a:r>
            <a:endParaRPr sz="1950">
              <a:latin typeface="微软雅黑"/>
              <a:cs typeface="微软雅黑"/>
            </a:endParaRPr>
          </a:p>
        </p:txBody>
      </p:sp>
      <p:sp>
        <p:nvSpPr>
          <p:cNvPr id="67" name="object 67"/>
          <p:cNvSpPr txBox="1"/>
          <p:nvPr/>
        </p:nvSpPr>
        <p:spPr>
          <a:xfrm>
            <a:off x="12091958" y="7143060"/>
            <a:ext cx="779780" cy="327660"/>
          </a:xfrm>
          <a:prstGeom prst="rect">
            <a:avLst/>
          </a:prstGeom>
        </p:spPr>
        <p:txBody>
          <a:bodyPr vert="horz" wrap="square" lIns="0" tIns="16510" rIns="0" bIns="0" rtlCol="0">
            <a:spAutoFit/>
          </a:bodyPr>
          <a:lstStyle/>
          <a:p>
            <a:pPr marL="12700">
              <a:lnSpc>
                <a:spcPct val="100000"/>
              </a:lnSpc>
              <a:spcBef>
                <a:spcPts val="130"/>
              </a:spcBef>
            </a:pPr>
            <a:r>
              <a:rPr sz="1950" spc="25">
                <a:solidFill>
                  <a:srgbClr val="252525"/>
                </a:solidFill>
                <a:latin typeface="微软雅黑"/>
                <a:cs typeface="微软雅黑"/>
              </a:rPr>
              <a:t>第五版</a:t>
            </a:r>
            <a:endParaRPr sz="1950">
              <a:latin typeface="微软雅黑"/>
              <a:cs typeface="微软雅黑"/>
            </a:endParaRPr>
          </a:p>
        </p:txBody>
      </p:sp>
      <p:sp>
        <p:nvSpPr>
          <p:cNvPr id="68" name="object 68"/>
          <p:cNvSpPr txBox="1"/>
          <p:nvPr/>
        </p:nvSpPr>
        <p:spPr>
          <a:xfrm>
            <a:off x="12091958" y="7777848"/>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第六版</a:t>
            </a:r>
            <a:endParaRPr sz="1950">
              <a:latin typeface="微软雅黑"/>
              <a:cs typeface="微软雅黑"/>
            </a:endParaRPr>
          </a:p>
        </p:txBody>
      </p:sp>
      <p:sp>
        <p:nvSpPr>
          <p:cNvPr id="69" name="object 69"/>
          <p:cNvSpPr txBox="1"/>
          <p:nvPr/>
        </p:nvSpPr>
        <p:spPr>
          <a:xfrm>
            <a:off x="12091958" y="8412384"/>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第七版</a:t>
            </a:r>
            <a:endParaRPr sz="1950">
              <a:latin typeface="微软雅黑"/>
              <a:cs typeface="微软雅黑"/>
            </a:endParaRPr>
          </a:p>
        </p:txBody>
      </p:sp>
      <p:sp>
        <p:nvSpPr>
          <p:cNvPr id="70" name="object 70"/>
          <p:cNvSpPr txBox="1"/>
          <p:nvPr/>
        </p:nvSpPr>
        <p:spPr>
          <a:xfrm>
            <a:off x="12091958" y="9046919"/>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52525"/>
                </a:solidFill>
                <a:latin typeface="微软雅黑"/>
                <a:cs typeface="微软雅黑"/>
              </a:rPr>
              <a:t>第八版</a:t>
            </a:r>
            <a:endParaRPr sz="1950">
              <a:latin typeface="微软雅黑"/>
              <a:cs typeface="微软雅黑"/>
            </a:endParaRPr>
          </a:p>
        </p:txBody>
      </p:sp>
      <p:sp>
        <p:nvSpPr>
          <p:cNvPr id="71" name="object 71"/>
          <p:cNvSpPr/>
          <p:nvPr/>
        </p:nvSpPr>
        <p:spPr>
          <a:xfrm>
            <a:off x="14054965" y="3067131"/>
            <a:ext cx="141605" cy="6989445"/>
          </a:xfrm>
          <a:custGeom>
            <a:rect l="l" t="t" r="r" b="b"/>
            <a:pathLst>
              <a:path w="141605" h="6989445">
                <a:moveTo>
                  <a:pt x="47118" y="6848063"/>
                </a:moveTo>
                <a:lnTo>
                  <a:pt x="0" y="6848063"/>
                </a:lnTo>
                <a:lnTo>
                  <a:pt x="70678" y="6989420"/>
                </a:lnTo>
                <a:lnTo>
                  <a:pt x="129577" y="6871623"/>
                </a:lnTo>
                <a:lnTo>
                  <a:pt x="47118" y="6871623"/>
                </a:lnTo>
                <a:lnTo>
                  <a:pt x="47118" y="6848063"/>
                </a:lnTo>
                <a:close/>
              </a:path>
              <a:path w="141605" h="6989445">
                <a:moveTo>
                  <a:pt x="94237" y="0"/>
                </a:moveTo>
                <a:lnTo>
                  <a:pt x="47118" y="0"/>
                </a:lnTo>
                <a:lnTo>
                  <a:pt x="47118" y="6871623"/>
                </a:lnTo>
                <a:lnTo>
                  <a:pt x="94237" y="6871623"/>
                </a:lnTo>
                <a:lnTo>
                  <a:pt x="94237" y="0"/>
                </a:lnTo>
                <a:close/>
              </a:path>
              <a:path w="141605" h="6989445">
                <a:moveTo>
                  <a:pt x="141356" y="6848063"/>
                </a:moveTo>
                <a:lnTo>
                  <a:pt x="94237" y="6848063"/>
                </a:lnTo>
                <a:lnTo>
                  <a:pt x="94237" y="6871623"/>
                </a:lnTo>
                <a:lnTo>
                  <a:pt x="129577" y="6871623"/>
                </a:lnTo>
                <a:lnTo>
                  <a:pt x="141356" y="6848063"/>
                </a:lnTo>
                <a:close/>
              </a:path>
            </a:pathLst>
          </a:custGeom>
          <a:solidFill>
            <a:srgbClr val="00B4CC">
              <a:alpha val="56077"/>
            </a:srgbClr>
          </a:solidFill>
        </p:spPr>
        <p:txBody>
          <a:bodyPr wrap="square" lIns="0" tIns="0" rIns="0" bIns="0" rtlCol="0"/>
          <a:lstStyle/>
          <a:p/>
        </p:txBody>
      </p:sp>
      <p:sp>
        <p:nvSpPr>
          <p:cNvPr id="72" name="object 72"/>
          <p:cNvSpPr/>
          <p:nvPr/>
        </p:nvSpPr>
        <p:spPr>
          <a:xfrm>
            <a:off x="14030148" y="3558425"/>
            <a:ext cx="178423" cy="178423"/>
          </a:xfrm>
          <a:prstGeom prst="rect">
            <a:avLst/>
          </a:prstGeom>
          <a:blipFill>
            <a:blip r:embed="rId4"/>
            <a:stretch>
              <a:fillRect/>
            </a:stretch>
          </a:blipFill>
        </p:spPr>
        <p:txBody>
          <a:bodyPr wrap="square" lIns="0" tIns="0" rIns="0" bIns="0" rtlCol="0"/>
          <a:lstStyle/>
          <a:p/>
        </p:txBody>
      </p:sp>
      <p:sp>
        <p:nvSpPr>
          <p:cNvPr id="73" name="object 73"/>
          <p:cNvSpPr txBox="1"/>
          <p:nvPr/>
        </p:nvSpPr>
        <p:spPr>
          <a:xfrm>
            <a:off x="14309165" y="3469602"/>
            <a:ext cx="117475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00B4CC"/>
                </a:solidFill>
                <a:latin typeface="微软雅黑"/>
                <a:cs typeface="微软雅黑"/>
              </a:rPr>
              <a:t>2023.6.29</a:t>
            </a:r>
            <a:endParaRPr sz="1950">
              <a:latin typeface="微软雅黑"/>
              <a:cs typeface="微软雅黑"/>
            </a:endParaRPr>
          </a:p>
        </p:txBody>
      </p:sp>
      <p:sp>
        <p:nvSpPr>
          <p:cNvPr id="74" name="object 74"/>
          <p:cNvSpPr txBox="1"/>
          <p:nvPr/>
        </p:nvSpPr>
        <p:spPr>
          <a:xfrm>
            <a:off x="15670485" y="3336119"/>
            <a:ext cx="3475354" cy="1533525"/>
          </a:xfrm>
          <a:prstGeom prst="rect">
            <a:avLst/>
          </a:prstGeom>
        </p:spPr>
        <p:txBody>
          <a:bodyPr vert="horz" wrap="square" lIns="0" tIns="12065" rIns="0" bIns="0" rtlCol="0">
            <a:spAutoFit/>
          </a:bodyPr>
          <a:lstStyle/>
          <a:p>
            <a:pPr marL="12700" marR="5080">
              <a:lnSpc>
                <a:spcPct val="137500"/>
              </a:lnSpc>
              <a:spcBef>
                <a:spcPts val="95"/>
              </a:spcBef>
            </a:pPr>
            <a:r>
              <a:rPr sz="1800" spc="10">
                <a:solidFill>
                  <a:srgbClr val="252525"/>
                </a:solidFill>
                <a:latin typeface="微软雅黑"/>
                <a:cs typeface="微软雅黑"/>
              </a:rPr>
              <a:t>国家医疗保障局关于公布《</a:t>
            </a:r>
            <a:r>
              <a:rPr sz="1800" b="1" spc="5">
                <a:solidFill>
                  <a:srgbClr val="252525"/>
                </a:solidFill>
                <a:latin typeface="微软雅黑"/>
                <a:cs typeface="微软雅黑"/>
              </a:rPr>
              <a:t>2023  </a:t>
            </a:r>
            <a:r>
              <a:rPr sz="1800" b="1" spc="10">
                <a:solidFill>
                  <a:srgbClr val="252525"/>
                </a:solidFill>
                <a:latin typeface="微软雅黑"/>
                <a:cs typeface="微软雅黑"/>
              </a:rPr>
              <a:t>年国家基本医疗保险、工伤保险和 生育保险药品目录调整工作方案</a:t>
            </a:r>
            <a:r>
              <a:rPr sz="1800" spc="5">
                <a:solidFill>
                  <a:srgbClr val="252525"/>
                </a:solidFill>
                <a:latin typeface="微软雅黑"/>
                <a:cs typeface="微软雅黑"/>
              </a:rPr>
              <a:t>》 </a:t>
            </a:r>
            <a:r>
              <a:rPr sz="1800" spc="10">
                <a:solidFill>
                  <a:srgbClr val="252525"/>
                </a:solidFill>
                <a:latin typeface="微软雅黑"/>
                <a:cs typeface="微软雅黑"/>
              </a:rPr>
              <a:t>及申报指南的公告</a:t>
            </a:r>
            <a:endParaRPr sz="1800">
              <a:latin typeface="微软雅黑"/>
              <a:cs typeface="微软雅黑"/>
            </a:endParaRPr>
          </a:p>
        </p:txBody>
      </p:sp>
      <p:sp>
        <p:nvSpPr>
          <p:cNvPr id="75" name="object 75"/>
          <p:cNvSpPr/>
          <p:nvPr/>
        </p:nvSpPr>
        <p:spPr>
          <a:xfrm>
            <a:off x="14030148" y="5642969"/>
            <a:ext cx="178423" cy="178423"/>
          </a:xfrm>
          <a:prstGeom prst="rect">
            <a:avLst/>
          </a:prstGeom>
          <a:blipFill>
            <a:blip r:embed="rId5"/>
            <a:stretch>
              <a:fillRect/>
            </a:stretch>
          </a:blipFill>
        </p:spPr>
        <p:txBody>
          <a:bodyPr wrap="square" lIns="0" tIns="0" rIns="0" bIns="0" rtlCol="0"/>
          <a:lstStyle/>
          <a:p/>
        </p:txBody>
      </p:sp>
      <p:sp>
        <p:nvSpPr>
          <p:cNvPr id="76" name="object 76"/>
          <p:cNvSpPr txBox="1"/>
          <p:nvPr/>
        </p:nvSpPr>
        <p:spPr>
          <a:xfrm>
            <a:off x="14309165" y="5554669"/>
            <a:ext cx="1028065"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00B4CC"/>
                </a:solidFill>
                <a:latin typeface="微软雅黑"/>
                <a:cs typeface="微软雅黑"/>
              </a:rPr>
              <a:t>2023.9.1</a:t>
            </a:r>
            <a:endParaRPr sz="1950">
              <a:latin typeface="微软雅黑"/>
              <a:cs typeface="微软雅黑"/>
            </a:endParaRPr>
          </a:p>
        </p:txBody>
      </p:sp>
      <p:sp>
        <p:nvSpPr>
          <p:cNvPr id="77" name="object 77"/>
          <p:cNvSpPr txBox="1"/>
          <p:nvPr/>
        </p:nvSpPr>
        <p:spPr>
          <a:xfrm>
            <a:off x="15623473" y="5454065"/>
            <a:ext cx="3475990" cy="1156335"/>
          </a:xfrm>
          <a:prstGeom prst="rect">
            <a:avLst/>
          </a:prstGeom>
        </p:spPr>
        <p:txBody>
          <a:bodyPr vert="horz" wrap="square" lIns="0" tIns="12065" rIns="0" bIns="0" rtlCol="0">
            <a:spAutoFit/>
          </a:bodyPr>
          <a:lstStyle/>
          <a:p>
            <a:pPr marL="12700" marR="5080" algn="just">
              <a:lnSpc>
                <a:spcPct val="137400"/>
              </a:lnSpc>
              <a:spcBef>
                <a:spcPts val="95"/>
              </a:spcBef>
            </a:pPr>
            <a:r>
              <a:rPr sz="1800" spc="10">
                <a:solidFill>
                  <a:srgbClr val="252525"/>
                </a:solidFill>
                <a:latin typeface="微软雅黑"/>
                <a:cs typeface="微软雅黑"/>
              </a:rPr>
              <a:t>关于公布</a:t>
            </a:r>
            <a:r>
              <a:rPr sz="1800" spc="-30">
                <a:solidFill>
                  <a:srgbClr val="252525"/>
                </a:solidFill>
                <a:latin typeface="微软雅黑"/>
                <a:cs typeface="微软雅黑"/>
              </a:rPr>
              <a:t> </a:t>
            </a:r>
            <a:r>
              <a:rPr sz="1800">
                <a:solidFill>
                  <a:srgbClr val="252525"/>
                </a:solidFill>
                <a:latin typeface="微软雅黑"/>
                <a:cs typeface="微软雅黑"/>
              </a:rPr>
              <a:t>2023</a:t>
            </a:r>
            <a:r>
              <a:rPr sz="1800" spc="-15">
                <a:solidFill>
                  <a:srgbClr val="252525"/>
                </a:solidFill>
                <a:latin typeface="微软雅黑"/>
                <a:cs typeface="微软雅黑"/>
              </a:rPr>
              <a:t> </a:t>
            </a:r>
            <a:r>
              <a:rPr sz="1800" spc="10">
                <a:solidFill>
                  <a:srgbClr val="252525"/>
                </a:solidFill>
                <a:latin typeface="微软雅黑"/>
                <a:cs typeface="微软雅黑"/>
              </a:rPr>
              <a:t>年国家基本医疗保 险、工伤保险和生育保险药品目录 调整</a:t>
            </a:r>
            <a:r>
              <a:rPr sz="1800" b="1" spc="10">
                <a:solidFill>
                  <a:srgbClr val="252525"/>
                </a:solidFill>
                <a:latin typeface="微软雅黑"/>
                <a:cs typeface="微软雅黑"/>
              </a:rPr>
              <a:t>通过形式审查药品</a:t>
            </a:r>
            <a:r>
              <a:rPr sz="1800" spc="10">
                <a:solidFill>
                  <a:srgbClr val="252525"/>
                </a:solidFill>
                <a:latin typeface="微软雅黑"/>
                <a:cs typeface="微软雅黑"/>
              </a:rPr>
              <a:t>名单的公告</a:t>
            </a:r>
            <a:endParaRPr sz="1800">
              <a:latin typeface="微软雅黑"/>
              <a:cs typeface="微软雅黑"/>
            </a:endParaRPr>
          </a:p>
        </p:txBody>
      </p:sp>
      <p:sp>
        <p:nvSpPr>
          <p:cNvPr id="78" name="object 78"/>
          <p:cNvSpPr/>
          <p:nvPr/>
        </p:nvSpPr>
        <p:spPr>
          <a:xfrm>
            <a:off x="14030148" y="7497572"/>
            <a:ext cx="178423" cy="178423"/>
          </a:xfrm>
          <a:prstGeom prst="rect">
            <a:avLst/>
          </a:prstGeom>
          <a:blipFill>
            <a:blip r:embed="rId4"/>
            <a:stretch>
              <a:fillRect/>
            </a:stretch>
          </a:blipFill>
        </p:spPr>
        <p:txBody>
          <a:bodyPr wrap="square" lIns="0" tIns="0" rIns="0" bIns="0" rtlCol="0"/>
          <a:lstStyle/>
          <a:p/>
        </p:txBody>
      </p:sp>
      <p:sp>
        <p:nvSpPr>
          <p:cNvPr id="79" name="object 79"/>
          <p:cNvSpPr txBox="1"/>
          <p:nvPr/>
        </p:nvSpPr>
        <p:spPr>
          <a:xfrm>
            <a:off x="14283765" y="7270039"/>
            <a:ext cx="4801870" cy="1560195"/>
          </a:xfrm>
          <a:prstGeom prst="rect">
            <a:avLst/>
          </a:prstGeom>
        </p:spPr>
        <p:txBody>
          <a:bodyPr vert="horz" wrap="square" lIns="0" tIns="15240" rIns="0" bIns="0" rtlCol="0">
            <a:spAutoFit/>
          </a:bodyPr>
          <a:lstStyle/>
          <a:p>
            <a:pPr marL="1313815" marR="30480" indent="-1276350" algn="just">
              <a:lnSpc>
                <a:spcPct val="136000"/>
              </a:lnSpc>
              <a:spcBef>
                <a:spcPts val="120"/>
              </a:spcBef>
            </a:pPr>
            <a:r>
              <a:rPr sz="2925" spc="15" baseline="-11396">
                <a:solidFill>
                  <a:srgbClr val="00B4CC"/>
                </a:solidFill>
                <a:latin typeface="微软雅黑"/>
                <a:cs typeface="微软雅黑"/>
              </a:rPr>
              <a:t>2023.10.9</a:t>
            </a:r>
            <a:r>
              <a:rPr sz="2925" spc="562" baseline="-11396">
                <a:solidFill>
                  <a:srgbClr val="00B4CC"/>
                </a:solidFill>
                <a:latin typeface="微软雅黑"/>
                <a:cs typeface="微软雅黑"/>
              </a:rPr>
              <a:t> </a:t>
            </a:r>
            <a:r>
              <a:rPr sz="1800" spc="10">
                <a:solidFill>
                  <a:srgbClr val="252525"/>
                </a:solidFill>
                <a:latin typeface="微软雅黑"/>
                <a:cs typeface="微软雅黑"/>
              </a:rPr>
              <a:t>国家医疗保障局关于</a:t>
            </a:r>
            <a:r>
              <a:rPr sz="1800" spc="15">
                <a:solidFill>
                  <a:srgbClr val="252525"/>
                </a:solidFill>
                <a:latin typeface="微软雅黑"/>
                <a:cs typeface="微软雅黑"/>
              </a:rPr>
              <a:t> </a:t>
            </a:r>
            <a:r>
              <a:rPr sz="1800">
                <a:solidFill>
                  <a:srgbClr val="252525"/>
                </a:solidFill>
                <a:latin typeface="微软雅黑"/>
                <a:cs typeface="微软雅黑"/>
              </a:rPr>
              <a:t>2023</a:t>
            </a:r>
            <a:r>
              <a:rPr sz="1800" spc="-5">
                <a:solidFill>
                  <a:srgbClr val="252525"/>
                </a:solidFill>
                <a:latin typeface="微软雅黑"/>
                <a:cs typeface="微软雅黑"/>
              </a:rPr>
              <a:t> </a:t>
            </a:r>
            <a:r>
              <a:rPr sz="1800" spc="10">
                <a:solidFill>
                  <a:srgbClr val="252525"/>
                </a:solidFill>
                <a:latin typeface="微软雅黑"/>
                <a:cs typeface="微软雅黑"/>
              </a:rPr>
              <a:t>年国家 医保药品目录调整通过形式审查的 申报药品</a:t>
            </a:r>
            <a:r>
              <a:rPr sz="1800" b="1" spc="10">
                <a:solidFill>
                  <a:srgbClr val="252525"/>
                </a:solidFill>
                <a:latin typeface="微软雅黑"/>
                <a:cs typeface="微软雅黑"/>
              </a:rPr>
              <a:t>专家评审阶段性结果</a:t>
            </a:r>
            <a:r>
              <a:rPr sz="1800" spc="5">
                <a:solidFill>
                  <a:srgbClr val="252525"/>
                </a:solidFill>
                <a:latin typeface="微软雅黑"/>
                <a:cs typeface="微软雅黑"/>
              </a:rPr>
              <a:t>的公 </a:t>
            </a:r>
            <a:r>
              <a:rPr sz="1800" spc="10">
                <a:solidFill>
                  <a:srgbClr val="252525"/>
                </a:solidFill>
                <a:latin typeface="微软雅黑"/>
                <a:cs typeface="微软雅黑"/>
              </a:rPr>
              <a:t>告</a:t>
            </a:r>
            <a:endParaRPr sz="1800">
              <a:latin typeface="微软雅黑"/>
              <a:cs typeface="微软雅黑"/>
            </a:endParaRPr>
          </a:p>
        </p:txBody>
      </p:sp>
      <p:sp>
        <p:nvSpPr>
          <p:cNvPr id="80" name="object 80"/>
          <p:cNvSpPr/>
          <p:nvPr/>
        </p:nvSpPr>
        <p:spPr>
          <a:xfrm>
            <a:off x="14030148" y="9364740"/>
            <a:ext cx="178423" cy="178423"/>
          </a:xfrm>
          <a:prstGeom prst="rect">
            <a:avLst/>
          </a:prstGeom>
          <a:blipFill>
            <a:blip r:embed="rId4"/>
            <a:stretch>
              <a:fillRect/>
            </a:stretch>
          </a:blipFill>
        </p:spPr>
        <p:txBody>
          <a:bodyPr wrap="square" lIns="0" tIns="0" rIns="0" bIns="0" rtlCol="0"/>
          <a:lstStyle/>
          <a:p/>
        </p:txBody>
      </p:sp>
      <p:sp>
        <p:nvSpPr>
          <p:cNvPr id="81" name="object 81"/>
          <p:cNvSpPr txBox="1"/>
          <p:nvPr/>
        </p:nvSpPr>
        <p:spPr>
          <a:xfrm>
            <a:off x="14283765" y="9131617"/>
            <a:ext cx="4935220" cy="805180"/>
          </a:xfrm>
          <a:prstGeom prst="rect">
            <a:avLst/>
          </a:prstGeom>
        </p:spPr>
        <p:txBody>
          <a:bodyPr vert="horz" wrap="square" lIns="0" tIns="121285" rIns="0" bIns="0" rtlCol="0">
            <a:spAutoFit/>
          </a:bodyPr>
          <a:lstStyle/>
          <a:p>
            <a:pPr marL="38100">
              <a:lnSpc>
                <a:spcPct val="100000"/>
              </a:lnSpc>
              <a:spcBef>
                <a:spcPts val="955"/>
              </a:spcBef>
            </a:pPr>
            <a:r>
              <a:rPr sz="2925" spc="15" baseline="-12820">
                <a:solidFill>
                  <a:srgbClr val="00B4CC"/>
                </a:solidFill>
                <a:latin typeface="微软雅黑"/>
                <a:cs typeface="微软雅黑"/>
              </a:rPr>
              <a:t>2023.12.13</a:t>
            </a:r>
            <a:r>
              <a:rPr sz="2925" spc="-450" baseline="-12820">
                <a:solidFill>
                  <a:srgbClr val="00B4CC"/>
                </a:solidFill>
                <a:latin typeface="微软雅黑"/>
                <a:cs typeface="微软雅黑"/>
              </a:rPr>
              <a:t> </a:t>
            </a:r>
            <a:r>
              <a:rPr sz="1800" spc="10">
                <a:solidFill>
                  <a:srgbClr val="252525"/>
                </a:solidFill>
                <a:latin typeface="微软雅黑"/>
                <a:cs typeface="微软雅黑"/>
              </a:rPr>
              <a:t>国家医保局</a:t>
            </a:r>
            <a:r>
              <a:rPr sz="1800" spc="-15">
                <a:solidFill>
                  <a:srgbClr val="252525"/>
                </a:solidFill>
                <a:latin typeface="微软雅黑"/>
                <a:cs typeface="微软雅黑"/>
              </a:rPr>
              <a:t> </a:t>
            </a:r>
            <a:r>
              <a:rPr sz="1800" spc="10">
                <a:solidFill>
                  <a:srgbClr val="252525"/>
                </a:solidFill>
                <a:latin typeface="微软雅黑"/>
                <a:cs typeface="微软雅黑"/>
              </a:rPr>
              <a:t>人力资源社会保障部印</a:t>
            </a:r>
            <a:endParaRPr sz="1800">
              <a:latin typeface="微软雅黑"/>
              <a:cs typeface="微软雅黑"/>
            </a:endParaRPr>
          </a:p>
          <a:p>
            <a:pPr marL="1374140">
              <a:lnSpc>
                <a:spcPct val="100000"/>
              </a:lnSpc>
              <a:spcBef>
                <a:spcPts val="780"/>
              </a:spcBef>
            </a:pPr>
            <a:r>
              <a:rPr sz="1800" spc="10">
                <a:solidFill>
                  <a:srgbClr val="252525"/>
                </a:solidFill>
                <a:latin typeface="微软雅黑"/>
                <a:cs typeface="微软雅黑"/>
              </a:rPr>
              <a:t>发</a:t>
            </a:r>
            <a:r>
              <a:rPr sz="1800" spc="-15">
                <a:solidFill>
                  <a:srgbClr val="252525"/>
                </a:solidFill>
                <a:latin typeface="微软雅黑"/>
                <a:cs typeface="微软雅黑"/>
              </a:rPr>
              <a:t> </a:t>
            </a:r>
            <a:r>
              <a:rPr sz="1800" spc="-5">
                <a:solidFill>
                  <a:srgbClr val="252525"/>
                </a:solidFill>
                <a:latin typeface="微软雅黑"/>
                <a:cs typeface="微软雅黑"/>
              </a:rPr>
              <a:t>2023</a:t>
            </a:r>
            <a:r>
              <a:rPr sz="1800" spc="10">
                <a:solidFill>
                  <a:srgbClr val="252525"/>
                </a:solidFill>
                <a:latin typeface="微软雅黑"/>
                <a:cs typeface="微软雅黑"/>
              </a:rPr>
              <a:t> </a:t>
            </a:r>
            <a:r>
              <a:rPr sz="1800" spc="5">
                <a:solidFill>
                  <a:srgbClr val="252525"/>
                </a:solidFill>
                <a:latin typeface="微软雅黑"/>
                <a:cs typeface="微软雅黑"/>
              </a:rPr>
              <a:t>年版国家医保药品目录</a:t>
            </a:r>
            <a:endParaRPr sz="1800">
              <a:latin typeface="微软雅黑"/>
              <a:cs typeface="微软雅黑"/>
            </a:endParaRPr>
          </a:p>
        </p:txBody>
      </p:sp>
      <p:sp>
        <p:nvSpPr>
          <p:cNvPr id="82" name="object 82"/>
          <p:cNvSpPr/>
          <p:nvPr/>
        </p:nvSpPr>
        <p:spPr>
          <a:xfrm>
            <a:off x="11617028" y="7166483"/>
            <a:ext cx="496570" cy="2822575"/>
          </a:xfrm>
          <a:custGeom>
            <a:rect l="l" t="t" r="r" b="b"/>
            <a:pathLst>
              <a:path w="496570" h="2822575">
                <a:moveTo>
                  <a:pt x="496319" y="2822113"/>
                </a:moveTo>
                <a:lnTo>
                  <a:pt x="417878" y="2820002"/>
                </a:lnTo>
                <a:lnTo>
                  <a:pt x="349756" y="2814128"/>
                </a:lnTo>
                <a:lnTo>
                  <a:pt x="296037" y="2805172"/>
                </a:lnTo>
                <a:lnTo>
                  <a:pt x="248159" y="2780753"/>
                </a:lnTo>
                <a:lnTo>
                  <a:pt x="248159" y="1452416"/>
                </a:lnTo>
                <a:lnTo>
                  <a:pt x="235509" y="1439349"/>
                </a:lnTo>
                <a:lnTo>
                  <a:pt x="200282" y="1427996"/>
                </a:lnTo>
                <a:lnTo>
                  <a:pt x="146563" y="1419041"/>
                </a:lnTo>
                <a:lnTo>
                  <a:pt x="78441" y="1413166"/>
                </a:lnTo>
                <a:lnTo>
                  <a:pt x="0" y="1411056"/>
                </a:lnTo>
                <a:lnTo>
                  <a:pt x="78441" y="1408946"/>
                </a:lnTo>
                <a:lnTo>
                  <a:pt x="146563" y="1403071"/>
                </a:lnTo>
                <a:lnTo>
                  <a:pt x="200282" y="1394116"/>
                </a:lnTo>
                <a:lnTo>
                  <a:pt x="235509" y="1382763"/>
                </a:lnTo>
                <a:lnTo>
                  <a:pt x="248159" y="1369696"/>
                </a:lnTo>
                <a:lnTo>
                  <a:pt x="248159" y="41359"/>
                </a:lnTo>
                <a:lnTo>
                  <a:pt x="260810" y="28293"/>
                </a:lnTo>
                <a:lnTo>
                  <a:pt x="296037" y="16940"/>
                </a:lnTo>
                <a:lnTo>
                  <a:pt x="349756" y="7984"/>
                </a:lnTo>
                <a:lnTo>
                  <a:pt x="417878" y="2110"/>
                </a:lnTo>
                <a:lnTo>
                  <a:pt x="496319" y="0"/>
                </a:lnTo>
              </a:path>
            </a:pathLst>
          </a:custGeom>
          <a:ln w="23559">
            <a:solidFill>
              <a:srgbClr val="00B4CC"/>
            </a:solidFill>
          </a:ln>
        </p:spPr>
        <p:txBody>
          <a:bodyPr wrap="square" lIns="0" tIns="0" rIns="0" bIns="0" rtlCol="0"/>
          <a:lstStyle/>
          <a:p/>
        </p:txBody>
      </p:sp>
      <p:sp>
        <p:nvSpPr>
          <p:cNvPr id="83" name="object 83"/>
          <p:cNvSpPr txBox="1"/>
          <p:nvPr/>
        </p:nvSpPr>
        <p:spPr>
          <a:xfrm>
            <a:off x="12091958" y="9681454"/>
            <a:ext cx="77978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00B4CC"/>
                </a:solidFill>
                <a:latin typeface="微软雅黑"/>
                <a:cs typeface="微软雅黑"/>
              </a:rPr>
              <a:t>第九版</a:t>
            </a:r>
            <a:endParaRPr sz="1950">
              <a:latin typeface="微软雅黑"/>
              <a:cs typeface="微软雅黑"/>
            </a:endParaRPr>
          </a:p>
        </p:txBody>
      </p:sp>
      <p:sp>
        <p:nvSpPr>
          <p:cNvPr id="88" name="object 88"/>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4</a:t>
            </a:fld>
            <a:r>
              <a:rPr sz="1300" spc="15">
                <a:solidFill>
                  <a:srgbClr val="929199"/>
                </a:solidFill>
                <a:latin typeface="微软雅黑"/>
                <a:cs typeface="微软雅黑"/>
              </a:rPr>
              <a:t>－</a:t>
            </a:r>
            <a:endParaRPr sz="1300">
              <a:latin typeface="微软雅黑"/>
              <a:cs typeface="微软雅黑"/>
            </a:endParaRPr>
          </a:p>
        </p:txBody>
      </p:sp>
      <p:sp>
        <p:nvSpPr>
          <p:cNvPr id="84" name="object 84"/>
          <p:cNvSpPr txBox="1"/>
          <p:nvPr/>
        </p:nvSpPr>
        <p:spPr>
          <a:xfrm>
            <a:off x="9057285" y="9730249"/>
            <a:ext cx="61404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52525"/>
                </a:solidFill>
                <a:latin typeface="微软雅黑"/>
                <a:cs typeface="微软雅黑"/>
              </a:rPr>
              <a:t>2023</a:t>
            </a:r>
            <a:endParaRPr sz="1950">
              <a:latin typeface="微软雅黑"/>
              <a:cs typeface="微软雅黑"/>
            </a:endParaRPr>
          </a:p>
        </p:txBody>
      </p:sp>
      <p:sp>
        <p:nvSpPr>
          <p:cNvPr id="85" name="object 85"/>
          <p:cNvSpPr txBox="1"/>
          <p:nvPr/>
        </p:nvSpPr>
        <p:spPr>
          <a:xfrm>
            <a:off x="14095485" y="2600967"/>
            <a:ext cx="5495290" cy="466725"/>
          </a:xfrm>
          <a:prstGeom prst="rect">
            <a:avLst/>
          </a:prstGeom>
          <a:solidFill>
            <a:srgbClr val="00B4CC"/>
          </a:solidFill>
        </p:spPr>
        <p:txBody>
          <a:bodyPr vert="horz" wrap="square" lIns="0" tIns="76200" rIns="0" bIns="0" rtlCol="0">
            <a:spAutoFit/>
          </a:bodyPr>
          <a:lstStyle/>
          <a:p>
            <a:pPr marL="1905" algn="ctr">
              <a:lnSpc>
                <a:spcPct val="100000"/>
              </a:lnSpc>
              <a:spcBef>
                <a:spcPts val="600"/>
              </a:spcBef>
            </a:pPr>
            <a:r>
              <a:rPr sz="1950" spc="70">
                <a:solidFill>
                  <a:srgbClr val="FFFFFF"/>
                </a:solidFill>
                <a:latin typeface="微软雅黑"/>
                <a:cs typeface="微软雅黑"/>
              </a:rPr>
              <a:t>第九版国家医保目录发布时间线</a:t>
            </a:r>
            <a:endParaRPr sz="1950">
              <a:latin typeface="微软雅黑"/>
              <a:cs typeface="微软雅黑"/>
            </a:endParaRPr>
          </a:p>
        </p:txBody>
      </p:sp>
      <p:sp>
        <p:nvSpPr>
          <p:cNvPr id="86" name="object 86"/>
          <p:cNvSpPr txBox="1">
            <a:spLocks noGrp="1"/>
          </p:cNvSpPr>
          <p:nvPr>
            <p:ph type="title"/>
          </p:nvPr>
        </p:nvSpPr>
        <p:spPr>
          <a:xfrm>
            <a:off x="655258" y="60135"/>
            <a:ext cx="13478511" cy="1835785"/>
          </a:xfrm>
          <a:prstGeom prst="rect">
            <a:avLst/>
          </a:prstGeom>
        </p:spPr>
        <p:txBody>
          <a:bodyPr vert="horz" wrap="square" lIns="0" tIns="12700" rIns="0" bIns="0" rtlCol="0">
            <a:spAutoFit/>
          </a:bodyPr>
          <a:lstStyle/>
          <a:p>
            <a:pPr marL="12700" marR="5080">
              <a:lnSpc>
                <a:spcPct val="100200"/>
              </a:lnSpc>
              <a:spcBef>
                <a:spcPts val="100"/>
              </a:spcBef>
            </a:pPr>
            <a:r>
              <a:rPr sz="3950">
                <a:solidFill>
                  <a:srgbClr val="000000"/>
                </a:solidFill>
              </a:rPr>
              <a:t>国家医</a:t>
            </a:r>
            <a:r>
              <a:rPr sz="3950" spc="5">
                <a:solidFill>
                  <a:srgbClr val="000000"/>
                </a:solidFill>
              </a:rPr>
              <a:t>保</a:t>
            </a:r>
            <a:r>
              <a:rPr sz="3950">
                <a:solidFill>
                  <a:srgbClr val="000000"/>
                </a:solidFill>
              </a:rPr>
              <a:t>目录已历</a:t>
            </a:r>
            <a:r>
              <a:rPr sz="3950" spc="5">
                <a:solidFill>
                  <a:srgbClr val="000000"/>
                </a:solidFill>
              </a:rPr>
              <a:t>经</a:t>
            </a:r>
            <a:r>
              <a:rPr sz="3950" spc="-5">
                <a:solidFill>
                  <a:srgbClr val="000000"/>
                </a:solidFill>
              </a:rPr>
              <a:t> </a:t>
            </a:r>
            <a:r>
              <a:rPr sz="3950" spc="5">
                <a:solidFill>
                  <a:srgbClr val="000000"/>
                </a:solidFill>
              </a:rPr>
              <a:t>8</a:t>
            </a:r>
            <a:r>
              <a:rPr sz="3950" spc="-10">
                <a:solidFill>
                  <a:srgbClr val="000000"/>
                </a:solidFill>
              </a:rPr>
              <a:t> </a:t>
            </a:r>
            <a:r>
              <a:rPr sz="3950">
                <a:solidFill>
                  <a:srgbClr val="000000"/>
                </a:solidFill>
              </a:rPr>
              <a:t>次重要调整，</a:t>
            </a:r>
            <a:r>
              <a:rPr sz="3950" spc="5">
                <a:solidFill>
                  <a:srgbClr val="000000"/>
                </a:solidFill>
              </a:rPr>
              <a:t>从</a:t>
            </a:r>
            <a:r>
              <a:rPr sz="3950" spc="-5">
                <a:solidFill>
                  <a:srgbClr val="000000"/>
                </a:solidFill>
              </a:rPr>
              <a:t> </a:t>
            </a:r>
            <a:r>
              <a:rPr sz="3950" spc="5">
                <a:solidFill>
                  <a:srgbClr val="000000"/>
                </a:solidFill>
              </a:rPr>
              <a:t>2017</a:t>
            </a:r>
            <a:r>
              <a:rPr sz="3950" spc="-10">
                <a:solidFill>
                  <a:srgbClr val="000000"/>
                </a:solidFill>
              </a:rPr>
              <a:t> </a:t>
            </a:r>
            <a:r>
              <a:rPr sz="3950">
                <a:solidFill>
                  <a:srgbClr val="000000"/>
                </a:solidFill>
              </a:rPr>
              <a:t>年开始，医保 </a:t>
            </a:r>
            <a:r>
              <a:rPr sz="3950" spc="5">
                <a:solidFill>
                  <a:srgbClr val="000000"/>
                </a:solidFill>
              </a:rPr>
              <a:t>谈判成为目录调整的重要方式，2020</a:t>
            </a:r>
            <a:r>
              <a:rPr sz="3950" spc="-55">
                <a:solidFill>
                  <a:srgbClr val="000000"/>
                </a:solidFill>
              </a:rPr>
              <a:t> </a:t>
            </a:r>
            <a:r>
              <a:rPr sz="3950" spc="5">
                <a:solidFill>
                  <a:srgbClr val="000000"/>
                </a:solidFill>
              </a:rPr>
              <a:t>年起开始采用动态调整 机制，近两年对谈判及续约的规则做出了优化</a:t>
            </a:r>
            <a:endParaRPr sz="3950"/>
          </a:p>
        </p:txBody>
      </p:sp>
      <p:sp>
        <p:nvSpPr>
          <p:cNvPr id="87" name="object 87"/>
          <p:cNvSpPr txBox="1"/>
          <p:nvPr/>
        </p:nvSpPr>
        <p:spPr>
          <a:xfrm>
            <a:off x="579868" y="9784488"/>
            <a:ext cx="7790180" cy="967105"/>
          </a:xfrm>
          <a:prstGeom prst="rect">
            <a:avLst/>
          </a:prstGeom>
        </p:spPr>
        <p:txBody>
          <a:bodyPr vert="horz" wrap="square" lIns="0" tIns="15875" rIns="0" bIns="0" rtlCol="0">
            <a:spAutoFit/>
          </a:bodyPr>
          <a:lstStyle/>
          <a:p>
            <a:pPr marL="916305">
              <a:lnSpc>
                <a:spcPct val="100000"/>
              </a:lnSpc>
              <a:spcBef>
                <a:spcPts val="125"/>
              </a:spcBef>
              <a:tabLst>
                <a:tab pos="1700530"/>
                <a:tab pos="2484120"/>
                <a:tab pos="3268345"/>
                <a:tab pos="4051935"/>
                <a:tab pos="4835525"/>
                <a:tab pos="5619750"/>
                <a:tab pos="6403340"/>
                <a:tab pos="7187565"/>
              </a:tabLst>
            </a:pPr>
            <a:r>
              <a:rPr sz="1950" spc="10">
                <a:solidFill>
                  <a:srgbClr val="585858"/>
                </a:solidFill>
                <a:latin typeface="微软雅黑"/>
                <a:cs typeface="微软雅黑"/>
              </a:rPr>
              <a:t>200</a:t>
            </a:r>
            <a:r>
              <a:rPr sz="1950" spc="15">
                <a:solidFill>
                  <a:srgbClr val="585858"/>
                </a:solidFill>
                <a:latin typeface="微软雅黑"/>
                <a:cs typeface="微软雅黑"/>
              </a:rPr>
              <a:t>4</a:t>
            </a:r>
            <a:r>
              <a:rPr sz="1950">
                <a:solidFill>
                  <a:srgbClr val="585858"/>
                </a:solidFill>
                <a:latin typeface="微软雅黑"/>
                <a:cs typeface="微软雅黑"/>
              </a:rPr>
              <a:t>	</a:t>
            </a:r>
            <a:r>
              <a:rPr sz="1950" spc="10">
                <a:solidFill>
                  <a:srgbClr val="585858"/>
                </a:solidFill>
                <a:latin typeface="微软雅黑"/>
                <a:cs typeface="微软雅黑"/>
              </a:rPr>
              <a:t>200</a:t>
            </a:r>
            <a:r>
              <a:rPr sz="1950" spc="15">
                <a:solidFill>
                  <a:srgbClr val="585858"/>
                </a:solidFill>
                <a:latin typeface="微软雅黑"/>
                <a:cs typeface="微软雅黑"/>
              </a:rPr>
              <a:t>9</a:t>
            </a:r>
            <a:r>
              <a:rPr sz="1950">
                <a:solidFill>
                  <a:srgbClr val="585858"/>
                </a:solidFill>
                <a:latin typeface="微软雅黑"/>
                <a:cs typeface="微软雅黑"/>
              </a:rPr>
              <a:t>	</a:t>
            </a:r>
            <a:r>
              <a:rPr sz="1950" spc="10">
                <a:solidFill>
                  <a:srgbClr val="585858"/>
                </a:solidFill>
                <a:latin typeface="微软雅黑"/>
                <a:cs typeface="微软雅黑"/>
              </a:rPr>
              <a:t>2</a:t>
            </a:r>
            <a:r>
              <a:rPr sz="1950" spc="20">
                <a:solidFill>
                  <a:srgbClr val="585858"/>
                </a:solidFill>
                <a:latin typeface="微软雅黑"/>
                <a:cs typeface="微软雅黑"/>
              </a:rPr>
              <a:t>0</a:t>
            </a:r>
            <a:r>
              <a:rPr sz="1950" spc="10">
                <a:solidFill>
                  <a:srgbClr val="585858"/>
                </a:solidFill>
                <a:latin typeface="微软雅黑"/>
                <a:cs typeface="微软雅黑"/>
              </a:rPr>
              <a:t>1</a:t>
            </a:r>
            <a:r>
              <a:rPr sz="1950" spc="15">
                <a:solidFill>
                  <a:srgbClr val="585858"/>
                </a:solidFill>
                <a:latin typeface="微软雅黑"/>
                <a:cs typeface="微软雅黑"/>
              </a:rPr>
              <a:t>7</a:t>
            </a:r>
            <a:r>
              <a:rPr sz="1950">
                <a:solidFill>
                  <a:srgbClr val="585858"/>
                </a:solidFill>
                <a:latin typeface="微软雅黑"/>
                <a:cs typeface="微软雅黑"/>
              </a:rPr>
              <a:t>	</a:t>
            </a:r>
            <a:r>
              <a:rPr sz="1950" spc="10">
                <a:solidFill>
                  <a:srgbClr val="585858"/>
                </a:solidFill>
                <a:latin typeface="微软雅黑"/>
                <a:cs typeface="微软雅黑"/>
              </a:rPr>
              <a:t>201</a:t>
            </a:r>
            <a:r>
              <a:rPr sz="1950" spc="15">
                <a:solidFill>
                  <a:srgbClr val="585858"/>
                </a:solidFill>
                <a:latin typeface="微软雅黑"/>
                <a:cs typeface="微软雅黑"/>
              </a:rPr>
              <a:t>8</a:t>
            </a:r>
            <a:r>
              <a:rPr sz="1950">
                <a:solidFill>
                  <a:srgbClr val="585858"/>
                </a:solidFill>
                <a:latin typeface="微软雅黑"/>
                <a:cs typeface="微软雅黑"/>
              </a:rPr>
              <a:t>	</a:t>
            </a:r>
            <a:r>
              <a:rPr sz="1950" spc="10">
                <a:solidFill>
                  <a:srgbClr val="585858"/>
                </a:solidFill>
                <a:latin typeface="微软雅黑"/>
                <a:cs typeface="微软雅黑"/>
              </a:rPr>
              <a:t>201</a:t>
            </a:r>
            <a:r>
              <a:rPr sz="1950" spc="15">
                <a:solidFill>
                  <a:srgbClr val="585858"/>
                </a:solidFill>
                <a:latin typeface="微软雅黑"/>
                <a:cs typeface="微软雅黑"/>
              </a:rPr>
              <a:t>9</a:t>
            </a:r>
            <a:r>
              <a:rPr sz="1950">
                <a:solidFill>
                  <a:srgbClr val="585858"/>
                </a:solidFill>
                <a:latin typeface="微软雅黑"/>
                <a:cs typeface="微软雅黑"/>
              </a:rPr>
              <a:t>	</a:t>
            </a:r>
            <a:r>
              <a:rPr sz="1950" spc="10">
                <a:solidFill>
                  <a:srgbClr val="585858"/>
                </a:solidFill>
                <a:latin typeface="微软雅黑"/>
                <a:cs typeface="微软雅黑"/>
              </a:rPr>
              <a:t>202</a:t>
            </a:r>
            <a:r>
              <a:rPr sz="1950" spc="15">
                <a:solidFill>
                  <a:srgbClr val="585858"/>
                </a:solidFill>
                <a:latin typeface="微软雅黑"/>
                <a:cs typeface="微软雅黑"/>
              </a:rPr>
              <a:t>0</a:t>
            </a:r>
            <a:r>
              <a:rPr sz="1950">
                <a:solidFill>
                  <a:srgbClr val="585858"/>
                </a:solidFill>
                <a:latin typeface="微软雅黑"/>
                <a:cs typeface="微软雅黑"/>
              </a:rPr>
              <a:t>	</a:t>
            </a:r>
            <a:r>
              <a:rPr sz="1950" spc="10">
                <a:solidFill>
                  <a:srgbClr val="585858"/>
                </a:solidFill>
                <a:latin typeface="微软雅黑"/>
                <a:cs typeface="微软雅黑"/>
              </a:rPr>
              <a:t>202</a:t>
            </a:r>
            <a:r>
              <a:rPr sz="1950" spc="15">
                <a:solidFill>
                  <a:srgbClr val="585858"/>
                </a:solidFill>
                <a:latin typeface="微软雅黑"/>
                <a:cs typeface="微软雅黑"/>
              </a:rPr>
              <a:t>1</a:t>
            </a:r>
            <a:r>
              <a:rPr sz="1950">
                <a:solidFill>
                  <a:srgbClr val="585858"/>
                </a:solidFill>
                <a:latin typeface="微软雅黑"/>
                <a:cs typeface="微软雅黑"/>
              </a:rPr>
              <a:t>	</a:t>
            </a:r>
            <a:r>
              <a:rPr sz="1950" spc="10">
                <a:solidFill>
                  <a:srgbClr val="585858"/>
                </a:solidFill>
                <a:latin typeface="微软雅黑"/>
                <a:cs typeface="微软雅黑"/>
              </a:rPr>
              <a:t>202</a:t>
            </a:r>
            <a:r>
              <a:rPr sz="1950" spc="15">
                <a:solidFill>
                  <a:srgbClr val="585858"/>
                </a:solidFill>
                <a:latin typeface="微软雅黑"/>
                <a:cs typeface="微软雅黑"/>
              </a:rPr>
              <a:t>2</a:t>
            </a:r>
            <a:r>
              <a:rPr sz="1950">
                <a:solidFill>
                  <a:srgbClr val="585858"/>
                </a:solidFill>
                <a:latin typeface="微软雅黑"/>
                <a:cs typeface="微软雅黑"/>
              </a:rPr>
              <a:t>	</a:t>
            </a:r>
            <a:r>
              <a:rPr sz="1950" spc="10">
                <a:solidFill>
                  <a:srgbClr val="585858"/>
                </a:solidFill>
                <a:latin typeface="微软雅黑"/>
                <a:cs typeface="微软雅黑"/>
              </a:rPr>
              <a:t>2023</a:t>
            </a:r>
            <a:endParaRPr sz="1950">
              <a:latin typeface="微软雅黑"/>
              <a:cs typeface="微软雅黑"/>
            </a:endParaRPr>
          </a:p>
          <a:p>
            <a:pPr marL="12700" marR="4170045">
              <a:lnSpc>
                <a:spcPct val="102299"/>
              </a:lnSpc>
              <a:spcBef>
                <a:spcPts val="1480"/>
              </a:spcBef>
            </a:pPr>
            <a:r>
              <a:rPr sz="1450" spc="15">
                <a:solidFill>
                  <a:srgbClr val="5E5E5E"/>
                </a:solidFill>
                <a:latin typeface="微软雅黑"/>
                <a:cs typeface="微软雅黑"/>
              </a:rPr>
              <a:t>*2023</a:t>
            </a:r>
            <a:r>
              <a:rPr sz="1450" spc="-30">
                <a:solidFill>
                  <a:srgbClr val="5E5E5E"/>
                </a:solidFill>
                <a:latin typeface="微软雅黑"/>
                <a:cs typeface="微软雅黑"/>
              </a:rPr>
              <a:t> </a:t>
            </a:r>
            <a:r>
              <a:rPr sz="1450" spc="30">
                <a:solidFill>
                  <a:srgbClr val="5E5E5E"/>
                </a:solidFill>
                <a:latin typeface="微软雅黑"/>
                <a:cs typeface="微软雅黑"/>
              </a:rPr>
              <a:t>年常规准入是指直接调入目录的产品 来源：国家医保局，丁香园分析</a:t>
            </a:r>
            <a:endParaRPr sz="1450">
              <a:latin typeface="微软雅黑"/>
              <a:cs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70962"/>
            <a:ext cx="13130530" cy="1835150"/>
          </a:xfrm>
          <a:prstGeom prst="rect">
            <a:avLst/>
          </a:prstGeom>
        </p:spPr>
        <p:txBody>
          <a:bodyPr vert="horz" wrap="square" lIns="0" tIns="13335" rIns="0" bIns="0" rtlCol="0">
            <a:spAutoFit/>
          </a:bodyPr>
          <a:lstStyle/>
          <a:p>
            <a:pPr marL="12700" marR="5080">
              <a:lnSpc>
                <a:spcPct val="100000"/>
              </a:lnSpc>
              <a:spcBef>
                <a:spcPts val="105"/>
              </a:spcBef>
            </a:pPr>
            <a:r>
              <a:rPr sz="3950" spc="5">
                <a:solidFill>
                  <a:srgbClr val="000000"/>
                </a:solidFill>
              </a:rPr>
              <a:t>自</a:t>
            </a:r>
            <a:r>
              <a:rPr sz="3950" spc="-15">
                <a:solidFill>
                  <a:srgbClr val="000000"/>
                </a:solidFill>
              </a:rPr>
              <a:t> </a:t>
            </a:r>
            <a:r>
              <a:rPr sz="3950">
                <a:solidFill>
                  <a:srgbClr val="000000"/>
                </a:solidFill>
              </a:rPr>
              <a:t>2020</a:t>
            </a:r>
            <a:r>
              <a:rPr sz="3950" spc="-20">
                <a:solidFill>
                  <a:srgbClr val="000000"/>
                </a:solidFill>
              </a:rPr>
              <a:t> </a:t>
            </a:r>
            <a:r>
              <a:rPr sz="3950" spc="5">
                <a:solidFill>
                  <a:srgbClr val="000000"/>
                </a:solidFill>
              </a:rPr>
              <a:t>年起，医保谈判由遴选制变更为申报制，整体周期 缩短；从时间轴看，近三年医保谈判的时间线趋近统一，  </a:t>
            </a:r>
            <a:r>
              <a:rPr sz="3950">
                <a:solidFill>
                  <a:srgbClr val="000000"/>
                </a:solidFill>
              </a:rPr>
              <a:t>2023</a:t>
            </a:r>
            <a:r>
              <a:rPr sz="3950" spc="-15">
                <a:solidFill>
                  <a:srgbClr val="000000"/>
                </a:solidFill>
              </a:rPr>
              <a:t> </a:t>
            </a:r>
            <a:r>
              <a:rPr sz="3950" spc="5">
                <a:solidFill>
                  <a:srgbClr val="000000"/>
                </a:solidFill>
              </a:rPr>
              <a:t>年预留了更多专家评审的时间</a:t>
            </a:r>
            <a:endParaRPr sz="3950"/>
          </a:p>
        </p:txBody>
      </p:sp>
      <p:sp>
        <p:nvSpPr>
          <p:cNvPr id="3" name="object 3"/>
          <p:cNvSpPr txBox="1"/>
          <p:nvPr/>
        </p:nvSpPr>
        <p:spPr>
          <a:xfrm>
            <a:off x="615553" y="10195910"/>
            <a:ext cx="8129905" cy="704215"/>
          </a:xfrm>
          <a:prstGeom prst="rect">
            <a:avLst/>
          </a:prstGeom>
        </p:spPr>
        <p:txBody>
          <a:bodyPr vert="horz" wrap="square" lIns="0" tIns="17145" rIns="0" bIns="0" rtlCol="0">
            <a:spAutoFit/>
          </a:bodyPr>
          <a:lstStyle/>
          <a:p>
            <a:pPr marL="12700">
              <a:lnSpc>
                <a:spcPct val="100000"/>
              </a:lnSpc>
              <a:spcBef>
                <a:spcPts val="135"/>
              </a:spcBef>
            </a:pPr>
            <a:r>
              <a:rPr sz="1450" spc="10">
                <a:solidFill>
                  <a:srgbClr val="5E5E5E"/>
                </a:solidFill>
                <a:latin typeface="微软雅黑"/>
                <a:cs typeface="微软雅黑"/>
              </a:rPr>
              <a:t>*</a:t>
            </a:r>
            <a:r>
              <a:rPr sz="1450" spc="30">
                <a:solidFill>
                  <a:srgbClr val="5E5E5E"/>
                </a:solidFill>
                <a:latin typeface="微软雅黑"/>
                <a:cs typeface="微软雅黑"/>
              </a:rPr>
              <a:t>申报制中候选品种筛选包括形式审查和专家审评</a:t>
            </a:r>
            <a:endParaRPr sz="1450">
              <a:latin typeface="微软雅黑"/>
              <a:cs typeface="微软雅黑"/>
            </a:endParaRPr>
          </a:p>
          <a:p>
            <a:pPr marL="12700">
              <a:lnSpc>
                <a:spcPct val="100000"/>
              </a:lnSpc>
              <a:spcBef>
                <a:spcPts val="40"/>
              </a:spcBef>
            </a:pPr>
            <a:r>
              <a:rPr sz="1450" spc="30">
                <a:solidFill>
                  <a:srgbClr val="5E5E5E"/>
                </a:solidFill>
                <a:latin typeface="微软雅黑"/>
                <a:cs typeface="微软雅黑"/>
              </a:rPr>
              <a:t>时间轴参考当年医保局发布通知的时间以及当年发布的国家医保药品目录调整工作方案规定的时间</a:t>
            </a:r>
            <a:endParaRPr sz="1450">
              <a:latin typeface="微软雅黑"/>
              <a:cs typeface="微软雅黑"/>
            </a:endParaRPr>
          </a:p>
          <a:p>
            <a:pPr marL="12700">
              <a:lnSpc>
                <a:spcPct val="100000"/>
              </a:lnSpc>
              <a:spcBef>
                <a:spcPts val="40"/>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4" name="object 4"/>
          <p:cNvSpPr/>
          <p:nvPr/>
        </p:nvSpPr>
        <p:spPr>
          <a:xfrm>
            <a:off x="9785670" y="4474418"/>
            <a:ext cx="2014220" cy="446405"/>
          </a:xfrm>
          <a:custGeom>
            <a:rect l="l" t="t" r="r" b="b"/>
            <a:pathLst>
              <a:path w="2014220" h="446404">
                <a:moveTo>
                  <a:pt x="1791149" y="0"/>
                </a:moveTo>
                <a:lnTo>
                  <a:pt x="1791149" y="111514"/>
                </a:lnTo>
                <a:lnTo>
                  <a:pt x="0" y="111514"/>
                </a:lnTo>
                <a:lnTo>
                  <a:pt x="0" y="334544"/>
                </a:lnTo>
                <a:lnTo>
                  <a:pt x="1791149" y="334544"/>
                </a:lnTo>
                <a:lnTo>
                  <a:pt x="1791149" y="446059"/>
                </a:lnTo>
                <a:lnTo>
                  <a:pt x="2014179" y="223029"/>
                </a:lnTo>
                <a:lnTo>
                  <a:pt x="1791149" y="0"/>
                </a:lnTo>
                <a:close/>
              </a:path>
            </a:pathLst>
          </a:custGeom>
          <a:solidFill>
            <a:srgbClr val="BEBEBE"/>
          </a:solidFill>
        </p:spPr>
        <p:txBody>
          <a:bodyPr wrap="square" lIns="0" tIns="0" rIns="0" bIns="0" rtlCol="0"/>
          <a:lstStyle/>
          <a:p/>
        </p:txBody>
      </p:sp>
      <p:sp>
        <p:nvSpPr>
          <p:cNvPr id="5" name="object 5"/>
          <p:cNvSpPr/>
          <p:nvPr/>
        </p:nvSpPr>
        <p:spPr>
          <a:xfrm>
            <a:off x="771494" y="3294559"/>
            <a:ext cx="1951355" cy="619760"/>
          </a:xfrm>
          <a:custGeom>
            <a:rect l="l" t="t" r="r" b="b"/>
            <a:pathLst>
              <a:path w="1951355" h="619760">
                <a:moveTo>
                  <a:pt x="1641625" y="0"/>
                </a:moveTo>
                <a:lnTo>
                  <a:pt x="0" y="0"/>
                </a:lnTo>
                <a:lnTo>
                  <a:pt x="0" y="619457"/>
                </a:lnTo>
                <a:lnTo>
                  <a:pt x="1641625" y="619457"/>
                </a:lnTo>
                <a:lnTo>
                  <a:pt x="1951354" y="309728"/>
                </a:lnTo>
                <a:lnTo>
                  <a:pt x="1641625" y="0"/>
                </a:lnTo>
                <a:close/>
              </a:path>
            </a:pathLst>
          </a:custGeom>
          <a:solidFill>
            <a:srgbClr val="7E7E7E"/>
          </a:solidFill>
        </p:spPr>
        <p:txBody>
          <a:bodyPr wrap="square" lIns="0" tIns="0" rIns="0" bIns="0" rtlCol="0"/>
          <a:lstStyle/>
          <a:p/>
        </p:txBody>
      </p:sp>
      <p:sp>
        <p:nvSpPr>
          <p:cNvPr id="6" name="object 6"/>
          <p:cNvSpPr txBox="1"/>
          <p:nvPr/>
        </p:nvSpPr>
        <p:spPr>
          <a:xfrm>
            <a:off x="1347572" y="3431173"/>
            <a:ext cx="64389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2019</a:t>
            </a:r>
            <a:endParaRPr sz="1950">
              <a:latin typeface="微软雅黑"/>
              <a:cs typeface="微软雅黑"/>
            </a:endParaRPr>
          </a:p>
        </p:txBody>
      </p:sp>
      <p:sp>
        <p:nvSpPr>
          <p:cNvPr id="7" name="object 7"/>
          <p:cNvSpPr/>
          <p:nvPr/>
        </p:nvSpPr>
        <p:spPr>
          <a:xfrm>
            <a:off x="771494" y="4246991"/>
            <a:ext cx="1951355" cy="619760"/>
          </a:xfrm>
          <a:custGeom>
            <a:rect l="l" t="t" r="r" b="b"/>
            <a:pathLst>
              <a:path w="1951355" h="619760">
                <a:moveTo>
                  <a:pt x="1641625" y="0"/>
                </a:moveTo>
                <a:lnTo>
                  <a:pt x="0" y="0"/>
                </a:lnTo>
                <a:lnTo>
                  <a:pt x="0" y="619457"/>
                </a:lnTo>
                <a:lnTo>
                  <a:pt x="1641625" y="619457"/>
                </a:lnTo>
                <a:lnTo>
                  <a:pt x="1951354" y="309728"/>
                </a:lnTo>
                <a:lnTo>
                  <a:pt x="1641625" y="0"/>
                </a:lnTo>
                <a:close/>
              </a:path>
            </a:pathLst>
          </a:custGeom>
          <a:solidFill>
            <a:srgbClr val="7E7E7E"/>
          </a:solidFill>
        </p:spPr>
        <p:txBody>
          <a:bodyPr wrap="square" lIns="0" tIns="0" rIns="0" bIns="0" rtlCol="0"/>
          <a:lstStyle/>
          <a:p/>
        </p:txBody>
      </p:sp>
      <p:sp>
        <p:nvSpPr>
          <p:cNvPr id="8" name="object 8"/>
          <p:cNvSpPr txBox="1"/>
          <p:nvPr/>
        </p:nvSpPr>
        <p:spPr>
          <a:xfrm>
            <a:off x="1347572" y="4383605"/>
            <a:ext cx="64389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2020</a:t>
            </a:r>
            <a:endParaRPr sz="1950">
              <a:latin typeface="微软雅黑"/>
              <a:cs typeface="微软雅黑"/>
            </a:endParaRPr>
          </a:p>
        </p:txBody>
      </p:sp>
      <p:sp>
        <p:nvSpPr>
          <p:cNvPr id="9" name="object 9"/>
          <p:cNvSpPr txBox="1"/>
          <p:nvPr/>
        </p:nvSpPr>
        <p:spPr>
          <a:xfrm>
            <a:off x="14284038" y="2765644"/>
            <a:ext cx="586105"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2B3942"/>
                </a:solidFill>
                <a:latin typeface="微软雅黑"/>
                <a:cs typeface="微软雅黑"/>
              </a:rPr>
              <a:t>11</a:t>
            </a:r>
            <a:r>
              <a:rPr sz="1950" b="1" spc="25">
                <a:solidFill>
                  <a:srgbClr val="2B3942"/>
                </a:solidFill>
                <a:latin typeface="微软雅黑"/>
                <a:cs typeface="微软雅黑"/>
              </a:rPr>
              <a:t>月</a:t>
            </a:r>
            <a:endParaRPr sz="1950">
              <a:latin typeface="微软雅黑"/>
              <a:cs typeface="微软雅黑"/>
            </a:endParaRPr>
          </a:p>
        </p:txBody>
      </p:sp>
      <p:sp>
        <p:nvSpPr>
          <p:cNvPr id="10" name="object 10"/>
          <p:cNvSpPr txBox="1"/>
          <p:nvPr/>
        </p:nvSpPr>
        <p:spPr>
          <a:xfrm>
            <a:off x="15448400" y="2765644"/>
            <a:ext cx="586105"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2B3942"/>
                </a:solidFill>
                <a:latin typeface="微软雅黑"/>
                <a:cs typeface="微软雅黑"/>
              </a:rPr>
              <a:t>12</a:t>
            </a:r>
            <a:r>
              <a:rPr sz="1950" b="1" spc="25">
                <a:solidFill>
                  <a:srgbClr val="2B3942"/>
                </a:solidFill>
                <a:latin typeface="微软雅黑"/>
                <a:cs typeface="微软雅黑"/>
              </a:rPr>
              <a:t>月</a:t>
            </a:r>
            <a:endParaRPr sz="1950">
              <a:latin typeface="微软雅黑"/>
              <a:cs typeface="微软雅黑"/>
            </a:endParaRPr>
          </a:p>
        </p:txBody>
      </p:sp>
      <p:sp>
        <p:nvSpPr>
          <p:cNvPr id="11" name="object 11"/>
          <p:cNvSpPr txBox="1"/>
          <p:nvPr/>
        </p:nvSpPr>
        <p:spPr>
          <a:xfrm>
            <a:off x="16506318" y="2690254"/>
            <a:ext cx="786130" cy="327025"/>
          </a:xfrm>
          <a:prstGeom prst="rect">
            <a:avLst/>
          </a:prstGeom>
        </p:spPr>
        <p:txBody>
          <a:bodyPr vert="horz" wrap="square" lIns="0" tIns="15875" rIns="0" bIns="0" rtlCol="0">
            <a:spAutoFit/>
          </a:bodyPr>
          <a:lstStyle/>
          <a:p>
            <a:pPr marL="38100">
              <a:lnSpc>
                <a:spcPct val="100000"/>
              </a:lnSpc>
              <a:spcBef>
                <a:spcPts val="125"/>
              </a:spcBef>
            </a:pPr>
            <a:r>
              <a:rPr sz="2925" b="1" spc="15" baseline="-17094">
                <a:solidFill>
                  <a:srgbClr val="2B3942"/>
                </a:solidFill>
                <a:latin typeface="微软雅黑"/>
                <a:cs typeface="微软雅黑"/>
              </a:rPr>
              <a:t>1</a:t>
            </a:r>
            <a:r>
              <a:rPr sz="2925" b="1" spc="37" baseline="-17094">
                <a:solidFill>
                  <a:srgbClr val="2B3942"/>
                </a:solidFill>
                <a:latin typeface="微软雅黑"/>
                <a:cs typeface="微软雅黑"/>
              </a:rPr>
              <a:t>月</a:t>
            </a:r>
            <a:r>
              <a:rPr sz="2925" b="1" spc="-89" baseline="-17094">
                <a:solidFill>
                  <a:srgbClr val="2B3942"/>
                </a:solidFill>
                <a:latin typeface="微软雅黑"/>
                <a:cs typeface="微软雅黑"/>
              </a:rPr>
              <a:t> </a:t>
            </a:r>
            <a:r>
              <a:rPr sz="1300" b="1" spc="5">
                <a:solidFill>
                  <a:srgbClr val="2B3942"/>
                </a:solidFill>
                <a:latin typeface="微软雅黑"/>
                <a:cs typeface="微软雅黑"/>
              </a:rPr>
              <a:t>+1</a:t>
            </a:r>
            <a:endParaRPr sz="1300">
              <a:latin typeface="微软雅黑"/>
              <a:cs typeface="微软雅黑"/>
            </a:endParaRPr>
          </a:p>
        </p:txBody>
      </p:sp>
      <p:sp>
        <p:nvSpPr>
          <p:cNvPr id="12" name="object 12"/>
          <p:cNvSpPr txBox="1"/>
          <p:nvPr/>
        </p:nvSpPr>
        <p:spPr>
          <a:xfrm>
            <a:off x="18530340" y="2690254"/>
            <a:ext cx="786130" cy="327025"/>
          </a:xfrm>
          <a:prstGeom prst="rect">
            <a:avLst/>
          </a:prstGeom>
        </p:spPr>
        <p:txBody>
          <a:bodyPr vert="horz" wrap="square" lIns="0" tIns="15875" rIns="0" bIns="0" rtlCol="0">
            <a:spAutoFit/>
          </a:bodyPr>
          <a:lstStyle/>
          <a:p>
            <a:pPr marL="38100">
              <a:lnSpc>
                <a:spcPct val="100000"/>
              </a:lnSpc>
              <a:spcBef>
                <a:spcPts val="125"/>
              </a:spcBef>
            </a:pPr>
            <a:r>
              <a:rPr sz="2925" b="1" spc="15" baseline="-17094">
                <a:solidFill>
                  <a:srgbClr val="2B3942"/>
                </a:solidFill>
                <a:latin typeface="微软雅黑"/>
                <a:cs typeface="微软雅黑"/>
              </a:rPr>
              <a:t>3</a:t>
            </a:r>
            <a:r>
              <a:rPr sz="2925" b="1" spc="37" baseline="-17094">
                <a:solidFill>
                  <a:srgbClr val="2B3942"/>
                </a:solidFill>
                <a:latin typeface="微软雅黑"/>
                <a:cs typeface="微软雅黑"/>
              </a:rPr>
              <a:t>月</a:t>
            </a:r>
            <a:r>
              <a:rPr sz="2925" b="1" spc="-89" baseline="-17094">
                <a:solidFill>
                  <a:srgbClr val="2B3942"/>
                </a:solidFill>
                <a:latin typeface="微软雅黑"/>
                <a:cs typeface="微软雅黑"/>
              </a:rPr>
              <a:t> </a:t>
            </a:r>
            <a:r>
              <a:rPr sz="1300" b="1" spc="5">
                <a:solidFill>
                  <a:srgbClr val="2B3942"/>
                </a:solidFill>
                <a:latin typeface="微软雅黑"/>
                <a:cs typeface="微软雅黑"/>
              </a:rPr>
              <a:t>+1</a:t>
            </a:r>
            <a:endParaRPr sz="1300">
              <a:latin typeface="微软雅黑"/>
              <a:cs typeface="微软雅黑"/>
            </a:endParaRPr>
          </a:p>
        </p:txBody>
      </p:sp>
      <p:sp>
        <p:nvSpPr>
          <p:cNvPr id="13" name="object 13"/>
          <p:cNvSpPr txBox="1"/>
          <p:nvPr/>
        </p:nvSpPr>
        <p:spPr>
          <a:xfrm>
            <a:off x="2775950" y="2765644"/>
            <a:ext cx="887094" cy="327025"/>
          </a:xfrm>
          <a:prstGeom prst="rect">
            <a:avLst/>
          </a:prstGeom>
        </p:spPr>
        <p:txBody>
          <a:bodyPr vert="horz" wrap="square" lIns="0" tIns="15875" rIns="0" bIns="0" rtlCol="0">
            <a:spAutoFit/>
          </a:bodyPr>
          <a:lstStyle/>
          <a:p>
            <a:pPr marL="38100">
              <a:lnSpc>
                <a:spcPct val="100000"/>
              </a:lnSpc>
              <a:spcBef>
                <a:spcPts val="125"/>
              </a:spcBef>
            </a:pPr>
            <a:r>
              <a:rPr sz="1950" b="1" spc="10">
                <a:solidFill>
                  <a:srgbClr val="2B3942"/>
                </a:solidFill>
                <a:latin typeface="微软雅黑"/>
                <a:cs typeface="微软雅黑"/>
              </a:rPr>
              <a:t>12</a:t>
            </a:r>
            <a:r>
              <a:rPr sz="1950" b="1" spc="25">
                <a:solidFill>
                  <a:srgbClr val="2B3942"/>
                </a:solidFill>
                <a:latin typeface="微软雅黑"/>
                <a:cs typeface="微软雅黑"/>
              </a:rPr>
              <a:t>月</a:t>
            </a:r>
            <a:r>
              <a:rPr sz="1950" b="1" spc="-60">
                <a:solidFill>
                  <a:srgbClr val="2B3942"/>
                </a:solidFill>
                <a:latin typeface="微软雅黑"/>
                <a:cs typeface="微软雅黑"/>
              </a:rPr>
              <a:t> </a:t>
            </a:r>
            <a:r>
              <a:rPr sz="1950" b="1" spc="7" baseline="25641">
                <a:solidFill>
                  <a:srgbClr val="2B3942"/>
                </a:solidFill>
                <a:latin typeface="微软雅黑"/>
                <a:cs typeface="微软雅黑"/>
              </a:rPr>
              <a:t>-1</a:t>
            </a:r>
            <a:endParaRPr sz="1950" baseline="25641">
              <a:latin typeface="微软雅黑"/>
              <a:cs typeface="微软雅黑"/>
            </a:endParaRPr>
          </a:p>
        </p:txBody>
      </p:sp>
      <p:sp>
        <p:nvSpPr>
          <p:cNvPr id="14" name="object 14"/>
          <p:cNvSpPr/>
          <p:nvPr/>
        </p:nvSpPr>
        <p:spPr>
          <a:xfrm>
            <a:off x="6089029" y="3376232"/>
            <a:ext cx="5022850" cy="445134"/>
          </a:xfrm>
          <a:custGeom>
            <a:rect l="l" t="t" r="r" b="b"/>
            <a:pathLst>
              <a:path w="5022850" h="445134">
                <a:moveTo>
                  <a:pt x="4799853" y="0"/>
                </a:moveTo>
                <a:lnTo>
                  <a:pt x="4799853" y="111200"/>
                </a:lnTo>
                <a:lnTo>
                  <a:pt x="0" y="111200"/>
                </a:lnTo>
                <a:lnTo>
                  <a:pt x="0" y="333602"/>
                </a:lnTo>
                <a:lnTo>
                  <a:pt x="4799853" y="333602"/>
                </a:lnTo>
                <a:lnTo>
                  <a:pt x="4799853" y="444803"/>
                </a:lnTo>
                <a:lnTo>
                  <a:pt x="5022255" y="222401"/>
                </a:lnTo>
                <a:lnTo>
                  <a:pt x="4799853" y="0"/>
                </a:lnTo>
                <a:close/>
              </a:path>
            </a:pathLst>
          </a:custGeom>
          <a:solidFill>
            <a:srgbClr val="79C2C6"/>
          </a:solidFill>
        </p:spPr>
        <p:txBody>
          <a:bodyPr wrap="square" lIns="0" tIns="0" rIns="0" bIns="0" rtlCol="0"/>
          <a:lstStyle/>
          <a:p/>
        </p:txBody>
      </p:sp>
      <p:sp>
        <p:nvSpPr>
          <p:cNvPr id="15" name="object 15"/>
          <p:cNvSpPr/>
          <p:nvPr/>
        </p:nvSpPr>
        <p:spPr>
          <a:xfrm>
            <a:off x="11111284" y="3376232"/>
            <a:ext cx="4087495" cy="445134"/>
          </a:xfrm>
          <a:custGeom>
            <a:rect l="l" t="t" r="r" b="b"/>
            <a:pathLst>
              <a:path w="4087494" h="445134">
                <a:moveTo>
                  <a:pt x="3865013" y="0"/>
                </a:moveTo>
                <a:lnTo>
                  <a:pt x="3865013" y="111200"/>
                </a:lnTo>
                <a:lnTo>
                  <a:pt x="0" y="111200"/>
                </a:lnTo>
                <a:lnTo>
                  <a:pt x="0" y="333602"/>
                </a:lnTo>
                <a:lnTo>
                  <a:pt x="3865013" y="333602"/>
                </a:lnTo>
                <a:lnTo>
                  <a:pt x="3865013" y="444803"/>
                </a:lnTo>
                <a:lnTo>
                  <a:pt x="4087414" y="222401"/>
                </a:lnTo>
                <a:lnTo>
                  <a:pt x="3865013" y="0"/>
                </a:lnTo>
                <a:close/>
              </a:path>
            </a:pathLst>
          </a:custGeom>
          <a:solidFill>
            <a:srgbClr val="1791AB"/>
          </a:solidFill>
        </p:spPr>
        <p:txBody>
          <a:bodyPr wrap="square" lIns="0" tIns="0" rIns="0" bIns="0" rtlCol="0"/>
          <a:lstStyle/>
          <a:p/>
        </p:txBody>
      </p:sp>
      <p:sp>
        <p:nvSpPr>
          <p:cNvPr id="16" name="object 16"/>
          <p:cNvSpPr/>
          <p:nvPr/>
        </p:nvSpPr>
        <p:spPr>
          <a:xfrm>
            <a:off x="15198700" y="3386284"/>
            <a:ext cx="1791970" cy="445134"/>
          </a:xfrm>
          <a:custGeom>
            <a:rect l="l" t="t" r="r" b="b"/>
            <a:pathLst>
              <a:path w="1791969" h="445134">
                <a:moveTo>
                  <a:pt x="1569376" y="0"/>
                </a:moveTo>
                <a:lnTo>
                  <a:pt x="1569376" y="111200"/>
                </a:lnTo>
                <a:lnTo>
                  <a:pt x="0" y="111200"/>
                </a:lnTo>
                <a:lnTo>
                  <a:pt x="0" y="333602"/>
                </a:lnTo>
                <a:lnTo>
                  <a:pt x="1569376" y="333602"/>
                </a:lnTo>
                <a:lnTo>
                  <a:pt x="1569376" y="444803"/>
                </a:lnTo>
                <a:lnTo>
                  <a:pt x="1791777" y="222401"/>
                </a:lnTo>
                <a:lnTo>
                  <a:pt x="1569376" y="0"/>
                </a:lnTo>
                <a:close/>
              </a:path>
            </a:pathLst>
          </a:custGeom>
          <a:solidFill>
            <a:srgbClr val="1F4E79"/>
          </a:solidFill>
        </p:spPr>
        <p:txBody>
          <a:bodyPr wrap="square" lIns="0" tIns="0" rIns="0" bIns="0" rtlCol="0"/>
          <a:lstStyle/>
          <a:p/>
        </p:txBody>
      </p:sp>
      <p:sp>
        <p:nvSpPr>
          <p:cNvPr id="17" name="object 17"/>
          <p:cNvSpPr/>
          <p:nvPr/>
        </p:nvSpPr>
        <p:spPr>
          <a:xfrm>
            <a:off x="11799850" y="4474418"/>
            <a:ext cx="3058795" cy="446405"/>
          </a:xfrm>
          <a:custGeom>
            <a:rect l="l" t="t" r="r" b="b"/>
            <a:pathLst>
              <a:path w="3058794" h="446404">
                <a:moveTo>
                  <a:pt x="2835306" y="0"/>
                </a:moveTo>
                <a:lnTo>
                  <a:pt x="2835306" y="111514"/>
                </a:lnTo>
                <a:lnTo>
                  <a:pt x="0" y="111514"/>
                </a:lnTo>
                <a:lnTo>
                  <a:pt x="0" y="334544"/>
                </a:lnTo>
                <a:lnTo>
                  <a:pt x="2835306" y="334544"/>
                </a:lnTo>
                <a:lnTo>
                  <a:pt x="2835306" y="446059"/>
                </a:lnTo>
                <a:lnTo>
                  <a:pt x="3058336" y="223029"/>
                </a:lnTo>
                <a:lnTo>
                  <a:pt x="2835306" y="0"/>
                </a:lnTo>
                <a:close/>
              </a:path>
            </a:pathLst>
          </a:custGeom>
          <a:solidFill>
            <a:srgbClr val="79C2C6"/>
          </a:solidFill>
        </p:spPr>
        <p:txBody>
          <a:bodyPr wrap="square" lIns="0" tIns="0" rIns="0" bIns="0" rtlCol="0"/>
          <a:lstStyle/>
          <a:p/>
        </p:txBody>
      </p:sp>
      <p:sp>
        <p:nvSpPr>
          <p:cNvPr id="18" name="object 18"/>
          <p:cNvSpPr/>
          <p:nvPr/>
        </p:nvSpPr>
        <p:spPr>
          <a:xfrm>
            <a:off x="14961220" y="4474418"/>
            <a:ext cx="1685289" cy="446405"/>
          </a:xfrm>
          <a:custGeom>
            <a:rect l="l" t="t" r="r" b="b"/>
            <a:pathLst>
              <a:path w="1685289" h="446404">
                <a:moveTo>
                  <a:pt x="1461945" y="0"/>
                </a:moveTo>
                <a:lnTo>
                  <a:pt x="1461945" y="111514"/>
                </a:lnTo>
                <a:lnTo>
                  <a:pt x="0" y="111514"/>
                </a:lnTo>
                <a:lnTo>
                  <a:pt x="0" y="334544"/>
                </a:lnTo>
                <a:lnTo>
                  <a:pt x="1461945" y="334544"/>
                </a:lnTo>
                <a:lnTo>
                  <a:pt x="1461945" y="446059"/>
                </a:lnTo>
                <a:lnTo>
                  <a:pt x="1684974" y="223029"/>
                </a:lnTo>
                <a:lnTo>
                  <a:pt x="1461945" y="0"/>
                </a:lnTo>
                <a:close/>
              </a:path>
            </a:pathLst>
          </a:custGeom>
          <a:solidFill>
            <a:srgbClr val="1791AB"/>
          </a:solidFill>
        </p:spPr>
        <p:txBody>
          <a:bodyPr wrap="square" lIns="0" tIns="0" rIns="0" bIns="0" rtlCol="0"/>
          <a:lstStyle/>
          <a:p/>
        </p:txBody>
      </p:sp>
      <p:sp>
        <p:nvSpPr>
          <p:cNvPr id="19" name="object 19"/>
          <p:cNvSpPr/>
          <p:nvPr/>
        </p:nvSpPr>
        <p:spPr>
          <a:xfrm>
            <a:off x="11010764" y="4494522"/>
            <a:ext cx="486409" cy="417195"/>
          </a:xfrm>
          <a:custGeom>
            <a:rect l="l" t="t" r="r" b="b"/>
            <a:pathLst>
              <a:path w="486409" h="417195">
                <a:moveTo>
                  <a:pt x="243133" y="0"/>
                </a:moveTo>
                <a:lnTo>
                  <a:pt x="0" y="417160"/>
                </a:lnTo>
                <a:lnTo>
                  <a:pt x="486267" y="417160"/>
                </a:lnTo>
                <a:lnTo>
                  <a:pt x="243133" y="0"/>
                </a:lnTo>
                <a:close/>
              </a:path>
            </a:pathLst>
          </a:custGeom>
          <a:solidFill>
            <a:srgbClr val="EC7C30"/>
          </a:solidFill>
        </p:spPr>
        <p:txBody>
          <a:bodyPr wrap="square" lIns="0" tIns="0" rIns="0" bIns="0" rtlCol="0"/>
          <a:lstStyle/>
          <a:p/>
        </p:txBody>
      </p:sp>
      <p:sp>
        <p:nvSpPr>
          <p:cNvPr id="20" name="object 20"/>
          <p:cNvSpPr/>
          <p:nvPr/>
        </p:nvSpPr>
        <p:spPr>
          <a:xfrm>
            <a:off x="10838622" y="3361154"/>
            <a:ext cx="485140" cy="485140"/>
          </a:xfrm>
          <a:custGeom>
            <a:rect l="l" t="t" r="r" b="b"/>
            <a:pathLst>
              <a:path w="485140" h="485139">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21" name="object 21"/>
          <p:cNvSpPr/>
          <p:nvPr/>
        </p:nvSpPr>
        <p:spPr>
          <a:xfrm>
            <a:off x="14713686" y="4460597"/>
            <a:ext cx="485140" cy="485140"/>
          </a:xfrm>
          <a:custGeom>
            <a:rect l="l" t="t" r="r" b="b"/>
            <a:pathLst>
              <a:path w="485140" h="485139">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22" name="object 22"/>
          <p:cNvSpPr/>
          <p:nvPr/>
        </p:nvSpPr>
        <p:spPr>
          <a:xfrm>
            <a:off x="7433491" y="8287915"/>
            <a:ext cx="563245" cy="276860"/>
          </a:xfrm>
          <a:custGeom>
            <a:rect l="l" t="t" r="r" b="b"/>
            <a:pathLst>
              <a:path w="563245" h="276859">
                <a:moveTo>
                  <a:pt x="0" y="276431"/>
                </a:moveTo>
                <a:lnTo>
                  <a:pt x="562914" y="276431"/>
                </a:lnTo>
                <a:lnTo>
                  <a:pt x="562914" y="0"/>
                </a:lnTo>
                <a:lnTo>
                  <a:pt x="0" y="0"/>
                </a:lnTo>
                <a:lnTo>
                  <a:pt x="0" y="276431"/>
                </a:lnTo>
                <a:close/>
              </a:path>
            </a:pathLst>
          </a:custGeom>
          <a:solidFill>
            <a:srgbClr val="79C2C6"/>
          </a:solidFill>
        </p:spPr>
        <p:txBody>
          <a:bodyPr wrap="square" lIns="0" tIns="0" rIns="0" bIns="0" rtlCol="0"/>
          <a:lstStyle/>
          <a:p/>
        </p:txBody>
      </p:sp>
      <p:sp>
        <p:nvSpPr>
          <p:cNvPr id="23" name="object 23"/>
          <p:cNvSpPr/>
          <p:nvPr/>
        </p:nvSpPr>
        <p:spPr>
          <a:xfrm>
            <a:off x="11037151" y="8287915"/>
            <a:ext cx="561975" cy="276860"/>
          </a:xfrm>
          <a:custGeom>
            <a:rect l="l" t="t" r="r" b="b"/>
            <a:pathLst>
              <a:path w="561975" h="276859">
                <a:moveTo>
                  <a:pt x="0" y="276431"/>
                </a:moveTo>
                <a:lnTo>
                  <a:pt x="561658" y="276431"/>
                </a:lnTo>
                <a:lnTo>
                  <a:pt x="561658" y="0"/>
                </a:lnTo>
                <a:lnTo>
                  <a:pt x="0" y="0"/>
                </a:lnTo>
                <a:lnTo>
                  <a:pt x="0" y="276431"/>
                </a:lnTo>
                <a:close/>
              </a:path>
            </a:pathLst>
          </a:custGeom>
          <a:solidFill>
            <a:srgbClr val="1791AB"/>
          </a:solidFill>
        </p:spPr>
        <p:txBody>
          <a:bodyPr wrap="square" lIns="0" tIns="0" rIns="0" bIns="0" rtlCol="0"/>
          <a:lstStyle/>
          <a:p/>
        </p:txBody>
      </p:sp>
      <p:sp>
        <p:nvSpPr>
          <p:cNvPr id="24" name="object 24"/>
          <p:cNvSpPr txBox="1"/>
          <p:nvPr/>
        </p:nvSpPr>
        <p:spPr>
          <a:xfrm>
            <a:off x="11779611" y="8253645"/>
            <a:ext cx="178498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B3942"/>
                </a:solidFill>
                <a:latin typeface="微软雅黑"/>
                <a:cs typeface="微软雅黑"/>
              </a:rPr>
              <a:t>价格测算和谈判</a:t>
            </a:r>
            <a:endParaRPr sz="1950">
              <a:latin typeface="微软雅黑"/>
              <a:cs typeface="微软雅黑"/>
            </a:endParaRPr>
          </a:p>
        </p:txBody>
      </p:sp>
      <p:sp>
        <p:nvSpPr>
          <p:cNvPr id="25" name="object 25"/>
          <p:cNvSpPr/>
          <p:nvPr/>
        </p:nvSpPr>
        <p:spPr>
          <a:xfrm>
            <a:off x="13972349" y="8311788"/>
            <a:ext cx="561975" cy="275590"/>
          </a:xfrm>
          <a:custGeom>
            <a:rect l="l" t="t" r="r" b="b"/>
            <a:pathLst>
              <a:path w="561975" h="275590">
                <a:moveTo>
                  <a:pt x="0" y="275174"/>
                </a:moveTo>
                <a:lnTo>
                  <a:pt x="561658" y="275174"/>
                </a:lnTo>
                <a:lnTo>
                  <a:pt x="561658" y="0"/>
                </a:lnTo>
                <a:lnTo>
                  <a:pt x="0" y="0"/>
                </a:lnTo>
                <a:lnTo>
                  <a:pt x="0" y="275174"/>
                </a:lnTo>
                <a:close/>
              </a:path>
            </a:pathLst>
          </a:custGeom>
          <a:solidFill>
            <a:srgbClr val="1F4E79"/>
          </a:solidFill>
        </p:spPr>
        <p:txBody>
          <a:bodyPr wrap="square" lIns="0" tIns="0" rIns="0" bIns="0" rtlCol="0"/>
          <a:lstStyle/>
          <a:p/>
        </p:txBody>
      </p:sp>
      <p:sp>
        <p:nvSpPr>
          <p:cNvPr id="26" name="object 26"/>
          <p:cNvSpPr txBox="1"/>
          <p:nvPr/>
        </p:nvSpPr>
        <p:spPr>
          <a:xfrm>
            <a:off x="14714601" y="8267885"/>
            <a:ext cx="279273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B3942"/>
                </a:solidFill>
                <a:latin typeface="微软雅黑"/>
                <a:cs typeface="微软雅黑"/>
              </a:rPr>
              <a:t>宣布谈判结果及准备落实</a:t>
            </a:r>
            <a:endParaRPr sz="1950">
              <a:latin typeface="微软雅黑"/>
              <a:cs typeface="微软雅黑"/>
            </a:endParaRPr>
          </a:p>
        </p:txBody>
      </p:sp>
      <p:sp>
        <p:nvSpPr>
          <p:cNvPr id="27" name="object 27"/>
          <p:cNvSpPr txBox="1"/>
          <p:nvPr/>
        </p:nvSpPr>
        <p:spPr>
          <a:xfrm>
            <a:off x="6065753" y="8768498"/>
            <a:ext cx="2538730" cy="628650"/>
          </a:xfrm>
          <a:prstGeom prst="rect">
            <a:avLst/>
          </a:prstGeom>
        </p:spPr>
        <p:txBody>
          <a:bodyPr vert="horz" wrap="square" lIns="0" tIns="11430" rIns="0" bIns="0" rtlCol="0">
            <a:spAutoFit/>
          </a:bodyPr>
          <a:lstStyle/>
          <a:p>
            <a:pPr marL="12700" marR="5080">
              <a:lnSpc>
                <a:spcPct val="101499"/>
              </a:lnSpc>
              <a:spcBef>
                <a:spcPts val="90"/>
              </a:spcBef>
            </a:pPr>
            <a:r>
              <a:rPr sz="1950" spc="25">
                <a:solidFill>
                  <a:srgbClr val="2B3942"/>
                </a:solidFill>
                <a:latin typeface="微软雅黑"/>
                <a:cs typeface="微软雅黑"/>
              </a:rPr>
              <a:t>参评新药获批上市的最 晚日期</a:t>
            </a:r>
            <a:endParaRPr sz="1950">
              <a:latin typeface="微软雅黑"/>
              <a:cs typeface="微软雅黑"/>
            </a:endParaRPr>
          </a:p>
        </p:txBody>
      </p:sp>
      <p:sp>
        <p:nvSpPr>
          <p:cNvPr id="28" name="object 28"/>
          <p:cNvSpPr/>
          <p:nvPr/>
        </p:nvSpPr>
        <p:spPr>
          <a:xfrm>
            <a:off x="5362768" y="8882242"/>
            <a:ext cx="485140" cy="418465"/>
          </a:xfrm>
          <a:custGeom>
            <a:rect l="l" t="t" r="r" b="b"/>
            <a:pathLst>
              <a:path w="485139" h="418465">
                <a:moveTo>
                  <a:pt x="242505" y="0"/>
                </a:moveTo>
                <a:lnTo>
                  <a:pt x="0" y="418416"/>
                </a:lnTo>
                <a:lnTo>
                  <a:pt x="485011" y="418416"/>
                </a:lnTo>
                <a:lnTo>
                  <a:pt x="242505" y="0"/>
                </a:lnTo>
                <a:close/>
              </a:path>
            </a:pathLst>
          </a:custGeom>
          <a:solidFill>
            <a:srgbClr val="EC7C30"/>
          </a:solidFill>
        </p:spPr>
        <p:txBody>
          <a:bodyPr wrap="square" lIns="0" tIns="0" rIns="0" bIns="0" rtlCol="0"/>
          <a:lstStyle/>
          <a:p/>
        </p:txBody>
      </p:sp>
      <p:sp>
        <p:nvSpPr>
          <p:cNvPr id="29" name="object 29"/>
          <p:cNvSpPr txBox="1"/>
          <p:nvPr/>
        </p:nvSpPr>
        <p:spPr>
          <a:xfrm>
            <a:off x="9974221" y="8919279"/>
            <a:ext cx="153352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B3942"/>
                </a:solidFill>
                <a:latin typeface="微软雅黑"/>
                <a:cs typeface="微软雅黑"/>
              </a:rPr>
              <a:t>宣布入围谈判</a:t>
            </a:r>
            <a:endParaRPr sz="1950">
              <a:latin typeface="微软雅黑"/>
              <a:cs typeface="微软雅黑"/>
            </a:endParaRPr>
          </a:p>
        </p:txBody>
      </p:sp>
      <p:sp>
        <p:nvSpPr>
          <p:cNvPr id="30" name="object 30"/>
          <p:cNvSpPr/>
          <p:nvPr/>
        </p:nvSpPr>
        <p:spPr>
          <a:xfrm>
            <a:off x="9246629" y="8849573"/>
            <a:ext cx="485140" cy="485140"/>
          </a:xfrm>
          <a:custGeom>
            <a:rect l="l" t="t" r="r" b="b"/>
            <a:pathLst>
              <a:path w="485140" h="485140">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31" name="object 31"/>
          <p:cNvSpPr/>
          <p:nvPr/>
        </p:nvSpPr>
        <p:spPr>
          <a:xfrm>
            <a:off x="628881" y="2487254"/>
            <a:ext cx="18722339" cy="6998970"/>
          </a:xfrm>
          <a:custGeom>
            <a:rect l="l" t="t" r="r" b="b"/>
            <a:pathLst>
              <a:path w="18722340" h="6998970">
                <a:moveTo>
                  <a:pt x="0" y="6998739"/>
                </a:moveTo>
                <a:lnTo>
                  <a:pt x="18721943" y="6998739"/>
                </a:lnTo>
                <a:lnTo>
                  <a:pt x="18721943" y="0"/>
                </a:lnTo>
                <a:lnTo>
                  <a:pt x="0" y="0"/>
                </a:lnTo>
                <a:lnTo>
                  <a:pt x="0" y="6998739"/>
                </a:lnTo>
                <a:close/>
              </a:path>
            </a:pathLst>
          </a:custGeom>
          <a:ln w="15706">
            <a:solidFill>
              <a:srgbClr val="A4A4A4"/>
            </a:solidFill>
          </a:ln>
        </p:spPr>
        <p:txBody>
          <a:bodyPr wrap="square" lIns="0" tIns="0" rIns="0" bIns="0" rtlCol="0"/>
          <a:lstStyle/>
          <a:p/>
        </p:txBody>
      </p:sp>
      <p:sp>
        <p:nvSpPr>
          <p:cNvPr id="32" name="object 32"/>
          <p:cNvSpPr txBox="1"/>
          <p:nvPr/>
        </p:nvSpPr>
        <p:spPr>
          <a:xfrm>
            <a:off x="7091721" y="2217733"/>
            <a:ext cx="5795010" cy="495300"/>
          </a:xfrm>
          <a:prstGeom prst="rect">
            <a:avLst/>
          </a:prstGeom>
          <a:solidFill>
            <a:srgbClr val="FFFFFF"/>
          </a:solidFill>
        </p:spPr>
        <p:txBody>
          <a:bodyPr vert="horz" wrap="square" lIns="0" tIns="90805" rIns="0" bIns="0" rtlCol="0">
            <a:spAutoFit/>
          </a:bodyPr>
          <a:lstStyle/>
          <a:p>
            <a:pPr marL="1270" algn="ctr">
              <a:lnSpc>
                <a:spcPct val="100000"/>
              </a:lnSpc>
              <a:spcBef>
                <a:spcPts val="715"/>
              </a:spcBef>
            </a:pPr>
            <a:r>
              <a:rPr sz="1950" b="1" spc="10">
                <a:solidFill>
                  <a:srgbClr val="2B3942"/>
                </a:solidFill>
                <a:latin typeface="微软雅黑"/>
                <a:cs typeface="微软雅黑"/>
              </a:rPr>
              <a:t>2019-2023</a:t>
            </a:r>
            <a:r>
              <a:rPr sz="1950" b="1" spc="-10">
                <a:solidFill>
                  <a:srgbClr val="2B3942"/>
                </a:solidFill>
                <a:latin typeface="微软雅黑"/>
                <a:cs typeface="微软雅黑"/>
              </a:rPr>
              <a:t> </a:t>
            </a:r>
            <a:r>
              <a:rPr sz="1950" b="1" spc="25">
                <a:solidFill>
                  <a:srgbClr val="2B3942"/>
                </a:solidFill>
                <a:latin typeface="微软雅黑"/>
                <a:cs typeface="微软雅黑"/>
              </a:rPr>
              <a:t>年国家医保目录谈判时间线</a:t>
            </a:r>
            <a:endParaRPr sz="1950">
              <a:latin typeface="微软雅黑"/>
              <a:cs typeface="微软雅黑"/>
            </a:endParaRPr>
          </a:p>
        </p:txBody>
      </p:sp>
      <p:sp>
        <p:nvSpPr>
          <p:cNvPr id="33" name="object 33"/>
          <p:cNvSpPr/>
          <p:nvPr/>
        </p:nvSpPr>
        <p:spPr>
          <a:xfrm>
            <a:off x="626996" y="9716562"/>
            <a:ext cx="18722339" cy="304165"/>
          </a:xfrm>
          <a:custGeom>
            <a:rect l="l" t="t" r="r" b="b"/>
            <a:pathLst>
              <a:path w="18722340" h="304165">
                <a:moveTo>
                  <a:pt x="17519571" y="0"/>
                </a:moveTo>
                <a:lnTo>
                  <a:pt x="1202371" y="0"/>
                </a:lnTo>
                <a:lnTo>
                  <a:pt x="0" y="304074"/>
                </a:lnTo>
                <a:lnTo>
                  <a:pt x="18721943" y="304074"/>
                </a:lnTo>
                <a:lnTo>
                  <a:pt x="17519571" y="0"/>
                </a:lnTo>
                <a:close/>
              </a:path>
            </a:pathLst>
          </a:custGeom>
          <a:solidFill>
            <a:srgbClr val="CCCCCC"/>
          </a:solidFill>
        </p:spPr>
        <p:txBody>
          <a:bodyPr wrap="square" lIns="0" tIns="0" rIns="0" bIns="0" rtlCol="0"/>
          <a:lstStyle/>
          <a:p/>
        </p:txBody>
      </p:sp>
      <p:sp>
        <p:nvSpPr>
          <p:cNvPr id="34" name="object 34"/>
          <p:cNvSpPr txBox="1"/>
          <p:nvPr/>
        </p:nvSpPr>
        <p:spPr>
          <a:xfrm>
            <a:off x="7957109" y="4117394"/>
            <a:ext cx="3041015" cy="327660"/>
          </a:xfrm>
          <a:prstGeom prst="rect">
            <a:avLst/>
          </a:prstGeom>
        </p:spPr>
        <p:txBody>
          <a:bodyPr vert="horz" wrap="square" lIns="0" tIns="16510" rIns="0" bIns="0" rtlCol="0">
            <a:spAutoFit/>
          </a:bodyPr>
          <a:lstStyle/>
          <a:p>
            <a:pPr marL="12700">
              <a:lnSpc>
                <a:spcPct val="100000"/>
              </a:lnSpc>
              <a:spcBef>
                <a:spcPts val="130"/>
              </a:spcBef>
            </a:pPr>
            <a:r>
              <a:rPr sz="1950" b="1" spc="25">
                <a:solidFill>
                  <a:srgbClr val="C00000"/>
                </a:solidFill>
                <a:latin typeface="微软雅黑"/>
                <a:cs typeface="微软雅黑"/>
              </a:rPr>
              <a:t>由于新冠肺炎疫情造成延误</a:t>
            </a:r>
            <a:endParaRPr sz="1950">
              <a:latin typeface="微软雅黑"/>
              <a:cs typeface="微软雅黑"/>
            </a:endParaRPr>
          </a:p>
        </p:txBody>
      </p:sp>
      <p:sp>
        <p:nvSpPr>
          <p:cNvPr id="35" name="object 35"/>
          <p:cNvSpPr/>
          <p:nvPr/>
        </p:nvSpPr>
        <p:spPr>
          <a:xfrm flipH="1">
            <a:off x="14855045" y="4158407"/>
            <a:ext cx="0" cy="301625"/>
          </a:xfrm>
          <a:custGeom>
            <a:rect l="l" t="t" r="r" b="b"/>
            <a:pathLst>
              <a:path h="301625">
                <a:moveTo>
                  <a:pt x="0" y="0"/>
                </a:moveTo>
                <a:lnTo>
                  <a:pt x="0" y="301561"/>
                </a:lnTo>
              </a:path>
            </a:pathLst>
          </a:custGeom>
          <a:ln w="15706">
            <a:solidFill>
              <a:srgbClr val="000000"/>
            </a:solidFill>
          </a:ln>
        </p:spPr>
        <p:txBody>
          <a:bodyPr wrap="square" lIns="0" tIns="0" rIns="0" bIns="0" rtlCol="0"/>
          <a:lstStyle/>
          <a:p/>
        </p:txBody>
      </p:sp>
      <p:sp>
        <p:nvSpPr>
          <p:cNvPr id="36" name="object 36"/>
          <p:cNvSpPr/>
          <p:nvPr/>
        </p:nvSpPr>
        <p:spPr>
          <a:xfrm flipH="1">
            <a:off x="11246359" y="4164689"/>
            <a:ext cx="0" cy="301625"/>
          </a:xfrm>
          <a:custGeom>
            <a:rect l="l" t="t" r="r" b="b"/>
            <a:pathLst>
              <a:path h="301625">
                <a:moveTo>
                  <a:pt x="0" y="0"/>
                </a:moveTo>
                <a:lnTo>
                  <a:pt x="0" y="301561"/>
                </a:lnTo>
              </a:path>
            </a:pathLst>
          </a:custGeom>
          <a:ln w="15706">
            <a:solidFill>
              <a:srgbClr val="000000"/>
            </a:solidFill>
          </a:ln>
        </p:spPr>
        <p:txBody>
          <a:bodyPr wrap="square" lIns="0" tIns="0" rIns="0" bIns="0" rtlCol="0"/>
          <a:lstStyle/>
          <a:p/>
        </p:txBody>
      </p:sp>
      <p:sp>
        <p:nvSpPr>
          <p:cNvPr id="37" name="object 37"/>
          <p:cNvSpPr/>
          <p:nvPr/>
        </p:nvSpPr>
        <p:spPr>
          <a:xfrm>
            <a:off x="11245730" y="4233169"/>
            <a:ext cx="3612515" cy="151130"/>
          </a:xfrm>
          <a:custGeom>
            <a:rect l="l" t="t" r="r" b="b"/>
            <a:pathLst>
              <a:path w="3612515" h="151129">
                <a:moveTo>
                  <a:pt x="75390" y="0"/>
                </a:moveTo>
                <a:lnTo>
                  <a:pt x="0" y="75390"/>
                </a:lnTo>
                <a:lnTo>
                  <a:pt x="75390" y="150780"/>
                </a:lnTo>
                <a:lnTo>
                  <a:pt x="75390" y="113085"/>
                </a:lnTo>
                <a:lnTo>
                  <a:pt x="3574760" y="113085"/>
                </a:lnTo>
                <a:lnTo>
                  <a:pt x="3612455" y="75390"/>
                </a:lnTo>
                <a:lnTo>
                  <a:pt x="3574760" y="37695"/>
                </a:lnTo>
                <a:lnTo>
                  <a:pt x="75390" y="37695"/>
                </a:lnTo>
                <a:lnTo>
                  <a:pt x="75390" y="0"/>
                </a:lnTo>
                <a:close/>
              </a:path>
              <a:path w="3612515" h="151129">
                <a:moveTo>
                  <a:pt x="3574760" y="113085"/>
                </a:moveTo>
                <a:lnTo>
                  <a:pt x="3537065" y="113085"/>
                </a:lnTo>
                <a:lnTo>
                  <a:pt x="3537065" y="150780"/>
                </a:lnTo>
                <a:lnTo>
                  <a:pt x="3574760" y="113085"/>
                </a:lnTo>
                <a:close/>
              </a:path>
              <a:path w="3612515" h="151129">
                <a:moveTo>
                  <a:pt x="3537065" y="0"/>
                </a:moveTo>
                <a:lnTo>
                  <a:pt x="3537065" y="37695"/>
                </a:lnTo>
                <a:lnTo>
                  <a:pt x="3574760" y="37695"/>
                </a:lnTo>
                <a:lnTo>
                  <a:pt x="3537065" y="0"/>
                </a:lnTo>
                <a:close/>
              </a:path>
            </a:pathLst>
          </a:custGeom>
          <a:solidFill>
            <a:srgbClr val="C00000"/>
          </a:solidFill>
        </p:spPr>
        <p:txBody>
          <a:bodyPr wrap="square" lIns="0" tIns="0" rIns="0" bIns="0" rtlCol="0"/>
          <a:lstStyle/>
          <a:p/>
        </p:txBody>
      </p:sp>
      <p:sp>
        <p:nvSpPr>
          <p:cNvPr id="38" name="object 38"/>
          <p:cNvSpPr txBox="1"/>
          <p:nvPr/>
        </p:nvSpPr>
        <p:spPr>
          <a:xfrm>
            <a:off x="11848853" y="4152753"/>
            <a:ext cx="1447800" cy="381000"/>
          </a:xfrm>
          <a:prstGeom prst="rect">
            <a:avLst/>
          </a:prstGeom>
          <a:solidFill>
            <a:srgbClr val="FFFFFF"/>
          </a:solidFill>
        </p:spPr>
        <p:txBody>
          <a:bodyPr vert="horz" wrap="square" lIns="0" tIns="20320" rIns="0" bIns="0" rtlCol="0">
            <a:spAutoFit/>
          </a:bodyPr>
          <a:lstStyle/>
          <a:p>
            <a:pPr marL="226060">
              <a:lnSpc>
                <a:spcPct val="100000"/>
              </a:lnSpc>
              <a:spcBef>
                <a:spcPts val="160"/>
              </a:spcBef>
            </a:pPr>
            <a:r>
              <a:rPr sz="2050" b="1" i="1" spc="-45">
                <a:solidFill>
                  <a:srgbClr val="2B3942"/>
                </a:solidFill>
                <a:latin typeface="微软雅黑"/>
                <a:cs typeface="微软雅黑"/>
              </a:rPr>
              <a:t>2-3</a:t>
            </a:r>
            <a:r>
              <a:rPr sz="2050" b="1" i="1" spc="-50">
                <a:solidFill>
                  <a:srgbClr val="2B3942"/>
                </a:solidFill>
                <a:latin typeface="微软雅黑"/>
                <a:cs typeface="微软雅黑"/>
              </a:rPr>
              <a:t> </a:t>
            </a:r>
            <a:r>
              <a:rPr sz="2050" b="1" i="1" spc="-75">
                <a:solidFill>
                  <a:srgbClr val="2B3942"/>
                </a:solidFill>
                <a:latin typeface="微软雅黑"/>
                <a:cs typeface="微软雅黑"/>
              </a:rPr>
              <a:t>个月</a:t>
            </a:r>
            <a:endParaRPr sz="2050">
              <a:latin typeface="微软雅黑"/>
              <a:cs typeface="微软雅黑"/>
            </a:endParaRPr>
          </a:p>
        </p:txBody>
      </p:sp>
      <p:sp>
        <p:nvSpPr>
          <p:cNvPr id="39" name="object 39"/>
          <p:cNvSpPr/>
          <p:nvPr/>
        </p:nvSpPr>
        <p:spPr>
          <a:xfrm>
            <a:off x="771494" y="5232091"/>
            <a:ext cx="1951355" cy="621030"/>
          </a:xfrm>
          <a:custGeom>
            <a:rect l="l" t="t" r="r" b="b"/>
            <a:pathLst>
              <a:path w="1951355" h="621029">
                <a:moveTo>
                  <a:pt x="1640997" y="0"/>
                </a:moveTo>
                <a:lnTo>
                  <a:pt x="0" y="0"/>
                </a:lnTo>
                <a:lnTo>
                  <a:pt x="0" y="620714"/>
                </a:lnTo>
                <a:lnTo>
                  <a:pt x="1640997" y="620714"/>
                </a:lnTo>
                <a:lnTo>
                  <a:pt x="1951354" y="310357"/>
                </a:lnTo>
                <a:lnTo>
                  <a:pt x="1640997" y="0"/>
                </a:lnTo>
                <a:close/>
              </a:path>
            </a:pathLst>
          </a:custGeom>
          <a:solidFill>
            <a:srgbClr val="7E7E7E"/>
          </a:solidFill>
        </p:spPr>
        <p:txBody>
          <a:bodyPr wrap="square" lIns="0" tIns="0" rIns="0" bIns="0" rtlCol="0"/>
          <a:lstStyle/>
          <a:p/>
        </p:txBody>
      </p:sp>
      <p:sp>
        <p:nvSpPr>
          <p:cNvPr id="40" name="object 40"/>
          <p:cNvSpPr txBox="1"/>
          <p:nvPr/>
        </p:nvSpPr>
        <p:spPr>
          <a:xfrm>
            <a:off x="1347572" y="5369648"/>
            <a:ext cx="64389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2021</a:t>
            </a:r>
            <a:endParaRPr sz="1950">
              <a:latin typeface="微软雅黑"/>
              <a:cs typeface="微软雅黑"/>
            </a:endParaRPr>
          </a:p>
        </p:txBody>
      </p:sp>
      <p:sp>
        <p:nvSpPr>
          <p:cNvPr id="41" name="object 41"/>
          <p:cNvSpPr/>
          <p:nvPr/>
        </p:nvSpPr>
        <p:spPr>
          <a:xfrm>
            <a:off x="771494" y="6195832"/>
            <a:ext cx="1951355" cy="621030"/>
          </a:xfrm>
          <a:custGeom>
            <a:rect l="l" t="t" r="r" b="b"/>
            <a:pathLst>
              <a:path w="1951355" h="621029">
                <a:moveTo>
                  <a:pt x="1640997" y="0"/>
                </a:moveTo>
                <a:lnTo>
                  <a:pt x="0" y="0"/>
                </a:lnTo>
                <a:lnTo>
                  <a:pt x="0" y="620714"/>
                </a:lnTo>
                <a:lnTo>
                  <a:pt x="1640997" y="620714"/>
                </a:lnTo>
                <a:lnTo>
                  <a:pt x="1951354" y="310357"/>
                </a:lnTo>
                <a:lnTo>
                  <a:pt x="1640997" y="0"/>
                </a:lnTo>
                <a:close/>
              </a:path>
            </a:pathLst>
          </a:custGeom>
          <a:solidFill>
            <a:srgbClr val="7E7E7E"/>
          </a:solidFill>
        </p:spPr>
        <p:txBody>
          <a:bodyPr wrap="square" lIns="0" tIns="0" rIns="0" bIns="0" rtlCol="0"/>
          <a:lstStyle/>
          <a:p/>
        </p:txBody>
      </p:sp>
      <p:sp>
        <p:nvSpPr>
          <p:cNvPr id="42" name="object 42"/>
          <p:cNvSpPr txBox="1"/>
          <p:nvPr/>
        </p:nvSpPr>
        <p:spPr>
          <a:xfrm>
            <a:off x="1347572" y="6333389"/>
            <a:ext cx="64389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2022</a:t>
            </a:r>
            <a:endParaRPr sz="1950">
              <a:latin typeface="微软雅黑"/>
              <a:cs typeface="微软雅黑"/>
            </a:endParaRPr>
          </a:p>
        </p:txBody>
      </p:sp>
      <p:sp>
        <p:nvSpPr>
          <p:cNvPr id="43" name="object 43"/>
          <p:cNvSpPr/>
          <p:nvPr/>
        </p:nvSpPr>
        <p:spPr>
          <a:xfrm>
            <a:off x="9848495" y="6278761"/>
            <a:ext cx="3758565" cy="446405"/>
          </a:xfrm>
          <a:custGeom>
            <a:rect l="l" t="t" r="r" b="b"/>
            <a:pathLst>
              <a:path w="3758565" h="446404">
                <a:moveTo>
                  <a:pt x="3535180" y="0"/>
                </a:moveTo>
                <a:lnTo>
                  <a:pt x="3535180" y="111514"/>
                </a:lnTo>
                <a:lnTo>
                  <a:pt x="0" y="111514"/>
                </a:lnTo>
                <a:lnTo>
                  <a:pt x="0" y="334544"/>
                </a:lnTo>
                <a:lnTo>
                  <a:pt x="3535180" y="334544"/>
                </a:lnTo>
                <a:lnTo>
                  <a:pt x="3535180" y="446059"/>
                </a:lnTo>
                <a:lnTo>
                  <a:pt x="3758210" y="223029"/>
                </a:lnTo>
                <a:lnTo>
                  <a:pt x="3535180" y="0"/>
                </a:lnTo>
                <a:close/>
              </a:path>
            </a:pathLst>
          </a:custGeom>
          <a:solidFill>
            <a:srgbClr val="79C2C6"/>
          </a:solidFill>
        </p:spPr>
        <p:txBody>
          <a:bodyPr wrap="square" lIns="0" tIns="0" rIns="0" bIns="0" rtlCol="0"/>
          <a:lstStyle/>
          <a:p/>
        </p:txBody>
      </p:sp>
      <p:sp>
        <p:nvSpPr>
          <p:cNvPr id="44" name="object 44"/>
          <p:cNvSpPr txBox="1"/>
          <p:nvPr/>
        </p:nvSpPr>
        <p:spPr>
          <a:xfrm>
            <a:off x="13153706" y="2765644"/>
            <a:ext cx="586105"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2B3942"/>
                </a:solidFill>
                <a:latin typeface="微软雅黑"/>
                <a:cs typeface="微软雅黑"/>
              </a:rPr>
              <a:t>10</a:t>
            </a:r>
            <a:r>
              <a:rPr sz="1950" b="1" spc="25">
                <a:solidFill>
                  <a:srgbClr val="2B3942"/>
                </a:solidFill>
                <a:latin typeface="微软雅黑"/>
                <a:cs typeface="微软雅黑"/>
              </a:rPr>
              <a:t>月</a:t>
            </a:r>
            <a:endParaRPr sz="1950">
              <a:latin typeface="微软雅黑"/>
              <a:cs typeface="微软雅黑"/>
            </a:endParaRPr>
          </a:p>
        </p:txBody>
      </p:sp>
      <p:sp>
        <p:nvSpPr>
          <p:cNvPr id="45" name="object 45"/>
          <p:cNvSpPr/>
          <p:nvPr/>
        </p:nvSpPr>
        <p:spPr>
          <a:xfrm>
            <a:off x="10413924" y="5374077"/>
            <a:ext cx="2318385" cy="445134"/>
          </a:xfrm>
          <a:custGeom>
            <a:rect l="l" t="t" r="r" b="b"/>
            <a:pathLst>
              <a:path w="2318384" h="445134">
                <a:moveTo>
                  <a:pt x="2095852" y="0"/>
                </a:moveTo>
                <a:lnTo>
                  <a:pt x="2095852" y="111200"/>
                </a:lnTo>
                <a:lnTo>
                  <a:pt x="0" y="111200"/>
                </a:lnTo>
                <a:lnTo>
                  <a:pt x="0" y="333602"/>
                </a:lnTo>
                <a:lnTo>
                  <a:pt x="2095852" y="333602"/>
                </a:lnTo>
                <a:lnTo>
                  <a:pt x="2095852" y="444803"/>
                </a:lnTo>
                <a:lnTo>
                  <a:pt x="2318254" y="222401"/>
                </a:lnTo>
                <a:lnTo>
                  <a:pt x="2095852" y="0"/>
                </a:lnTo>
                <a:close/>
              </a:path>
            </a:pathLst>
          </a:custGeom>
          <a:solidFill>
            <a:srgbClr val="79C2C6"/>
          </a:solidFill>
        </p:spPr>
        <p:txBody>
          <a:bodyPr wrap="square" lIns="0" tIns="0" rIns="0" bIns="0" rtlCol="0"/>
          <a:lstStyle/>
          <a:p/>
        </p:txBody>
      </p:sp>
      <p:sp>
        <p:nvSpPr>
          <p:cNvPr id="46" name="object 46"/>
          <p:cNvSpPr/>
          <p:nvPr/>
        </p:nvSpPr>
        <p:spPr>
          <a:xfrm>
            <a:off x="12685686" y="5374077"/>
            <a:ext cx="2906395" cy="445134"/>
          </a:xfrm>
          <a:custGeom>
            <a:rect l="l" t="t" r="r" b="b"/>
            <a:pathLst>
              <a:path w="2906394" h="445134">
                <a:moveTo>
                  <a:pt x="2683897" y="0"/>
                </a:moveTo>
                <a:lnTo>
                  <a:pt x="2683897" y="111200"/>
                </a:lnTo>
                <a:lnTo>
                  <a:pt x="0" y="111200"/>
                </a:lnTo>
                <a:lnTo>
                  <a:pt x="0" y="333602"/>
                </a:lnTo>
                <a:lnTo>
                  <a:pt x="2683897" y="333602"/>
                </a:lnTo>
                <a:lnTo>
                  <a:pt x="2683897" y="444803"/>
                </a:lnTo>
                <a:lnTo>
                  <a:pt x="2906298" y="222401"/>
                </a:lnTo>
                <a:lnTo>
                  <a:pt x="2683897" y="0"/>
                </a:lnTo>
                <a:close/>
              </a:path>
            </a:pathLst>
          </a:custGeom>
          <a:solidFill>
            <a:srgbClr val="1791AB"/>
          </a:solidFill>
        </p:spPr>
        <p:txBody>
          <a:bodyPr wrap="square" lIns="0" tIns="0" rIns="0" bIns="0" rtlCol="0"/>
          <a:lstStyle/>
          <a:p/>
        </p:txBody>
      </p:sp>
      <p:sp>
        <p:nvSpPr>
          <p:cNvPr id="47" name="object 47"/>
          <p:cNvSpPr/>
          <p:nvPr/>
        </p:nvSpPr>
        <p:spPr>
          <a:xfrm>
            <a:off x="12606527" y="5345177"/>
            <a:ext cx="485140" cy="485140"/>
          </a:xfrm>
          <a:custGeom>
            <a:rect l="l" t="t" r="r" b="b"/>
            <a:pathLst>
              <a:path w="485140" h="485139">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48" name="object 48"/>
          <p:cNvSpPr/>
          <p:nvPr/>
        </p:nvSpPr>
        <p:spPr>
          <a:xfrm>
            <a:off x="15609577" y="5376590"/>
            <a:ext cx="1381125" cy="445134"/>
          </a:xfrm>
          <a:custGeom>
            <a:rect l="l" t="t" r="r" b="b"/>
            <a:pathLst>
              <a:path w="1381125" h="445134">
                <a:moveTo>
                  <a:pt x="1158498" y="0"/>
                </a:moveTo>
                <a:lnTo>
                  <a:pt x="1158498" y="111200"/>
                </a:lnTo>
                <a:lnTo>
                  <a:pt x="0" y="111200"/>
                </a:lnTo>
                <a:lnTo>
                  <a:pt x="0" y="333602"/>
                </a:lnTo>
                <a:lnTo>
                  <a:pt x="1158498" y="333602"/>
                </a:lnTo>
                <a:lnTo>
                  <a:pt x="1158498" y="444803"/>
                </a:lnTo>
                <a:lnTo>
                  <a:pt x="1380900" y="222401"/>
                </a:lnTo>
                <a:lnTo>
                  <a:pt x="1158498" y="0"/>
                </a:lnTo>
                <a:close/>
              </a:path>
            </a:pathLst>
          </a:custGeom>
          <a:solidFill>
            <a:srgbClr val="1F4E79"/>
          </a:solidFill>
        </p:spPr>
        <p:txBody>
          <a:bodyPr wrap="square" lIns="0" tIns="0" rIns="0" bIns="0" rtlCol="0"/>
          <a:lstStyle/>
          <a:p/>
        </p:txBody>
      </p:sp>
      <p:sp>
        <p:nvSpPr>
          <p:cNvPr id="49" name="object 49"/>
          <p:cNvSpPr/>
          <p:nvPr/>
        </p:nvSpPr>
        <p:spPr>
          <a:xfrm>
            <a:off x="17341042" y="6278761"/>
            <a:ext cx="1734185" cy="446405"/>
          </a:xfrm>
          <a:custGeom>
            <a:rect l="l" t="t" r="r" b="b"/>
            <a:pathLst>
              <a:path w="1734182" h="446404">
                <a:moveTo>
                  <a:pt x="1510948" y="0"/>
                </a:moveTo>
                <a:lnTo>
                  <a:pt x="1510948" y="111514"/>
                </a:lnTo>
                <a:lnTo>
                  <a:pt x="0" y="111514"/>
                </a:lnTo>
                <a:lnTo>
                  <a:pt x="0" y="334544"/>
                </a:lnTo>
                <a:lnTo>
                  <a:pt x="1510948" y="334544"/>
                </a:lnTo>
                <a:lnTo>
                  <a:pt x="1510948" y="446059"/>
                </a:lnTo>
                <a:lnTo>
                  <a:pt x="1733978" y="223029"/>
                </a:lnTo>
                <a:lnTo>
                  <a:pt x="1510948" y="0"/>
                </a:lnTo>
                <a:close/>
              </a:path>
            </a:pathLst>
          </a:custGeom>
          <a:solidFill>
            <a:srgbClr val="1F4E79"/>
          </a:solidFill>
        </p:spPr>
        <p:txBody>
          <a:bodyPr wrap="square" lIns="0" tIns="0" rIns="0" bIns="0" rtlCol="0"/>
          <a:lstStyle/>
          <a:p/>
        </p:txBody>
      </p:sp>
      <p:sp>
        <p:nvSpPr>
          <p:cNvPr id="50" name="object 50"/>
          <p:cNvSpPr/>
          <p:nvPr/>
        </p:nvSpPr>
        <p:spPr>
          <a:xfrm>
            <a:off x="13663248" y="6278761"/>
            <a:ext cx="3677920" cy="446405"/>
          </a:xfrm>
          <a:custGeom>
            <a:rect l="l" t="t" r="r" b="b"/>
            <a:pathLst>
              <a:path w="3677919" h="446404">
                <a:moveTo>
                  <a:pt x="3454763" y="0"/>
                </a:moveTo>
                <a:lnTo>
                  <a:pt x="3454763" y="111514"/>
                </a:lnTo>
                <a:lnTo>
                  <a:pt x="0" y="111514"/>
                </a:lnTo>
                <a:lnTo>
                  <a:pt x="0" y="334544"/>
                </a:lnTo>
                <a:lnTo>
                  <a:pt x="3454763" y="334544"/>
                </a:lnTo>
                <a:lnTo>
                  <a:pt x="3454763" y="446059"/>
                </a:lnTo>
                <a:lnTo>
                  <a:pt x="3677793" y="223029"/>
                </a:lnTo>
                <a:lnTo>
                  <a:pt x="3454763" y="0"/>
                </a:lnTo>
                <a:close/>
              </a:path>
            </a:pathLst>
          </a:custGeom>
          <a:solidFill>
            <a:srgbClr val="1791AB"/>
          </a:solidFill>
        </p:spPr>
        <p:txBody>
          <a:bodyPr wrap="square" lIns="0" tIns="0" rIns="0" bIns="0" rtlCol="0"/>
          <a:lstStyle/>
          <a:p/>
        </p:txBody>
      </p:sp>
      <p:sp>
        <p:nvSpPr>
          <p:cNvPr id="51" name="object 51"/>
          <p:cNvSpPr/>
          <p:nvPr/>
        </p:nvSpPr>
        <p:spPr>
          <a:xfrm>
            <a:off x="13420744" y="6198345"/>
            <a:ext cx="485140" cy="485140"/>
          </a:xfrm>
          <a:custGeom>
            <a:rect l="l" t="t" r="r" b="b"/>
            <a:pathLst>
              <a:path w="485140" h="485140">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52" name="object 52"/>
          <p:cNvSpPr txBox="1"/>
          <p:nvPr/>
        </p:nvSpPr>
        <p:spPr>
          <a:xfrm>
            <a:off x="14821822" y="6708351"/>
            <a:ext cx="3041015"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C00000"/>
                </a:solidFill>
                <a:latin typeface="微软雅黑"/>
                <a:cs typeface="微软雅黑"/>
              </a:rPr>
              <a:t>由于新冠肺炎疫情造成延误</a:t>
            </a:r>
            <a:endParaRPr sz="1950">
              <a:latin typeface="微软雅黑"/>
              <a:cs typeface="微软雅黑"/>
            </a:endParaRPr>
          </a:p>
        </p:txBody>
      </p:sp>
      <p:sp>
        <p:nvSpPr>
          <p:cNvPr id="53" name="object 53"/>
          <p:cNvSpPr/>
          <p:nvPr/>
        </p:nvSpPr>
        <p:spPr>
          <a:xfrm>
            <a:off x="771494" y="7203550"/>
            <a:ext cx="1951355" cy="621030"/>
          </a:xfrm>
          <a:custGeom>
            <a:rect l="l" t="t" r="r" b="b"/>
            <a:pathLst>
              <a:path w="1951355" h="621029">
                <a:moveTo>
                  <a:pt x="1640997" y="0"/>
                </a:moveTo>
                <a:lnTo>
                  <a:pt x="0" y="0"/>
                </a:lnTo>
                <a:lnTo>
                  <a:pt x="0" y="620714"/>
                </a:lnTo>
                <a:lnTo>
                  <a:pt x="1640997" y="620714"/>
                </a:lnTo>
                <a:lnTo>
                  <a:pt x="1951354" y="310357"/>
                </a:lnTo>
                <a:lnTo>
                  <a:pt x="1640997" y="0"/>
                </a:lnTo>
                <a:close/>
              </a:path>
            </a:pathLst>
          </a:custGeom>
          <a:solidFill>
            <a:srgbClr val="7E7E7E"/>
          </a:solidFill>
        </p:spPr>
        <p:txBody>
          <a:bodyPr wrap="square" lIns="0" tIns="0" rIns="0" bIns="0" rtlCol="0"/>
          <a:lstStyle/>
          <a:p/>
        </p:txBody>
      </p:sp>
      <p:sp>
        <p:nvSpPr>
          <p:cNvPr id="54" name="object 54"/>
          <p:cNvSpPr txBox="1"/>
          <p:nvPr/>
        </p:nvSpPr>
        <p:spPr>
          <a:xfrm>
            <a:off x="1347572" y="7341421"/>
            <a:ext cx="64389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2023</a:t>
            </a:r>
            <a:endParaRPr sz="1950">
              <a:latin typeface="微软雅黑"/>
              <a:cs typeface="微软雅黑"/>
            </a:endParaRPr>
          </a:p>
        </p:txBody>
      </p:sp>
      <p:sp>
        <p:nvSpPr>
          <p:cNvPr id="55" name="object 55"/>
          <p:cNvSpPr/>
          <p:nvPr/>
        </p:nvSpPr>
        <p:spPr>
          <a:xfrm>
            <a:off x="9987967" y="7324174"/>
            <a:ext cx="3559810" cy="445134"/>
          </a:xfrm>
          <a:custGeom>
            <a:rect l="l" t="t" r="r" b="b"/>
            <a:pathLst>
              <a:path w="3559809" h="445134">
                <a:moveTo>
                  <a:pt x="3337280" y="0"/>
                </a:moveTo>
                <a:lnTo>
                  <a:pt x="3337280" y="111200"/>
                </a:lnTo>
                <a:lnTo>
                  <a:pt x="0" y="111200"/>
                </a:lnTo>
                <a:lnTo>
                  <a:pt x="0" y="333602"/>
                </a:lnTo>
                <a:lnTo>
                  <a:pt x="3337280" y="333602"/>
                </a:lnTo>
                <a:lnTo>
                  <a:pt x="3337280" y="444803"/>
                </a:lnTo>
                <a:lnTo>
                  <a:pt x="3559682" y="222401"/>
                </a:lnTo>
                <a:lnTo>
                  <a:pt x="3337280" y="0"/>
                </a:lnTo>
                <a:close/>
              </a:path>
            </a:pathLst>
          </a:custGeom>
          <a:solidFill>
            <a:srgbClr val="79C2C6"/>
          </a:solidFill>
        </p:spPr>
        <p:txBody>
          <a:bodyPr wrap="square" lIns="0" tIns="0" rIns="0" bIns="0" rtlCol="0"/>
          <a:lstStyle/>
          <a:p/>
        </p:txBody>
      </p:sp>
      <p:sp>
        <p:nvSpPr>
          <p:cNvPr id="56" name="object 56"/>
          <p:cNvSpPr/>
          <p:nvPr/>
        </p:nvSpPr>
        <p:spPr>
          <a:xfrm>
            <a:off x="13663248" y="7314122"/>
            <a:ext cx="2612390" cy="445134"/>
          </a:xfrm>
          <a:custGeom>
            <a:rect l="l" t="t" r="r" b="b"/>
            <a:pathLst>
              <a:path w="2612390" h="445134">
                <a:moveTo>
                  <a:pt x="2389874" y="0"/>
                </a:moveTo>
                <a:lnTo>
                  <a:pt x="2389874" y="111200"/>
                </a:lnTo>
                <a:lnTo>
                  <a:pt x="0" y="111200"/>
                </a:lnTo>
                <a:lnTo>
                  <a:pt x="0" y="333602"/>
                </a:lnTo>
                <a:lnTo>
                  <a:pt x="2389874" y="333602"/>
                </a:lnTo>
                <a:lnTo>
                  <a:pt x="2389874" y="444803"/>
                </a:lnTo>
                <a:lnTo>
                  <a:pt x="2612276" y="222401"/>
                </a:lnTo>
                <a:lnTo>
                  <a:pt x="2389874" y="0"/>
                </a:lnTo>
                <a:close/>
              </a:path>
            </a:pathLst>
          </a:custGeom>
          <a:solidFill>
            <a:srgbClr val="1791AB"/>
          </a:solidFill>
        </p:spPr>
        <p:txBody>
          <a:bodyPr wrap="square" lIns="0" tIns="0" rIns="0" bIns="0" rtlCol="0"/>
          <a:lstStyle/>
          <a:p/>
        </p:txBody>
      </p:sp>
      <p:sp>
        <p:nvSpPr>
          <p:cNvPr id="57" name="object 57"/>
          <p:cNvSpPr/>
          <p:nvPr/>
        </p:nvSpPr>
        <p:spPr>
          <a:xfrm>
            <a:off x="13420744" y="7283967"/>
            <a:ext cx="485140" cy="485140"/>
          </a:xfrm>
          <a:custGeom>
            <a:rect l="l" t="t" r="r" b="b"/>
            <a:pathLst>
              <a:path w="485140" h="485140">
                <a:moveTo>
                  <a:pt x="242505" y="0"/>
                </a:moveTo>
                <a:lnTo>
                  <a:pt x="0" y="242505"/>
                </a:lnTo>
                <a:lnTo>
                  <a:pt x="242505" y="485011"/>
                </a:lnTo>
                <a:lnTo>
                  <a:pt x="485011" y="242505"/>
                </a:lnTo>
                <a:lnTo>
                  <a:pt x="242505" y="0"/>
                </a:lnTo>
                <a:close/>
              </a:path>
            </a:pathLst>
          </a:custGeom>
          <a:solidFill>
            <a:srgbClr val="6FAC46"/>
          </a:solidFill>
        </p:spPr>
        <p:txBody>
          <a:bodyPr wrap="square" lIns="0" tIns="0" rIns="0" bIns="0" rtlCol="0"/>
          <a:lstStyle/>
          <a:p/>
        </p:txBody>
      </p:sp>
      <p:sp>
        <p:nvSpPr>
          <p:cNvPr id="58" name="object 58"/>
          <p:cNvSpPr/>
          <p:nvPr/>
        </p:nvSpPr>
        <p:spPr>
          <a:xfrm>
            <a:off x="2937711" y="8289171"/>
            <a:ext cx="561975" cy="275590"/>
          </a:xfrm>
          <a:custGeom>
            <a:rect l="l" t="t" r="r" b="b"/>
            <a:pathLst>
              <a:path w="561975" h="275590">
                <a:moveTo>
                  <a:pt x="0" y="275174"/>
                </a:moveTo>
                <a:lnTo>
                  <a:pt x="561658" y="275174"/>
                </a:lnTo>
                <a:lnTo>
                  <a:pt x="561658" y="0"/>
                </a:lnTo>
                <a:lnTo>
                  <a:pt x="0" y="0"/>
                </a:lnTo>
                <a:lnTo>
                  <a:pt x="0" y="275174"/>
                </a:lnTo>
                <a:close/>
              </a:path>
            </a:pathLst>
          </a:custGeom>
          <a:solidFill>
            <a:srgbClr val="BEBEBE"/>
          </a:solidFill>
        </p:spPr>
        <p:txBody>
          <a:bodyPr wrap="square" lIns="0" tIns="0" rIns="0" bIns="0" rtlCol="0"/>
          <a:lstStyle/>
          <a:p/>
        </p:txBody>
      </p:sp>
      <p:sp>
        <p:nvSpPr>
          <p:cNvPr id="59" name="object 59"/>
          <p:cNvSpPr txBox="1"/>
          <p:nvPr/>
        </p:nvSpPr>
        <p:spPr>
          <a:xfrm>
            <a:off x="3679438" y="8254064"/>
            <a:ext cx="2792730"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B3942"/>
                </a:solidFill>
                <a:latin typeface="微软雅黑"/>
                <a:cs typeface="微软雅黑"/>
              </a:rPr>
              <a:t>准备阶段（方案制定等）</a:t>
            </a:r>
            <a:endParaRPr sz="1950">
              <a:latin typeface="微软雅黑"/>
              <a:cs typeface="微软雅黑"/>
            </a:endParaRPr>
          </a:p>
        </p:txBody>
      </p:sp>
      <p:sp>
        <p:nvSpPr>
          <p:cNvPr id="60" name="object 60"/>
          <p:cNvSpPr/>
          <p:nvPr/>
        </p:nvSpPr>
        <p:spPr>
          <a:xfrm>
            <a:off x="7178419" y="7316635"/>
            <a:ext cx="3292475" cy="445134"/>
          </a:xfrm>
          <a:custGeom>
            <a:rect l="l" t="t" r="r" b="b"/>
            <a:pathLst>
              <a:path w="3292475" h="445134">
                <a:moveTo>
                  <a:pt x="3069644" y="0"/>
                </a:moveTo>
                <a:lnTo>
                  <a:pt x="3069644" y="111200"/>
                </a:lnTo>
                <a:lnTo>
                  <a:pt x="0" y="111200"/>
                </a:lnTo>
                <a:lnTo>
                  <a:pt x="0" y="333602"/>
                </a:lnTo>
                <a:lnTo>
                  <a:pt x="3069644" y="333602"/>
                </a:lnTo>
                <a:lnTo>
                  <a:pt x="3069644" y="444803"/>
                </a:lnTo>
                <a:lnTo>
                  <a:pt x="3292046" y="222401"/>
                </a:lnTo>
                <a:lnTo>
                  <a:pt x="3069644" y="0"/>
                </a:lnTo>
                <a:close/>
              </a:path>
            </a:pathLst>
          </a:custGeom>
          <a:solidFill>
            <a:srgbClr val="BEBEBE"/>
          </a:solidFill>
        </p:spPr>
        <p:txBody>
          <a:bodyPr wrap="square" lIns="0" tIns="0" rIns="0" bIns="0" rtlCol="0"/>
          <a:lstStyle/>
          <a:p/>
        </p:txBody>
      </p:sp>
      <p:sp>
        <p:nvSpPr>
          <p:cNvPr id="61" name="object 61"/>
          <p:cNvSpPr/>
          <p:nvPr/>
        </p:nvSpPr>
        <p:spPr>
          <a:xfrm>
            <a:off x="9502956" y="7330457"/>
            <a:ext cx="485140" cy="417195"/>
          </a:xfrm>
          <a:custGeom>
            <a:rect l="l" t="t" r="r" b="b"/>
            <a:pathLst>
              <a:path w="485140" h="417195">
                <a:moveTo>
                  <a:pt x="242505" y="0"/>
                </a:moveTo>
                <a:lnTo>
                  <a:pt x="0" y="417160"/>
                </a:lnTo>
                <a:lnTo>
                  <a:pt x="485011" y="417160"/>
                </a:lnTo>
                <a:lnTo>
                  <a:pt x="242505" y="0"/>
                </a:lnTo>
                <a:close/>
              </a:path>
            </a:pathLst>
          </a:custGeom>
          <a:solidFill>
            <a:srgbClr val="EC7C30"/>
          </a:solidFill>
        </p:spPr>
        <p:txBody>
          <a:bodyPr wrap="square" lIns="0" tIns="0" rIns="0" bIns="0" rtlCol="0"/>
          <a:lstStyle/>
          <a:p/>
        </p:txBody>
      </p:sp>
      <p:sp>
        <p:nvSpPr>
          <p:cNvPr id="62" name="object 62"/>
          <p:cNvSpPr txBox="1"/>
          <p:nvPr/>
        </p:nvSpPr>
        <p:spPr>
          <a:xfrm>
            <a:off x="5954238" y="2765644"/>
            <a:ext cx="43180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2B3942"/>
                </a:solidFill>
                <a:latin typeface="微软雅黑"/>
                <a:cs typeface="微软雅黑"/>
              </a:rPr>
              <a:t>4</a:t>
            </a:r>
            <a:r>
              <a:rPr sz="1950" b="1" spc="25">
                <a:solidFill>
                  <a:srgbClr val="2B3942"/>
                </a:solidFill>
                <a:latin typeface="微软雅黑"/>
                <a:cs typeface="微软雅黑"/>
              </a:rPr>
              <a:t>月</a:t>
            </a:r>
            <a:endParaRPr sz="1950">
              <a:latin typeface="微软雅黑"/>
              <a:cs typeface="微软雅黑"/>
            </a:endParaRPr>
          </a:p>
        </p:txBody>
      </p:sp>
      <p:sp>
        <p:nvSpPr>
          <p:cNvPr id="63" name="object 63"/>
          <p:cNvSpPr txBox="1"/>
          <p:nvPr/>
        </p:nvSpPr>
        <p:spPr>
          <a:xfrm>
            <a:off x="7115669" y="2765644"/>
            <a:ext cx="5440045" cy="327025"/>
          </a:xfrm>
          <a:prstGeom prst="rect">
            <a:avLst/>
          </a:prstGeom>
        </p:spPr>
        <p:txBody>
          <a:bodyPr vert="horz" wrap="square" lIns="0" tIns="15875" rIns="0" bIns="0" rtlCol="0">
            <a:spAutoFit/>
          </a:bodyPr>
          <a:lstStyle/>
          <a:p>
            <a:pPr marL="12700">
              <a:lnSpc>
                <a:spcPct val="100000"/>
              </a:lnSpc>
              <a:spcBef>
                <a:spcPts val="125"/>
              </a:spcBef>
              <a:tabLst>
                <a:tab pos="1264285"/>
                <a:tab pos="2554605"/>
                <a:tab pos="3753485"/>
                <a:tab pos="5020945"/>
              </a:tabLst>
            </a:pPr>
            <a:r>
              <a:rPr sz="1950" b="1" spc="10">
                <a:solidFill>
                  <a:srgbClr val="2B3942"/>
                </a:solidFill>
                <a:latin typeface="微软雅黑"/>
                <a:cs typeface="微软雅黑"/>
              </a:rPr>
              <a:t>5</a:t>
            </a:r>
            <a:r>
              <a:rPr sz="1950" b="1" spc="25">
                <a:solidFill>
                  <a:srgbClr val="2B3942"/>
                </a:solidFill>
                <a:latin typeface="微软雅黑"/>
                <a:cs typeface="微软雅黑"/>
              </a:rPr>
              <a:t>月</a:t>
            </a:r>
            <a:r>
              <a:rPr sz="1950" b="1">
                <a:solidFill>
                  <a:srgbClr val="2B3942"/>
                </a:solidFill>
                <a:latin typeface="微软雅黑"/>
                <a:cs typeface="微软雅黑"/>
              </a:rPr>
              <a:t>	</a:t>
            </a:r>
            <a:r>
              <a:rPr sz="1950" b="1" spc="10">
                <a:solidFill>
                  <a:srgbClr val="2B3942"/>
                </a:solidFill>
                <a:latin typeface="微软雅黑"/>
                <a:cs typeface="微软雅黑"/>
              </a:rPr>
              <a:t>6</a:t>
            </a:r>
            <a:r>
              <a:rPr sz="1950" b="1" spc="25">
                <a:solidFill>
                  <a:srgbClr val="2B3942"/>
                </a:solidFill>
                <a:latin typeface="微软雅黑"/>
                <a:cs typeface="微软雅黑"/>
              </a:rPr>
              <a:t>月</a:t>
            </a:r>
            <a:r>
              <a:rPr sz="1950" b="1">
                <a:solidFill>
                  <a:srgbClr val="2B3942"/>
                </a:solidFill>
                <a:latin typeface="微软雅黑"/>
                <a:cs typeface="微软雅黑"/>
              </a:rPr>
              <a:t>	</a:t>
            </a:r>
            <a:r>
              <a:rPr sz="1950" b="1" spc="10">
                <a:solidFill>
                  <a:srgbClr val="2B3942"/>
                </a:solidFill>
                <a:latin typeface="微软雅黑"/>
                <a:cs typeface="微软雅黑"/>
              </a:rPr>
              <a:t>7</a:t>
            </a:r>
            <a:r>
              <a:rPr sz="1950" b="1" spc="25">
                <a:solidFill>
                  <a:srgbClr val="2B3942"/>
                </a:solidFill>
                <a:latin typeface="微软雅黑"/>
                <a:cs typeface="微软雅黑"/>
              </a:rPr>
              <a:t>月</a:t>
            </a:r>
            <a:r>
              <a:rPr sz="1950" b="1">
                <a:solidFill>
                  <a:srgbClr val="2B3942"/>
                </a:solidFill>
                <a:latin typeface="微软雅黑"/>
                <a:cs typeface="微软雅黑"/>
              </a:rPr>
              <a:t>	</a:t>
            </a:r>
            <a:r>
              <a:rPr sz="1950" b="1" spc="10">
                <a:solidFill>
                  <a:srgbClr val="2B3942"/>
                </a:solidFill>
                <a:latin typeface="微软雅黑"/>
                <a:cs typeface="微软雅黑"/>
              </a:rPr>
              <a:t>8</a:t>
            </a:r>
            <a:r>
              <a:rPr sz="1950" b="1" spc="25">
                <a:solidFill>
                  <a:srgbClr val="2B3942"/>
                </a:solidFill>
                <a:latin typeface="微软雅黑"/>
                <a:cs typeface="微软雅黑"/>
              </a:rPr>
              <a:t>月</a:t>
            </a:r>
            <a:r>
              <a:rPr sz="1950" b="1">
                <a:solidFill>
                  <a:srgbClr val="2B3942"/>
                </a:solidFill>
                <a:latin typeface="微软雅黑"/>
                <a:cs typeface="微软雅黑"/>
              </a:rPr>
              <a:t>	</a:t>
            </a:r>
            <a:r>
              <a:rPr sz="1950" b="1" spc="10">
                <a:solidFill>
                  <a:srgbClr val="2B3942"/>
                </a:solidFill>
                <a:latin typeface="微软雅黑"/>
                <a:cs typeface="微软雅黑"/>
              </a:rPr>
              <a:t>9</a:t>
            </a:r>
            <a:r>
              <a:rPr sz="1950" b="1" spc="25">
                <a:solidFill>
                  <a:srgbClr val="2B3942"/>
                </a:solidFill>
                <a:latin typeface="微软雅黑"/>
                <a:cs typeface="微软雅黑"/>
              </a:rPr>
              <a:t>月</a:t>
            </a:r>
            <a:endParaRPr sz="1950">
              <a:latin typeface="微软雅黑"/>
              <a:cs typeface="微软雅黑"/>
            </a:endParaRPr>
          </a:p>
        </p:txBody>
      </p:sp>
      <p:sp>
        <p:nvSpPr>
          <p:cNvPr id="64" name="object 64"/>
          <p:cNvSpPr txBox="1"/>
          <p:nvPr/>
        </p:nvSpPr>
        <p:spPr>
          <a:xfrm>
            <a:off x="8175951" y="7738163"/>
            <a:ext cx="2110740" cy="842644"/>
          </a:xfrm>
          <a:prstGeom prst="rect">
            <a:avLst/>
          </a:prstGeom>
        </p:spPr>
        <p:txBody>
          <a:bodyPr vert="horz" wrap="square" lIns="0" tIns="15875" rIns="0" bIns="0" rtlCol="0">
            <a:spAutoFit/>
          </a:bodyPr>
          <a:lstStyle/>
          <a:p>
            <a:pPr marL="948055">
              <a:lnSpc>
                <a:spcPct val="100000"/>
              </a:lnSpc>
              <a:spcBef>
                <a:spcPts val="125"/>
              </a:spcBef>
            </a:pPr>
            <a:r>
              <a:rPr sz="1950" spc="5">
                <a:solidFill>
                  <a:srgbClr val="2B3942"/>
                </a:solidFill>
                <a:latin typeface="微软雅黑"/>
                <a:cs typeface="微软雅黑"/>
              </a:rPr>
              <a:t>2023.6.30</a:t>
            </a:r>
            <a:endParaRPr sz="1950">
              <a:latin typeface="微软雅黑"/>
              <a:cs typeface="微软雅黑"/>
            </a:endParaRPr>
          </a:p>
          <a:p>
            <a:pPr marL="12700">
              <a:lnSpc>
                <a:spcPct val="100000"/>
              </a:lnSpc>
              <a:spcBef>
                <a:spcPts val="1720"/>
              </a:spcBef>
            </a:pPr>
            <a:r>
              <a:rPr sz="1950" spc="25">
                <a:solidFill>
                  <a:srgbClr val="2B3942"/>
                </a:solidFill>
                <a:latin typeface="微软雅黑"/>
                <a:cs typeface="微软雅黑"/>
              </a:rPr>
              <a:t>候选品种筛选</a:t>
            </a:r>
            <a:r>
              <a:rPr sz="1950" spc="10">
                <a:solidFill>
                  <a:srgbClr val="2B3942"/>
                </a:solidFill>
                <a:latin typeface="微软雅黑"/>
                <a:cs typeface="微软雅黑"/>
              </a:rPr>
              <a:t>*</a:t>
            </a:r>
            <a:endParaRPr sz="1950">
              <a:latin typeface="微软雅黑"/>
              <a:cs typeface="微软雅黑"/>
            </a:endParaRPr>
          </a:p>
        </p:txBody>
      </p:sp>
      <p:sp>
        <p:nvSpPr>
          <p:cNvPr id="65" name="object 65"/>
          <p:cNvSpPr txBox="1"/>
          <p:nvPr/>
        </p:nvSpPr>
        <p:spPr>
          <a:xfrm>
            <a:off x="13146898" y="7728635"/>
            <a:ext cx="117475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2023.10.9</a:t>
            </a:r>
            <a:endParaRPr sz="1950">
              <a:latin typeface="微软雅黑"/>
              <a:cs typeface="微软雅黑"/>
            </a:endParaRPr>
          </a:p>
        </p:txBody>
      </p:sp>
      <p:sp>
        <p:nvSpPr>
          <p:cNvPr id="66" name="object 66"/>
          <p:cNvSpPr/>
          <p:nvPr/>
        </p:nvSpPr>
        <p:spPr>
          <a:xfrm>
            <a:off x="7188472" y="6272479"/>
            <a:ext cx="2491740" cy="445134"/>
          </a:xfrm>
          <a:custGeom>
            <a:rect l="l" t="t" r="r" b="b"/>
            <a:pathLst>
              <a:path w="2491740" h="445134">
                <a:moveTo>
                  <a:pt x="2269250" y="0"/>
                </a:moveTo>
                <a:lnTo>
                  <a:pt x="2269250" y="111200"/>
                </a:lnTo>
                <a:lnTo>
                  <a:pt x="0" y="111200"/>
                </a:lnTo>
                <a:lnTo>
                  <a:pt x="0" y="333602"/>
                </a:lnTo>
                <a:lnTo>
                  <a:pt x="2269250" y="333602"/>
                </a:lnTo>
                <a:lnTo>
                  <a:pt x="2269250" y="444803"/>
                </a:lnTo>
                <a:lnTo>
                  <a:pt x="2491651" y="222401"/>
                </a:lnTo>
                <a:lnTo>
                  <a:pt x="2269250" y="0"/>
                </a:lnTo>
                <a:close/>
              </a:path>
            </a:pathLst>
          </a:custGeom>
          <a:solidFill>
            <a:srgbClr val="BEBEBE"/>
          </a:solidFill>
        </p:spPr>
        <p:txBody>
          <a:bodyPr wrap="square" lIns="0" tIns="0" rIns="0" bIns="0" rtlCol="0"/>
          <a:lstStyle/>
          <a:p/>
        </p:txBody>
      </p:sp>
      <p:sp>
        <p:nvSpPr>
          <p:cNvPr id="67" name="object 67"/>
          <p:cNvSpPr/>
          <p:nvPr/>
        </p:nvSpPr>
        <p:spPr>
          <a:xfrm>
            <a:off x="9501699" y="6242323"/>
            <a:ext cx="485140" cy="418465"/>
          </a:xfrm>
          <a:custGeom>
            <a:rect l="l" t="t" r="r" b="b"/>
            <a:pathLst>
              <a:path w="485140" h="418465">
                <a:moveTo>
                  <a:pt x="242505" y="0"/>
                </a:moveTo>
                <a:lnTo>
                  <a:pt x="0" y="418416"/>
                </a:lnTo>
                <a:lnTo>
                  <a:pt x="485011" y="418416"/>
                </a:lnTo>
                <a:lnTo>
                  <a:pt x="242505" y="0"/>
                </a:lnTo>
                <a:close/>
              </a:path>
            </a:pathLst>
          </a:custGeom>
          <a:solidFill>
            <a:srgbClr val="EC7C30"/>
          </a:solidFill>
        </p:spPr>
        <p:txBody>
          <a:bodyPr wrap="square" lIns="0" tIns="0" rIns="0" bIns="0" rtlCol="0"/>
          <a:lstStyle/>
          <a:p/>
        </p:txBody>
      </p:sp>
      <p:sp>
        <p:nvSpPr>
          <p:cNvPr id="68" name="object 68"/>
          <p:cNvSpPr/>
          <p:nvPr/>
        </p:nvSpPr>
        <p:spPr>
          <a:xfrm>
            <a:off x="8462569" y="5371564"/>
            <a:ext cx="1951355" cy="445134"/>
          </a:xfrm>
          <a:custGeom>
            <a:rect l="l" t="t" r="r" b="b"/>
            <a:pathLst>
              <a:path w="1951354" h="445134">
                <a:moveTo>
                  <a:pt x="1728952" y="0"/>
                </a:moveTo>
                <a:lnTo>
                  <a:pt x="1728952" y="111200"/>
                </a:lnTo>
                <a:lnTo>
                  <a:pt x="0" y="111200"/>
                </a:lnTo>
                <a:lnTo>
                  <a:pt x="0" y="333602"/>
                </a:lnTo>
                <a:lnTo>
                  <a:pt x="1728952" y="333602"/>
                </a:lnTo>
                <a:lnTo>
                  <a:pt x="1728952" y="444803"/>
                </a:lnTo>
                <a:lnTo>
                  <a:pt x="1951354" y="222401"/>
                </a:lnTo>
                <a:lnTo>
                  <a:pt x="1728952" y="0"/>
                </a:lnTo>
                <a:close/>
              </a:path>
            </a:pathLst>
          </a:custGeom>
          <a:solidFill>
            <a:srgbClr val="BEBEBE"/>
          </a:solidFill>
        </p:spPr>
        <p:txBody>
          <a:bodyPr wrap="square" lIns="0" tIns="0" rIns="0" bIns="0" rtlCol="0"/>
          <a:lstStyle/>
          <a:p/>
        </p:txBody>
      </p:sp>
      <p:sp>
        <p:nvSpPr>
          <p:cNvPr id="69" name="object 69"/>
          <p:cNvSpPr/>
          <p:nvPr/>
        </p:nvSpPr>
        <p:spPr>
          <a:xfrm>
            <a:off x="9502956" y="5317534"/>
            <a:ext cx="485140" cy="418465"/>
          </a:xfrm>
          <a:custGeom>
            <a:rect l="l" t="t" r="r" b="b"/>
            <a:pathLst>
              <a:path w="485140" h="418464">
                <a:moveTo>
                  <a:pt x="242505" y="0"/>
                </a:moveTo>
                <a:lnTo>
                  <a:pt x="0" y="418416"/>
                </a:lnTo>
                <a:lnTo>
                  <a:pt x="485011" y="418416"/>
                </a:lnTo>
                <a:lnTo>
                  <a:pt x="242505" y="0"/>
                </a:lnTo>
                <a:close/>
              </a:path>
            </a:pathLst>
          </a:custGeom>
          <a:solidFill>
            <a:srgbClr val="EC7C30"/>
          </a:solidFill>
        </p:spPr>
        <p:txBody>
          <a:bodyPr wrap="square" lIns="0" tIns="0" rIns="0" bIns="0" rtlCol="0"/>
          <a:lstStyle/>
          <a:p/>
        </p:txBody>
      </p:sp>
      <p:sp>
        <p:nvSpPr>
          <p:cNvPr id="70" name="object 70"/>
          <p:cNvSpPr txBox="1"/>
          <p:nvPr/>
        </p:nvSpPr>
        <p:spPr>
          <a:xfrm>
            <a:off x="9133618" y="6749084"/>
            <a:ext cx="117475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2022.6.30</a:t>
            </a:r>
            <a:endParaRPr sz="1950">
              <a:latin typeface="微软雅黑"/>
              <a:cs typeface="微软雅黑"/>
            </a:endParaRPr>
          </a:p>
        </p:txBody>
      </p:sp>
      <p:sp>
        <p:nvSpPr>
          <p:cNvPr id="71" name="object 71"/>
          <p:cNvSpPr txBox="1"/>
          <p:nvPr/>
        </p:nvSpPr>
        <p:spPr>
          <a:xfrm>
            <a:off x="9111524" y="5836127"/>
            <a:ext cx="117475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2021.6.30</a:t>
            </a:r>
            <a:endParaRPr sz="1950">
              <a:latin typeface="微软雅黑"/>
              <a:cs typeface="微软雅黑"/>
            </a:endParaRPr>
          </a:p>
        </p:txBody>
      </p:sp>
      <p:sp>
        <p:nvSpPr>
          <p:cNvPr id="72" name="object 72"/>
          <p:cNvSpPr txBox="1"/>
          <p:nvPr/>
        </p:nvSpPr>
        <p:spPr>
          <a:xfrm>
            <a:off x="13156219" y="6749084"/>
            <a:ext cx="132334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2022.10.</a:t>
            </a:r>
            <a:r>
              <a:rPr sz="1950" spc="20">
                <a:solidFill>
                  <a:srgbClr val="2B3942"/>
                </a:solidFill>
                <a:latin typeface="微软雅黑"/>
                <a:cs typeface="微软雅黑"/>
              </a:rPr>
              <a:t>1</a:t>
            </a:r>
            <a:r>
              <a:rPr sz="1950" spc="15">
                <a:solidFill>
                  <a:srgbClr val="2B3942"/>
                </a:solidFill>
                <a:latin typeface="微软雅黑"/>
                <a:cs typeface="微软雅黑"/>
              </a:rPr>
              <a:t>6</a:t>
            </a:r>
            <a:endParaRPr sz="1950">
              <a:latin typeface="微软雅黑"/>
              <a:cs typeface="微软雅黑"/>
            </a:endParaRPr>
          </a:p>
        </p:txBody>
      </p:sp>
      <p:sp>
        <p:nvSpPr>
          <p:cNvPr id="73" name="object 73"/>
          <p:cNvSpPr txBox="1"/>
          <p:nvPr/>
        </p:nvSpPr>
        <p:spPr>
          <a:xfrm>
            <a:off x="12139704" y="5828022"/>
            <a:ext cx="1174750"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2B3942"/>
                </a:solidFill>
                <a:latin typeface="微软雅黑"/>
                <a:cs typeface="微软雅黑"/>
              </a:rPr>
              <a:t>2021.9.28</a:t>
            </a:r>
            <a:endParaRPr sz="1950">
              <a:latin typeface="微软雅黑"/>
              <a:cs typeface="微软雅黑"/>
            </a:endParaRPr>
          </a:p>
        </p:txBody>
      </p:sp>
      <p:sp>
        <p:nvSpPr>
          <p:cNvPr id="74" name="object 74"/>
          <p:cNvSpPr txBox="1"/>
          <p:nvPr/>
        </p:nvSpPr>
        <p:spPr>
          <a:xfrm>
            <a:off x="13031825" y="8926085"/>
            <a:ext cx="153479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2B3942"/>
                </a:solidFill>
                <a:latin typeface="微软雅黑"/>
                <a:cs typeface="微软雅黑"/>
              </a:rPr>
              <a:t>目录执行时间</a:t>
            </a:r>
            <a:endParaRPr sz="1950">
              <a:latin typeface="微软雅黑"/>
              <a:cs typeface="微软雅黑"/>
            </a:endParaRPr>
          </a:p>
        </p:txBody>
      </p:sp>
      <p:sp>
        <p:nvSpPr>
          <p:cNvPr id="75" name="object 75"/>
          <p:cNvSpPr/>
          <p:nvPr/>
        </p:nvSpPr>
        <p:spPr>
          <a:xfrm>
            <a:off x="12218266" y="8882242"/>
            <a:ext cx="481330" cy="455295"/>
          </a:xfrm>
          <a:custGeom>
            <a:rect l="l" t="t" r="r" b="b"/>
            <a:pathLst>
              <a:path w="481329" h="455295">
                <a:moveTo>
                  <a:pt x="240620" y="0"/>
                </a:moveTo>
                <a:lnTo>
                  <a:pt x="192131" y="4618"/>
                </a:lnTo>
                <a:lnTo>
                  <a:pt x="146967" y="17865"/>
                </a:lnTo>
                <a:lnTo>
                  <a:pt x="106094" y="38828"/>
                </a:lnTo>
                <a:lnTo>
                  <a:pt x="70482" y="66594"/>
                </a:lnTo>
                <a:lnTo>
                  <a:pt x="41098" y="100250"/>
                </a:lnTo>
                <a:lnTo>
                  <a:pt x="18911" y="138883"/>
                </a:lnTo>
                <a:lnTo>
                  <a:pt x="4889" y="181579"/>
                </a:lnTo>
                <a:lnTo>
                  <a:pt x="0" y="227427"/>
                </a:lnTo>
                <a:lnTo>
                  <a:pt x="4889" y="273275"/>
                </a:lnTo>
                <a:lnTo>
                  <a:pt x="18911" y="315972"/>
                </a:lnTo>
                <a:lnTo>
                  <a:pt x="41098" y="354604"/>
                </a:lnTo>
                <a:lnTo>
                  <a:pt x="70482" y="388260"/>
                </a:lnTo>
                <a:lnTo>
                  <a:pt x="106094" y="416026"/>
                </a:lnTo>
                <a:lnTo>
                  <a:pt x="146967" y="436989"/>
                </a:lnTo>
                <a:lnTo>
                  <a:pt x="192131" y="450236"/>
                </a:lnTo>
                <a:lnTo>
                  <a:pt x="240620" y="454855"/>
                </a:lnTo>
                <a:lnTo>
                  <a:pt x="289109" y="450236"/>
                </a:lnTo>
                <a:lnTo>
                  <a:pt x="334274" y="436989"/>
                </a:lnTo>
                <a:lnTo>
                  <a:pt x="375147" y="416026"/>
                </a:lnTo>
                <a:lnTo>
                  <a:pt x="410759" y="388260"/>
                </a:lnTo>
                <a:lnTo>
                  <a:pt x="440143" y="354604"/>
                </a:lnTo>
                <a:lnTo>
                  <a:pt x="462330" y="315972"/>
                </a:lnTo>
                <a:lnTo>
                  <a:pt x="476352" y="273275"/>
                </a:lnTo>
                <a:lnTo>
                  <a:pt x="481241" y="227427"/>
                </a:lnTo>
                <a:lnTo>
                  <a:pt x="476352" y="181579"/>
                </a:lnTo>
                <a:lnTo>
                  <a:pt x="462330" y="138883"/>
                </a:lnTo>
                <a:lnTo>
                  <a:pt x="440143" y="100250"/>
                </a:lnTo>
                <a:lnTo>
                  <a:pt x="410759" y="66594"/>
                </a:lnTo>
                <a:lnTo>
                  <a:pt x="375147" y="38828"/>
                </a:lnTo>
                <a:lnTo>
                  <a:pt x="334274" y="17865"/>
                </a:lnTo>
                <a:lnTo>
                  <a:pt x="289109" y="4618"/>
                </a:lnTo>
                <a:lnTo>
                  <a:pt x="240620" y="0"/>
                </a:lnTo>
                <a:close/>
              </a:path>
            </a:pathLst>
          </a:custGeom>
          <a:solidFill>
            <a:srgbClr val="FAC02D"/>
          </a:solidFill>
        </p:spPr>
        <p:txBody>
          <a:bodyPr wrap="square" lIns="0" tIns="0" rIns="0" bIns="0" rtlCol="0"/>
          <a:lstStyle/>
          <a:p/>
        </p:txBody>
      </p:sp>
      <p:sp>
        <p:nvSpPr>
          <p:cNvPr id="76" name="object 76"/>
          <p:cNvSpPr/>
          <p:nvPr/>
        </p:nvSpPr>
        <p:spPr>
          <a:xfrm>
            <a:off x="18458076" y="6267453"/>
            <a:ext cx="481330" cy="455295"/>
          </a:xfrm>
          <a:custGeom>
            <a:rect l="l" t="t" r="r" b="b"/>
            <a:pathLst>
              <a:path w="481330" h="455295">
                <a:moveTo>
                  <a:pt x="240620" y="0"/>
                </a:moveTo>
                <a:lnTo>
                  <a:pt x="192131" y="4618"/>
                </a:lnTo>
                <a:lnTo>
                  <a:pt x="146967" y="17865"/>
                </a:lnTo>
                <a:lnTo>
                  <a:pt x="106094" y="38828"/>
                </a:lnTo>
                <a:lnTo>
                  <a:pt x="70482" y="66594"/>
                </a:lnTo>
                <a:lnTo>
                  <a:pt x="41098" y="100250"/>
                </a:lnTo>
                <a:lnTo>
                  <a:pt x="18911" y="138883"/>
                </a:lnTo>
                <a:lnTo>
                  <a:pt x="4889" y="181579"/>
                </a:lnTo>
                <a:lnTo>
                  <a:pt x="0" y="227427"/>
                </a:lnTo>
                <a:lnTo>
                  <a:pt x="4889" y="273275"/>
                </a:lnTo>
                <a:lnTo>
                  <a:pt x="18911" y="315972"/>
                </a:lnTo>
                <a:lnTo>
                  <a:pt x="41098" y="354604"/>
                </a:lnTo>
                <a:lnTo>
                  <a:pt x="70482" y="388260"/>
                </a:lnTo>
                <a:lnTo>
                  <a:pt x="106094" y="416026"/>
                </a:lnTo>
                <a:lnTo>
                  <a:pt x="146967" y="436989"/>
                </a:lnTo>
                <a:lnTo>
                  <a:pt x="192131" y="450236"/>
                </a:lnTo>
                <a:lnTo>
                  <a:pt x="240620" y="454855"/>
                </a:lnTo>
                <a:lnTo>
                  <a:pt x="289109" y="450236"/>
                </a:lnTo>
                <a:lnTo>
                  <a:pt x="334274" y="436989"/>
                </a:lnTo>
                <a:lnTo>
                  <a:pt x="375147" y="416026"/>
                </a:lnTo>
                <a:lnTo>
                  <a:pt x="410759" y="388260"/>
                </a:lnTo>
                <a:lnTo>
                  <a:pt x="440143" y="354604"/>
                </a:lnTo>
                <a:lnTo>
                  <a:pt x="462330" y="315972"/>
                </a:lnTo>
                <a:lnTo>
                  <a:pt x="476352" y="273275"/>
                </a:lnTo>
                <a:lnTo>
                  <a:pt x="481241" y="227427"/>
                </a:lnTo>
                <a:lnTo>
                  <a:pt x="476352" y="181579"/>
                </a:lnTo>
                <a:lnTo>
                  <a:pt x="462330" y="138883"/>
                </a:lnTo>
                <a:lnTo>
                  <a:pt x="440143" y="100250"/>
                </a:lnTo>
                <a:lnTo>
                  <a:pt x="410759" y="66594"/>
                </a:lnTo>
                <a:lnTo>
                  <a:pt x="375147" y="38828"/>
                </a:lnTo>
                <a:lnTo>
                  <a:pt x="334274" y="17865"/>
                </a:lnTo>
                <a:lnTo>
                  <a:pt x="289109" y="4618"/>
                </a:lnTo>
                <a:lnTo>
                  <a:pt x="240620" y="0"/>
                </a:lnTo>
                <a:close/>
              </a:path>
            </a:pathLst>
          </a:custGeom>
          <a:solidFill>
            <a:srgbClr val="FAC02D"/>
          </a:solidFill>
        </p:spPr>
        <p:txBody>
          <a:bodyPr wrap="square" lIns="0" tIns="0" rIns="0" bIns="0" rtlCol="0"/>
          <a:lstStyle/>
          <a:p/>
        </p:txBody>
      </p:sp>
      <p:sp>
        <p:nvSpPr>
          <p:cNvPr id="77" name="object 77"/>
          <p:cNvSpPr txBox="1"/>
          <p:nvPr/>
        </p:nvSpPr>
        <p:spPr>
          <a:xfrm>
            <a:off x="18083502" y="6749084"/>
            <a:ext cx="1029969"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2023.3.1</a:t>
            </a:r>
            <a:endParaRPr sz="1950">
              <a:latin typeface="微软雅黑"/>
              <a:cs typeface="微软雅黑"/>
            </a:endParaRPr>
          </a:p>
        </p:txBody>
      </p:sp>
      <p:sp>
        <p:nvSpPr>
          <p:cNvPr id="78" name="object 78"/>
          <p:cNvSpPr/>
          <p:nvPr/>
        </p:nvSpPr>
        <p:spPr>
          <a:xfrm>
            <a:off x="16352172" y="5374077"/>
            <a:ext cx="482600" cy="454025"/>
          </a:xfrm>
          <a:custGeom>
            <a:rect l="l" t="t" r="r" b="b"/>
            <a:pathLst>
              <a:path w="482600" h="454025">
                <a:moveTo>
                  <a:pt x="241249" y="0"/>
                </a:moveTo>
                <a:lnTo>
                  <a:pt x="192643" y="4608"/>
                </a:lnTo>
                <a:lnTo>
                  <a:pt x="147364" y="17826"/>
                </a:lnTo>
                <a:lnTo>
                  <a:pt x="106385" y="38740"/>
                </a:lnTo>
                <a:lnTo>
                  <a:pt x="70678" y="66437"/>
                </a:lnTo>
                <a:lnTo>
                  <a:pt x="41214" y="100005"/>
                </a:lnTo>
                <a:lnTo>
                  <a:pt x="18965" y="138529"/>
                </a:lnTo>
                <a:lnTo>
                  <a:pt x="4903" y="181098"/>
                </a:lnTo>
                <a:lnTo>
                  <a:pt x="0" y="226799"/>
                </a:lnTo>
                <a:lnTo>
                  <a:pt x="4903" y="272499"/>
                </a:lnTo>
                <a:lnTo>
                  <a:pt x="18965" y="315068"/>
                </a:lnTo>
                <a:lnTo>
                  <a:pt x="41214" y="353593"/>
                </a:lnTo>
                <a:lnTo>
                  <a:pt x="70678" y="387160"/>
                </a:lnTo>
                <a:lnTo>
                  <a:pt x="106385" y="414858"/>
                </a:lnTo>
                <a:lnTo>
                  <a:pt x="147364" y="435772"/>
                </a:lnTo>
                <a:lnTo>
                  <a:pt x="192643" y="448989"/>
                </a:lnTo>
                <a:lnTo>
                  <a:pt x="241249" y="453598"/>
                </a:lnTo>
                <a:lnTo>
                  <a:pt x="289855" y="448989"/>
                </a:lnTo>
                <a:lnTo>
                  <a:pt x="335133" y="435772"/>
                </a:lnTo>
                <a:lnTo>
                  <a:pt x="376112" y="414858"/>
                </a:lnTo>
                <a:lnTo>
                  <a:pt x="411819" y="387160"/>
                </a:lnTo>
                <a:lnTo>
                  <a:pt x="441284" y="353593"/>
                </a:lnTo>
                <a:lnTo>
                  <a:pt x="463533" y="315068"/>
                </a:lnTo>
                <a:lnTo>
                  <a:pt x="477595" y="272499"/>
                </a:lnTo>
                <a:lnTo>
                  <a:pt x="482498" y="226799"/>
                </a:lnTo>
                <a:lnTo>
                  <a:pt x="477595" y="181098"/>
                </a:lnTo>
                <a:lnTo>
                  <a:pt x="463533" y="138529"/>
                </a:lnTo>
                <a:lnTo>
                  <a:pt x="441284" y="100005"/>
                </a:lnTo>
                <a:lnTo>
                  <a:pt x="411819" y="66437"/>
                </a:lnTo>
                <a:lnTo>
                  <a:pt x="376112" y="38740"/>
                </a:lnTo>
                <a:lnTo>
                  <a:pt x="335133" y="17826"/>
                </a:lnTo>
                <a:lnTo>
                  <a:pt x="289855" y="4608"/>
                </a:lnTo>
                <a:lnTo>
                  <a:pt x="241249" y="0"/>
                </a:lnTo>
                <a:close/>
              </a:path>
            </a:pathLst>
          </a:custGeom>
          <a:solidFill>
            <a:srgbClr val="FAC02D"/>
          </a:solidFill>
        </p:spPr>
        <p:txBody>
          <a:bodyPr wrap="square" lIns="0" tIns="0" rIns="0" bIns="0" rtlCol="0"/>
          <a:lstStyle/>
          <a:p/>
        </p:txBody>
      </p:sp>
      <p:sp>
        <p:nvSpPr>
          <p:cNvPr id="79" name="object 79"/>
          <p:cNvSpPr txBox="1"/>
          <p:nvPr/>
        </p:nvSpPr>
        <p:spPr>
          <a:xfrm>
            <a:off x="16003775" y="5825761"/>
            <a:ext cx="1028065"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2022.1.1</a:t>
            </a:r>
            <a:endParaRPr sz="1950">
              <a:latin typeface="微软雅黑"/>
              <a:cs typeface="微软雅黑"/>
            </a:endParaRPr>
          </a:p>
        </p:txBody>
      </p:sp>
      <p:sp>
        <p:nvSpPr>
          <p:cNvPr id="80" name="object 80"/>
          <p:cNvSpPr txBox="1"/>
          <p:nvPr/>
        </p:nvSpPr>
        <p:spPr>
          <a:xfrm>
            <a:off x="10666346" y="4945745"/>
            <a:ext cx="1174750"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2B3942"/>
                </a:solidFill>
                <a:latin typeface="微软雅黑"/>
                <a:cs typeface="微软雅黑"/>
              </a:rPr>
              <a:t>2020.8.17</a:t>
            </a:r>
            <a:endParaRPr sz="1950">
              <a:latin typeface="微软雅黑"/>
              <a:cs typeface="微软雅黑"/>
            </a:endParaRPr>
          </a:p>
        </p:txBody>
      </p:sp>
      <p:sp>
        <p:nvSpPr>
          <p:cNvPr id="81" name="object 81"/>
          <p:cNvSpPr txBox="1"/>
          <p:nvPr/>
        </p:nvSpPr>
        <p:spPr>
          <a:xfrm>
            <a:off x="14268538" y="4941494"/>
            <a:ext cx="132334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2020.11.</a:t>
            </a:r>
            <a:r>
              <a:rPr sz="1950" spc="20">
                <a:solidFill>
                  <a:srgbClr val="2B3942"/>
                </a:solidFill>
                <a:latin typeface="微软雅黑"/>
                <a:cs typeface="微软雅黑"/>
              </a:rPr>
              <a:t>1</a:t>
            </a:r>
            <a:r>
              <a:rPr sz="1950" spc="15">
                <a:solidFill>
                  <a:srgbClr val="2B3942"/>
                </a:solidFill>
                <a:latin typeface="微软雅黑"/>
                <a:cs typeface="微软雅黑"/>
              </a:rPr>
              <a:t>1</a:t>
            </a:r>
            <a:endParaRPr sz="1950">
              <a:latin typeface="微软雅黑"/>
              <a:cs typeface="微软雅黑"/>
            </a:endParaRPr>
          </a:p>
        </p:txBody>
      </p:sp>
      <p:sp>
        <p:nvSpPr>
          <p:cNvPr id="82" name="object 82"/>
          <p:cNvSpPr/>
          <p:nvPr/>
        </p:nvSpPr>
        <p:spPr>
          <a:xfrm>
            <a:off x="16649964" y="4474418"/>
            <a:ext cx="2425065" cy="446405"/>
          </a:xfrm>
          <a:custGeom>
            <a:rect l="l" t="t" r="r" b="b"/>
            <a:pathLst>
              <a:path w="2425065" h="446404">
                <a:moveTo>
                  <a:pt x="2202027" y="0"/>
                </a:moveTo>
                <a:lnTo>
                  <a:pt x="2202027" y="111514"/>
                </a:lnTo>
                <a:lnTo>
                  <a:pt x="0" y="111514"/>
                </a:lnTo>
                <a:lnTo>
                  <a:pt x="0" y="334544"/>
                </a:lnTo>
                <a:lnTo>
                  <a:pt x="2202027" y="334544"/>
                </a:lnTo>
                <a:lnTo>
                  <a:pt x="2202027" y="446059"/>
                </a:lnTo>
                <a:lnTo>
                  <a:pt x="2425057" y="223029"/>
                </a:lnTo>
                <a:lnTo>
                  <a:pt x="2202027" y="0"/>
                </a:lnTo>
                <a:close/>
              </a:path>
            </a:pathLst>
          </a:custGeom>
          <a:solidFill>
            <a:srgbClr val="1F4E79"/>
          </a:solidFill>
        </p:spPr>
        <p:txBody>
          <a:bodyPr wrap="square" lIns="0" tIns="0" rIns="0" bIns="0" rtlCol="0"/>
          <a:lstStyle/>
          <a:p/>
        </p:txBody>
      </p:sp>
      <p:sp>
        <p:nvSpPr>
          <p:cNvPr id="83" name="object 83"/>
          <p:cNvSpPr/>
          <p:nvPr/>
        </p:nvSpPr>
        <p:spPr>
          <a:xfrm>
            <a:off x="18451795" y="4470649"/>
            <a:ext cx="482600" cy="454025"/>
          </a:xfrm>
          <a:custGeom>
            <a:rect l="l" t="t" r="r" b="b"/>
            <a:pathLst>
              <a:path w="482600" h="454025">
                <a:moveTo>
                  <a:pt x="241249" y="0"/>
                </a:moveTo>
                <a:lnTo>
                  <a:pt x="192643" y="4608"/>
                </a:lnTo>
                <a:lnTo>
                  <a:pt x="147364" y="17826"/>
                </a:lnTo>
                <a:lnTo>
                  <a:pt x="106385" y="38740"/>
                </a:lnTo>
                <a:lnTo>
                  <a:pt x="70678" y="66437"/>
                </a:lnTo>
                <a:lnTo>
                  <a:pt x="41214" y="100005"/>
                </a:lnTo>
                <a:lnTo>
                  <a:pt x="18965" y="138529"/>
                </a:lnTo>
                <a:lnTo>
                  <a:pt x="4903" y="181098"/>
                </a:lnTo>
                <a:lnTo>
                  <a:pt x="0" y="226799"/>
                </a:lnTo>
                <a:lnTo>
                  <a:pt x="4903" y="272499"/>
                </a:lnTo>
                <a:lnTo>
                  <a:pt x="18965" y="315068"/>
                </a:lnTo>
                <a:lnTo>
                  <a:pt x="41214" y="353593"/>
                </a:lnTo>
                <a:lnTo>
                  <a:pt x="70678" y="387160"/>
                </a:lnTo>
                <a:lnTo>
                  <a:pt x="106385" y="414858"/>
                </a:lnTo>
                <a:lnTo>
                  <a:pt x="147364" y="435772"/>
                </a:lnTo>
                <a:lnTo>
                  <a:pt x="192643" y="448989"/>
                </a:lnTo>
                <a:lnTo>
                  <a:pt x="241249" y="453598"/>
                </a:lnTo>
                <a:lnTo>
                  <a:pt x="289855" y="448989"/>
                </a:lnTo>
                <a:lnTo>
                  <a:pt x="335133" y="435772"/>
                </a:lnTo>
                <a:lnTo>
                  <a:pt x="376112" y="414858"/>
                </a:lnTo>
                <a:lnTo>
                  <a:pt x="411819" y="387160"/>
                </a:lnTo>
                <a:lnTo>
                  <a:pt x="441284" y="353593"/>
                </a:lnTo>
                <a:lnTo>
                  <a:pt x="463533" y="315068"/>
                </a:lnTo>
                <a:lnTo>
                  <a:pt x="477595" y="272499"/>
                </a:lnTo>
                <a:lnTo>
                  <a:pt x="482498" y="226799"/>
                </a:lnTo>
                <a:lnTo>
                  <a:pt x="477595" y="181098"/>
                </a:lnTo>
                <a:lnTo>
                  <a:pt x="463533" y="138529"/>
                </a:lnTo>
                <a:lnTo>
                  <a:pt x="441284" y="100005"/>
                </a:lnTo>
                <a:lnTo>
                  <a:pt x="411819" y="66437"/>
                </a:lnTo>
                <a:lnTo>
                  <a:pt x="376112" y="38740"/>
                </a:lnTo>
                <a:lnTo>
                  <a:pt x="335133" y="17826"/>
                </a:lnTo>
                <a:lnTo>
                  <a:pt x="289855" y="4608"/>
                </a:lnTo>
                <a:lnTo>
                  <a:pt x="241249" y="0"/>
                </a:lnTo>
                <a:close/>
              </a:path>
            </a:pathLst>
          </a:custGeom>
          <a:solidFill>
            <a:srgbClr val="FAC02D"/>
          </a:solidFill>
        </p:spPr>
        <p:txBody>
          <a:bodyPr wrap="square" lIns="0" tIns="0" rIns="0" bIns="0" rtlCol="0"/>
          <a:lstStyle/>
          <a:p/>
        </p:txBody>
      </p:sp>
      <p:sp>
        <p:nvSpPr>
          <p:cNvPr id="84" name="object 84"/>
          <p:cNvSpPr txBox="1"/>
          <p:nvPr/>
        </p:nvSpPr>
        <p:spPr>
          <a:xfrm>
            <a:off x="18089052" y="4951022"/>
            <a:ext cx="1028065"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2021.3.1</a:t>
            </a:r>
            <a:endParaRPr sz="1950">
              <a:latin typeface="微软雅黑"/>
              <a:cs typeface="微软雅黑"/>
            </a:endParaRPr>
          </a:p>
        </p:txBody>
      </p:sp>
      <p:sp>
        <p:nvSpPr>
          <p:cNvPr id="85" name="object 85"/>
          <p:cNvSpPr txBox="1"/>
          <p:nvPr/>
        </p:nvSpPr>
        <p:spPr>
          <a:xfrm>
            <a:off x="2469423" y="3813570"/>
            <a:ext cx="132334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2018.12.</a:t>
            </a:r>
            <a:r>
              <a:rPr sz="1950" spc="20">
                <a:solidFill>
                  <a:srgbClr val="2B3942"/>
                </a:solidFill>
                <a:latin typeface="微软雅黑"/>
                <a:cs typeface="微软雅黑"/>
              </a:rPr>
              <a:t>3</a:t>
            </a:r>
            <a:r>
              <a:rPr sz="1950" spc="15">
                <a:solidFill>
                  <a:srgbClr val="2B3942"/>
                </a:solidFill>
                <a:latin typeface="微软雅黑"/>
                <a:cs typeface="微软雅黑"/>
              </a:rPr>
              <a:t>1</a:t>
            </a:r>
            <a:endParaRPr sz="1950">
              <a:latin typeface="微软雅黑"/>
              <a:cs typeface="微软雅黑"/>
            </a:endParaRPr>
          </a:p>
        </p:txBody>
      </p:sp>
      <p:sp>
        <p:nvSpPr>
          <p:cNvPr id="86" name="object 86"/>
          <p:cNvSpPr/>
          <p:nvPr/>
        </p:nvSpPr>
        <p:spPr>
          <a:xfrm>
            <a:off x="3229221" y="3387540"/>
            <a:ext cx="2860040" cy="445134"/>
          </a:xfrm>
          <a:custGeom>
            <a:rect l="l" t="t" r="r" b="b"/>
            <a:pathLst>
              <a:path w="2860040" h="445134">
                <a:moveTo>
                  <a:pt x="2637406" y="0"/>
                </a:moveTo>
                <a:lnTo>
                  <a:pt x="2637406" y="111200"/>
                </a:lnTo>
                <a:lnTo>
                  <a:pt x="0" y="111200"/>
                </a:lnTo>
                <a:lnTo>
                  <a:pt x="0" y="333602"/>
                </a:lnTo>
                <a:lnTo>
                  <a:pt x="2637406" y="333602"/>
                </a:lnTo>
                <a:lnTo>
                  <a:pt x="2637406" y="444803"/>
                </a:lnTo>
                <a:lnTo>
                  <a:pt x="2859808" y="222401"/>
                </a:lnTo>
                <a:lnTo>
                  <a:pt x="2637406" y="0"/>
                </a:lnTo>
                <a:close/>
              </a:path>
            </a:pathLst>
          </a:custGeom>
          <a:solidFill>
            <a:srgbClr val="BEBEBE"/>
          </a:solidFill>
        </p:spPr>
        <p:txBody>
          <a:bodyPr wrap="square" lIns="0" tIns="0" rIns="0" bIns="0" rtlCol="0"/>
          <a:lstStyle/>
          <a:p/>
        </p:txBody>
      </p:sp>
      <p:sp>
        <p:nvSpPr>
          <p:cNvPr id="87" name="object 87"/>
          <p:cNvSpPr txBox="1"/>
          <p:nvPr/>
        </p:nvSpPr>
        <p:spPr>
          <a:xfrm>
            <a:off x="4780871" y="2770461"/>
            <a:ext cx="43180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2B3942"/>
                </a:solidFill>
                <a:latin typeface="微软雅黑"/>
                <a:cs typeface="微软雅黑"/>
              </a:rPr>
              <a:t>3</a:t>
            </a:r>
            <a:r>
              <a:rPr sz="1950" b="1" spc="25">
                <a:solidFill>
                  <a:srgbClr val="2B3942"/>
                </a:solidFill>
                <a:latin typeface="微软雅黑"/>
                <a:cs typeface="微软雅黑"/>
              </a:rPr>
              <a:t>月</a:t>
            </a:r>
            <a:endParaRPr sz="1950">
              <a:latin typeface="微软雅黑"/>
              <a:cs typeface="微软雅黑"/>
            </a:endParaRPr>
          </a:p>
        </p:txBody>
      </p:sp>
      <p:sp>
        <p:nvSpPr>
          <p:cNvPr id="88" name="object 88"/>
          <p:cNvSpPr/>
          <p:nvPr/>
        </p:nvSpPr>
        <p:spPr>
          <a:xfrm>
            <a:off x="16371019" y="3402619"/>
            <a:ext cx="481330" cy="454025"/>
          </a:xfrm>
          <a:custGeom>
            <a:rect l="l" t="t" r="r" b="b"/>
            <a:pathLst>
              <a:path w="481330" h="454025">
                <a:moveTo>
                  <a:pt x="240620" y="0"/>
                </a:moveTo>
                <a:lnTo>
                  <a:pt x="192131" y="4608"/>
                </a:lnTo>
                <a:lnTo>
                  <a:pt x="146967" y="17826"/>
                </a:lnTo>
                <a:lnTo>
                  <a:pt x="106094" y="38740"/>
                </a:lnTo>
                <a:lnTo>
                  <a:pt x="70482" y="66437"/>
                </a:lnTo>
                <a:lnTo>
                  <a:pt x="41098" y="100005"/>
                </a:lnTo>
                <a:lnTo>
                  <a:pt x="18911" y="138529"/>
                </a:lnTo>
                <a:lnTo>
                  <a:pt x="4889" y="181098"/>
                </a:lnTo>
                <a:lnTo>
                  <a:pt x="0" y="226799"/>
                </a:lnTo>
                <a:lnTo>
                  <a:pt x="4889" y="272499"/>
                </a:lnTo>
                <a:lnTo>
                  <a:pt x="18911" y="315068"/>
                </a:lnTo>
                <a:lnTo>
                  <a:pt x="41098" y="353593"/>
                </a:lnTo>
                <a:lnTo>
                  <a:pt x="70482" y="387160"/>
                </a:lnTo>
                <a:lnTo>
                  <a:pt x="106094" y="414858"/>
                </a:lnTo>
                <a:lnTo>
                  <a:pt x="146967" y="435772"/>
                </a:lnTo>
                <a:lnTo>
                  <a:pt x="192131" y="448989"/>
                </a:lnTo>
                <a:lnTo>
                  <a:pt x="240620" y="453598"/>
                </a:lnTo>
                <a:lnTo>
                  <a:pt x="289109" y="448989"/>
                </a:lnTo>
                <a:lnTo>
                  <a:pt x="334274" y="435772"/>
                </a:lnTo>
                <a:lnTo>
                  <a:pt x="375147" y="414858"/>
                </a:lnTo>
                <a:lnTo>
                  <a:pt x="410759" y="387160"/>
                </a:lnTo>
                <a:lnTo>
                  <a:pt x="440143" y="353593"/>
                </a:lnTo>
                <a:lnTo>
                  <a:pt x="462330" y="315068"/>
                </a:lnTo>
                <a:lnTo>
                  <a:pt x="476352" y="272499"/>
                </a:lnTo>
                <a:lnTo>
                  <a:pt x="481241" y="226799"/>
                </a:lnTo>
                <a:lnTo>
                  <a:pt x="476352" y="181098"/>
                </a:lnTo>
                <a:lnTo>
                  <a:pt x="462330" y="138529"/>
                </a:lnTo>
                <a:lnTo>
                  <a:pt x="440143" y="100005"/>
                </a:lnTo>
                <a:lnTo>
                  <a:pt x="410759" y="66437"/>
                </a:lnTo>
                <a:lnTo>
                  <a:pt x="375147" y="38740"/>
                </a:lnTo>
                <a:lnTo>
                  <a:pt x="334274" y="17826"/>
                </a:lnTo>
                <a:lnTo>
                  <a:pt x="289109" y="4608"/>
                </a:lnTo>
                <a:lnTo>
                  <a:pt x="240620" y="0"/>
                </a:lnTo>
                <a:close/>
              </a:path>
            </a:pathLst>
          </a:custGeom>
          <a:solidFill>
            <a:srgbClr val="FAC02D"/>
          </a:solidFill>
        </p:spPr>
        <p:txBody>
          <a:bodyPr wrap="square" lIns="0" tIns="0" rIns="0" bIns="0" rtlCol="0"/>
          <a:lstStyle/>
          <a:p/>
        </p:txBody>
      </p:sp>
      <p:sp>
        <p:nvSpPr>
          <p:cNvPr id="89" name="object 89"/>
          <p:cNvSpPr txBox="1"/>
          <p:nvPr/>
        </p:nvSpPr>
        <p:spPr>
          <a:xfrm>
            <a:off x="15997910" y="3853779"/>
            <a:ext cx="1028065"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2B3942"/>
                </a:solidFill>
                <a:latin typeface="微软雅黑"/>
                <a:cs typeface="微软雅黑"/>
              </a:rPr>
              <a:t>2020.1.1</a:t>
            </a:r>
            <a:endParaRPr sz="1950">
              <a:latin typeface="微软雅黑"/>
              <a:cs typeface="微软雅黑"/>
            </a:endParaRPr>
          </a:p>
        </p:txBody>
      </p:sp>
      <p:sp>
        <p:nvSpPr>
          <p:cNvPr id="90" name="object 90"/>
          <p:cNvSpPr/>
          <p:nvPr/>
        </p:nvSpPr>
        <p:spPr>
          <a:xfrm>
            <a:off x="2833421" y="3395079"/>
            <a:ext cx="485140" cy="418465"/>
          </a:xfrm>
          <a:custGeom>
            <a:rect l="l" t="t" r="r" b="b"/>
            <a:pathLst>
              <a:path w="485139" h="418464">
                <a:moveTo>
                  <a:pt x="242505" y="0"/>
                </a:moveTo>
                <a:lnTo>
                  <a:pt x="0" y="418416"/>
                </a:lnTo>
                <a:lnTo>
                  <a:pt x="485011" y="418416"/>
                </a:lnTo>
                <a:lnTo>
                  <a:pt x="242505" y="0"/>
                </a:lnTo>
                <a:close/>
              </a:path>
            </a:pathLst>
          </a:custGeom>
          <a:solidFill>
            <a:srgbClr val="EC7C30"/>
          </a:solidFill>
        </p:spPr>
        <p:txBody>
          <a:bodyPr wrap="square" lIns="0" tIns="0" rIns="0" bIns="0" rtlCol="0"/>
          <a:lstStyle/>
          <a:p/>
        </p:txBody>
      </p:sp>
      <p:sp>
        <p:nvSpPr>
          <p:cNvPr id="91" name="object 91"/>
          <p:cNvSpPr txBox="1"/>
          <p:nvPr/>
        </p:nvSpPr>
        <p:spPr>
          <a:xfrm>
            <a:off x="10742993" y="3811895"/>
            <a:ext cx="82105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2B3942"/>
                </a:solidFill>
                <a:latin typeface="微软雅黑"/>
                <a:cs typeface="微软雅黑"/>
              </a:rPr>
              <a:t>2019.8</a:t>
            </a:r>
            <a:endParaRPr sz="1950">
              <a:latin typeface="微软雅黑"/>
              <a:cs typeface="微软雅黑"/>
            </a:endParaRPr>
          </a:p>
        </p:txBody>
      </p:sp>
      <p:sp>
        <p:nvSpPr>
          <p:cNvPr id="92" name="object 92"/>
          <p:cNvSpPr/>
          <p:nvPr/>
        </p:nvSpPr>
        <p:spPr>
          <a:xfrm>
            <a:off x="9999695" y="11203847"/>
            <a:ext cx="104708" cy="104708"/>
          </a:xfrm>
          <a:prstGeom prst="rect">
            <a:avLst/>
          </a:prstGeom>
          <a:blipFill>
            <a:blip r:embed="rId2"/>
            <a:stretch>
              <a:fillRect/>
            </a:stretch>
          </a:blipFill>
        </p:spPr>
        <p:txBody>
          <a:bodyPr wrap="square" lIns="0" tIns="0" rIns="0" bIns="0" rtlCol="0"/>
          <a:lstStyle/>
          <a:p/>
        </p:txBody>
      </p:sp>
      <p:sp>
        <p:nvSpPr>
          <p:cNvPr id="93" name="object 93"/>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5</a:t>
            </a:fld>
            <a:r>
              <a:rPr sz="1300" spc="15">
                <a:solidFill>
                  <a:srgbClr val="929199"/>
                </a:solidFill>
                <a:latin typeface="微软雅黑"/>
                <a:cs typeface="微软雅黑"/>
              </a:rPr>
              <a:t>－</a:t>
            </a:r>
            <a:endParaRPr sz="1300">
              <a:latin typeface="微软雅黑"/>
              <a:cs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60135"/>
            <a:ext cx="13085445" cy="1232535"/>
          </a:xfrm>
          <a:prstGeom prst="rect">
            <a:avLst/>
          </a:prstGeom>
        </p:spPr>
        <p:txBody>
          <a:bodyPr vert="horz" wrap="square" lIns="0" tIns="12700" rIns="0" bIns="0" rtlCol="0">
            <a:spAutoFit/>
          </a:bodyPr>
          <a:lstStyle/>
          <a:p>
            <a:pPr marL="12700" marR="5080">
              <a:lnSpc>
                <a:spcPct val="100200"/>
              </a:lnSpc>
              <a:spcBef>
                <a:spcPts val="100"/>
              </a:spcBef>
            </a:pPr>
            <a:r>
              <a:rPr sz="3950" spc="5">
                <a:solidFill>
                  <a:srgbClr val="000000"/>
                </a:solidFill>
              </a:rPr>
              <a:t>2023</a:t>
            </a:r>
            <a:r>
              <a:rPr sz="3950" spc="-10">
                <a:solidFill>
                  <a:srgbClr val="000000"/>
                </a:solidFill>
              </a:rPr>
              <a:t> </a:t>
            </a:r>
            <a:r>
              <a:rPr sz="3950">
                <a:solidFill>
                  <a:srgbClr val="000000"/>
                </a:solidFill>
              </a:rPr>
              <a:t>年</a:t>
            </a:r>
            <a:r>
              <a:rPr sz="3950" spc="5">
                <a:solidFill>
                  <a:srgbClr val="000000"/>
                </a:solidFill>
              </a:rPr>
              <a:t>提出，在目录达到</a:t>
            </a:r>
            <a:r>
              <a:rPr sz="3950" spc="-15">
                <a:solidFill>
                  <a:srgbClr val="000000"/>
                </a:solidFill>
              </a:rPr>
              <a:t> </a:t>
            </a:r>
            <a:r>
              <a:rPr sz="3950" spc="5">
                <a:solidFill>
                  <a:srgbClr val="000000"/>
                </a:solidFill>
              </a:rPr>
              <a:t>8</a:t>
            </a:r>
            <a:r>
              <a:rPr sz="3950">
                <a:solidFill>
                  <a:srgbClr val="000000"/>
                </a:solidFill>
              </a:rPr>
              <a:t> </a:t>
            </a:r>
            <a:r>
              <a:rPr sz="3950" spc="5">
                <a:solidFill>
                  <a:srgbClr val="000000"/>
                </a:solidFill>
              </a:rPr>
              <a:t>年的谈判药可纳入常规目录管 理，同时细化了重新谈判的纳入范围</a:t>
            </a:r>
            <a:endParaRPr sz="3950"/>
          </a:p>
        </p:txBody>
      </p:sp>
      <p:sp>
        <p:nvSpPr>
          <p:cNvPr id="3" name="object 3"/>
          <p:cNvSpPr txBox="1"/>
          <p:nvPr/>
        </p:nvSpPr>
        <p:spPr>
          <a:xfrm>
            <a:off x="1040387" y="6227245"/>
            <a:ext cx="8703945" cy="445134"/>
          </a:xfrm>
          <a:prstGeom prst="rect">
            <a:avLst/>
          </a:prstGeom>
          <a:solidFill>
            <a:srgbClr val="1F4E79"/>
          </a:solidFill>
          <a:ln w="10470">
            <a:solidFill>
              <a:srgbClr val="3497DB"/>
            </a:solidFill>
          </a:ln>
        </p:spPr>
        <p:txBody>
          <a:bodyPr vert="horz" wrap="square" lIns="0" tIns="29845" rIns="0" bIns="0" rtlCol="0">
            <a:spAutoFit/>
          </a:bodyPr>
          <a:lstStyle/>
          <a:p>
            <a:pPr algn="ctr">
              <a:lnSpc>
                <a:spcPct val="100000"/>
              </a:lnSpc>
              <a:spcBef>
                <a:spcPts val="235"/>
              </a:spcBef>
            </a:pPr>
            <a:r>
              <a:rPr sz="2300" b="1" spc="5">
                <a:solidFill>
                  <a:srgbClr val="FFFFFF"/>
                </a:solidFill>
                <a:latin typeface="微软雅黑"/>
                <a:cs typeface="微软雅黑"/>
              </a:rPr>
              <a:t>重新谈判</a:t>
            </a:r>
            <a:endParaRPr sz="2300">
              <a:latin typeface="微软雅黑"/>
              <a:cs typeface="微软雅黑"/>
            </a:endParaRPr>
          </a:p>
        </p:txBody>
      </p:sp>
      <p:sp>
        <p:nvSpPr>
          <p:cNvPr id="4" name="object 4"/>
          <p:cNvSpPr/>
          <p:nvPr/>
        </p:nvSpPr>
        <p:spPr>
          <a:xfrm>
            <a:off x="1024680" y="2421915"/>
            <a:ext cx="8715375" cy="3547745"/>
          </a:xfrm>
          <a:custGeom>
            <a:rect l="l" t="t" r="r" b="b"/>
            <a:pathLst>
              <a:path w="8715375" h="3547745">
                <a:moveTo>
                  <a:pt x="0" y="3547117"/>
                </a:moveTo>
                <a:lnTo>
                  <a:pt x="8715127" y="3547117"/>
                </a:lnTo>
                <a:lnTo>
                  <a:pt x="8715127" y="0"/>
                </a:lnTo>
                <a:lnTo>
                  <a:pt x="0" y="0"/>
                </a:lnTo>
                <a:lnTo>
                  <a:pt x="0" y="3547117"/>
                </a:lnTo>
                <a:close/>
              </a:path>
            </a:pathLst>
          </a:custGeom>
          <a:ln w="15706">
            <a:solidFill>
              <a:srgbClr val="A4A4A4"/>
            </a:solidFill>
          </a:ln>
        </p:spPr>
        <p:txBody>
          <a:bodyPr wrap="square" lIns="0" tIns="0" rIns="0" bIns="0" rtlCol="0"/>
          <a:lstStyle/>
          <a:p/>
        </p:txBody>
      </p:sp>
      <p:sp>
        <p:nvSpPr>
          <p:cNvPr id="5" name="object 5"/>
          <p:cNvSpPr txBox="1"/>
          <p:nvPr/>
        </p:nvSpPr>
        <p:spPr>
          <a:xfrm>
            <a:off x="10195291" y="1784238"/>
            <a:ext cx="8789670" cy="460375"/>
          </a:xfrm>
          <a:prstGeom prst="rect">
            <a:avLst/>
          </a:prstGeom>
          <a:solidFill>
            <a:srgbClr val="1791AB"/>
          </a:solidFill>
        </p:spPr>
        <p:txBody>
          <a:bodyPr vert="horz" wrap="square" lIns="0" tIns="37465" rIns="0" bIns="0" rtlCol="0">
            <a:spAutoFit/>
          </a:bodyPr>
          <a:lstStyle/>
          <a:p>
            <a:pPr marL="635" algn="ctr">
              <a:lnSpc>
                <a:spcPct val="100000"/>
              </a:lnSpc>
              <a:spcBef>
                <a:spcPts val="295"/>
              </a:spcBef>
            </a:pPr>
            <a:r>
              <a:rPr sz="2300" b="1" spc="5">
                <a:solidFill>
                  <a:srgbClr val="FFFFFF"/>
                </a:solidFill>
                <a:latin typeface="微软雅黑"/>
                <a:cs typeface="微软雅黑"/>
              </a:rPr>
              <a:t>简易续约</a:t>
            </a:r>
            <a:endParaRPr sz="2300">
              <a:latin typeface="微软雅黑"/>
              <a:cs typeface="微软雅黑"/>
            </a:endParaRPr>
          </a:p>
        </p:txBody>
      </p:sp>
      <p:sp>
        <p:nvSpPr>
          <p:cNvPr id="6" name="object 6"/>
          <p:cNvSpPr txBox="1"/>
          <p:nvPr/>
        </p:nvSpPr>
        <p:spPr>
          <a:xfrm>
            <a:off x="1007718" y="1784238"/>
            <a:ext cx="8691880" cy="474980"/>
          </a:xfrm>
          <a:prstGeom prst="rect">
            <a:avLst/>
          </a:prstGeom>
          <a:solidFill>
            <a:srgbClr val="79C2C6"/>
          </a:solidFill>
        </p:spPr>
        <p:txBody>
          <a:bodyPr vert="horz" wrap="square" lIns="0" tIns="51435" rIns="0" bIns="0" rtlCol="0">
            <a:spAutoFit/>
          </a:bodyPr>
          <a:lstStyle/>
          <a:p>
            <a:pPr marL="635" algn="ctr">
              <a:lnSpc>
                <a:spcPct val="100000"/>
              </a:lnSpc>
              <a:spcBef>
                <a:spcPts val="405"/>
              </a:spcBef>
            </a:pPr>
            <a:r>
              <a:rPr sz="2300" b="1" spc="5">
                <a:solidFill>
                  <a:srgbClr val="FFFFFF"/>
                </a:solidFill>
                <a:latin typeface="微软雅黑"/>
                <a:cs typeface="微软雅黑"/>
              </a:rPr>
              <a:t>纳入常规目录管理</a:t>
            </a:r>
            <a:endParaRPr sz="2300">
              <a:latin typeface="微软雅黑"/>
              <a:cs typeface="微软雅黑"/>
            </a:endParaRPr>
          </a:p>
        </p:txBody>
      </p:sp>
      <p:sp>
        <p:nvSpPr>
          <p:cNvPr id="7" name="object 7"/>
          <p:cNvSpPr txBox="1"/>
          <p:nvPr/>
        </p:nvSpPr>
        <p:spPr>
          <a:xfrm>
            <a:off x="1221324" y="4809906"/>
            <a:ext cx="8259445" cy="942975"/>
          </a:xfrm>
          <a:prstGeom prst="rect">
            <a:avLst/>
          </a:prstGeom>
          <a:solidFill>
            <a:srgbClr val="F1F1F1"/>
          </a:solidFill>
        </p:spPr>
        <p:txBody>
          <a:bodyPr vert="horz" wrap="square" lIns="0" tIns="23495" rIns="0" bIns="0" rtlCol="0">
            <a:spAutoFit/>
          </a:bodyPr>
          <a:lstStyle/>
          <a:p>
            <a:pPr marL="734695" marR="299085" indent="-283210">
              <a:lnSpc>
                <a:spcPts val="3560"/>
              </a:lnSpc>
              <a:spcBef>
                <a:spcPts val="185"/>
              </a:spcBef>
              <a:buSzPct val="95121"/>
              <a:buFont typeface="Arial"/>
              <a:buChar char="•"/>
              <a:tabLst>
                <a:tab pos="734695"/>
                <a:tab pos="735330"/>
              </a:tabLst>
            </a:pPr>
            <a:r>
              <a:rPr sz="2050" b="1" i="1" spc="-75">
                <a:solidFill>
                  <a:srgbClr val="C00000"/>
                </a:solidFill>
                <a:latin typeface="微软雅黑"/>
                <a:cs typeface="微软雅黑"/>
              </a:rPr>
              <a:t>截至</a:t>
            </a:r>
            <a:r>
              <a:rPr sz="2050" b="1" i="1" spc="-30">
                <a:solidFill>
                  <a:srgbClr val="C00000"/>
                </a:solidFill>
                <a:latin typeface="微软雅黑"/>
                <a:cs typeface="微软雅黑"/>
              </a:rPr>
              <a:t> </a:t>
            </a:r>
            <a:r>
              <a:rPr sz="2050" b="1" i="1" spc="-50">
                <a:solidFill>
                  <a:srgbClr val="C00000"/>
                </a:solidFill>
                <a:latin typeface="微软雅黑"/>
                <a:cs typeface="微软雅黑"/>
              </a:rPr>
              <a:t>2023</a:t>
            </a:r>
            <a:r>
              <a:rPr sz="2050" b="1" i="1" spc="-35">
                <a:solidFill>
                  <a:srgbClr val="C00000"/>
                </a:solidFill>
                <a:latin typeface="微软雅黑"/>
                <a:cs typeface="微软雅黑"/>
              </a:rPr>
              <a:t> </a:t>
            </a:r>
            <a:r>
              <a:rPr sz="2050" b="1" i="1" spc="-75">
                <a:solidFill>
                  <a:srgbClr val="C00000"/>
                </a:solidFill>
                <a:latin typeface="微软雅黑"/>
                <a:cs typeface="微软雅黑"/>
              </a:rPr>
              <a:t>年</a:t>
            </a:r>
            <a:r>
              <a:rPr sz="2050" b="1" i="1" spc="-20">
                <a:solidFill>
                  <a:srgbClr val="C00000"/>
                </a:solidFill>
                <a:latin typeface="微软雅黑"/>
                <a:cs typeface="微软雅黑"/>
              </a:rPr>
              <a:t> </a:t>
            </a:r>
            <a:r>
              <a:rPr sz="2050" b="1" i="1" spc="-50">
                <a:solidFill>
                  <a:srgbClr val="C00000"/>
                </a:solidFill>
                <a:latin typeface="微软雅黑"/>
                <a:cs typeface="微软雅黑"/>
              </a:rPr>
              <a:t>12</a:t>
            </a:r>
            <a:r>
              <a:rPr sz="2050" b="1" i="1" spc="-35">
                <a:solidFill>
                  <a:srgbClr val="C00000"/>
                </a:solidFill>
                <a:latin typeface="微软雅黑"/>
                <a:cs typeface="微软雅黑"/>
              </a:rPr>
              <a:t> </a:t>
            </a:r>
            <a:r>
              <a:rPr sz="2050" b="1" i="1" spc="-75">
                <a:solidFill>
                  <a:srgbClr val="C00000"/>
                </a:solidFill>
                <a:latin typeface="微软雅黑"/>
                <a:cs typeface="微软雅黑"/>
              </a:rPr>
              <a:t>月</a:t>
            </a:r>
            <a:r>
              <a:rPr sz="2050" b="1" i="1" spc="-30">
                <a:solidFill>
                  <a:srgbClr val="C00000"/>
                </a:solidFill>
                <a:latin typeface="微软雅黑"/>
                <a:cs typeface="微软雅黑"/>
              </a:rPr>
              <a:t> </a:t>
            </a:r>
            <a:r>
              <a:rPr sz="2050" b="1" i="1" spc="-50">
                <a:solidFill>
                  <a:srgbClr val="C00000"/>
                </a:solidFill>
                <a:latin typeface="微软雅黑"/>
                <a:cs typeface="微软雅黑"/>
              </a:rPr>
              <a:t>31</a:t>
            </a:r>
            <a:r>
              <a:rPr sz="2050" b="1" i="1" spc="-20">
                <a:solidFill>
                  <a:srgbClr val="C00000"/>
                </a:solidFill>
                <a:latin typeface="微软雅黑"/>
                <a:cs typeface="微软雅黑"/>
              </a:rPr>
              <a:t> </a:t>
            </a:r>
            <a:r>
              <a:rPr sz="2050" b="1" i="1" spc="-75">
                <a:solidFill>
                  <a:srgbClr val="C00000"/>
                </a:solidFill>
                <a:latin typeface="微软雅黑"/>
                <a:cs typeface="微软雅黑"/>
              </a:rPr>
              <a:t>日，连续纳入目录“协议期内谈判药品部 分”时间达到</a:t>
            </a:r>
            <a:r>
              <a:rPr sz="2050" b="1" i="1" spc="-35">
                <a:solidFill>
                  <a:srgbClr val="C00000"/>
                </a:solidFill>
                <a:latin typeface="微软雅黑"/>
                <a:cs typeface="微软雅黑"/>
              </a:rPr>
              <a:t> </a:t>
            </a:r>
            <a:r>
              <a:rPr sz="2050" b="1" i="1" spc="-45">
                <a:solidFill>
                  <a:srgbClr val="C00000"/>
                </a:solidFill>
                <a:latin typeface="微软雅黑"/>
                <a:cs typeface="微软雅黑"/>
              </a:rPr>
              <a:t>8</a:t>
            </a:r>
            <a:r>
              <a:rPr sz="2050" b="1" i="1" spc="-25">
                <a:solidFill>
                  <a:srgbClr val="C00000"/>
                </a:solidFill>
                <a:latin typeface="微软雅黑"/>
                <a:cs typeface="微软雅黑"/>
              </a:rPr>
              <a:t> </a:t>
            </a:r>
            <a:r>
              <a:rPr sz="2050" b="1" i="1" spc="-75">
                <a:solidFill>
                  <a:srgbClr val="C00000"/>
                </a:solidFill>
                <a:latin typeface="微软雅黑"/>
                <a:cs typeface="微软雅黑"/>
              </a:rPr>
              <a:t>年的药品</a:t>
            </a:r>
            <a:endParaRPr sz="2050">
              <a:latin typeface="微软雅黑"/>
              <a:cs typeface="微软雅黑"/>
            </a:endParaRPr>
          </a:p>
        </p:txBody>
      </p:sp>
      <p:sp>
        <p:nvSpPr>
          <p:cNvPr id="8" name="object 8"/>
          <p:cNvSpPr txBox="1"/>
          <p:nvPr/>
        </p:nvSpPr>
        <p:spPr>
          <a:xfrm>
            <a:off x="1245197" y="3715489"/>
            <a:ext cx="8260715" cy="944244"/>
          </a:xfrm>
          <a:prstGeom prst="rect">
            <a:avLst/>
          </a:prstGeom>
          <a:solidFill>
            <a:srgbClr val="F1F1F1"/>
          </a:solidFill>
        </p:spPr>
        <p:txBody>
          <a:bodyPr vert="horz" wrap="square" lIns="0" tIns="5715" rIns="0" bIns="0" rtlCol="0">
            <a:spAutoFit/>
          </a:bodyPr>
          <a:lstStyle/>
          <a:p>
            <a:pPr>
              <a:lnSpc>
                <a:spcPct val="100000"/>
              </a:lnSpc>
              <a:spcBef>
                <a:spcPts val="45"/>
              </a:spcBef>
            </a:pPr>
            <a:endParaRPr sz="2450">
              <a:latin typeface="Times New Roman"/>
              <a:cs typeface="Times New Roman"/>
            </a:endParaRPr>
          </a:p>
          <a:p>
            <a:pPr marL="734695" indent="-283210">
              <a:lnSpc>
                <a:spcPct val="100000"/>
              </a:lnSpc>
              <a:buFont typeface="Arial"/>
              <a:buChar char="•"/>
              <a:tabLst>
                <a:tab pos="734695"/>
                <a:tab pos="735330"/>
              </a:tabLst>
            </a:pPr>
            <a:r>
              <a:rPr sz="1950" b="1" spc="25">
                <a:latin typeface="微软雅黑"/>
                <a:cs typeface="微软雅黑"/>
              </a:rPr>
              <a:t>连续两个协议周期均未调整支付标准和范围的独家药品</a:t>
            </a:r>
            <a:endParaRPr sz="1950">
              <a:latin typeface="微软雅黑"/>
              <a:cs typeface="微软雅黑"/>
            </a:endParaRPr>
          </a:p>
        </p:txBody>
      </p:sp>
      <p:sp>
        <p:nvSpPr>
          <p:cNvPr id="9" name="object 9"/>
          <p:cNvSpPr txBox="1"/>
          <p:nvPr/>
        </p:nvSpPr>
        <p:spPr>
          <a:xfrm>
            <a:off x="1245197" y="2621071"/>
            <a:ext cx="8260715" cy="944244"/>
          </a:xfrm>
          <a:prstGeom prst="rect">
            <a:avLst/>
          </a:prstGeom>
          <a:solidFill>
            <a:srgbClr val="F1F1F1"/>
          </a:solidFill>
        </p:spPr>
        <p:txBody>
          <a:bodyPr vert="horz" wrap="square" lIns="0" tIns="5715" rIns="0" bIns="0" rtlCol="0">
            <a:spAutoFit/>
          </a:bodyPr>
          <a:lstStyle/>
          <a:p>
            <a:pPr>
              <a:lnSpc>
                <a:spcPct val="100000"/>
              </a:lnSpc>
              <a:spcBef>
                <a:spcPts val="45"/>
              </a:spcBef>
            </a:pPr>
            <a:endParaRPr sz="2450">
              <a:latin typeface="Times New Roman"/>
              <a:cs typeface="Times New Roman"/>
            </a:endParaRPr>
          </a:p>
          <a:p>
            <a:pPr marL="734695" indent="-283210">
              <a:lnSpc>
                <a:spcPct val="100000"/>
              </a:lnSpc>
              <a:spcBef>
                <a:spcPts val="5"/>
              </a:spcBef>
              <a:buFont typeface="Arial"/>
              <a:buChar char="•"/>
              <a:tabLst>
                <a:tab pos="734695"/>
                <a:tab pos="735330"/>
              </a:tabLst>
            </a:pPr>
            <a:r>
              <a:rPr sz="1950" b="1" spc="25">
                <a:latin typeface="微软雅黑"/>
                <a:cs typeface="微软雅黑"/>
              </a:rPr>
              <a:t>非独家药品</a:t>
            </a:r>
            <a:endParaRPr sz="1950">
              <a:latin typeface="微软雅黑"/>
              <a:cs typeface="微软雅黑"/>
            </a:endParaRPr>
          </a:p>
        </p:txBody>
      </p:sp>
      <p:sp>
        <p:nvSpPr>
          <p:cNvPr id="10" name="object 10"/>
          <p:cNvSpPr/>
          <p:nvPr/>
        </p:nvSpPr>
        <p:spPr>
          <a:xfrm>
            <a:off x="1041015" y="6803352"/>
            <a:ext cx="8686800" cy="3246120"/>
          </a:xfrm>
          <a:custGeom>
            <a:rect l="l" t="t" r="r" b="b"/>
            <a:pathLst>
              <a:path w="8686800" h="3246120">
                <a:moveTo>
                  <a:pt x="0" y="3245555"/>
                </a:moveTo>
                <a:lnTo>
                  <a:pt x="8686227" y="3245555"/>
                </a:lnTo>
                <a:lnTo>
                  <a:pt x="8686227" y="0"/>
                </a:lnTo>
                <a:lnTo>
                  <a:pt x="0" y="0"/>
                </a:lnTo>
                <a:lnTo>
                  <a:pt x="0" y="3245555"/>
                </a:lnTo>
                <a:close/>
              </a:path>
            </a:pathLst>
          </a:custGeom>
          <a:ln w="15706">
            <a:solidFill>
              <a:srgbClr val="A4A4A4"/>
            </a:solidFill>
          </a:ln>
        </p:spPr>
        <p:txBody>
          <a:bodyPr wrap="square" lIns="0" tIns="0" rIns="0" bIns="0" rtlCol="0"/>
          <a:lstStyle/>
          <a:p/>
        </p:txBody>
      </p:sp>
      <p:sp>
        <p:nvSpPr>
          <p:cNvPr id="11" name="object 11"/>
          <p:cNvSpPr txBox="1"/>
          <p:nvPr/>
        </p:nvSpPr>
        <p:spPr>
          <a:xfrm>
            <a:off x="10197176" y="2421915"/>
            <a:ext cx="8788400" cy="7627620"/>
          </a:xfrm>
          <a:prstGeom prst="rect">
            <a:avLst/>
          </a:prstGeom>
          <a:ln w="15706">
            <a:solidFill>
              <a:srgbClr val="A4A4A4"/>
            </a:solidFill>
          </a:ln>
        </p:spPr>
        <p:txBody>
          <a:bodyPr vert="horz" wrap="square" lIns="0" tIns="0" rIns="0" bIns="0" rtlCol="0">
            <a:spAutoFit/>
          </a:bodyPr>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30"/>
              </a:spcBef>
            </a:pPr>
            <a:endParaRPr sz="1650">
              <a:latin typeface="Times New Roman"/>
              <a:cs typeface="Times New Roman"/>
            </a:endParaRPr>
          </a:p>
          <a:p>
            <a:pPr marL="307340" marR="470534">
              <a:lnSpc>
                <a:spcPct val="102299"/>
              </a:lnSpc>
              <a:spcBef>
                <a:spcPts val="5"/>
              </a:spcBef>
            </a:pPr>
            <a:r>
              <a:rPr sz="1450" spc="30">
                <a:solidFill>
                  <a:srgbClr val="5E5E5E"/>
                </a:solidFill>
                <a:latin typeface="微软雅黑"/>
                <a:cs typeface="微软雅黑"/>
              </a:rPr>
              <a:t>注</a:t>
            </a:r>
            <a:r>
              <a:rPr sz="1450" spc="25">
                <a:solidFill>
                  <a:srgbClr val="5E5E5E"/>
                </a:solidFill>
                <a:latin typeface="微软雅黑"/>
                <a:cs typeface="微软雅黑"/>
              </a:rPr>
              <a:t>：*“</a:t>
            </a:r>
            <a:r>
              <a:rPr sz="1450" spc="30">
                <a:solidFill>
                  <a:srgbClr val="5E5E5E"/>
                </a:solidFill>
                <a:latin typeface="微软雅黑"/>
                <a:cs typeface="微软雅黑"/>
              </a:rPr>
              <a:t>重大变化”主要是指在同治疗领域中价格或治疗费用明显偏高、该药国内外实际销售价格 或赠药折算后的价格明显低于现行支付标准、本轮调整有同类竞品通过评审且可能对价格产生较 大影响等。</a:t>
            </a:r>
            <a:endParaRPr sz="1450">
              <a:latin typeface="微软雅黑"/>
              <a:cs typeface="微软雅黑"/>
            </a:endParaRPr>
          </a:p>
        </p:txBody>
      </p:sp>
      <p:sp>
        <p:nvSpPr>
          <p:cNvPr id="19" name="object 19"/>
          <p:cNvSpPr txBox="1"/>
          <p:nvPr/>
        </p:nvSpPr>
        <p:spPr>
          <a:xfrm>
            <a:off x="926161" y="10696357"/>
            <a:ext cx="2664460"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20" name="object 20"/>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6</a:t>
            </a:fld>
            <a:r>
              <a:rPr sz="1300" spc="15">
                <a:solidFill>
                  <a:srgbClr val="929199"/>
                </a:solidFill>
                <a:latin typeface="微软雅黑"/>
                <a:cs typeface="微软雅黑"/>
              </a:rPr>
              <a:t>－</a:t>
            </a:r>
            <a:endParaRPr sz="1300">
              <a:latin typeface="微软雅黑"/>
              <a:cs typeface="微软雅黑"/>
            </a:endParaRPr>
          </a:p>
        </p:txBody>
      </p:sp>
      <p:sp>
        <p:nvSpPr>
          <p:cNvPr id="12" name="object 12"/>
          <p:cNvSpPr txBox="1"/>
          <p:nvPr/>
        </p:nvSpPr>
        <p:spPr>
          <a:xfrm>
            <a:off x="1221324" y="6977379"/>
            <a:ext cx="8284209" cy="1722755"/>
          </a:xfrm>
          <a:prstGeom prst="rect">
            <a:avLst/>
          </a:prstGeom>
          <a:solidFill>
            <a:srgbClr val="F1F1F1"/>
          </a:solidFill>
        </p:spPr>
        <p:txBody>
          <a:bodyPr vert="horz" wrap="square" lIns="0" tIns="149225" rIns="0" bIns="0" rtlCol="0">
            <a:spAutoFit/>
          </a:bodyPr>
          <a:lstStyle/>
          <a:p>
            <a:pPr marL="734695" marR="200660" indent="-283210" algn="just">
              <a:lnSpc>
                <a:spcPct val="144800"/>
              </a:lnSpc>
              <a:spcBef>
                <a:spcPts val="1175"/>
              </a:spcBef>
              <a:buSzPct val="95121"/>
              <a:buFont typeface="Arial"/>
              <a:buChar char="•"/>
              <a:tabLst>
                <a:tab pos="735330"/>
              </a:tabLst>
            </a:pPr>
            <a:r>
              <a:rPr sz="2050" b="1" i="1" spc="-75">
                <a:solidFill>
                  <a:srgbClr val="C00000"/>
                </a:solidFill>
                <a:latin typeface="微软雅黑"/>
                <a:cs typeface="微软雅黑"/>
              </a:rPr>
              <a:t>按照现行药品注册管理办法及注册分类标准批准的</a:t>
            </a:r>
            <a:r>
              <a:rPr sz="2050" b="1" i="1" spc="-30">
                <a:solidFill>
                  <a:srgbClr val="C00000"/>
                </a:solidFill>
                <a:latin typeface="微软雅黑"/>
                <a:cs typeface="微软雅黑"/>
              </a:rPr>
              <a:t> </a:t>
            </a:r>
            <a:r>
              <a:rPr sz="2050" b="1" i="1" spc="-45">
                <a:solidFill>
                  <a:srgbClr val="C00000"/>
                </a:solidFill>
                <a:latin typeface="微软雅黑"/>
                <a:cs typeface="微软雅黑"/>
              </a:rPr>
              <a:t>1</a:t>
            </a:r>
            <a:r>
              <a:rPr sz="2050" b="1" i="1" spc="-20">
                <a:solidFill>
                  <a:srgbClr val="C00000"/>
                </a:solidFill>
                <a:latin typeface="微软雅黑"/>
                <a:cs typeface="微软雅黑"/>
              </a:rPr>
              <a:t> </a:t>
            </a:r>
            <a:r>
              <a:rPr sz="2050" b="1" i="1" spc="-75">
                <a:solidFill>
                  <a:srgbClr val="C00000"/>
                </a:solidFill>
                <a:latin typeface="微软雅黑"/>
                <a:cs typeface="微软雅黑"/>
              </a:rPr>
              <a:t>类化学药品、 </a:t>
            </a:r>
            <a:r>
              <a:rPr sz="2050" b="1" i="1" spc="-45">
                <a:solidFill>
                  <a:srgbClr val="C00000"/>
                </a:solidFill>
                <a:latin typeface="微软雅黑"/>
                <a:cs typeface="微软雅黑"/>
              </a:rPr>
              <a:t>1</a:t>
            </a:r>
            <a:r>
              <a:rPr sz="2050" b="1" i="1" spc="-55">
                <a:solidFill>
                  <a:srgbClr val="C00000"/>
                </a:solidFill>
                <a:latin typeface="微软雅黑"/>
                <a:cs typeface="微软雅黑"/>
              </a:rPr>
              <a:t> </a:t>
            </a:r>
            <a:r>
              <a:rPr sz="2050" b="1" i="1" spc="-75">
                <a:solidFill>
                  <a:srgbClr val="C00000"/>
                </a:solidFill>
                <a:latin typeface="微软雅黑"/>
                <a:cs typeface="微软雅黑"/>
              </a:rPr>
              <a:t>类治疗用生物制品、</a:t>
            </a:r>
            <a:r>
              <a:rPr sz="2050" b="1" i="1" spc="-45">
                <a:solidFill>
                  <a:srgbClr val="C00000"/>
                </a:solidFill>
                <a:latin typeface="微软雅黑"/>
                <a:cs typeface="微软雅黑"/>
              </a:rPr>
              <a:t>1</a:t>
            </a:r>
            <a:r>
              <a:rPr sz="2050" b="1" i="1" spc="-40">
                <a:solidFill>
                  <a:srgbClr val="C00000"/>
                </a:solidFill>
                <a:latin typeface="微软雅黑"/>
                <a:cs typeface="微软雅黑"/>
              </a:rPr>
              <a:t> </a:t>
            </a:r>
            <a:r>
              <a:rPr sz="2050" b="1" i="1" spc="-70">
                <a:solidFill>
                  <a:srgbClr val="C00000"/>
                </a:solidFill>
                <a:latin typeface="微软雅黑"/>
                <a:cs typeface="微软雅黑"/>
              </a:rPr>
              <a:t>类和</a:t>
            </a:r>
            <a:r>
              <a:rPr sz="2050" b="1" i="1" spc="-45">
                <a:solidFill>
                  <a:srgbClr val="C00000"/>
                </a:solidFill>
                <a:latin typeface="微软雅黑"/>
                <a:cs typeface="微软雅黑"/>
              </a:rPr>
              <a:t> 3</a:t>
            </a:r>
            <a:r>
              <a:rPr sz="2050" b="1" i="1" spc="-50">
                <a:solidFill>
                  <a:srgbClr val="C00000"/>
                </a:solidFill>
                <a:latin typeface="微软雅黑"/>
                <a:cs typeface="微软雅黑"/>
              </a:rPr>
              <a:t> </a:t>
            </a:r>
            <a:r>
              <a:rPr sz="2050" b="1" i="1" spc="-75">
                <a:solidFill>
                  <a:srgbClr val="C00000"/>
                </a:solidFill>
                <a:latin typeface="微软雅黑"/>
                <a:cs typeface="微软雅黑"/>
              </a:rPr>
              <a:t>类中药，虽符合简易续约条件，但 企业按程序主动申请通过谈判确定支付标准的品种</a:t>
            </a:r>
            <a:endParaRPr sz="2050">
              <a:latin typeface="微软雅黑"/>
              <a:cs typeface="微软雅黑"/>
            </a:endParaRPr>
          </a:p>
        </p:txBody>
      </p:sp>
      <p:sp>
        <p:nvSpPr>
          <p:cNvPr id="13" name="object 13"/>
          <p:cNvSpPr txBox="1"/>
          <p:nvPr/>
        </p:nvSpPr>
        <p:spPr>
          <a:xfrm>
            <a:off x="1221324" y="8896063"/>
            <a:ext cx="8259445" cy="944244"/>
          </a:xfrm>
          <a:prstGeom prst="rect">
            <a:avLst/>
          </a:prstGeom>
          <a:solidFill>
            <a:srgbClr val="F1F1F1"/>
          </a:solidFill>
        </p:spPr>
        <p:txBody>
          <a:bodyPr vert="horz" wrap="square" lIns="0" tIns="6985" rIns="0" bIns="0" rtlCol="0">
            <a:spAutoFit/>
          </a:bodyPr>
          <a:lstStyle/>
          <a:p>
            <a:pPr>
              <a:lnSpc>
                <a:spcPct val="100000"/>
              </a:lnSpc>
              <a:spcBef>
                <a:spcPts val="55"/>
              </a:spcBef>
            </a:pPr>
            <a:endParaRPr sz="2450">
              <a:latin typeface="Times New Roman"/>
              <a:cs typeface="Times New Roman"/>
            </a:endParaRPr>
          </a:p>
          <a:p>
            <a:pPr marL="734695" indent="-283210">
              <a:lnSpc>
                <a:spcPct val="100000"/>
              </a:lnSpc>
              <a:buFont typeface="Arial"/>
              <a:buChar char="•"/>
              <a:tabLst>
                <a:tab pos="734695"/>
                <a:tab pos="735330"/>
              </a:tabLst>
            </a:pPr>
            <a:r>
              <a:rPr sz="1950" b="1" spc="25">
                <a:latin typeface="微软雅黑"/>
                <a:cs typeface="微软雅黑"/>
              </a:rPr>
              <a:t>不符合纳入常规目录管理及简易续约条件的药品</a:t>
            </a:r>
            <a:endParaRPr sz="1950">
              <a:latin typeface="微软雅黑"/>
              <a:cs typeface="微软雅黑"/>
            </a:endParaRPr>
          </a:p>
        </p:txBody>
      </p:sp>
      <p:sp>
        <p:nvSpPr>
          <p:cNvPr id="14" name="object 14"/>
          <p:cNvSpPr txBox="1"/>
          <p:nvPr/>
        </p:nvSpPr>
        <p:spPr>
          <a:xfrm>
            <a:off x="10429002" y="2604737"/>
            <a:ext cx="8260715" cy="944244"/>
          </a:xfrm>
          <a:prstGeom prst="rect">
            <a:avLst/>
          </a:prstGeom>
          <a:solidFill>
            <a:srgbClr val="F1F1F1"/>
          </a:solidFill>
        </p:spPr>
        <p:txBody>
          <a:bodyPr vert="horz" wrap="square" lIns="0" tIns="6350" rIns="0" bIns="0" rtlCol="0">
            <a:spAutoFit/>
          </a:bodyPr>
          <a:lstStyle/>
          <a:p>
            <a:pPr>
              <a:lnSpc>
                <a:spcPct val="100000"/>
              </a:lnSpc>
              <a:spcBef>
                <a:spcPts val="50"/>
              </a:spcBef>
            </a:pPr>
            <a:endParaRPr sz="2450">
              <a:latin typeface="Times New Roman"/>
              <a:cs typeface="Times New Roman"/>
            </a:endParaRPr>
          </a:p>
          <a:p>
            <a:pPr marL="735330" indent="-283210">
              <a:lnSpc>
                <a:spcPct val="100000"/>
              </a:lnSpc>
              <a:buFont typeface="Arial"/>
              <a:buChar char="•"/>
              <a:tabLst>
                <a:tab pos="735330"/>
                <a:tab pos="735965"/>
              </a:tabLst>
            </a:pPr>
            <a:r>
              <a:rPr sz="1950" b="1" spc="25">
                <a:latin typeface="微软雅黑"/>
                <a:cs typeface="微软雅黑"/>
              </a:rPr>
              <a:t>独家药品</a:t>
            </a:r>
            <a:endParaRPr sz="1950">
              <a:latin typeface="微软雅黑"/>
              <a:cs typeface="微软雅黑"/>
            </a:endParaRPr>
          </a:p>
        </p:txBody>
      </p:sp>
      <p:sp>
        <p:nvSpPr>
          <p:cNvPr id="15" name="object 15"/>
          <p:cNvSpPr txBox="1"/>
          <p:nvPr/>
        </p:nvSpPr>
        <p:spPr>
          <a:xfrm>
            <a:off x="10429002" y="3841139"/>
            <a:ext cx="8260715" cy="944244"/>
          </a:xfrm>
          <a:prstGeom prst="rect">
            <a:avLst/>
          </a:prstGeom>
          <a:solidFill>
            <a:srgbClr val="F1F1F1"/>
          </a:solidFill>
        </p:spPr>
        <p:txBody>
          <a:bodyPr vert="horz" wrap="square" lIns="0" tIns="137160" rIns="0" bIns="0" rtlCol="0">
            <a:spAutoFit/>
          </a:bodyPr>
          <a:lstStyle/>
          <a:p>
            <a:pPr marL="735330" indent="-283210">
              <a:lnSpc>
                <a:spcPct val="100000"/>
              </a:lnSpc>
              <a:spcBef>
                <a:spcPts val="1080"/>
              </a:spcBef>
              <a:buFont typeface="Arial"/>
              <a:buChar char="•"/>
              <a:tabLst>
                <a:tab pos="735330"/>
                <a:tab pos="735965"/>
              </a:tabLst>
            </a:pPr>
            <a:r>
              <a:rPr sz="1950" b="1" spc="25">
                <a:latin typeface="微软雅黑"/>
                <a:cs typeface="微软雅黑"/>
              </a:rPr>
              <a:t>本协议期基金实际支出未超过基金支出预算（企业预估值）的</a:t>
            </a:r>
            <a:endParaRPr sz="1950">
              <a:latin typeface="微软雅黑"/>
              <a:cs typeface="微软雅黑"/>
            </a:endParaRPr>
          </a:p>
          <a:p>
            <a:pPr marL="735330">
              <a:lnSpc>
                <a:spcPct val="100000"/>
              </a:lnSpc>
              <a:spcBef>
                <a:spcPts val="1225"/>
              </a:spcBef>
            </a:pPr>
            <a:r>
              <a:rPr sz="1950" b="1" spc="15">
                <a:latin typeface="微软雅黑"/>
                <a:cs typeface="微软雅黑"/>
              </a:rPr>
              <a:t>200%</a:t>
            </a:r>
            <a:endParaRPr sz="1950">
              <a:latin typeface="微软雅黑"/>
              <a:cs typeface="微软雅黑"/>
            </a:endParaRPr>
          </a:p>
        </p:txBody>
      </p:sp>
      <p:sp>
        <p:nvSpPr>
          <p:cNvPr id="16" name="object 16"/>
          <p:cNvSpPr txBox="1"/>
          <p:nvPr/>
        </p:nvSpPr>
        <p:spPr>
          <a:xfrm>
            <a:off x="10429002" y="5076285"/>
            <a:ext cx="8260715" cy="944244"/>
          </a:xfrm>
          <a:prstGeom prst="rect">
            <a:avLst/>
          </a:prstGeom>
          <a:solidFill>
            <a:srgbClr val="F1F1F1"/>
          </a:solidFill>
        </p:spPr>
        <p:txBody>
          <a:bodyPr vert="horz" wrap="square" lIns="0" tIns="6350" rIns="0" bIns="0" rtlCol="0">
            <a:spAutoFit/>
          </a:bodyPr>
          <a:lstStyle/>
          <a:p>
            <a:pPr>
              <a:lnSpc>
                <a:spcPct val="100000"/>
              </a:lnSpc>
              <a:spcBef>
                <a:spcPts val="50"/>
              </a:spcBef>
            </a:pPr>
            <a:endParaRPr sz="2450">
              <a:latin typeface="Times New Roman"/>
              <a:cs typeface="Times New Roman"/>
            </a:endParaRPr>
          </a:p>
          <a:p>
            <a:pPr marL="735330" indent="-283210">
              <a:lnSpc>
                <a:spcPct val="100000"/>
              </a:lnSpc>
              <a:buFont typeface="Arial"/>
              <a:buChar char="•"/>
              <a:tabLst>
                <a:tab pos="735330"/>
                <a:tab pos="735965"/>
              </a:tabLst>
            </a:pPr>
            <a:r>
              <a:rPr sz="1950" b="1" spc="25">
                <a:latin typeface="微软雅黑"/>
                <a:cs typeface="微软雅黑"/>
              </a:rPr>
              <a:t>未来两年的基金支出预算增幅合理</a:t>
            </a:r>
            <a:endParaRPr sz="1950">
              <a:latin typeface="微软雅黑"/>
              <a:cs typeface="微软雅黑"/>
            </a:endParaRPr>
          </a:p>
        </p:txBody>
      </p:sp>
      <p:sp>
        <p:nvSpPr>
          <p:cNvPr id="17" name="object 17"/>
          <p:cNvSpPr txBox="1"/>
          <p:nvPr/>
        </p:nvSpPr>
        <p:spPr>
          <a:xfrm>
            <a:off x="10416437" y="6311431"/>
            <a:ext cx="8259445" cy="944244"/>
          </a:xfrm>
          <a:prstGeom prst="rect">
            <a:avLst/>
          </a:prstGeom>
          <a:solidFill>
            <a:srgbClr val="F1F1F1"/>
          </a:solidFill>
        </p:spPr>
        <p:txBody>
          <a:bodyPr vert="horz" wrap="square" lIns="0" tIns="6985" rIns="0" bIns="0" rtlCol="0">
            <a:spAutoFit/>
          </a:bodyPr>
          <a:lstStyle/>
          <a:p>
            <a:pPr>
              <a:lnSpc>
                <a:spcPct val="100000"/>
              </a:lnSpc>
              <a:spcBef>
                <a:spcPts val="55"/>
              </a:spcBef>
            </a:pPr>
            <a:endParaRPr sz="2450">
              <a:latin typeface="Times New Roman"/>
              <a:cs typeface="Times New Roman"/>
            </a:endParaRPr>
          </a:p>
          <a:p>
            <a:pPr marL="734695" indent="-283210">
              <a:lnSpc>
                <a:spcPct val="100000"/>
              </a:lnSpc>
              <a:buFont typeface="Arial"/>
              <a:buChar char="•"/>
              <a:tabLst>
                <a:tab pos="734695"/>
                <a:tab pos="735330"/>
              </a:tabLst>
            </a:pPr>
            <a:r>
              <a:rPr sz="1950" b="1" spc="25">
                <a:latin typeface="微软雅黑"/>
                <a:cs typeface="微软雅黑"/>
              </a:rPr>
              <a:t>市场环境未发生重大变化</a:t>
            </a:r>
            <a:endParaRPr sz="1950">
              <a:latin typeface="微软雅黑"/>
              <a:cs typeface="微软雅黑"/>
            </a:endParaRPr>
          </a:p>
        </p:txBody>
      </p:sp>
      <p:sp>
        <p:nvSpPr>
          <p:cNvPr id="18" name="object 18"/>
          <p:cNvSpPr txBox="1"/>
          <p:nvPr/>
        </p:nvSpPr>
        <p:spPr>
          <a:xfrm>
            <a:off x="10429002" y="7547833"/>
            <a:ext cx="8260715" cy="944244"/>
          </a:xfrm>
          <a:prstGeom prst="rect">
            <a:avLst/>
          </a:prstGeom>
          <a:solidFill>
            <a:srgbClr val="F1F1F1"/>
          </a:solidFill>
        </p:spPr>
        <p:txBody>
          <a:bodyPr vert="horz" wrap="square" lIns="0" tIns="6350" rIns="0" bIns="0" rtlCol="0">
            <a:spAutoFit/>
          </a:bodyPr>
          <a:lstStyle/>
          <a:p>
            <a:pPr>
              <a:lnSpc>
                <a:spcPct val="100000"/>
              </a:lnSpc>
              <a:spcBef>
                <a:spcPts val="50"/>
              </a:spcBef>
            </a:pPr>
            <a:endParaRPr sz="2450">
              <a:latin typeface="Times New Roman"/>
              <a:cs typeface="Times New Roman"/>
            </a:endParaRPr>
          </a:p>
          <a:p>
            <a:pPr marL="735330" indent="-283210">
              <a:lnSpc>
                <a:spcPct val="100000"/>
              </a:lnSpc>
              <a:buFont typeface="Arial"/>
              <a:buChar char="•"/>
              <a:tabLst>
                <a:tab pos="735330"/>
                <a:tab pos="735965"/>
              </a:tabLst>
            </a:pPr>
            <a:r>
              <a:rPr sz="1950" b="1" spc="25">
                <a:latin typeface="微软雅黑"/>
                <a:cs typeface="微软雅黑"/>
              </a:rPr>
              <a:t>不符合纳入常规目录管理的条件</a:t>
            </a:r>
            <a:endParaRPr sz="1950">
              <a:latin typeface="微软雅黑"/>
              <a:cs typeface="微软雅黑"/>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48093"/>
            <a:ext cx="13587095" cy="1835785"/>
          </a:xfrm>
          <a:prstGeom prst="rect">
            <a:avLst/>
          </a:prstGeom>
        </p:spPr>
        <p:txBody>
          <a:bodyPr vert="horz" wrap="square" lIns="0" tIns="12700" rIns="0" bIns="0" rtlCol="0">
            <a:spAutoFit/>
          </a:bodyPr>
          <a:lstStyle/>
          <a:p>
            <a:pPr marL="12700" marR="5080" algn="just">
              <a:lnSpc>
                <a:spcPct val="100200"/>
              </a:lnSpc>
              <a:spcBef>
                <a:spcPts val="100"/>
              </a:spcBef>
            </a:pPr>
            <a:r>
              <a:rPr sz="3950">
                <a:solidFill>
                  <a:srgbClr val="000000"/>
                </a:solidFill>
              </a:rPr>
              <a:t>比</a:t>
            </a:r>
            <a:r>
              <a:rPr sz="3950" spc="5">
                <a:solidFill>
                  <a:srgbClr val="000000"/>
                </a:solidFill>
              </a:rPr>
              <a:t>值</a:t>
            </a:r>
            <a:r>
              <a:rPr sz="3950" spc="-10">
                <a:solidFill>
                  <a:srgbClr val="000000"/>
                </a:solidFill>
              </a:rPr>
              <a:t> </a:t>
            </a:r>
            <a:r>
              <a:rPr sz="3950" spc="5">
                <a:solidFill>
                  <a:srgbClr val="000000"/>
                </a:solidFill>
              </a:rPr>
              <a:t>A</a:t>
            </a:r>
            <a:r>
              <a:rPr sz="3950">
                <a:solidFill>
                  <a:srgbClr val="000000"/>
                </a:solidFill>
              </a:rPr>
              <a:t> 与比</a:t>
            </a:r>
            <a:r>
              <a:rPr sz="3950" spc="5">
                <a:solidFill>
                  <a:srgbClr val="000000"/>
                </a:solidFill>
              </a:rPr>
              <a:t>值</a:t>
            </a:r>
            <a:r>
              <a:rPr sz="3950" spc="-10">
                <a:solidFill>
                  <a:srgbClr val="000000"/>
                </a:solidFill>
              </a:rPr>
              <a:t> </a:t>
            </a:r>
            <a:r>
              <a:rPr sz="3950" spc="5">
                <a:solidFill>
                  <a:srgbClr val="000000"/>
                </a:solidFill>
              </a:rPr>
              <a:t>B </a:t>
            </a:r>
            <a:r>
              <a:rPr sz="3950">
                <a:solidFill>
                  <a:srgbClr val="000000"/>
                </a:solidFill>
              </a:rPr>
              <a:t>对比去年无变化，但明确</a:t>
            </a:r>
            <a:r>
              <a:rPr sz="3950" spc="5">
                <a:solidFill>
                  <a:srgbClr val="000000"/>
                </a:solidFill>
              </a:rPr>
              <a:t>了</a:t>
            </a:r>
            <a:r>
              <a:rPr sz="3950" spc="-5">
                <a:solidFill>
                  <a:srgbClr val="000000"/>
                </a:solidFill>
              </a:rPr>
              <a:t> </a:t>
            </a:r>
            <a:r>
              <a:rPr sz="3950" spc="5">
                <a:solidFill>
                  <a:srgbClr val="000000"/>
                </a:solidFill>
              </a:rPr>
              <a:t>2025</a:t>
            </a:r>
            <a:r>
              <a:rPr sz="3950" spc="-10">
                <a:solidFill>
                  <a:srgbClr val="000000"/>
                </a:solidFill>
              </a:rPr>
              <a:t> </a:t>
            </a:r>
            <a:r>
              <a:rPr sz="3950">
                <a:solidFill>
                  <a:srgbClr val="000000"/>
                </a:solidFill>
              </a:rPr>
              <a:t>年</a:t>
            </a:r>
            <a:r>
              <a:rPr sz="3950" spc="5">
                <a:solidFill>
                  <a:srgbClr val="000000"/>
                </a:solidFill>
              </a:rPr>
              <a:t>起</a:t>
            </a:r>
            <a:r>
              <a:rPr sz="3950" spc="-5">
                <a:solidFill>
                  <a:srgbClr val="000000"/>
                </a:solidFill>
              </a:rPr>
              <a:t> </a:t>
            </a:r>
            <a:r>
              <a:rPr sz="3950" spc="5">
                <a:solidFill>
                  <a:srgbClr val="000000"/>
                </a:solidFill>
              </a:rPr>
              <a:t>A、 B</a:t>
            </a:r>
            <a:r>
              <a:rPr sz="3950" spc="-30">
                <a:solidFill>
                  <a:srgbClr val="000000"/>
                </a:solidFill>
              </a:rPr>
              <a:t> </a:t>
            </a:r>
            <a:r>
              <a:rPr sz="3950" spc="5">
                <a:solidFill>
                  <a:srgbClr val="000000"/>
                </a:solidFill>
              </a:rPr>
              <a:t>值的计算方式将调整为采用“纳入支付范围的药品费用”，  上限也相应调整，更加科学</a:t>
            </a:r>
            <a:endParaRPr sz="3950"/>
          </a:p>
        </p:txBody>
      </p:sp>
      <p:sp>
        <p:nvSpPr>
          <p:cNvPr id="3" name="object 3"/>
          <p:cNvSpPr/>
          <p:nvPr/>
        </p:nvSpPr>
        <p:spPr>
          <a:xfrm>
            <a:off x="1148132" y="4267932"/>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4" name="object 4"/>
          <p:cNvSpPr/>
          <p:nvPr/>
        </p:nvSpPr>
        <p:spPr>
          <a:xfrm>
            <a:off x="1148132" y="4688234"/>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5" name="object 5"/>
          <p:cNvSpPr/>
          <p:nvPr/>
        </p:nvSpPr>
        <p:spPr>
          <a:xfrm>
            <a:off x="1148132" y="5108535"/>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6" name="object 6"/>
          <p:cNvSpPr/>
          <p:nvPr/>
        </p:nvSpPr>
        <p:spPr>
          <a:xfrm>
            <a:off x="1148132" y="5528836"/>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7" name="object 7"/>
          <p:cNvSpPr/>
          <p:nvPr/>
        </p:nvSpPr>
        <p:spPr>
          <a:xfrm>
            <a:off x="1148132" y="5949033"/>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8" name="object 8"/>
          <p:cNvSpPr/>
          <p:nvPr/>
        </p:nvSpPr>
        <p:spPr>
          <a:xfrm>
            <a:off x="1148132" y="3787842"/>
            <a:ext cx="4029075" cy="0"/>
          </a:xfrm>
          <a:custGeom>
            <a:rect l="l" t="t" r="r" b="b"/>
            <a:pathLst>
              <a:path w="4029075">
                <a:moveTo>
                  <a:pt x="0" y="0"/>
                </a:moveTo>
                <a:lnTo>
                  <a:pt x="4028673" y="0"/>
                </a:lnTo>
              </a:path>
            </a:pathLst>
          </a:custGeom>
          <a:ln w="5235">
            <a:solidFill>
              <a:srgbClr val="000000"/>
            </a:solidFill>
          </a:ln>
        </p:spPr>
        <p:txBody>
          <a:bodyPr wrap="square" lIns="0" tIns="0" rIns="0" bIns="0" rtlCol="0"/>
          <a:lstStyle/>
          <a:p/>
        </p:txBody>
      </p:sp>
      <p:sp>
        <p:nvSpPr>
          <p:cNvPr id="9" name="object 9"/>
          <p:cNvSpPr/>
          <p:nvPr/>
        </p:nvSpPr>
        <p:spPr>
          <a:xfrm>
            <a:off x="1148132" y="6369334"/>
            <a:ext cx="4029075" cy="0"/>
          </a:xfrm>
          <a:custGeom>
            <a:rect l="l" t="t" r="r" b="b"/>
            <a:pathLst>
              <a:path w="4029075">
                <a:moveTo>
                  <a:pt x="0" y="0"/>
                </a:moveTo>
                <a:lnTo>
                  <a:pt x="4028673" y="0"/>
                </a:lnTo>
              </a:path>
            </a:pathLst>
          </a:custGeom>
          <a:ln w="10470">
            <a:solidFill>
              <a:srgbClr val="000000"/>
            </a:solidFill>
          </a:ln>
        </p:spPr>
        <p:txBody>
          <a:bodyPr wrap="square" lIns="0" tIns="0" rIns="0" bIns="0" rtlCol="0"/>
          <a:lstStyle/>
          <a:p/>
        </p:txBody>
      </p:sp>
      <p:sp>
        <p:nvSpPr>
          <p:cNvPr id="10" name="object 10"/>
          <p:cNvSpPr txBox="1"/>
          <p:nvPr/>
        </p:nvSpPr>
        <p:spPr>
          <a:xfrm>
            <a:off x="1264643" y="3854826"/>
            <a:ext cx="3795395" cy="327025"/>
          </a:xfrm>
          <a:prstGeom prst="rect">
            <a:avLst/>
          </a:prstGeom>
        </p:spPr>
        <p:txBody>
          <a:bodyPr vert="horz" wrap="square" lIns="0" tIns="15875" rIns="0" bIns="0" rtlCol="0">
            <a:spAutoFit/>
          </a:bodyPr>
          <a:lstStyle/>
          <a:p>
            <a:pPr marL="12700">
              <a:lnSpc>
                <a:spcPct val="100000"/>
              </a:lnSpc>
              <a:spcBef>
                <a:spcPts val="125"/>
              </a:spcBef>
            </a:pPr>
            <a:r>
              <a:rPr sz="1950" b="1" spc="25">
                <a:latin typeface="微软雅黑"/>
                <a:cs typeface="微软雅黑"/>
              </a:rPr>
              <a:t>医保基金年均实际支出金额（元）</a:t>
            </a:r>
            <a:endParaRPr sz="1950">
              <a:latin typeface="微软雅黑"/>
              <a:cs typeface="微软雅黑"/>
            </a:endParaRPr>
          </a:p>
        </p:txBody>
      </p:sp>
      <p:sp>
        <p:nvSpPr>
          <p:cNvPr id="11" name="object 11"/>
          <p:cNvSpPr/>
          <p:nvPr/>
        </p:nvSpPr>
        <p:spPr>
          <a:xfrm>
            <a:off x="14777560" y="4294109"/>
            <a:ext cx="4307205" cy="0"/>
          </a:xfrm>
          <a:custGeom>
            <a:rect l="l" t="t" r="r" b="b"/>
            <a:pathLst>
              <a:path w="4307205">
                <a:moveTo>
                  <a:pt x="0" y="0"/>
                </a:moveTo>
                <a:lnTo>
                  <a:pt x="4306675" y="0"/>
                </a:lnTo>
              </a:path>
            </a:pathLst>
          </a:custGeom>
          <a:ln w="10470">
            <a:solidFill>
              <a:srgbClr val="000000"/>
            </a:solidFill>
          </a:ln>
        </p:spPr>
        <p:txBody>
          <a:bodyPr wrap="square" lIns="0" tIns="0" rIns="0" bIns="0" rtlCol="0"/>
          <a:lstStyle/>
          <a:p/>
        </p:txBody>
      </p:sp>
      <p:sp>
        <p:nvSpPr>
          <p:cNvPr id="12" name="object 12"/>
          <p:cNvSpPr/>
          <p:nvPr/>
        </p:nvSpPr>
        <p:spPr>
          <a:xfrm>
            <a:off x="14777560" y="3768995"/>
            <a:ext cx="4307205" cy="0"/>
          </a:xfrm>
          <a:custGeom>
            <a:rect l="l" t="t" r="r" b="b"/>
            <a:pathLst>
              <a:path w="4307205">
                <a:moveTo>
                  <a:pt x="0" y="0"/>
                </a:moveTo>
                <a:lnTo>
                  <a:pt x="4306675" y="0"/>
                </a:lnTo>
              </a:path>
            </a:pathLst>
          </a:custGeom>
          <a:ln w="5235">
            <a:solidFill>
              <a:srgbClr val="000000"/>
            </a:solidFill>
          </a:ln>
        </p:spPr>
        <p:txBody>
          <a:bodyPr wrap="square" lIns="0" tIns="0" rIns="0" bIns="0" rtlCol="0"/>
          <a:lstStyle/>
          <a:p/>
        </p:txBody>
      </p:sp>
      <p:sp>
        <p:nvSpPr>
          <p:cNvPr id="13" name="object 13"/>
          <p:cNvSpPr txBox="1"/>
          <p:nvPr/>
        </p:nvSpPr>
        <p:spPr>
          <a:xfrm>
            <a:off x="2545546" y="7479553"/>
            <a:ext cx="3293110" cy="343535"/>
          </a:xfrm>
          <a:prstGeom prst="rect">
            <a:avLst/>
          </a:prstGeom>
        </p:spPr>
        <p:txBody>
          <a:bodyPr vert="horz" wrap="square" lIns="0" tIns="17145" rIns="0" bIns="0" rtlCol="0">
            <a:spAutoFit/>
          </a:bodyPr>
          <a:lstStyle/>
          <a:p>
            <a:pPr marL="12700">
              <a:lnSpc>
                <a:spcPct val="100000"/>
              </a:lnSpc>
              <a:spcBef>
                <a:spcPts val="135"/>
              </a:spcBef>
            </a:pPr>
            <a:r>
              <a:rPr sz="1950" spc="25">
                <a:latin typeface="微软雅黑"/>
                <a:cs typeface="微软雅黑"/>
              </a:rPr>
              <a:t>实际纳入支付范围的</a:t>
            </a:r>
            <a:r>
              <a:rPr sz="2050" i="1" spc="-75">
                <a:solidFill>
                  <a:srgbClr val="C00000"/>
                </a:solidFill>
                <a:latin typeface="微软雅黑"/>
                <a:cs typeface="微软雅黑"/>
              </a:rPr>
              <a:t>药品费用</a:t>
            </a:r>
            <a:endParaRPr sz="2050">
              <a:latin typeface="微软雅黑"/>
              <a:cs typeface="微软雅黑"/>
            </a:endParaRPr>
          </a:p>
        </p:txBody>
      </p:sp>
      <p:sp>
        <p:nvSpPr>
          <p:cNvPr id="14" name="object 14"/>
          <p:cNvSpPr/>
          <p:nvPr/>
        </p:nvSpPr>
        <p:spPr>
          <a:xfrm>
            <a:off x="2544425" y="7910963"/>
            <a:ext cx="4060825" cy="0"/>
          </a:xfrm>
          <a:custGeom>
            <a:rect l="l" t="t" r="r" b="b"/>
            <a:pathLst>
              <a:path w="4060825">
                <a:moveTo>
                  <a:pt x="0" y="0"/>
                </a:moveTo>
                <a:lnTo>
                  <a:pt x="4060609" y="0"/>
                </a:lnTo>
              </a:path>
            </a:pathLst>
          </a:custGeom>
          <a:ln w="10470">
            <a:solidFill>
              <a:srgbClr val="000000"/>
            </a:solidFill>
          </a:ln>
        </p:spPr>
        <p:txBody>
          <a:bodyPr wrap="square" lIns="0" tIns="0" rIns="0" bIns="0" rtlCol="0"/>
          <a:lstStyle/>
          <a:p/>
        </p:txBody>
      </p:sp>
      <p:sp>
        <p:nvSpPr>
          <p:cNvPr id="15" name="object 15"/>
          <p:cNvSpPr txBox="1"/>
          <p:nvPr/>
        </p:nvSpPr>
        <p:spPr>
          <a:xfrm>
            <a:off x="2540730" y="7971580"/>
            <a:ext cx="4046854" cy="343535"/>
          </a:xfrm>
          <a:prstGeom prst="rect">
            <a:avLst/>
          </a:prstGeom>
        </p:spPr>
        <p:txBody>
          <a:bodyPr vert="horz" wrap="square" lIns="0" tIns="17145" rIns="0" bIns="0" rtlCol="0">
            <a:spAutoFit/>
          </a:bodyPr>
          <a:lstStyle/>
          <a:p>
            <a:pPr marL="12700">
              <a:lnSpc>
                <a:spcPct val="100000"/>
              </a:lnSpc>
              <a:spcBef>
                <a:spcPts val="135"/>
              </a:spcBef>
            </a:pPr>
            <a:r>
              <a:rPr sz="1950" spc="25">
                <a:latin typeface="微软雅黑"/>
                <a:cs typeface="微软雅黑"/>
              </a:rPr>
              <a:t>企业预测的纳入支付范围的</a:t>
            </a:r>
            <a:r>
              <a:rPr sz="2050" i="1" spc="-75">
                <a:solidFill>
                  <a:srgbClr val="C00000"/>
                </a:solidFill>
                <a:latin typeface="微软雅黑"/>
                <a:cs typeface="微软雅黑"/>
              </a:rPr>
              <a:t>药品费用</a:t>
            </a:r>
            <a:endParaRPr sz="2050">
              <a:latin typeface="微软雅黑"/>
              <a:cs typeface="微软雅黑"/>
            </a:endParaRPr>
          </a:p>
        </p:txBody>
      </p:sp>
      <p:sp>
        <p:nvSpPr>
          <p:cNvPr id="16" name="object 16"/>
          <p:cNvSpPr/>
          <p:nvPr/>
        </p:nvSpPr>
        <p:spPr>
          <a:xfrm>
            <a:off x="2495421" y="9465261"/>
            <a:ext cx="6575425" cy="0"/>
          </a:xfrm>
          <a:custGeom>
            <a:rect l="l" t="t" r="r" b="b"/>
            <a:pathLst>
              <a:path w="6575425">
                <a:moveTo>
                  <a:pt x="0" y="0"/>
                </a:moveTo>
                <a:lnTo>
                  <a:pt x="6575192" y="0"/>
                </a:lnTo>
              </a:path>
            </a:pathLst>
          </a:custGeom>
          <a:ln w="10470">
            <a:solidFill>
              <a:srgbClr val="000000"/>
            </a:solidFill>
          </a:ln>
        </p:spPr>
        <p:txBody>
          <a:bodyPr wrap="square" lIns="0" tIns="0" rIns="0" bIns="0" rtlCol="0"/>
          <a:lstStyle/>
          <a:p/>
        </p:txBody>
      </p:sp>
      <p:sp>
        <p:nvSpPr>
          <p:cNvPr id="17" name="object 17"/>
          <p:cNvSpPr/>
          <p:nvPr/>
        </p:nvSpPr>
        <p:spPr>
          <a:xfrm>
            <a:off x="2304432" y="6913297"/>
            <a:ext cx="6496685" cy="513080"/>
          </a:xfrm>
          <a:custGeom>
            <a:rect l="l" t="t" r="r" b="b"/>
            <a:pathLst>
              <a:path w="6496684" h="513079">
                <a:moveTo>
                  <a:pt x="6239810" y="0"/>
                </a:moveTo>
                <a:lnTo>
                  <a:pt x="0" y="0"/>
                </a:lnTo>
                <a:lnTo>
                  <a:pt x="0" y="512654"/>
                </a:lnTo>
                <a:lnTo>
                  <a:pt x="6239810" y="512654"/>
                </a:lnTo>
                <a:lnTo>
                  <a:pt x="6496137" y="256327"/>
                </a:lnTo>
                <a:lnTo>
                  <a:pt x="6239810" y="0"/>
                </a:lnTo>
                <a:close/>
              </a:path>
            </a:pathLst>
          </a:custGeom>
          <a:solidFill>
            <a:srgbClr val="79C2C6"/>
          </a:solidFill>
        </p:spPr>
        <p:txBody>
          <a:bodyPr wrap="square" lIns="0" tIns="0" rIns="0" bIns="0" rtlCol="0"/>
          <a:lstStyle/>
          <a:p/>
        </p:txBody>
      </p:sp>
      <p:sp>
        <p:nvSpPr>
          <p:cNvPr id="18" name="object 18"/>
          <p:cNvSpPr/>
          <p:nvPr/>
        </p:nvSpPr>
        <p:spPr>
          <a:xfrm>
            <a:off x="2333960" y="7411501"/>
            <a:ext cx="6162040" cy="982980"/>
          </a:xfrm>
          <a:custGeom>
            <a:rect l="l" t="t" r="r" b="b"/>
            <a:pathLst>
              <a:path w="6162040" h="982978">
                <a:moveTo>
                  <a:pt x="0" y="0"/>
                </a:moveTo>
                <a:lnTo>
                  <a:pt x="0" y="982587"/>
                </a:lnTo>
                <a:lnTo>
                  <a:pt x="6161906" y="982587"/>
                </a:lnTo>
              </a:path>
            </a:pathLst>
          </a:custGeom>
          <a:ln w="15706">
            <a:solidFill>
              <a:srgbClr val="A4A4A4"/>
            </a:solidFill>
          </a:ln>
        </p:spPr>
        <p:txBody>
          <a:bodyPr wrap="square" lIns="0" tIns="0" rIns="0" bIns="0" rtlCol="0"/>
          <a:lstStyle/>
          <a:p/>
        </p:txBody>
      </p:sp>
      <p:sp>
        <p:nvSpPr>
          <p:cNvPr id="19" name="object 19"/>
          <p:cNvSpPr/>
          <p:nvPr/>
        </p:nvSpPr>
        <p:spPr>
          <a:xfrm>
            <a:off x="9479083" y="6835394"/>
            <a:ext cx="281940" cy="3587750"/>
          </a:xfrm>
          <a:custGeom>
            <a:rect l="l" t="t" r="r" b="b"/>
            <a:pathLst>
              <a:path w="281940" h="3587750">
                <a:moveTo>
                  <a:pt x="0" y="0"/>
                </a:moveTo>
                <a:lnTo>
                  <a:pt x="0" y="3587325"/>
                </a:lnTo>
                <a:lnTo>
                  <a:pt x="281457" y="1793662"/>
                </a:lnTo>
                <a:lnTo>
                  <a:pt x="0" y="0"/>
                </a:lnTo>
                <a:close/>
              </a:path>
            </a:pathLst>
          </a:custGeom>
          <a:solidFill>
            <a:srgbClr val="666666"/>
          </a:solidFill>
        </p:spPr>
        <p:txBody>
          <a:bodyPr wrap="square" lIns="0" tIns="0" rIns="0" bIns="0" rtlCol="0"/>
          <a:lstStyle/>
          <a:p/>
        </p:txBody>
      </p:sp>
      <p:sp>
        <p:nvSpPr>
          <p:cNvPr id="20" name="object 20"/>
          <p:cNvSpPr/>
          <p:nvPr/>
        </p:nvSpPr>
        <p:spPr>
          <a:xfrm>
            <a:off x="2304432" y="8488956"/>
            <a:ext cx="6497955" cy="513080"/>
          </a:xfrm>
          <a:custGeom>
            <a:rect l="l" t="t" r="r" b="b"/>
            <a:pathLst>
              <a:path w="6497955" h="513079">
                <a:moveTo>
                  <a:pt x="6241066" y="0"/>
                </a:moveTo>
                <a:lnTo>
                  <a:pt x="0" y="0"/>
                </a:lnTo>
                <a:lnTo>
                  <a:pt x="0" y="512654"/>
                </a:lnTo>
                <a:lnTo>
                  <a:pt x="6241066" y="512654"/>
                </a:lnTo>
                <a:lnTo>
                  <a:pt x="6497393" y="256327"/>
                </a:lnTo>
                <a:lnTo>
                  <a:pt x="6241066" y="0"/>
                </a:lnTo>
                <a:close/>
              </a:path>
            </a:pathLst>
          </a:custGeom>
          <a:solidFill>
            <a:srgbClr val="79C2C6"/>
          </a:solidFill>
        </p:spPr>
        <p:txBody>
          <a:bodyPr wrap="square" lIns="0" tIns="0" rIns="0" bIns="0" rtlCol="0"/>
          <a:lstStyle/>
          <a:p/>
        </p:txBody>
      </p:sp>
      <p:sp>
        <p:nvSpPr>
          <p:cNvPr id="21" name="object 21"/>
          <p:cNvSpPr txBox="1"/>
          <p:nvPr/>
        </p:nvSpPr>
        <p:spPr>
          <a:xfrm>
            <a:off x="2482197" y="8497092"/>
            <a:ext cx="6559550" cy="1646555"/>
          </a:xfrm>
          <a:prstGeom prst="rect">
            <a:avLst/>
          </a:prstGeom>
        </p:spPr>
        <p:txBody>
          <a:bodyPr vert="horz" wrap="square" lIns="0" tIns="13335" rIns="0" bIns="0" rtlCol="0">
            <a:spAutoFit/>
          </a:bodyPr>
          <a:lstStyle/>
          <a:p>
            <a:pPr marR="539115" algn="ctr">
              <a:lnSpc>
                <a:spcPct val="100000"/>
              </a:lnSpc>
              <a:spcBef>
                <a:spcPts val="105"/>
              </a:spcBef>
            </a:pPr>
            <a:r>
              <a:rPr sz="2300" b="1" spc="5">
                <a:solidFill>
                  <a:srgbClr val="FFFFFF"/>
                </a:solidFill>
                <a:latin typeface="微软雅黑"/>
                <a:cs typeface="微软雅黑"/>
              </a:rPr>
              <a:t>比值</a:t>
            </a:r>
            <a:r>
              <a:rPr sz="2300" b="1">
                <a:solidFill>
                  <a:srgbClr val="FFFFFF"/>
                </a:solidFill>
                <a:latin typeface="微软雅黑"/>
                <a:cs typeface="微软雅黑"/>
              </a:rPr>
              <a:t> B</a:t>
            </a:r>
            <a:endParaRPr sz="2300">
              <a:latin typeface="微软雅黑"/>
              <a:cs typeface="微软雅黑"/>
            </a:endParaRPr>
          </a:p>
          <a:p>
            <a:pPr marL="12700">
              <a:lnSpc>
                <a:spcPct val="100000"/>
              </a:lnSpc>
              <a:spcBef>
                <a:spcPts val="1615"/>
              </a:spcBef>
            </a:pPr>
            <a:r>
              <a:rPr sz="1950" spc="25">
                <a:latin typeface="微软雅黑"/>
                <a:cs typeface="微软雅黑"/>
              </a:rPr>
              <a:t>未来两年调整带来的企业预测纳入支付范围</a:t>
            </a:r>
            <a:r>
              <a:rPr sz="2050" i="1" spc="-75">
                <a:solidFill>
                  <a:srgbClr val="C00000"/>
                </a:solidFill>
                <a:latin typeface="微软雅黑"/>
                <a:cs typeface="微软雅黑"/>
              </a:rPr>
              <a:t>药品费用增加值</a:t>
            </a:r>
            <a:endParaRPr sz="2050">
              <a:latin typeface="微软雅黑"/>
              <a:cs typeface="微软雅黑"/>
            </a:endParaRPr>
          </a:p>
          <a:p>
            <a:pPr marL="12700" marR="5080">
              <a:lnSpc>
                <a:spcPts val="2370"/>
              </a:lnSpc>
              <a:spcBef>
                <a:spcPts val="1235"/>
              </a:spcBef>
            </a:pPr>
            <a:r>
              <a:rPr sz="1950" spc="25">
                <a:latin typeface="微软雅黑"/>
                <a:cs typeface="微软雅黑"/>
              </a:rPr>
              <a:t>本协议期企业预测的纳入支付范围的</a:t>
            </a:r>
            <a:r>
              <a:rPr sz="2050" i="1" spc="-75">
                <a:solidFill>
                  <a:srgbClr val="C00000"/>
                </a:solidFill>
                <a:latin typeface="微软雅黑"/>
                <a:cs typeface="微软雅黑"/>
              </a:rPr>
              <a:t>药品费用</a:t>
            </a:r>
            <a:r>
              <a:rPr sz="1950" spc="25">
                <a:latin typeface="微软雅黑"/>
                <a:cs typeface="微软雅黑"/>
              </a:rPr>
              <a:t>或基金实际纳 入支付范围的</a:t>
            </a:r>
            <a:r>
              <a:rPr sz="2050" i="1" spc="-75">
                <a:solidFill>
                  <a:srgbClr val="C00000"/>
                </a:solidFill>
                <a:latin typeface="微软雅黑"/>
                <a:cs typeface="微软雅黑"/>
              </a:rPr>
              <a:t>药品费用</a:t>
            </a:r>
            <a:r>
              <a:rPr sz="1950" spc="25">
                <a:latin typeface="微软雅黑"/>
                <a:cs typeface="微软雅黑"/>
              </a:rPr>
              <a:t>的高者</a:t>
            </a:r>
            <a:endParaRPr sz="1950">
              <a:latin typeface="微软雅黑"/>
              <a:cs typeface="微软雅黑"/>
            </a:endParaRPr>
          </a:p>
        </p:txBody>
      </p:sp>
      <p:sp>
        <p:nvSpPr>
          <p:cNvPr id="22" name="object 22"/>
          <p:cNvSpPr/>
          <p:nvPr/>
        </p:nvSpPr>
        <p:spPr>
          <a:xfrm>
            <a:off x="2318882" y="8989673"/>
            <a:ext cx="6953884" cy="1293495"/>
          </a:xfrm>
          <a:custGeom>
            <a:rect l="l" t="t" r="r" b="b"/>
            <a:pathLst>
              <a:path w="6953884" h="1293495">
                <a:moveTo>
                  <a:pt x="0" y="0"/>
                </a:moveTo>
                <a:lnTo>
                  <a:pt x="0" y="1292944"/>
                </a:lnTo>
                <a:lnTo>
                  <a:pt x="6953505" y="1292944"/>
                </a:lnTo>
              </a:path>
            </a:pathLst>
          </a:custGeom>
          <a:ln w="15706">
            <a:solidFill>
              <a:srgbClr val="1791AB"/>
            </a:solidFill>
          </a:ln>
        </p:spPr>
        <p:txBody>
          <a:bodyPr wrap="square" lIns="0" tIns="0" rIns="0" bIns="0" rtlCol="0"/>
          <a:lstStyle/>
          <a:p/>
        </p:txBody>
      </p:sp>
      <p:graphicFrame>
        <p:nvGraphicFramePr>
          <p:cNvPr id="23" name="object 23"/>
          <p:cNvGraphicFramePr>
            <a:graphicFrameLocks noGrp="1"/>
          </p:cNvGraphicFramePr>
          <p:nvPr/>
        </p:nvGraphicFramePr>
        <p:xfrm>
          <a:off x="10140529" y="7183550"/>
          <a:ext cx="8515985" cy="1151890"/>
        </p:xfrm>
        <a:graphic>
          <a:graphicData uri="http://schemas.openxmlformats.org/drawingml/2006/table">
            <a:tbl>
              <a:tblPr firstRow="1" bandRow="1">
                <a:tableStyleId>{2D5ABB26-0587-4C30-8999-92F81FD0307C}</a:tableStyleId>
              </a:tblPr>
              <a:tblGrid>
                <a:gridCol w="1699895"/>
                <a:gridCol w="1699895"/>
                <a:gridCol w="1699894"/>
                <a:gridCol w="1699895"/>
                <a:gridCol w="1699895"/>
              </a:tblGrid>
              <a:tr h="1130332">
                <a:tc>
                  <a:txBody>
                    <a:bodyPr vert="horz" wrap="square"/>
                    <a:lstStyle/>
                    <a:p>
                      <a:pPr>
                        <a:lnSpc>
                          <a:spcPct val="100000"/>
                        </a:lnSpc>
                      </a:pPr>
                      <a:endParaRPr sz="2800">
                        <a:latin typeface="Times New Roman"/>
                        <a:cs typeface="Times New Roman"/>
                      </a:endParaRPr>
                    </a:p>
                    <a:p>
                      <a:pPr marL="551815">
                        <a:lnSpc>
                          <a:spcPct val="100000"/>
                        </a:lnSpc>
                      </a:pPr>
                      <a:r>
                        <a:rPr sz="1950" b="1" spc="10">
                          <a:solidFill>
                            <a:srgbClr val="C00000"/>
                          </a:solidFill>
                          <a:latin typeface="微软雅黑"/>
                          <a:cs typeface="微软雅黑"/>
                        </a:rPr>
                        <a:t>≤3</a:t>
                      </a:r>
                      <a:r>
                        <a:rPr sz="1950" b="1" spc="25">
                          <a:solidFill>
                            <a:srgbClr val="C00000"/>
                          </a:solidFill>
                          <a:latin typeface="微软雅黑"/>
                          <a:cs typeface="微软雅黑"/>
                        </a:rPr>
                        <a:t>亿</a:t>
                      </a:r>
                      <a:endParaRPr sz="195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pPr>
                      <a:endParaRPr sz="2800">
                        <a:latin typeface="Times New Roman"/>
                        <a:cs typeface="Times New Roman"/>
                      </a:endParaRPr>
                    </a:p>
                    <a:p>
                      <a:pPr marL="438784">
                        <a:lnSpc>
                          <a:spcPct val="100000"/>
                        </a:lnSpc>
                      </a:pPr>
                      <a:r>
                        <a:rPr sz="1950" b="1" spc="10">
                          <a:solidFill>
                            <a:srgbClr val="C00000"/>
                          </a:solidFill>
                          <a:latin typeface="微软雅黑"/>
                          <a:cs typeface="微软雅黑"/>
                        </a:rPr>
                        <a:t>3-15</a:t>
                      </a:r>
                      <a:r>
                        <a:rPr sz="1950" b="1" spc="25">
                          <a:solidFill>
                            <a:srgbClr val="C00000"/>
                          </a:solidFill>
                          <a:latin typeface="微软雅黑"/>
                          <a:cs typeface="微软雅黑"/>
                        </a:rPr>
                        <a:t>亿</a:t>
                      </a:r>
                      <a:endParaRPr sz="195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pPr>
                      <a:endParaRPr sz="2800">
                        <a:latin typeface="Times New Roman"/>
                        <a:cs typeface="Times New Roman"/>
                      </a:endParaRPr>
                    </a:p>
                    <a:p>
                      <a:pPr marL="360680">
                        <a:lnSpc>
                          <a:spcPct val="100000"/>
                        </a:lnSpc>
                      </a:pPr>
                      <a:r>
                        <a:rPr sz="1950" b="1" spc="10">
                          <a:solidFill>
                            <a:srgbClr val="C00000"/>
                          </a:solidFill>
                          <a:latin typeface="微软雅黑"/>
                          <a:cs typeface="微软雅黑"/>
                        </a:rPr>
                        <a:t>15-30</a:t>
                      </a:r>
                      <a:r>
                        <a:rPr sz="1950" b="1" spc="25">
                          <a:solidFill>
                            <a:srgbClr val="C00000"/>
                          </a:solidFill>
                          <a:latin typeface="微软雅黑"/>
                          <a:cs typeface="微软雅黑"/>
                        </a:rPr>
                        <a:t>亿</a:t>
                      </a:r>
                      <a:endParaRPr sz="195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pPr>
                      <a:endParaRPr sz="2800">
                        <a:latin typeface="Times New Roman"/>
                        <a:cs typeface="Times New Roman"/>
                      </a:endParaRPr>
                    </a:p>
                    <a:p>
                      <a:pPr marL="360680">
                        <a:lnSpc>
                          <a:spcPct val="100000"/>
                        </a:lnSpc>
                      </a:pPr>
                      <a:r>
                        <a:rPr sz="1950" b="1" spc="10">
                          <a:solidFill>
                            <a:srgbClr val="C00000"/>
                          </a:solidFill>
                          <a:latin typeface="微软雅黑"/>
                          <a:cs typeface="微软雅黑"/>
                        </a:rPr>
                        <a:t>30-60</a:t>
                      </a:r>
                      <a:r>
                        <a:rPr sz="1950" b="1" spc="25">
                          <a:solidFill>
                            <a:srgbClr val="C00000"/>
                          </a:solidFill>
                          <a:latin typeface="微软雅黑"/>
                          <a:cs typeface="微软雅黑"/>
                        </a:rPr>
                        <a:t>亿</a:t>
                      </a:r>
                      <a:endParaRPr sz="195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pPr>
                      <a:endParaRPr sz="2800">
                        <a:latin typeface="Times New Roman"/>
                        <a:cs typeface="Times New Roman"/>
                      </a:endParaRPr>
                    </a:p>
                    <a:p>
                      <a:pPr marL="445134">
                        <a:lnSpc>
                          <a:spcPct val="100000"/>
                        </a:lnSpc>
                      </a:pPr>
                      <a:r>
                        <a:rPr sz="1950" b="1" spc="15">
                          <a:solidFill>
                            <a:srgbClr val="C00000"/>
                          </a:solidFill>
                          <a:latin typeface="微软雅黑"/>
                          <a:cs typeface="微软雅黑"/>
                        </a:rPr>
                        <a:t>＞60</a:t>
                      </a:r>
                      <a:r>
                        <a:rPr sz="1950" b="1" spc="25">
                          <a:solidFill>
                            <a:srgbClr val="C00000"/>
                          </a:solidFill>
                          <a:latin typeface="微软雅黑"/>
                          <a:cs typeface="微软雅黑"/>
                        </a:rPr>
                        <a:t>亿</a:t>
                      </a:r>
                      <a:endParaRPr sz="1950">
                        <a:latin typeface="微软雅黑"/>
                        <a:cs typeface="微软雅黑"/>
                      </a:endParaRPr>
                    </a:p>
                  </a:txBody>
                  <a:tcPr marL="0" marR="0" marT="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r>
            </a:tbl>
          </a:graphicData>
        </a:graphic>
      </p:graphicFrame>
      <p:graphicFrame>
        <p:nvGraphicFramePr>
          <p:cNvPr id="24" name="object 24"/>
          <p:cNvGraphicFramePr>
            <a:graphicFrameLocks noGrp="1"/>
          </p:cNvGraphicFramePr>
          <p:nvPr/>
        </p:nvGraphicFramePr>
        <p:xfrm>
          <a:off x="10138958" y="8737430"/>
          <a:ext cx="8531225" cy="1119505"/>
        </p:xfrm>
        <a:graphic>
          <a:graphicData uri="http://schemas.openxmlformats.org/drawingml/2006/table">
            <a:tbl>
              <a:tblPr firstRow="1" bandRow="1">
                <a:tableStyleId>{2D5ABB26-0587-4C30-8999-92F81FD0307C}</a:tableStyleId>
              </a:tblPr>
              <a:tblGrid>
                <a:gridCol w="1703070"/>
                <a:gridCol w="1703070"/>
                <a:gridCol w="1703069"/>
                <a:gridCol w="1703070"/>
                <a:gridCol w="1703070"/>
              </a:tblGrid>
              <a:tr h="1098395">
                <a:tc>
                  <a:txBody>
                    <a:bodyPr vert="horz" wrap="square"/>
                    <a:lstStyle/>
                    <a:p>
                      <a:pPr>
                        <a:lnSpc>
                          <a:spcPct val="100000"/>
                        </a:lnSpc>
                        <a:spcBef>
                          <a:spcPts val="45"/>
                        </a:spcBef>
                      </a:pPr>
                      <a:endParaRPr sz="2650">
                        <a:latin typeface="Times New Roman"/>
                        <a:cs typeface="Times New Roman"/>
                      </a:endParaRPr>
                    </a:p>
                    <a:p>
                      <a:pPr marL="553085">
                        <a:lnSpc>
                          <a:spcPct val="100000"/>
                        </a:lnSpc>
                      </a:pPr>
                      <a:r>
                        <a:rPr sz="1950" b="1" spc="10">
                          <a:latin typeface="微软雅黑"/>
                          <a:cs typeface="微软雅黑"/>
                        </a:rPr>
                        <a:t>≤2</a:t>
                      </a:r>
                      <a:r>
                        <a:rPr sz="1950" b="1" spc="25">
                          <a:latin typeface="微软雅黑"/>
                          <a:cs typeface="微软雅黑"/>
                        </a:rPr>
                        <a:t>亿</a:t>
                      </a:r>
                      <a:endParaRPr sz="195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spcBef>
                          <a:spcPts val="45"/>
                        </a:spcBef>
                      </a:pPr>
                      <a:endParaRPr sz="2650">
                        <a:latin typeface="Times New Roman"/>
                        <a:cs typeface="Times New Roman"/>
                      </a:endParaRPr>
                    </a:p>
                    <a:p>
                      <a:pPr marL="440055">
                        <a:lnSpc>
                          <a:spcPct val="100000"/>
                        </a:lnSpc>
                      </a:pPr>
                      <a:r>
                        <a:rPr sz="1950" b="1" spc="10">
                          <a:latin typeface="微软雅黑"/>
                          <a:cs typeface="微软雅黑"/>
                        </a:rPr>
                        <a:t>2-10</a:t>
                      </a:r>
                      <a:r>
                        <a:rPr sz="1950" b="1" spc="25">
                          <a:latin typeface="微软雅黑"/>
                          <a:cs typeface="微软雅黑"/>
                        </a:rPr>
                        <a:t>亿</a:t>
                      </a:r>
                      <a:endParaRPr sz="195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spcBef>
                          <a:spcPts val="45"/>
                        </a:spcBef>
                      </a:pPr>
                      <a:endParaRPr sz="2650">
                        <a:latin typeface="Times New Roman"/>
                        <a:cs typeface="Times New Roman"/>
                      </a:endParaRPr>
                    </a:p>
                    <a:p>
                      <a:pPr marL="362585">
                        <a:lnSpc>
                          <a:spcPct val="100000"/>
                        </a:lnSpc>
                      </a:pPr>
                      <a:r>
                        <a:rPr sz="1950" b="1" spc="10">
                          <a:latin typeface="微软雅黑"/>
                          <a:cs typeface="微软雅黑"/>
                        </a:rPr>
                        <a:t>10-20</a:t>
                      </a:r>
                      <a:r>
                        <a:rPr sz="1950" b="1" spc="25">
                          <a:latin typeface="微软雅黑"/>
                          <a:cs typeface="微软雅黑"/>
                        </a:rPr>
                        <a:t>亿</a:t>
                      </a:r>
                      <a:endParaRPr sz="195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spcBef>
                          <a:spcPts val="45"/>
                        </a:spcBef>
                      </a:pPr>
                      <a:endParaRPr sz="2650">
                        <a:latin typeface="Times New Roman"/>
                        <a:cs typeface="Times New Roman"/>
                      </a:endParaRPr>
                    </a:p>
                    <a:p>
                      <a:pPr marL="362585">
                        <a:lnSpc>
                          <a:spcPct val="100000"/>
                        </a:lnSpc>
                      </a:pPr>
                      <a:r>
                        <a:rPr sz="1950" b="1" spc="10">
                          <a:latin typeface="微软雅黑"/>
                          <a:cs typeface="微软雅黑"/>
                        </a:rPr>
                        <a:t>20-40</a:t>
                      </a:r>
                      <a:r>
                        <a:rPr sz="1950" b="1" spc="25">
                          <a:latin typeface="微软雅黑"/>
                          <a:cs typeface="微软雅黑"/>
                        </a:rPr>
                        <a:t>亿</a:t>
                      </a:r>
                      <a:endParaRPr sz="195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c>
                  <a:txBody>
                    <a:bodyPr vert="horz" wrap="square"/>
                    <a:lstStyle/>
                    <a:p>
                      <a:pPr>
                        <a:lnSpc>
                          <a:spcPct val="100000"/>
                        </a:lnSpc>
                        <a:spcBef>
                          <a:spcPts val="45"/>
                        </a:spcBef>
                      </a:pPr>
                      <a:endParaRPr sz="2650">
                        <a:latin typeface="Times New Roman"/>
                        <a:cs typeface="Times New Roman"/>
                      </a:endParaRPr>
                    </a:p>
                    <a:p>
                      <a:pPr marL="447040">
                        <a:lnSpc>
                          <a:spcPct val="100000"/>
                        </a:lnSpc>
                      </a:pPr>
                      <a:r>
                        <a:rPr sz="1950" b="1" spc="15">
                          <a:latin typeface="微软雅黑"/>
                          <a:cs typeface="微软雅黑"/>
                        </a:rPr>
                        <a:t>＞40</a:t>
                      </a:r>
                      <a:r>
                        <a:rPr sz="1950" b="1" spc="25">
                          <a:latin typeface="微软雅黑"/>
                          <a:cs typeface="微软雅黑"/>
                        </a:rPr>
                        <a:t>亿</a:t>
                      </a:r>
                      <a:endParaRPr sz="1950">
                        <a:latin typeface="微软雅黑"/>
                        <a:cs typeface="微软雅黑"/>
                      </a:endParaRPr>
                    </a:p>
                  </a:txBody>
                  <a:tcPr marL="0" marR="0" marT="571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1F1F1"/>
                    </a:solidFill>
                  </a:tcPr>
                </a:tc>
              </a:tr>
            </a:tbl>
          </a:graphicData>
        </a:graphic>
      </p:graphicFrame>
      <p:sp>
        <p:nvSpPr>
          <p:cNvPr id="25" name="object 25"/>
          <p:cNvSpPr/>
          <p:nvPr/>
        </p:nvSpPr>
        <p:spPr>
          <a:xfrm>
            <a:off x="18575844" y="8072077"/>
            <a:ext cx="474980" cy="906144"/>
          </a:xfrm>
          <a:custGeom>
            <a:rect l="l" t="t" r="r" b="b"/>
            <a:pathLst>
              <a:path w="474980" h="906144">
                <a:moveTo>
                  <a:pt x="385039" y="367155"/>
                </a:moveTo>
                <a:lnTo>
                  <a:pt x="139230" y="289124"/>
                </a:lnTo>
                <a:lnTo>
                  <a:pt x="262079" y="534578"/>
                </a:lnTo>
                <a:lnTo>
                  <a:pt x="305106" y="680629"/>
                </a:lnTo>
                <a:lnTo>
                  <a:pt x="270179" y="785086"/>
                </a:lnTo>
                <a:lnTo>
                  <a:pt x="159169" y="905760"/>
                </a:lnTo>
                <a:lnTo>
                  <a:pt x="214072" y="853928"/>
                </a:lnTo>
                <a:lnTo>
                  <a:pt x="259908" y="800550"/>
                </a:lnTo>
                <a:lnTo>
                  <a:pt x="297394" y="746171"/>
                </a:lnTo>
                <a:lnTo>
                  <a:pt x="327249" y="691336"/>
                </a:lnTo>
                <a:lnTo>
                  <a:pt x="350191" y="636590"/>
                </a:lnTo>
                <a:lnTo>
                  <a:pt x="366938" y="582478"/>
                </a:lnTo>
                <a:lnTo>
                  <a:pt x="378208" y="529545"/>
                </a:lnTo>
                <a:lnTo>
                  <a:pt x="384720" y="478335"/>
                </a:lnTo>
                <a:lnTo>
                  <a:pt x="387191" y="429394"/>
                </a:lnTo>
                <a:lnTo>
                  <a:pt x="386340" y="383267"/>
                </a:lnTo>
                <a:lnTo>
                  <a:pt x="385039" y="367155"/>
                </a:lnTo>
                <a:close/>
              </a:path>
              <a:path w="474980" h="906144">
                <a:moveTo>
                  <a:pt x="474533" y="114315"/>
                </a:moveTo>
                <a:lnTo>
                  <a:pt x="114424" y="0"/>
                </a:lnTo>
                <a:lnTo>
                  <a:pt x="0" y="360453"/>
                </a:lnTo>
                <a:lnTo>
                  <a:pt x="139230" y="289124"/>
                </a:lnTo>
                <a:lnTo>
                  <a:pt x="385039" y="367155"/>
                </a:lnTo>
                <a:lnTo>
                  <a:pt x="377546" y="301633"/>
                </a:lnTo>
                <a:lnTo>
                  <a:pt x="364081" y="237792"/>
                </a:lnTo>
                <a:lnTo>
                  <a:pt x="351692" y="196104"/>
                </a:lnTo>
                <a:lnTo>
                  <a:pt x="346126" y="180930"/>
                </a:lnTo>
                <a:lnTo>
                  <a:pt x="474533" y="114315"/>
                </a:lnTo>
                <a:close/>
              </a:path>
            </a:pathLst>
          </a:custGeom>
          <a:solidFill>
            <a:srgbClr val="C00000"/>
          </a:solidFill>
        </p:spPr>
        <p:txBody>
          <a:bodyPr wrap="square" lIns="0" tIns="0" rIns="0" bIns="0" rtlCol="0"/>
          <a:lstStyle/>
          <a:p/>
        </p:txBody>
      </p:sp>
      <p:sp>
        <p:nvSpPr>
          <p:cNvPr id="26" name="object 26"/>
          <p:cNvSpPr/>
          <p:nvPr/>
        </p:nvSpPr>
        <p:spPr>
          <a:xfrm>
            <a:off x="9890588" y="7064706"/>
            <a:ext cx="9053195" cy="3216910"/>
          </a:xfrm>
          <a:custGeom>
            <a:rect l="l" t="t" r="r" b="b"/>
            <a:pathLst>
              <a:path w="9053194" h="3216909">
                <a:moveTo>
                  <a:pt x="0" y="0"/>
                </a:moveTo>
                <a:lnTo>
                  <a:pt x="0" y="3216655"/>
                </a:lnTo>
                <a:lnTo>
                  <a:pt x="9053127" y="3216655"/>
                </a:lnTo>
              </a:path>
            </a:pathLst>
          </a:custGeom>
          <a:ln w="15706">
            <a:solidFill>
              <a:srgbClr val="A4A4A4"/>
            </a:solidFill>
            <a:prstDash val="lgDash"/>
          </a:ln>
        </p:spPr>
        <p:txBody>
          <a:bodyPr wrap="square" lIns="0" tIns="0" rIns="0" bIns="0" rtlCol="0"/>
          <a:lstStyle/>
          <a:p/>
        </p:txBody>
      </p:sp>
      <p:sp>
        <p:nvSpPr>
          <p:cNvPr id="27" name="object 27"/>
          <p:cNvSpPr/>
          <p:nvPr/>
        </p:nvSpPr>
        <p:spPr>
          <a:xfrm>
            <a:off x="1029706" y="6682728"/>
            <a:ext cx="18270855" cy="3781425"/>
          </a:xfrm>
          <a:custGeom>
            <a:rect l="l" t="t" r="r" b="b"/>
            <a:pathLst>
              <a:path w="18270855" h="3781425">
                <a:moveTo>
                  <a:pt x="0" y="3780827"/>
                </a:moveTo>
                <a:lnTo>
                  <a:pt x="18270857" y="3780827"/>
                </a:lnTo>
                <a:lnTo>
                  <a:pt x="18270857" y="0"/>
                </a:lnTo>
                <a:lnTo>
                  <a:pt x="0" y="0"/>
                </a:lnTo>
                <a:lnTo>
                  <a:pt x="0" y="3780827"/>
                </a:lnTo>
                <a:close/>
              </a:path>
            </a:pathLst>
          </a:custGeom>
          <a:ln w="15706">
            <a:solidFill>
              <a:srgbClr val="1791AB"/>
            </a:solidFill>
          </a:ln>
        </p:spPr>
        <p:txBody>
          <a:bodyPr wrap="square" lIns="0" tIns="0" rIns="0" bIns="0" rtlCol="0"/>
          <a:lstStyle/>
          <a:p/>
        </p:txBody>
      </p:sp>
      <p:sp>
        <p:nvSpPr>
          <p:cNvPr id="28" name="object 28"/>
          <p:cNvSpPr/>
          <p:nvPr/>
        </p:nvSpPr>
        <p:spPr>
          <a:xfrm>
            <a:off x="1029078" y="6682099"/>
            <a:ext cx="796925" cy="2677795"/>
          </a:xfrm>
          <a:custGeom>
            <a:rect l="l" t="t" r="r" b="b"/>
            <a:pathLst>
              <a:path w="796925" h="2677795">
                <a:moveTo>
                  <a:pt x="0" y="2677614"/>
                </a:moveTo>
                <a:lnTo>
                  <a:pt x="796624" y="2677614"/>
                </a:lnTo>
                <a:lnTo>
                  <a:pt x="796624" y="0"/>
                </a:lnTo>
                <a:lnTo>
                  <a:pt x="0" y="0"/>
                </a:lnTo>
                <a:lnTo>
                  <a:pt x="0" y="2677614"/>
                </a:lnTo>
                <a:close/>
              </a:path>
            </a:pathLst>
          </a:custGeom>
          <a:solidFill>
            <a:srgbClr val="1791AB"/>
          </a:solidFill>
        </p:spPr>
        <p:txBody>
          <a:bodyPr wrap="square" lIns="0" tIns="0" rIns="0" bIns="0" rtlCol="0"/>
          <a:lstStyle/>
          <a:p/>
        </p:txBody>
      </p:sp>
      <p:sp>
        <p:nvSpPr>
          <p:cNvPr id="29" name="object 29"/>
          <p:cNvSpPr txBox="1"/>
          <p:nvPr/>
        </p:nvSpPr>
        <p:spPr>
          <a:xfrm>
            <a:off x="1105067" y="7697222"/>
            <a:ext cx="643890" cy="628650"/>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2025</a:t>
            </a:r>
            <a:endParaRPr sz="1950">
              <a:latin typeface="微软雅黑"/>
              <a:cs typeface="微软雅黑"/>
            </a:endParaRPr>
          </a:p>
          <a:p>
            <a:pPr marL="70485">
              <a:lnSpc>
                <a:spcPct val="100000"/>
              </a:lnSpc>
              <a:spcBef>
                <a:spcPts val="35"/>
              </a:spcBef>
            </a:pPr>
            <a:r>
              <a:rPr sz="1950" b="1" spc="25">
                <a:solidFill>
                  <a:srgbClr val="FFFFFF"/>
                </a:solidFill>
                <a:latin typeface="微软雅黑"/>
                <a:cs typeface="微软雅黑"/>
              </a:rPr>
              <a:t>年后</a:t>
            </a:r>
            <a:endParaRPr sz="1950">
              <a:latin typeface="微软雅黑"/>
              <a:cs typeface="微软雅黑"/>
            </a:endParaRPr>
          </a:p>
        </p:txBody>
      </p:sp>
      <p:sp>
        <p:nvSpPr>
          <p:cNvPr id="30" name="object 30"/>
          <p:cNvSpPr/>
          <p:nvPr/>
        </p:nvSpPr>
        <p:spPr>
          <a:xfrm>
            <a:off x="1029078" y="2122239"/>
            <a:ext cx="7927340" cy="599440"/>
          </a:xfrm>
          <a:custGeom>
            <a:rect l="l" t="t" r="r" b="b"/>
            <a:pathLst>
              <a:path w="7927340" h="599439">
                <a:moveTo>
                  <a:pt x="7627621" y="0"/>
                </a:moveTo>
                <a:lnTo>
                  <a:pt x="0" y="0"/>
                </a:lnTo>
                <a:lnTo>
                  <a:pt x="0" y="599353"/>
                </a:lnTo>
                <a:lnTo>
                  <a:pt x="7627621" y="599353"/>
                </a:lnTo>
                <a:lnTo>
                  <a:pt x="7927297" y="299676"/>
                </a:lnTo>
                <a:lnTo>
                  <a:pt x="7627621" y="0"/>
                </a:lnTo>
                <a:close/>
              </a:path>
            </a:pathLst>
          </a:custGeom>
          <a:solidFill>
            <a:srgbClr val="1791AB"/>
          </a:solidFill>
        </p:spPr>
        <p:txBody>
          <a:bodyPr wrap="square" lIns="0" tIns="0" rIns="0" bIns="0" rtlCol="0"/>
          <a:lstStyle/>
          <a:p/>
        </p:txBody>
      </p:sp>
      <p:sp>
        <p:nvSpPr>
          <p:cNvPr id="31" name="object 31"/>
          <p:cNvSpPr txBox="1"/>
          <p:nvPr/>
        </p:nvSpPr>
        <p:spPr>
          <a:xfrm>
            <a:off x="1354588" y="2279690"/>
            <a:ext cx="7131684" cy="1071880"/>
          </a:xfrm>
          <a:prstGeom prst="rect">
            <a:avLst/>
          </a:prstGeom>
        </p:spPr>
        <p:txBody>
          <a:bodyPr vert="horz" wrap="square" lIns="0" tIns="13335" rIns="0" bIns="0" rtlCol="0">
            <a:spAutoFit/>
          </a:bodyPr>
          <a:lstStyle/>
          <a:p>
            <a:pPr marL="201930" indent="-189865">
              <a:lnSpc>
                <a:spcPct val="100000"/>
              </a:lnSpc>
              <a:spcBef>
                <a:spcPts val="105"/>
              </a:spcBef>
              <a:buFont typeface="Arial"/>
              <a:buChar char="•"/>
              <a:tabLst>
                <a:tab pos="202565"/>
                <a:tab pos="1256030"/>
              </a:tabLst>
            </a:pPr>
            <a:r>
              <a:rPr sz="2300" b="1" spc="5">
                <a:solidFill>
                  <a:srgbClr val="FFFFFF"/>
                </a:solidFill>
                <a:latin typeface="微软雅黑"/>
                <a:cs typeface="微软雅黑"/>
              </a:rPr>
              <a:t>规则一	不调整支付范围的药品，支付标</a:t>
            </a:r>
            <a:r>
              <a:rPr sz="2300" b="1" spc="10">
                <a:solidFill>
                  <a:srgbClr val="FFFFFF"/>
                </a:solidFill>
                <a:latin typeface="微软雅黑"/>
                <a:cs typeface="微软雅黑"/>
              </a:rPr>
              <a:t>准</a:t>
            </a:r>
            <a:r>
              <a:rPr sz="2300" b="1" spc="5">
                <a:solidFill>
                  <a:srgbClr val="FFFFFF"/>
                </a:solidFill>
                <a:latin typeface="微软雅黑"/>
                <a:cs typeface="微软雅黑"/>
              </a:rPr>
              <a:t>的下</a:t>
            </a:r>
            <a:r>
              <a:rPr sz="2300" b="1" spc="10">
                <a:solidFill>
                  <a:srgbClr val="FFFFFF"/>
                </a:solidFill>
                <a:latin typeface="微软雅黑"/>
                <a:cs typeface="微软雅黑"/>
              </a:rPr>
              <a:t>调</a:t>
            </a:r>
            <a:r>
              <a:rPr sz="2300" b="1" spc="5">
                <a:solidFill>
                  <a:srgbClr val="FFFFFF"/>
                </a:solidFill>
                <a:latin typeface="微软雅黑"/>
                <a:cs typeface="微软雅黑"/>
              </a:rPr>
              <a:t>比例</a:t>
            </a:r>
            <a:endParaRPr sz="2300">
              <a:latin typeface="微软雅黑"/>
              <a:cs typeface="微软雅黑"/>
            </a:endParaRPr>
          </a:p>
          <a:p>
            <a:pPr>
              <a:lnSpc>
                <a:spcPct val="100000"/>
              </a:lnSpc>
              <a:spcBef>
                <a:spcPts val="35"/>
              </a:spcBef>
            </a:pPr>
            <a:endParaRPr sz="1450">
              <a:latin typeface="微软雅黑"/>
              <a:cs typeface="微软雅黑"/>
            </a:endParaRPr>
          </a:p>
          <a:p>
            <a:pPr marL="167005">
              <a:lnSpc>
                <a:spcPct val="100000"/>
              </a:lnSpc>
            </a:pPr>
            <a:r>
              <a:rPr sz="2300" b="1" spc="5">
                <a:solidFill>
                  <a:srgbClr val="1791AB"/>
                </a:solidFill>
                <a:latin typeface="微软雅黑"/>
                <a:cs typeface="微软雅黑"/>
              </a:rPr>
              <a:t>比值</a:t>
            </a:r>
            <a:r>
              <a:rPr sz="2300" b="1" spc="-5">
                <a:solidFill>
                  <a:srgbClr val="1791AB"/>
                </a:solidFill>
                <a:latin typeface="微软雅黑"/>
                <a:cs typeface="微软雅黑"/>
              </a:rPr>
              <a:t> A=</a:t>
            </a:r>
            <a:r>
              <a:rPr sz="2300" b="1" spc="5">
                <a:solidFill>
                  <a:srgbClr val="1791AB"/>
                </a:solidFill>
                <a:latin typeface="微软雅黑"/>
                <a:cs typeface="微软雅黑"/>
              </a:rPr>
              <a:t>本协议期基金实际支出/基金</a:t>
            </a:r>
            <a:r>
              <a:rPr sz="2300" b="1" spc="10">
                <a:solidFill>
                  <a:srgbClr val="1791AB"/>
                </a:solidFill>
                <a:latin typeface="微软雅黑"/>
                <a:cs typeface="微软雅黑"/>
              </a:rPr>
              <a:t>支</a:t>
            </a:r>
            <a:r>
              <a:rPr sz="2300" b="1" spc="5">
                <a:solidFill>
                  <a:srgbClr val="1791AB"/>
                </a:solidFill>
                <a:latin typeface="微软雅黑"/>
                <a:cs typeface="微软雅黑"/>
              </a:rPr>
              <a:t>出预算</a:t>
            </a:r>
            <a:endParaRPr sz="2300">
              <a:latin typeface="微软雅黑"/>
              <a:cs typeface="微软雅黑"/>
            </a:endParaRPr>
          </a:p>
        </p:txBody>
      </p:sp>
      <p:sp>
        <p:nvSpPr>
          <p:cNvPr id="32" name="object 32"/>
          <p:cNvSpPr/>
          <p:nvPr/>
        </p:nvSpPr>
        <p:spPr>
          <a:xfrm>
            <a:off x="9368510" y="2114699"/>
            <a:ext cx="9933305" cy="599440"/>
          </a:xfrm>
          <a:custGeom>
            <a:rect l="l" t="t" r="r" b="b"/>
            <a:pathLst>
              <a:path w="9933305" h="599439">
                <a:moveTo>
                  <a:pt x="9633005" y="0"/>
                </a:moveTo>
                <a:lnTo>
                  <a:pt x="0" y="0"/>
                </a:lnTo>
                <a:lnTo>
                  <a:pt x="0" y="599353"/>
                </a:lnTo>
                <a:lnTo>
                  <a:pt x="9633005" y="599353"/>
                </a:lnTo>
                <a:lnTo>
                  <a:pt x="9932681" y="299676"/>
                </a:lnTo>
                <a:lnTo>
                  <a:pt x="9633005" y="0"/>
                </a:lnTo>
                <a:close/>
              </a:path>
            </a:pathLst>
          </a:custGeom>
          <a:solidFill>
            <a:srgbClr val="1F4E79"/>
          </a:solidFill>
        </p:spPr>
        <p:txBody>
          <a:bodyPr wrap="square" lIns="0" tIns="0" rIns="0" bIns="0" rtlCol="0"/>
          <a:lstStyle/>
          <a:p/>
        </p:txBody>
      </p:sp>
      <p:sp>
        <p:nvSpPr>
          <p:cNvPr id="33" name="object 33"/>
          <p:cNvSpPr/>
          <p:nvPr/>
        </p:nvSpPr>
        <p:spPr>
          <a:xfrm>
            <a:off x="5527056" y="4302486"/>
            <a:ext cx="1452880" cy="0"/>
          </a:xfrm>
          <a:custGeom>
            <a:rect l="l" t="t" r="r" b="b"/>
            <a:pathLst>
              <a:path w="1452879">
                <a:moveTo>
                  <a:pt x="0" y="0"/>
                </a:moveTo>
                <a:lnTo>
                  <a:pt x="1452311" y="0"/>
                </a:lnTo>
              </a:path>
            </a:pathLst>
          </a:custGeom>
          <a:ln w="10470">
            <a:solidFill>
              <a:srgbClr val="000000"/>
            </a:solidFill>
          </a:ln>
        </p:spPr>
        <p:txBody>
          <a:bodyPr wrap="square" lIns="0" tIns="0" rIns="0" bIns="0" rtlCol="0"/>
          <a:lstStyle/>
          <a:p/>
        </p:txBody>
      </p:sp>
      <p:sp>
        <p:nvSpPr>
          <p:cNvPr id="34" name="object 34"/>
          <p:cNvSpPr/>
          <p:nvPr/>
        </p:nvSpPr>
        <p:spPr>
          <a:xfrm>
            <a:off x="6979368" y="4302486"/>
            <a:ext cx="7463790" cy="0"/>
          </a:xfrm>
          <a:custGeom>
            <a:rect l="l" t="t" r="r" b="b"/>
            <a:pathLst>
              <a:path w="7463790">
                <a:moveTo>
                  <a:pt x="0" y="0"/>
                </a:moveTo>
                <a:lnTo>
                  <a:pt x="7463647" y="0"/>
                </a:lnTo>
              </a:path>
            </a:pathLst>
          </a:custGeom>
          <a:ln w="10470">
            <a:solidFill>
              <a:srgbClr val="000000"/>
            </a:solidFill>
          </a:ln>
        </p:spPr>
        <p:txBody>
          <a:bodyPr wrap="square" lIns="0" tIns="0" rIns="0" bIns="0" rtlCol="0"/>
          <a:lstStyle/>
          <a:p/>
        </p:txBody>
      </p:sp>
      <p:sp>
        <p:nvSpPr>
          <p:cNvPr id="35" name="object 35"/>
          <p:cNvSpPr/>
          <p:nvPr/>
        </p:nvSpPr>
        <p:spPr>
          <a:xfrm>
            <a:off x="5527056" y="3778942"/>
            <a:ext cx="8916035" cy="0"/>
          </a:xfrm>
          <a:custGeom>
            <a:rect l="l" t="t" r="r" b="b"/>
            <a:pathLst>
              <a:path w="8916035">
                <a:moveTo>
                  <a:pt x="0" y="0"/>
                </a:moveTo>
                <a:lnTo>
                  <a:pt x="8915958" y="0"/>
                </a:lnTo>
              </a:path>
            </a:pathLst>
          </a:custGeom>
          <a:ln w="5235">
            <a:solidFill>
              <a:srgbClr val="000000"/>
            </a:solidFill>
          </a:ln>
        </p:spPr>
        <p:txBody>
          <a:bodyPr wrap="square" lIns="0" tIns="0" rIns="0" bIns="0" rtlCol="0"/>
          <a:lstStyle/>
          <a:p/>
        </p:txBody>
      </p:sp>
      <p:graphicFrame>
        <p:nvGraphicFramePr>
          <p:cNvPr id="36" name="object 36"/>
          <p:cNvGraphicFramePr>
            <a:graphicFrameLocks noGrp="1"/>
          </p:cNvGraphicFramePr>
          <p:nvPr/>
        </p:nvGraphicFramePr>
        <p:xfrm>
          <a:off x="1825703" y="4329349"/>
          <a:ext cx="17258664" cy="2974975"/>
        </p:xfrm>
        <a:graphic>
          <a:graphicData uri="http://schemas.openxmlformats.org/drawingml/2006/table">
            <a:tbl>
              <a:tblPr firstRow="1" bandRow="1">
                <a:tableStyleId>{2D5ABB26-0587-4C30-8999-92F81FD0307C}</a:tableStyleId>
              </a:tblPr>
              <a:tblGrid>
                <a:gridCol w="4104640"/>
                <a:gridCol w="1153160"/>
                <a:gridCol w="1762125"/>
                <a:gridCol w="2065020"/>
                <a:gridCol w="1668779"/>
                <a:gridCol w="1866265"/>
                <a:gridCol w="335279"/>
                <a:gridCol w="4307205"/>
              </a:tblGrid>
              <a:tr h="385061">
                <a:tc>
                  <a:txBody>
                    <a:bodyPr vert="horz" wrap="square"/>
                    <a:lstStyle/>
                    <a:p>
                      <a:pPr marL="835025">
                        <a:lnSpc>
                          <a:spcPts val="2280"/>
                        </a:lnSpc>
                      </a:pPr>
                      <a:r>
                        <a:rPr sz="1950" b="1" spc="15">
                          <a:latin typeface="微软雅黑"/>
                          <a:cs typeface="微软雅黑"/>
                        </a:rPr>
                        <a:t>A≤110%</a:t>
                      </a:r>
                      <a:endParaRPr sz="1950">
                        <a:latin typeface="微软雅黑"/>
                        <a:cs typeface="微软雅黑"/>
                      </a:endParaRPr>
                    </a:p>
                  </a:txBody>
                  <a:tcPr marL="0" marR="0" marT="0" marB="0"/>
                </a:tc>
                <a:tc>
                  <a:txBody>
                    <a:bodyPr vert="horz" wrap="square"/>
                    <a:lstStyle/>
                    <a:p>
                      <a:pPr>
                        <a:lnSpc>
                          <a:spcPct val="100000"/>
                        </a:lnSpc>
                      </a:pPr>
                      <a:endParaRPr sz="23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lnB w="12700">
                      <a:solidFill>
                        <a:srgbClr val="000000"/>
                      </a:solidFill>
                      <a:prstDash val="solid"/>
                    </a:lnB>
                  </a:tcPr>
                </a:tc>
                <a:tc>
                  <a:txBody>
                    <a:bodyPr vert="horz" wrap="square"/>
                    <a:lstStyle/>
                    <a:p>
                      <a:pPr marL="763270">
                        <a:lnSpc>
                          <a:spcPct val="100000"/>
                        </a:lnSpc>
                        <a:spcBef>
                          <a:spcPts val="209"/>
                        </a:spcBef>
                      </a:pPr>
                      <a:r>
                        <a:rPr sz="1950" spc="25">
                          <a:latin typeface="微软雅黑"/>
                          <a:cs typeface="微软雅黑"/>
                        </a:rPr>
                        <a:t>不调整</a:t>
                      </a:r>
                      <a:endParaRPr sz="1950">
                        <a:latin typeface="微软雅黑"/>
                        <a:cs typeface="微软雅黑"/>
                      </a:endParaRPr>
                    </a:p>
                  </a:txBody>
                  <a:tcPr marL="0" marR="0" marT="26669" marB="0">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marL="635" algn="ctr">
                        <a:lnSpc>
                          <a:spcPct val="100000"/>
                        </a:lnSpc>
                        <a:spcBef>
                          <a:spcPts val="140"/>
                        </a:spcBef>
                      </a:pPr>
                      <a:r>
                        <a:rPr sz="1950" b="1" spc="15">
                          <a:latin typeface="微软雅黑"/>
                          <a:cs typeface="微软雅黑"/>
                        </a:rPr>
                        <a:t>B≤10%</a:t>
                      </a:r>
                      <a:endParaRPr sz="1950">
                        <a:latin typeface="微软雅黑"/>
                        <a:cs typeface="微软雅黑"/>
                      </a:endParaRPr>
                    </a:p>
                  </a:txBody>
                  <a:tcPr marL="0" marR="0" marT="17780" marB="0">
                    <a:lnB w="12700">
                      <a:solidFill>
                        <a:srgbClr val="000000"/>
                      </a:solidFill>
                      <a:prstDash val="solid"/>
                    </a:lnB>
                  </a:tcPr>
                </a:tc>
              </a:tr>
              <a:tr h="420301">
                <a:tc>
                  <a:txBody>
                    <a:bodyPr vert="horz" wrap="square"/>
                    <a:lstStyle/>
                    <a:p>
                      <a:pPr marL="323215">
                        <a:lnSpc>
                          <a:spcPct val="100000"/>
                        </a:lnSpc>
                        <a:spcBef>
                          <a:spcPts val="150"/>
                        </a:spcBef>
                      </a:pPr>
                      <a:r>
                        <a:rPr sz="1950" b="1" spc="15">
                          <a:latin typeface="微软雅黑"/>
                          <a:cs typeface="微软雅黑"/>
                        </a:rPr>
                        <a:t>110%＜A≤140%</a:t>
                      </a:r>
                      <a:endParaRPr sz="1950">
                        <a:latin typeface="微软雅黑"/>
                        <a:cs typeface="微软雅黑"/>
                      </a:endParaRPr>
                    </a:p>
                  </a:txBody>
                  <a:tcPr marL="0" marR="0" marT="19050" marB="0"/>
                </a:tc>
                <a:tc>
                  <a:txBody>
                    <a:bodyPr vert="horz" wrap="square"/>
                    <a:lstStyle/>
                    <a:p>
                      <a:pPr marL="82550">
                        <a:lnSpc>
                          <a:spcPct val="100000"/>
                        </a:lnSpc>
                        <a:spcBef>
                          <a:spcPts val="420"/>
                        </a:spcBef>
                      </a:pPr>
                      <a:r>
                        <a:rPr sz="1950" spc="15">
                          <a:latin typeface="微软雅黑"/>
                          <a:cs typeface="微软雅黑"/>
                        </a:rPr>
                        <a:t>-5%</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R="95885" algn="ctr">
                        <a:lnSpc>
                          <a:spcPct val="100000"/>
                        </a:lnSpc>
                        <a:spcBef>
                          <a:spcPts val="420"/>
                        </a:spcBef>
                      </a:pPr>
                      <a:r>
                        <a:rPr sz="1950" spc="15">
                          <a:latin typeface="微软雅黑"/>
                          <a:cs typeface="微软雅黑"/>
                        </a:rPr>
                        <a:t>-7%</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R="191135" algn="ctr">
                        <a:lnSpc>
                          <a:spcPct val="100000"/>
                        </a:lnSpc>
                        <a:spcBef>
                          <a:spcPts val="420"/>
                        </a:spcBef>
                      </a:pPr>
                      <a:r>
                        <a:rPr sz="1950" spc="15">
                          <a:latin typeface="微软雅黑"/>
                          <a:cs typeface="微软雅黑"/>
                        </a:rPr>
                        <a:t>-9%</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420370">
                        <a:lnSpc>
                          <a:spcPct val="100000"/>
                        </a:lnSpc>
                        <a:spcBef>
                          <a:spcPts val="420"/>
                        </a:spcBef>
                      </a:pPr>
                      <a:r>
                        <a:rPr sz="1950" spc="10">
                          <a:latin typeface="微软雅黑"/>
                          <a:cs typeface="微软雅黑"/>
                        </a:rPr>
                        <a:t>-11%</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420"/>
                        </a:spcBef>
                      </a:pPr>
                      <a:r>
                        <a:rPr sz="1950" spc="10">
                          <a:latin typeface="微软雅黑"/>
                          <a:cs typeface="微软雅黑"/>
                        </a:rPr>
                        <a:t>-15%</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marL="635" algn="ctr">
                        <a:lnSpc>
                          <a:spcPct val="100000"/>
                        </a:lnSpc>
                        <a:spcBef>
                          <a:spcPts val="420"/>
                        </a:spcBef>
                      </a:pPr>
                      <a:r>
                        <a:rPr sz="1950" b="1" spc="15">
                          <a:latin typeface="微软雅黑"/>
                          <a:cs typeface="微软雅黑"/>
                        </a:rPr>
                        <a:t>10%＜B≤40%</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r>
              <a:tr h="420301">
                <a:tc>
                  <a:txBody>
                    <a:bodyPr vert="horz" wrap="square"/>
                    <a:lstStyle/>
                    <a:p>
                      <a:pPr marL="323215">
                        <a:lnSpc>
                          <a:spcPct val="100000"/>
                        </a:lnSpc>
                        <a:spcBef>
                          <a:spcPts val="150"/>
                        </a:spcBef>
                      </a:pPr>
                      <a:r>
                        <a:rPr sz="1950" b="1" spc="15">
                          <a:latin typeface="微软雅黑"/>
                          <a:cs typeface="微软雅黑"/>
                        </a:rPr>
                        <a:t>140%＜A≤170%</a:t>
                      </a:r>
                      <a:endParaRPr sz="1950">
                        <a:latin typeface="微软雅黑"/>
                        <a:cs typeface="微软雅黑"/>
                      </a:endParaRPr>
                    </a:p>
                  </a:txBody>
                  <a:tcPr marL="0" marR="0" marT="19050" marB="0"/>
                </a:tc>
                <a:tc>
                  <a:txBody>
                    <a:bodyPr vert="horz" wrap="square"/>
                    <a:lstStyle/>
                    <a:p>
                      <a:pPr marL="9525">
                        <a:lnSpc>
                          <a:spcPct val="100000"/>
                        </a:lnSpc>
                        <a:spcBef>
                          <a:spcPts val="420"/>
                        </a:spcBef>
                      </a:pPr>
                      <a:r>
                        <a:rPr sz="1950" spc="15">
                          <a:latin typeface="微软雅黑"/>
                          <a:cs typeface="微软雅黑"/>
                        </a:rPr>
                        <a:t>-10%</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R="94615" algn="ctr">
                        <a:lnSpc>
                          <a:spcPct val="100000"/>
                        </a:lnSpc>
                        <a:spcBef>
                          <a:spcPts val="420"/>
                        </a:spcBef>
                      </a:pPr>
                      <a:r>
                        <a:rPr sz="1950" spc="15">
                          <a:latin typeface="微软雅黑"/>
                          <a:cs typeface="微软雅黑"/>
                        </a:rPr>
                        <a:t>-12%</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618490">
                        <a:lnSpc>
                          <a:spcPct val="100000"/>
                        </a:lnSpc>
                        <a:spcBef>
                          <a:spcPts val="420"/>
                        </a:spcBef>
                      </a:pPr>
                      <a:r>
                        <a:rPr sz="1950" spc="15">
                          <a:latin typeface="微软雅黑"/>
                          <a:cs typeface="微软雅黑"/>
                        </a:rPr>
                        <a:t>-14%</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420370">
                        <a:lnSpc>
                          <a:spcPct val="100000"/>
                        </a:lnSpc>
                        <a:spcBef>
                          <a:spcPts val="420"/>
                        </a:spcBef>
                      </a:pPr>
                      <a:r>
                        <a:rPr sz="1950" spc="15">
                          <a:latin typeface="微软雅黑"/>
                          <a:cs typeface="微软雅黑"/>
                        </a:rPr>
                        <a:t>-16%</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420"/>
                        </a:spcBef>
                      </a:pPr>
                      <a:r>
                        <a:rPr sz="1950" spc="15">
                          <a:latin typeface="微软雅黑"/>
                          <a:cs typeface="微软雅黑"/>
                        </a:rPr>
                        <a:t>-20%</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marL="635" algn="ctr">
                        <a:lnSpc>
                          <a:spcPct val="100000"/>
                        </a:lnSpc>
                        <a:spcBef>
                          <a:spcPts val="420"/>
                        </a:spcBef>
                      </a:pPr>
                      <a:r>
                        <a:rPr sz="1950" b="1" spc="15">
                          <a:latin typeface="微软雅黑"/>
                          <a:cs typeface="微软雅黑"/>
                        </a:rPr>
                        <a:t>40%＜B≤70%</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r>
              <a:tr h="420196">
                <a:tc>
                  <a:txBody>
                    <a:bodyPr vert="horz" wrap="square"/>
                    <a:lstStyle/>
                    <a:p>
                      <a:pPr marL="323215">
                        <a:lnSpc>
                          <a:spcPct val="100000"/>
                        </a:lnSpc>
                        <a:spcBef>
                          <a:spcPts val="150"/>
                        </a:spcBef>
                      </a:pPr>
                      <a:r>
                        <a:rPr sz="1950" b="1" spc="15">
                          <a:latin typeface="微软雅黑"/>
                          <a:cs typeface="微软雅黑"/>
                        </a:rPr>
                        <a:t>170%＜A≤200%</a:t>
                      </a:r>
                      <a:endParaRPr sz="1950">
                        <a:latin typeface="微软雅黑"/>
                        <a:cs typeface="微软雅黑"/>
                      </a:endParaRPr>
                    </a:p>
                  </a:txBody>
                  <a:tcPr marL="0" marR="0" marT="19050" marB="0"/>
                </a:tc>
                <a:tc>
                  <a:txBody>
                    <a:bodyPr vert="horz" wrap="square"/>
                    <a:lstStyle/>
                    <a:p>
                      <a:pPr marL="9525">
                        <a:lnSpc>
                          <a:spcPct val="100000"/>
                        </a:lnSpc>
                        <a:spcBef>
                          <a:spcPts val="420"/>
                        </a:spcBef>
                      </a:pPr>
                      <a:r>
                        <a:rPr sz="1950" spc="10">
                          <a:latin typeface="微软雅黑"/>
                          <a:cs typeface="微软雅黑"/>
                        </a:rPr>
                        <a:t>-15%</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R="94615" algn="ctr">
                        <a:lnSpc>
                          <a:spcPct val="100000"/>
                        </a:lnSpc>
                        <a:spcBef>
                          <a:spcPts val="420"/>
                        </a:spcBef>
                      </a:pPr>
                      <a:r>
                        <a:rPr sz="1950" spc="10">
                          <a:latin typeface="微软雅黑"/>
                          <a:cs typeface="微软雅黑"/>
                        </a:rPr>
                        <a:t>-17%</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618490">
                        <a:lnSpc>
                          <a:spcPct val="100000"/>
                        </a:lnSpc>
                        <a:spcBef>
                          <a:spcPts val="420"/>
                        </a:spcBef>
                      </a:pPr>
                      <a:r>
                        <a:rPr sz="1950" spc="10">
                          <a:latin typeface="微软雅黑"/>
                          <a:cs typeface="微软雅黑"/>
                        </a:rPr>
                        <a:t>-19%</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420370">
                        <a:lnSpc>
                          <a:spcPct val="100000"/>
                        </a:lnSpc>
                        <a:spcBef>
                          <a:spcPts val="420"/>
                        </a:spcBef>
                      </a:pPr>
                      <a:r>
                        <a:rPr sz="1950" spc="10">
                          <a:latin typeface="微软雅黑"/>
                          <a:cs typeface="微软雅黑"/>
                        </a:rPr>
                        <a:t>-21%</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420"/>
                        </a:spcBef>
                      </a:pPr>
                      <a:r>
                        <a:rPr sz="1950" spc="10">
                          <a:latin typeface="微软雅黑"/>
                          <a:cs typeface="微软雅黑"/>
                        </a:rPr>
                        <a:t>-25%</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marL="1226820">
                        <a:lnSpc>
                          <a:spcPct val="100000"/>
                        </a:lnSpc>
                        <a:spcBef>
                          <a:spcPts val="420"/>
                        </a:spcBef>
                      </a:pPr>
                      <a:r>
                        <a:rPr sz="1950" b="1" spc="15">
                          <a:latin typeface="微软雅黑"/>
                          <a:cs typeface="微软雅黑"/>
                        </a:rPr>
                        <a:t>70%＜B≤100%</a:t>
                      </a:r>
                      <a:endParaRPr sz="1950">
                        <a:latin typeface="微软雅黑"/>
                        <a:cs typeface="微软雅黑"/>
                      </a:endParaRPr>
                    </a:p>
                  </a:txBody>
                  <a:tcPr marL="0" marR="0" marT="53340" marB="0">
                    <a:lnT w="12700">
                      <a:solidFill>
                        <a:srgbClr val="000000"/>
                      </a:solidFill>
                      <a:prstDash val="solid"/>
                    </a:lnT>
                    <a:lnB w="12700">
                      <a:solidFill>
                        <a:srgbClr val="000000"/>
                      </a:solidFill>
                      <a:prstDash val="solid"/>
                    </a:lnB>
                  </a:tcPr>
                </a:tc>
              </a:tr>
              <a:tr h="417945">
                <a:tc>
                  <a:txBody>
                    <a:bodyPr vert="horz" wrap="square"/>
                    <a:lstStyle/>
                    <a:p>
                      <a:pPr marL="768350">
                        <a:lnSpc>
                          <a:spcPct val="100000"/>
                        </a:lnSpc>
                        <a:spcBef>
                          <a:spcPts val="150"/>
                        </a:spcBef>
                      </a:pPr>
                      <a:r>
                        <a:rPr sz="1950" b="1" spc="15">
                          <a:latin typeface="微软雅黑"/>
                          <a:cs typeface="微软雅黑"/>
                        </a:rPr>
                        <a:t>A＞200%</a:t>
                      </a:r>
                      <a:endParaRPr sz="1950">
                        <a:latin typeface="微软雅黑"/>
                        <a:cs typeface="微软雅黑"/>
                      </a:endParaRPr>
                    </a:p>
                  </a:txBody>
                  <a:tcPr marL="0" marR="0" marT="19050" marB="0"/>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marL="638175">
                        <a:lnSpc>
                          <a:spcPct val="100000"/>
                        </a:lnSpc>
                        <a:spcBef>
                          <a:spcPts val="420"/>
                        </a:spcBef>
                      </a:pPr>
                      <a:r>
                        <a:rPr sz="1950" spc="25">
                          <a:latin typeface="微软雅黑"/>
                          <a:cs typeface="微软雅黑"/>
                        </a:rPr>
                        <a:t>重新谈判</a:t>
                      </a:r>
                      <a:endParaRPr sz="1950">
                        <a:latin typeface="微软雅黑"/>
                        <a:cs typeface="微软雅黑"/>
                      </a:endParaRPr>
                    </a:p>
                  </a:txBody>
                  <a:tcPr marL="0" marR="0" marT="5334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marL="74930" algn="ctr">
                        <a:lnSpc>
                          <a:spcPct val="100000"/>
                        </a:lnSpc>
                        <a:spcBef>
                          <a:spcPts val="420"/>
                        </a:spcBef>
                      </a:pPr>
                      <a:r>
                        <a:rPr sz="1950" b="1" spc="15">
                          <a:latin typeface="微软雅黑"/>
                          <a:cs typeface="微软雅黑"/>
                        </a:rPr>
                        <a:t>B＞100%</a:t>
                      </a:r>
                      <a:endParaRPr sz="1950">
                        <a:latin typeface="微软雅黑"/>
                        <a:cs typeface="微软雅黑"/>
                      </a:endParaRPr>
                    </a:p>
                  </a:txBody>
                  <a:tcPr marL="0" marR="0" marT="53340" marB="0">
                    <a:lnT w="12700">
                      <a:solidFill>
                        <a:srgbClr val="000000"/>
                      </a:solidFill>
                      <a:prstDash val="solid"/>
                    </a:lnT>
                  </a:tcPr>
                </a:tc>
              </a:tr>
              <a:tr h="289572">
                <a:tc>
                  <a:txBody>
                    <a:bodyPr vert="horz" wrap="square"/>
                    <a:lstStyle/>
                    <a:p>
                      <a:pPr>
                        <a:lnSpc>
                          <a:spcPct val="100000"/>
                        </a:lnSpc>
                      </a:pPr>
                      <a:endParaRPr sz="100">
                        <a:latin typeface="Times New Roman"/>
                        <a:cs typeface="Times New Roman"/>
                      </a:endParaRPr>
                    </a:p>
                  </a:txBody>
                  <a:tcPr marL="0" marR="0" marT="0" marB="0"/>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00">
                        <a:latin typeface="Times New Roman"/>
                        <a:cs typeface="Times New Roman"/>
                      </a:endParaRPr>
                    </a:p>
                  </a:txBody>
                  <a:tcPr marL="0" marR="0" marT="0" marB="0">
                    <a:lnB w="12700">
                      <a:solidFill>
                        <a:srgbClr val="000000"/>
                      </a:solidFill>
                      <a:prstDash val="solid"/>
                    </a:lnB>
                  </a:tcPr>
                </a:tc>
              </a:tr>
              <a:tr h="608860">
                <a:tc>
                  <a:txBody>
                    <a:bodyPr vert="horz" wrap="square"/>
                    <a:lstStyle/>
                    <a:p>
                      <a:pPr>
                        <a:lnSpc>
                          <a:spcPct val="100000"/>
                        </a:lnSpc>
                        <a:spcBef>
                          <a:spcPts val="40"/>
                        </a:spcBef>
                      </a:pPr>
                      <a:endParaRPr sz="3600">
                        <a:latin typeface="Times New Roman"/>
                        <a:cs typeface="Times New Roman"/>
                      </a:endParaRPr>
                    </a:p>
                    <a:p>
                      <a:pPr marR="1905" algn="r">
                        <a:lnSpc>
                          <a:spcPct val="100000"/>
                        </a:lnSpc>
                      </a:pPr>
                      <a:r>
                        <a:rPr sz="2300" b="1" spc="5">
                          <a:solidFill>
                            <a:srgbClr val="FFFFFF"/>
                          </a:solidFill>
                          <a:latin typeface="微软雅黑"/>
                          <a:cs typeface="微软雅黑"/>
                        </a:rPr>
                        <a:t>比值</a:t>
                      </a:r>
                      <a:r>
                        <a:rPr sz="2300" b="1" spc="-145">
                          <a:solidFill>
                            <a:srgbClr val="FFFFFF"/>
                          </a:solidFill>
                          <a:latin typeface="微软雅黑"/>
                          <a:cs typeface="微软雅黑"/>
                        </a:rPr>
                        <a:t> </a:t>
                      </a:r>
                      <a:r>
                        <a:rPr sz="2300" b="1">
                          <a:solidFill>
                            <a:srgbClr val="FFFFFF"/>
                          </a:solidFill>
                          <a:latin typeface="等线"/>
                          <a:cs typeface="等线"/>
                        </a:rPr>
                        <a:t>A</a:t>
                      </a:r>
                      <a:endParaRPr sz="2300">
                        <a:latin typeface="等线"/>
                        <a:cs typeface="等线"/>
                      </a:endParaRPr>
                    </a:p>
                  </a:txBody>
                  <a:tcPr marL="0" marR="0" marT="5080" marB="0"/>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c>
                  <a:txBody>
                    <a:bodyPr vert="horz" wrap="square"/>
                    <a:lstStyle/>
                    <a:p>
                      <a:pPr>
                        <a:lnSpc>
                          <a:spcPct val="100000"/>
                        </a:lnSpc>
                      </a:pPr>
                      <a:endParaRPr sz="2300">
                        <a:latin typeface="Times New Roman"/>
                        <a:cs typeface="Times New Roman"/>
                      </a:endParaRPr>
                    </a:p>
                  </a:txBody>
                  <a:tcPr marL="0" marR="0" marT="0" marB="0"/>
                </a:tc>
                <a:tc>
                  <a:txBody>
                    <a:bodyPr vert="horz" wrap="square"/>
                    <a:lstStyle/>
                    <a:p>
                      <a:pPr>
                        <a:lnSpc>
                          <a:spcPct val="100000"/>
                        </a:lnSpc>
                      </a:pPr>
                      <a:endParaRPr sz="2300">
                        <a:latin typeface="Times New Roman"/>
                        <a:cs typeface="Times New Roman"/>
                      </a:endParaRPr>
                    </a:p>
                  </a:txBody>
                  <a:tcPr marL="0" marR="0" marT="0" marB="0">
                    <a:lnT w="12700">
                      <a:solidFill>
                        <a:srgbClr val="000000"/>
                      </a:solidFill>
                      <a:prstDash val="solid"/>
                    </a:lnT>
                  </a:tcPr>
                </a:tc>
              </a:tr>
            </a:tbl>
          </a:graphicData>
        </a:graphic>
      </p:graphicFrame>
      <p:sp>
        <p:nvSpPr>
          <p:cNvPr id="40" name="object 40"/>
          <p:cNvSpPr txBox="1"/>
          <p:nvPr/>
        </p:nvSpPr>
        <p:spPr>
          <a:xfrm>
            <a:off x="926161" y="10696357"/>
            <a:ext cx="2664460"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41" name="object 41"/>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7</a:t>
            </a:fld>
            <a:r>
              <a:rPr sz="1300" spc="15">
                <a:solidFill>
                  <a:srgbClr val="929199"/>
                </a:solidFill>
                <a:latin typeface="微软雅黑"/>
                <a:cs typeface="微软雅黑"/>
              </a:rPr>
              <a:t>－</a:t>
            </a:r>
            <a:endParaRPr sz="1300">
              <a:latin typeface="微软雅黑"/>
              <a:cs typeface="微软雅黑"/>
            </a:endParaRPr>
          </a:p>
        </p:txBody>
      </p:sp>
      <p:sp>
        <p:nvSpPr>
          <p:cNvPr id="37" name="object 37"/>
          <p:cNvSpPr txBox="1"/>
          <p:nvPr/>
        </p:nvSpPr>
        <p:spPr>
          <a:xfrm>
            <a:off x="5942615" y="3867600"/>
            <a:ext cx="622300" cy="327025"/>
          </a:xfrm>
          <a:prstGeom prst="rect">
            <a:avLst/>
          </a:prstGeom>
        </p:spPr>
        <p:txBody>
          <a:bodyPr vert="horz" wrap="square" lIns="0" tIns="15875" rIns="0" bIns="0" rtlCol="0">
            <a:spAutoFit/>
          </a:bodyPr>
          <a:lstStyle/>
          <a:p>
            <a:pPr marL="12700">
              <a:lnSpc>
                <a:spcPct val="100000"/>
              </a:lnSpc>
              <a:spcBef>
                <a:spcPts val="125"/>
              </a:spcBef>
            </a:pPr>
            <a:r>
              <a:rPr sz="1950" b="1" spc="10">
                <a:latin typeface="微软雅黑"/>
                <a:cs typeface="微软雅黑"/>
              </a:rPr>
              <a:t>≤2</a:t>
            </a:r>
            <a:r>
              <a:rPr sz="1950" b="1" spc="25">
                <a:latin typeface="微软雅黑"/>
                <a:cs typeface="微软雅黑"/>
              </a:rPr>
              <a:t>亿</a:t>
            </a:r>
            <a:endParaRPr sz="1950">
              <a:latin typeface="微软雅黑"/>
              <a:cs typeface="微软雅黑"/>
            </a:endParaRPr>
          </a:p>
        </p:txBody>
      </p:sp>
      <p:sp>
        <p:nvSpPr>
          <p:cNvPr id="38" name="object 38"/>
          <p:cNvSpPr txBox="1"/>
          <p:nvPr/>
        </p:nvSpPr>
        <p:spPr>
          <a:xfrm>
            <a:off x="7487176" y="3867600"/>
            <a:ext cx="850265" cy="327025"/>
          </a:xfrm>
          <a:prstGeom prst="rect">
            <a:avLst/>
          </a:prstGeom>
        </p:spPr>
        <p:txBody>
          <a:bodyPr vert="horz" wrap="square" lIns="0" tIns="15875" rIns="0" bIns="0" rtlCol="0">
            <a:spAutoFit/>
          </a:bodyPr>
          <a:lstStyle/>
          <a:p>
            <a:pPr marL="12700">
              <a:lnSpc>
                <a:spcPct val="100000"/>
              </a:lnSpc>
              <a:spcBef>
                <a:spcPts val="125"/>
              </a:spcBef>
            </a:pPr>
            <a:r>
              <a:rPr sz="1950" b="1" spc="10">
                <a:latin typeface="微软雅黑"/>
                <a:cs typeface="微软雅黑"/>
              </a:rPr>
              <a:t>2-10</a:t>
            </a:r>
            <a:r>
              <a:rPr sz="1950" b="1" spc="25">
                <a:latin typeface="微软雅黑"/>
                <a:cs typeface="微软雅黑"/>
              </a:rPr>
              <a:t>亿</a:t>
            </a:r>
            <a:endParaRPr sz="1950">
              <a:latin typeface="微软雅黑"/>
              <a:cs typeface="微软雅黑"/>
            </a:endParaRPr>
          </a:p>
        </p:txBody>
      </p:sp>
      <p:sp>
        <p:nvSpPr>
          <p:cNvPr id="39" name="object 39"/>
          <p:cNvSpPr txBox="1"/>
          <p:nvPr/>
        </p:nvSpPr>
        <p:spPr>
          <a:xfrm>
            <a:off x="9274870" y="2079194"/>
            <a:ext cx="9810115" cy="2115820"/>
          </a:xfrm>
          <a:prstGeom prst="rect">
            <a:avLst/>
          </a:prstGeom>
        </p:spPr>
        <p:txBody>
          <a:bodyPr vert="horz" wrap="square" lIns="0" tIns="12065" rIns="0" bIns="0" rtlCol="0">
            <a:spAutoFit/>
          </a:bodyPr>
          <a:lstStyle/>
          <a:p>
            <a:pPr marL="655320" marR="292735" indent="-160020">
              <a:lnSpc>
                <a:spcPct val="151500"/>
              </a:lnSpc>
              <a:spcBef>
                <a:spcPts val="95"/>
              </a:spcBef>
              <a:buClr>
                <a:srgbClr val="FFFFFF"/>
              </a:buClr>
              <a:buFont typeface="Arial"/>
              <a:buChar char="•"/>
              <a:tabLst>
                <a:tab pos="685800"/>
              </a:tabLst>
            </a:pPr>
            <a:r>
              <a:rPr/>
              <a:t>	</a:t>
            </a:r>
            <a:r>
              <a:rPr sz="2300" b="1" spc="5">
                <a:solidFill>
                  <a:srgbClr val="FFFFFF"/>
                </a:solidFill>
                <a:latin typeface="微软雅黑"/>
                <a:cs typeface="微软雅黑"/>
              </a:rPr>
              <a:t>规则二：调整支付范围的药品，先按</a:t>
            </a:r>
            <a:r>
              <a:rPr sz="2300" b="1" spc="10">
                <a:solidFill>
                  <a:srgbClr val="FFFFFF"/>
                </a:solidFill>
                <a:latin typeface="微软雅黑"/>
                <a:cs typeface="微软雅黑"/>
              </a:rPr>
              <a:t>规</a:t>
            </a:r>
            <a:r>
              <a:rPr sz="2300" b="1" spc="5">
                <a:solidFill>
                  <a:srgbClr val="FFFFFF"/>
                </a:solidFill>
                <a:latin typeface="微软雅黑"/>
                <a:cs typeface="微软雅黑"/>
              </a:rPr>
              <a:t>则一</a:t>
            </a:r>
            <a:r>
              <a:rPr sz="2300" b="1" spc="10">
                <a:solidFill>
                  <a:srgbClr val="FFFFFF"/>
                </a:solidFill>
                <a:latin typeface="微软雅黑"/>
                <a:cs typeface="微软雅黑"/>
              </a:rPr>
              <a:t>调</a:t>
            </a:r>
            <a:r>
              <a:rPr sz="2300" b="1" spc="5">
                <a:solidFill>
                  <a:srgbClr val="FFFFFF"/>
                </a:solidFill>
                <a:latin typeface="微软雅黑"/>
                <a:cs typeface="微软雅黑"/>
              </a:rPr>
              <a:t>整，</a:t>
            </a:r>
            <a:r>
              <a:rPr sz="2300" b="1" spc="10">
                <a:solidFill>
                  <a:srgbClr val="FFFFFF"/>
                </a:solidFill>
                <a:latin typeface="微软雅黑"/>
                <a:cs typeface="微软雅黑"/>
              </a:rPr>
              <a:t>再</a:t>
            </a:r>
            <a:r>
              <a:rPr sz="2300" b="1" spc="5">
                <a:solidFill>
                  <a:srgbClr val="FFFFFF"/>
                </a:solidFill>
                <a:latin typeface="微软雅黑"/>
                <a:cs typeface="微软雅黑"/>
              </a:rPr>
              <a:t>按以</a:t>
            </a:r>
            <a:r>
              <a:rPr sz="2300" b="1" spc="10">
                <a:solidFill>
                  <a:srgbClr val="FFFFFF"/>
                </a:solidFill>
                <a:latin typeface="微软雅黑"/>
                <a:cs typeface="微软雅黑"/>
              </a:rPr>
              <a:t>下</a:t>
            </a:r>
            <a:r>
              <a:rPr sz="2300" b="1" spc="5">
                <a:solidFill>
                  <a:srgbClr val="FFFFFF"/>
                </a:solidFill>
                <a:latin typeface="微软雅黑"/>
                <a:cs typeface="微软雅黑"/>
              </a:rPr>
              <a:t>规则</a:t>
            </a:r>
            <a:r>
              <a:rPr sz="2300" b="1" spc="10">
                <a:solidFill>
                  <a:srgbClr val="FFFFFF"/>
                </a:solidFill>
                <a:latin typeface="微软雅黑"/>
                <a:cs typeface="微软雅黑"/>
              </a:rPr>
              <a:t>调</a:t>
            </a:r>
            <a:r>
              <a:rPr sz="2300" b="1" spc="5">
                <a:solidFill>
                  <a:srgbClr val="FFFFFF"/>
                </a:solidFill>
                <a:latin typeface="微软雅黑"/>
                <a:cs typeface="微软雅黑"/>
              </a:rPr>
              <a:t>整 </a:t>
            </a:r>
            <a:r>
              <a:rPr sz="2300" b="1" spc="5">
                <a:solidFill>
                  <a:srgbClr val="1F4E79"/>
                </a:solidFill>
                <a:latin typeface="微软雅黑"/>
                <a:cs typeface="微软雅黑"/>
              </a:rPr>
              <a:t>比值</a:t>
            </a:r>
            <a:r>
              <a:rPr sz="2300" b="1" spc="-70">
                <a:solidFill>
                  <a:srgbClr val="1F4E79"/>
                </a:solidFill>
                <a:latin typeface="微软雅黑"/>
                <a:cs typeface="微软雅黑"/>
              </a:rPr>
              <a:t> </a:t>
            </a:r>
            <a:r>
              <a:rPr sz="2300" b="1" spc="-5">
                <a:solidFill>
                  <a:srgbClr val="1F4E79"/>
                </a:solidFill>
                <a:latin typeface="微软雅黑"/>
                <a:cs typeface="微软雅黑"/>
              </a:rPr>
              <a:t>B=</a:t>
            </a:r>
            <a:r>
              <a:rPr sz="2300" b="1" spc="5">
                <a:solidFill>
                  <a:srgbClr val="1F4E79"/>
                </a:solidFill>
                <a:latin typeface="微软雅黑"/>
                <a:cs typeface="微软雅黑"/>
              </a:rPr>
              <a:t>因本次调整支付范围</a:t>
            </a:r>
            <a:r>
              <a:rPr sz="2300" b="1" spc="10">
                <a:solidFill>
                  <a:srgbClr val="1F4E79"/>
                </a:solidFill>
                <a:latin typeface="微软雅黑"/>
                <a:cs typeface="微软雅黑"/>
              </a:rPr>
              <a:t>所</a:t>
            </a:r>
            <a:r>
              <a:rPr sz="2300" b="1" spc="5">
                <a:solidFill>
                  <a:srgbClr val="1F4E79"/>
                </a:solidFill>
                <a:latin typeface="微软雅黑"/>
                <a:cs typeface="微软雅黑"/>
              </a:rPr>
              <a:t>致的</a:t>
            </a:r>
            <a:r>
              <a:rPr sz="2300" b="1" spc="10">
                <a:solidFill>
                  <a:srgbClr val="1F4E79"/>
                </a:solidFill>
                <a:latin typeface="微软雅黑"/>
                <a:cs typeface="微软雅黑"/>
              </a:rPr>
              <a:t>基</a:t>
            </a:r>
            <a:r>
              <a:rPr sz="2300" b="1" spc="5">
                <a:solidFill>
                  <a:srgbClr val="1F4E79"/>
                </a:solidFill>
                <a:latin typeface="微软雅黑"/>
                <a:cs typeface="微软雅黑"/>
              </a:rPr>
              <a:t>金支</a:t>
            </a:r>
            <a:r>
              <a:rPr sz="2300" b="1" spc="10">
                <a:solidFill>
                  <a:srgbClr val="1F4E79"/>
                </a:solidFill>
                <a:latin typeface="微软雅黑"/>
                <a:cs typeface="微软雅黑"/>
              </a:rPr>
              <a:t>出</a:t>
            </a:r>
            <a:r>
              <a:rPr sz="2300" b="1" spc="5">
                <a:solidFill>
                  <a:srgbClr val="1F4E79"/>
                </a:solidFill>
                <a:latin typeface="微软雅黑"/>
                <a:cs typeface="微软雅黑"/>
              </a:rPr>
              <a:t>预算</a:t>
            </a:r>
            <a:r>
              <a:rPr sz="2300" b="1" spc="10">
                <a:solidFill>
                  <a:srgbClr val="1F4E79"/>
                </a:solidFill>
                <a:latin typeface="微软雅黑"/>
                <a:cs typeface="微软雅黑"/>
              </a:rPr>
              <a:t>增</a:t>
            </a:r>
            <a:r>
              <a:rPr sz="2300" b="1" spc="5">
                <a:solidFill>
                  <a:srgbClr val="1F4E79"/>
                </a:solidFill>
                <a:latin typeface="微软雅黑"/>
                <a:cs typeface="微软雅黑"/>
              </a:rPr>
              <a:t>加</a:t>
            </a:r>
            <a:r>
              <a:rPr sz="2300" b="1" spc="-20">
                <a:solidFill>
                  <a:srgbClr val="1F4E79"/>
                </a:solidFill>
                <a:latin typeface="微软雅黑"/>
                <a:cs typeface="微软雅黑"/>
              </a:rPr>
              <a:t>值</a:t>
            </a:r>
            <a:r>
              <a:rPr sz="2300" b="1" spc="5">
                <a:solidFill>
                  <a:srgbClr val="1F4E79"/>
                </a:solidFill>
                <a:latin typeface="微软雅黑"/>
                <a:cs typeface="微软雅黑"/>
              </a:rPr>
              <a:t>/原支</a:t>
            </a:r>
            <a:r>
              <a:rPr sz="2300" b="1" spc="10">
                <a:solidFill>
                  <a:srgbClr val="1F4E79"/>
                </a:solidFill>
                <a:latin typeface="微软雅黑"/>
                <a:cs typeface="微软雅黑"/>
              </a:rPr>
              <a:t>付</a:t>
            </a:r>
            <a:r>
              <a:rPr sz="2300" b="1" spc="5">
                <a:solidFill>
                  <a:srgbClr val="1F4E79"/>
                </a:solidFill>
                <a:latin typeface="微软雅黑"/>
                <a:cs typeface="微软雅黑"/>
              </a:rPr>
              <a:t>范围</a:t>
            </a:r>
            <a:endParaRPr sz="2300">
              <a:latin typeface="微软雅黑"/>
              <a:cs typeface="微软雅黑"/>
            </a:endParaRPr>
          </a:p>
          <a:p>
            <a:pPr marL="1420495">
              <a:lnSpc>
                <a:spcPct val="100000"/>
              </a:lnSpc>
              <a:spcBef>
                <a:spcPts val="10"/>
              </a:spcBef>
            </a:pPr>
            <a:r>
              <a:rPr sz="2300" b="1">
                <a:solidFill>
                  <a:srgbClr val="1F4E79"/>
                </a:solidFill>
                <a:latin typeface="微软雅黑"/>
                <a:cs typeface="微软雅黑"/>
              </a:rPr>
              <a:t>的基金支出预算和本协议期内基金</a:t>
            </a:r>
            <a:r>
              <a:rPr sz="2300" b="1" spc="5">
                <a:solidFill>
                  <a:srgbClr val="1F4E79"/>
                </a:solidFill>
                <a:latin typeface="微软雅黑"/>
                <a:cs typeface="微软雅黑"/>
              </a:rPr>
              <a:t>实</a:t>
            </a:r>
            <a:r>
              <a:rPr sz="2300" b="1">
                <a:solidFill>
                  <a:srgbClr val="1F4E79"/>
                </a:solidFill>
                <a:latin typeface="微软雅黑"/>
                <a:cs typeface="微软雅黑"/>
              </a:rPr>
              <a:t>际支</a:t>
            </a:r>
            <a:r>
              <a:rPr sz="2300" b="1" spc="5">
                <a:solidFill>
                  <a:srgbClr val="1F4E79"/>
                </a:solidFill>
                <a:latin typeface="微软雅黑"/>
                <a:cs typeface="微软雅黑"/>
              </a:rPr>
              <a:t>出</a:t>
            </a:r>
            <a:r>
              <a:rPr sz="2300" b="1">
                <a:solidFill>
                  <a:srgbClr val="1F4E79"/>
                </a:solidFill>
                <a:latin typeface="微软雅黑"/>
                <a:cs typeface="微软雅黑"/>
              </a:rPr>
              <a:t>两者</a:t>
            </a:r>
            <a:r>
              <a:rPr sz="2300" b="1" spc="5">
                <a:solidFill>
                  <a:srgbClr val="1F4E79"/>
                </a:solidFill>
                <a:latin typeface="微软雅黑"/>
                <a:cs typeface="微软雅黑"/>
              </a:rPr>
              <a:t>中</a:t>
            </a:r>
            <a:r>
              <a:rPr sz="2300" b="1">
                <a:solidFill>
                  <a:srgbClr val="1F4E79"/>
                </a:solidFill>
                <a:latin typeface="微软雅黑"/>
                <a:cs typeface="微软雅黑"/>
              </a:rPr>
              <a:t>的高者</a:t>
            </a:r>
            <a:endParaRPr sz="2300">
              <a:latin typeface="微软雅黑"/>
              <a:cs typeface="微软雅黑"/>
            </a:endParaRPr>
          </a:p>
          <a:p>
            <a:pPr>
              <a:lnSpc>
                <a:spcPct val="100000"/>
              </a:lnSpc>
              <a:spcBef>
                <a:spcPts val="30"/>
              </a:spcBef>
            </a:pPr>
            <a:endParaRPr sz="1600">
              <a:latin typeface="微软雅黑"/>
              <a:cs typeface="微软雅黑"/>
            </a:endParaRPr>
          </a:p>
          <a:p>
            <a:pPr marL="12700">
              <a:lnSpc>
                <a:spcPct val="100000"/>
              </a:lnSpc>
              <a:spcBef>
                <a:spcPts val="5"/>
              </a:spcBef>
              <a:tabLst>
                <a:tab pos="1878964"/>
                <a:tab pos="3829685"/>
                <a:tab pos="5520055"/>
              </a:tabLst>
            </a:pPr>
            <a:r>
              <a:rPr sz="1950" b="1" spc="10">
                <a:latin typeface="微软雅黑"/>
                <a:cs typeface="微软雅黑"/>
              </a:rPr>
              <a:t>10-20</a:t>
            </a:r>
            <a:r>
              <a:rPr sz="1950" b="1" spc="25">
                <a:latin typeface="微软雅黑"/>
                <a:cs typeface="微软雅黑"/>
              </a:rPr>
              <a:t>亿	</a:t>
            </a:r>
            <a:r>
              <a:rPr sz="1950" b="1" spc="10">
                <a:latin typeface="微软雅黑"/>
                <a:cs typeface="微软雅黑"/>
              </a:rPr>
              <a:t>20-40</a:t>
            </a:r>
            <a:r>
              <a:rPr sz="1950" b="1" spc="25">
                <a:latin typeface="微软雅黑"/>
                <a:cs typeface="微软雅黑"/>
              </a:rPr>
              <a:t>亿	</a:t>
            </a:r>
            <a:r>
              <a:rPr sz="1950" b="1" spc="15">
                <a:latin typeface="微软雅黑"/>
                <a:cs typeface="微软雅黑"/>
              </a:rPr>
              <a:t>＞40</a:t>
            </a:r>
            <a:r>
              <a:rPr sz="1950" b="1" spc="25">
                <a:latin typeface="微软雅黑"/>
                <a:cs typeface="微软雅黑"/>
              </a:rPr>
              <a:t>亿	</a:t>
            </a:r>
            <a:r>
              <a:rPr sz="2925" b="1" spc="37" baseline="1424">
                <a:latin typeface="微软雅黑"/>
                <a:cs typeface="微软雅黑"/>
              </a:rPr>
              <a:t>医保基金年均支出预算的增加值（元）</a:t>
            </a:r>
            <a:endParaRPr sz="2925" baseline="1424">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68721"/>
            <a:ext cx="13093064" cy="1835785"/>
          </a:xfrm>
          <a:prstGeom prst="rect">
            <a:avLst/>
          </a:prstGeom>
        </p:spPr>
        <p:txBody>
          <a:bodyPr vert="horz" wrap="square" lIns="0" tIns="12700" rIns="0" bIns="0" rtlCol="0">
            <a:spAutoFit/>
          </a:bodyPr>
          <a:lstStyle/>
          <a:p>
            <a:pPr marL="12700" marR="5080" algn="just">
              <a:lnSpc>
                <a:spcPct val="100200"/>
              </a:lnSpc>
              <a:spcBef>
                <a:spcPts val="100"/>
              </a:spcBef>
            </a:pPr>
            <a:r>
              <a:rPr sz="3950">
                <a:solidFill>
                  <a:srgbClr val="000000"/>
                </a:solidFill>
              </a:rPr>
              <a:t>对于降幅的进一步调整有利于创新药企业有更多动力参加谈 </a:t>
            </a:r>
            <a:r>
              <a:rPr sz="3950" spc="5">
                <a:solidFill>
                  <a:srgbClr val="000000"/>
                </a:solidFill>
              </a:rPr>
              <a:t>判，也利于稳定企业预期，减轻后期降价压力，减少续约失 败的可能性</a:t>
            </a:r>
            <a:endParaRPr sz="3950"/>
          </a:p>
        </p:txBody>
      </p:sp>
      <p:sp>
        <p:nvSpPr>
          <p:cNvPr id="3" name="object 3"/>
          <p:cNvSpPr/>
          <p:nvPr/>
        </p:nvSpPr>
        <p:spPr>
          <a:xfrm>
            <a:off x="802907" y="4593787"/>
            <a:ext cx="18592800" cy="1773555"/>
          </a:xfrm>
          <a:custGeom>
            <a:rect l="l" t="t" r="r" b="b"/>
            <a:pathLst>
              <a:path w="18592800" h="1773554">
                <a:moveTo>
                  <a:pt x="0" y="1772930"/>
                </a:moveTo>
                <a:lnTo>
                  <a:pt x="18592522" y="1772930"/>
                </a:lnTo>
                <a:lnTo>
                  <a:pt x="18592522" y="0"/>
                </a:lnTo>
                <a:lnTo>
                  <a:pt x="0" y="0"/>
                </a:lnTo>
                <a:lnTo>
                  <a:pt x="0" y="1772930"/>
                </a:lnTo>
                <a:close/>
              </a:path>
            </a:pathLst>
          </a:custGeom>
          <a:solidFill>
            <a:srgbClr val="F1F1F1"/>
          </a:solidFill>
        </p:spPr>
        <p:txBody>
          <a:bodyPr wrap="square" lIns="0" tIns="0" rIns="0" bIns="0" rtlCol="0"/>
          <a:lstStyle/>
          <a:p/>
        </p:txBody>
      </p:sp>
      <p:sp>
        <p:nvSpPr>
          <p:cNvPr id="4" name="object 4"/>
          <p:cNvSpPr txBox="1"/>
          <p:nvPr/>
        </p:nvSpPr>
        <p:spPr>
          <a:xfrm>
            <a:off x="1811149" y="4898149"/>
            <a:ext cx="16549370" cy="1080770"/>
          </a:xfrm>
          <a:prstGeom prst="rect">
            <a:avLst/>
          </a:prstGeom>
        </p:spPr>
        <p:txBody>
          <a:bodyPr vert="horz" wrap="square" lIns="0" tIns="189230" rIns="0" bIns="0" rtlCol="0">
            <a:spAutoFit/>
          </a:bodyPr>
          <a:lstStyle/>
          <a:p>
            <a:pPr>
              <a:lnSpc>
                <a:spcPct val="100000"/>
              </a:lnSpc>
              <a:spcBef>
                <a:spcPts val="1490"/>
              </a:spcBef>
            </a:pPr>
            <a:r>
              <a:rPr sz="2300" spc="5">
                <a:latin typeface="微软雅黑"/>
                <a:cs typeface="微软雅黑"/>
              </a:rPr>
              <a:t>按照现行药品注册管理办法及注册</a:t>
            </a:r>
            <a:r>
              <a:rPr sz="2300" spc="10">
                <a:latin typeface="微软雅黑"/>
                <a:cs typeface="微软雅黑"/>
              </a:rPr>
              <a:t>分</a:t>
            </a:r>
            <a:r>
              <a:rPr sz="2300" spc="5">
                <a:latin typeface="微软雅黑"/>
                <a:cs typeface="微软雅黑"/>
              </a:rPr>
              <a:t>类标</a:t>
            </a:r>
            <a:r>
              <a:rPr sz="2300" spc="10">
                <a:latin typeface="微软雅黑"/>
                <a:cs typeface="微软雅黑"/>
              </a:rPr>
              <a:t>准</a:t>
            </a:r>
            <a:r>
              <a:rPr sz="2300" spc="5">
                <a:latin typeface="微软雅黑"/>
                <a:cs typeface="微软雅黑"/>
              </a:rPr>
              <a:t>认定的</a:t>
            </a:r>
            <a:r>
              <a:rPr sz="2300" spc="50">
                <a:latin typeface="微软雅黑"/>
                <a:cs typeface="微软雅黑"/>
              </a:rPr>
              <a:t> </a:t>
            </a:r>
            <a:r>
              <a:rPr sz="2300">
                <a:latin typeface="微软雅黑"/>
                <a:cs typeface="微软雅黑"/>
              </a:rPr>
              <a:t>1</a:t>
            </a:r>
            <a:r>
              <a:rPr sz="2300" spc="-15">
                <a:latin typeface="微软雅黑"/>
                <a:cs typeface="微软雅黑"/>
              </a:rPr>
              <a:t> </a:t>
            </a:r>
            <a:r>
              <a:rPr sz="2300" spc="5">
                <a:latin typeface="微软雅黑"/>
                <a:cs typeface="微软雅黑"/>
              </a:rPr>
              <a:t>类化学药品、</a:t>
            </a:r>
            <a:r>
              <a:rPr sz="2300">
                <a:latin typeface="微软雅黑"/>
                <a:cs typeface="微软雅黑"/>
              </a:rPr>
              <a:t>1</a:t>
            </a:r>
            <a:r>
              <a:rPr sz="2300" spc="15">
                <a:latin typeface="微软雅黑"/>
                <a:cs typeface="微软雅黑"/>
              </a:rPr>
              <a:t> </a:t>
            </a:r>
            <a:r>
              <a:rPr sz="2300" spc="5">
                <a:latin typeface="微软雅黑"/>
                <a:cs typeface="微软雅黑"/>
              </a:rPr>
              <a:t>类治疗用生物制品、</a:t>
            </a:r>
            <a:r>
              <a:rPr sz="2300">
                <a:latin typeface="微软雅黑"/>
                <a:cs typeface="微软雅黑"/>
              </a:rPr>
              <a:t>1</a:t>
            </a:r>
            <a:r>
              <a:rPr sz="2300" spc="15">
                <a:latin typeface="微软雅黑"/>
                <a:cs typeface="微软雅黑"/>
              </a:rPr>
              <a:t> </a:t>
            </a:r>
            <a:r>
              <a:rPr sz="2300" spc="5">
                <a:latin typeface="微软雅黑"/>
                <a:cs typeface="微软雅黑"/>
              </a:rPr>
              <a:t>类和</a:t>
            </a:r>
            <a:r>
              <a:rPr sz="2300" spc="-5">
                <a:latin typeface="微软雅黑"/>
                <a:cs typeface="微软雅黑"/>
              </a:rPr>
              <a:t> </a:t>
            </a:r>
            <a:r>
              <a:rPr sz="2300">
                <a:latin typeface="微软雅黑"/>
                <a:cs typeface="微软雅黑"/>
              </a:rPr>
              <a:t>3</a:t>
            </a:r>
            <a:r>
              <a:rPr sz="2300" spc="-15">
                <a:latin typeface="微软雅黑"/>
                <a:cs typeface="微软雅黑"/>
              </a:rPr>
              <a:t> </a:t>
            </a:r>
            <a:r>
              <a:rPr sz="2300" spc="5">
                <a:latin typeface="微软雅黑"/>
                <a:cs typeface="微软雅黑"/>
              </a:rPr>
              <a:t>类中药，续约时如比值</a:t>
            </a:r>
            <a:r>
              <a:rPr sz="2300" spc="20">
                <a:latin typeface="微软雅黑"/>
                <a:cs typeface="微软雅黑"/>
              </a:rPr>
              <a:t> </a:t>
            </a:r>
            <a:r>
              <a:rPr sz="2300">
                <a:latin typeface="微软雅黑"/>
                <a:cs typeface="微软雅黑"/>
              </a:rPr>
              <a:t>A </a:t>
            </a:r>
            <a:r>
              <a:rPr sz="2300" spc="5">
                <a:latin typeface="微软雅黑"/>
                <a:cs typeface="微软雅黑"/>
              </a:rPr>
              <a:t>大于</a:t>
            </a:r>
            <a:endParaRPr sz="2300">
              <a:latin typeface="微软雅黑"/>
              <a:cs typeface="微软雅黑"/>
            </a:endParaRPr>
          </a:p>
          <a:p>
            <a:pPr>
              <a:lnSpc>
                <a:spcPct val="100000"/>
              </a:lnSpc>
              <a:spcBef>
                <a:spcPts val="1395"/>
              </a:spcBef>
            </a:pPr>
            <a:r>
              <a:rPr sz="2300">
                <a:latin typeface="微软雅黑"/>
                <a:cs typeface="微软雅黑"/>
              </a:rPr>
              <a:t>110%, 企业可申请通过重新谈判确定降幅，</a:t>
            </a:r>
            <a:r>
              <a:rPr sz="2300" b="1" spc="10">
                <a:latin typeface="微软雅黑"/>
                <a:cs typeface="微软雅黑"/>
              </a:rPr>
              <a:t>重</a:t>
            </a:r>
            <a:r>
              <a:rPr sz="2300" b="1" spc="5">
                <a:latin typeface="微软雅黑"/>
                <a:cs typeface="微软雅黑"/>
              </a:rPr>
              <a:t>新谈</a:t>
            </a:r>
            <a:r>
              <a:rPr sz="2300" b="1" spc="10">
                <a:latin typeface="微软雅黑"/>
                <a:cs typeface="微软雅黑"/>
              </a:rPr>
              <a:t>判</a:t>
            </a:r>
            <a:r>
              <a:rPr sz="2300" b="1" spc="5">
                <a:latin typeface="微软雅黑"/>
                <a:cs typeface="微软雅黑"/>
              </a:rPr>
              <a:t>的降</a:t>
            </a:r>
            <a:r>
              <a:rPr sz="2300" b="1" spc="10">
                <a:latin typeface="微软雅黑"/>
                <a:cs typeface="微软雅黑"/>
              </a:rPr>
              <a:t>幅</a:t>
            </a:r>
            <a:r>
              <a:rPr sz="2300" b="1" spc="5">
                <a:latin typeface="微软雅黑"/>
                <a:cs typeface="微软雅黑"/>
              </a:rPr>
              <a:t>可不</a:t>
            </a:r>
            <a:r>
              <a:rPr sz="2300" b="1" spc="10">
                <a:latin typeface="微软雅黑"/>
                <a:cs typeface="微软雅黑"/>
              </a:rPr>
              <a:t>一</a:t>
            </a:r>
            <a:r>
              <a:rPr sz="2300" b="1" spc="5">
                <a:latin typeface="微软雅黑"/>
                <a:cs typeface="微软雅黑"/>
              </a:rPr>
              <a:t>定高</a:t>
            </a:r>
            <a:r>
              <a:rPr sz="2300" b="1" spc="10">
                <a:latin typeface="微软雅黑"/>
                <a:cs typeface="微软雅黑"/>
              </a:rPr>
              <a:t>于</a:t>
            </a:r>
            <a:r>
              <a:rPr sz="2300" b="1" spc="5">
                <a:latin typeface="微软雅黑"/>
                <a:cs typeface="微软雅黑"/>
              </a:rPr>
              <a:t>按简</a:t>
            </a:r>
            <a:r>
              <a:rPr sz="2300" b="1" spc="10">
                <a:latin typeface="微软雅黑"/>
                <a:cs typeface="微软雅黑"/>
              </a:rPr>
              <a:t>易</a:t>
            </a:r>
            <a:r>
              <a:rPr sz="2300" b="1" spc="5">
                <a:latin typeface="微软雅黑"/>
                <a:cs typeface="微软雅黑"/>
              </a:rPr>
              <a:t>续约</a:t>
            </a:r>
            <a:r>
              <a:rPr sz="2300" b="1" spc="10">
                <a:latin typeface="微软雅黑"/>
                <a:cs typeface="微软雅黑"/>
              </a:rPr>
              <a:t>规</a:t>
            </a:r>
            <a:r>
              <a:rPr sz="2300" b="1" spc="5">
                <a:latin typeface="微软雅黑"/>
                <a:cs typeface="微软雅黑"/>
              </a:rPr>
              <a:t>则确</a:t>
            </a:r>
            <a:r>
              <a:rPr sz="2300" b="1" spc="10">
                <a:latin typeface="微软雅黑"/>
                <a:cs typeface="微软雅黑"/>
              </a:rPr>
              <a:t>定</a:t>
            </a:r>
            <a:r>
              <a:rPr sz="2300" b="1" spc="5">
                <a:latin typeface="微软雅黑"/>
                <a:cs typeface="微软雅黑"/>
              </a:rPr>
              <a:t>的降</a:t>
            </a:r>
            <a:r>
              <a:rPr sz="2300" b="1" spc="-10">
                <a:latin typeface="微软雅黑"/>
                <a:cs typeface="微软雅黑"/>
              </a:rPr>
              <a:t>幅</a:t>
            </a:r>
            <a:r>
              <a:rPr sz="2300" spc="5">
                <a:latin typeface="微软雅黑"/>
                <a:cs typeface="微软雅黑"/>
              </a:rPr>
              <a:t>。如谈判失败，调出目录。</a:t>
            </a:r>
            <a:endParaRPr sz="2300">
              <a:latin typeface="微软雅黑"/>
              <a:cs typeface="微软雅黑"/>
            </a:endParaRPr>
          </a:p>
        </p:txBody>
      </p:sp>
      <p:sp>
        <p:nvSpPr>
          <p:cNvPr id="5" name="object 5"/>
          <p:cNvSpPr/>
          <p:nvPr/>
        </p:nvSpPr>
        <p:spPr>
          <a:xfrm>
            <a:off x="802907" y="6479802"/>
            <a:ext cx="18592800" cy="1743075"/>
          </a:xfrm>
          <a:custGeom>
            <a:rect l="l" t="t" r="r" b="b"/>
            <a:pathLst>
              <a:path w="18592800" h="1743075">
                <a:moveTo>
                  <a:pt x="0" y="1742774"/>
                </a:moveTo>
                <a:lnTo>
                  <a:pt x="18592522" y="1742774"/>
                </a:lnTo>
                <a:lnTo>
                  <a:pt x="18592522" y="0"/>
                </a:lnTo>
                <a:lnTo>
                  <a:pt x="0" y="0"/>
                </a:lnTo>
                <a:lnTo>
                  <a:pt x="0" y="1742774"/>
                </a:lnTo>
                <a:close/>
              </a:path>
            </a:pathLst>
          </a:custGeom>
          <a:solidFill>
            <a:srgbClr val="F1F1F1"/>
          </a:solidFill>
        </p:spPr>
        <p:txBody>
          <a:bodyPr wrap="square" lIns="0" tIns="0" rIns="0" bIns="0" rtlCol="0"/>
          <a:lstStyle/>
          <a:p/>
        </p:txBody>
      </p:sp>
      <p:sp>
        <p:nvSpPr>
          <p:cNvPr id="6" name="object 6"/>
          <p:cNvSpPr txBox="1"/>
          <p:nvPr/>
        </p:nvSpPr>
        <p:spPr>
          <a:xfrm>
            <a:off x="1811149" y="6769627"/>
            <a:ext cx="17098645" cy="1081405"/>
          </a:xfrm>
          <a:prstGeom prst="rect">
            <a:avLst/>
          </a:prstGeom>
        </p:spPr>
        <p:txBody>
          <a:bodyPr vert="horz" wrap="square" lIns="0" tIns="12065" rIns="0" bIns="0" rtlCol="0">
            <a:spAutoFit/>
          </a:bodyPr>
          <a:lstStyle/>
          <a:p>
            <a:pPr marR="5080">
              <a:lnSpc>
                <a:spcPct val="150600"/>
              </a:lnSpc>
              <a:spcBef>
                <a:spcPts val="95"/>
              </a:spcBef>
            </a:pPr>
            <a:r>
              <a:rPr sz="2300" spc="5">
                <a:latin typeface="微软雅黑"/>
                <a:cs typeface="微软雅黑"/>
              </a:rPr>
              <a:t>目录调整当年协议到期且前一年按</a:t>
            </a:r>
            <a:r>
              <a:rPr sz="2300" spc="10">
                <a:latin typeface="微软雅黑"/>
                <a:cs typeface="微软雅黑"/>
              </a:rPr>
              <a:t>简</a:t>
            </a:r>
            <a:r>
              <a:rPr sz="2300" spc="5">
                <a:latin typeface="微软雅黑"/>
                <a:cs typeface="微软雅黑"/>
              </a:rPr>
              <a:t>易程</a:t>
            </a:r>
            <a:r>
              <a:rPr sz="2300" spc="10">
                <a:latin typeface="微软雅黑"/>
                <a:cs typeface="微软雅黑"/>
              </a:rPr>
              <a:t>序</a:t>
            </a:r>
            <a:r>
              <a:rPr sz="2300" spc="5">
                <a:latin typeface="微软雅黑"/>
                <a:cs typeface="微软雅黑"/>
              </a:rPr>
              <a:t>增加</a:t>
            </a:r>
            <a:r>
              <a:rPr sz="2300" spc="10">
                <a:latin typeface="微软雅黑"/>
                <a:cs typeface="微软雅黑"/>
              </a:rPr>
              <a:t>了</a:t>
            </a:r>
            <a:r>
              <a:rPr sz="2300" spc="5">
                <a:latin typeface="微软雅黑"/>
                <a:cs typeface="微软雅黑"/>
              </a:rPr>
              <a:t>适应</a:t>
            </a:r>
            <a:r>
              <a:rPr sz="2300" spc="10">
                <a:latin typeface="微软雅黑"/>
                <a:cs typeface="微软雅黑"/>
              </a:rPr>
              <a:t>症</a:t>
            </a:r>
            <a:r>
              <a:rPr sz="2300" spc="5">
                <a:latin typeface="微软雅黑"/>
                <a:cs typeface="微软雅黑"/>
              </a:rPr>
              <a:t>的品</a:t>
            </a:r>
            <a:r>
              <a:rPr sz="2300" spc="10">
                <a:latin typeface="微软雅黑"/>
                <a:cs typeface="微软雅黑"/>
              </a:rPr>
              <a:t>种</a:t>
            </a:r>
            <a:r>
              <a:rPr sz="2300" spc="5">
                <a:latin typeface="微软雅黑"/>
                <a:cs typeface="微软雅黑"/>
              </a:rPr>
              <a:t>，如</a:t>
            </a:r>
            <a:r>
              <a:rPr sz="2300" spc="10">
                <a:latin typeface="微软雅黑"/>
                <a:cs typeface="微软雅黑"/>
              </a:rPr>
              <a:t>前</a:t>
            </a:r>
            <a:r>
              <a:rPr sz="2300" spc="5">
                <a:latin typeface="微软雅黑"/>
                <a:cs typeface="微软雅黑"/>
              </a:rPr>
              <a:t>一年</a:t>
            </a:r>
            <a:r>
              <a:rPr sz="2300" spc="10">
                <a:latin typeface="微软雅黑"/>
                <a:cs typeface="微软雅黑"/>
              </a:rPr>
              <a:t>因</a:t>
            </a:r>
            <a:r>
              <a:rPr sz="2300" spc="5">
                <a:latin typeface="微软雅黑"/>
                <a:cs typeface="微软雅黑"/>
              </a:rPr>
              <a:t>比值</a:t>
            </a:r>
            <a:r>
              <a:rPr sz="2300" spc="30">
                <a:latin typeface="微软雅黑"/>
                <a:cs typeface="微软雅黑"/>
              </a:rPr>
              <a:t> </a:t>
            </a:r>
            <a:r>
              <a:rPr sz="2300">
                <a:latin typeface="微软雅黑"/>
                <a:cs typeface="微软雅黑"/>
              </a:rPr>
              <a:t>A</a:t>
            </a:r>
            <a:r>
              <a:rPr sz="2300" spc="-40">
                <a:latin typeface="微软雅黑"/>
                <a:cs typeface="微软雅黑"/>
              </a:rPr>
              <a:t> </a:t>
            </a:r>
            <a:r>
              <a:rPr sz="2300" spc="5">
                <a:latin typeface="微软雅黑"/>
                <a:cs typeface="微软雅黑"/>
              </a:rPr>
              <a:t>超量导致支付标准下调，在计算续</a:t>
            </a:r>
            <a:r>
              <a:rPr sz="2300" spc="10">
                <a:latin typeface="微软雅黑"/>
                <a:cs typeface="微软雅黑"/>
              </a:rPr>
              <a:t>约</a:t>
            </a:r>
            <a:r>
              <a:rPr sz="2300" spc="5">
                <a:latin typeface="微软雅黑"/>
                <a:cs typeface="微软雅黑"/>
              </a:rPr>
              <a:t>降幅</a:t>
            </a:r>
            <a:r>
              <a:rPr sz="2300" spc="10">
                <a:latin typeface="微软雅黑"/>
                <a:cs typeface="微软雅黑"/>
              </a:rPr>
              <a:t>时，</a:t>
            </a:r>
            <a:r>
              <a:rPr sz="2300" b="1" spc="5">
                <a:latin typeface="微软雅黑"/>
                <a:cs typeface="微软雅黑"/>
              </a:rPr>
              <a:t>扣 减前一年因比值</a:t>
            </a:r>
            <a:r>
              <a:rPr sz="2300" b="1" spc="20">
                <a:latin typeface="微软雅黑"/>
                <a:cs typeface="微软雅黑"/>
              </a:rPr>
              <a:t> </a:t>
            </a:r>
            <a:r>
              <a:rPr sz="2300" b="1">
                <a:latin typeface="微软雅黑"/>
                <a:cs typeface="微软雅黑"/>
              </a:rPr>
              <a:t>A</a:t>
            </a:r>
            <a:r>
              <a:rPr sz="2300" b="1" spc="5">
                <a:latin typeface="微软雅黑"/>
                <a:cs typeface="微软雅黑"/>
              </a:rPr>
              <a:t> 导致的降幅</a:t>
            </a:r>
            <a:r>
              <a:rPr sz="2300" spc="5">
                <a:latin typeface="微软雅黑"/>
                <a:cs typeface="微软雅黑"/>
              </a:rPr>
              <a:t>，直至扣减为零。</a:t>
            </a:r>
            <a:endParaRPr sz="2300">
              <a:latin typeface="微软雅黑"/>
              <a:cs typeface="微软雅黑"/>
            </a:endParaRPr>
          </a:p>
        </p:txBody>
      </p:sp>
      <p:sp>
        <p:nvSpPr>
          <p:cNvPr id="7" name="object 7"/>
          <p:cNvSpPr/>
          <p:nvPr/>
        </p:nvSpPr>
        <p:spPr>
          <a:xfrm>
            <a:off x="802907" y="8351997"/>
            <a:ext cx="18592800" cy="1717675"/>
          </a:xfrm>
          <a:custGeom>
            <a:rect l="l" t="t" r="r" b="b"/>
            <a:pathLst>
              <a:path w="18592800" h="1717675">
                <a:moveTo>
                  <a:pt x="0" y="1717644"/>
                </a:moveTo>
                <a:lnTo>
                  <a:pt x="18592522" y="1717644"/>
                </a:lnTo>
                <a:lnTo>
                  <a:pt x="18592522" y="0"/>
                </a:lnTo>
                <a:lnTo>
                  <a:pt x="0" y="0"/>
                </a:lnTo>
                <a:lnTo>
                  <a:pt x="0" y="1717644"/>
                </a:lnTo>
                <a:close/>
              </a:path>
            </a:pathLst>
          </a:custGeom>
          <a:solidFill>
            <a:srgbClr val="F1F1F1"/>
          </a:solidFill>
        </p:spPr>
        <p:txBody>
          <a:bodyPr wrap="square" lIns="0" tIns="0" rIns="0" bIns="0" rtlCol="0"/>
          <a:lstStyle/>
          <a:p/>
        </p:txBody>
      </p:sp>
      <p:sp>
        <p:nvSpPr>
          <p:cNvPr id="8" name="object 8"/>
          <p:cNvSpPr txBox="1"/>
          <p:nvPr/>
        </p:nvSpPr>
        <p:spPr>
          <a:xfrm>
            <a:off x="1811149" y="8629046"/>
            <a:ext cx="17299305" cy="1081405"/>
          </a:xfrm>
          <a:prstGeom prst="rect">
            <a:avLst/>
          </a:prstGeom>
        </p:spPr>
        <p:txBody>
          <a:bodyPr vert="horz" wrap="square" lIns="0" tIns="12065" rIns="0" bIns="0" rtlCol="0">
            <a:spAutoFit/>
          </a:bodyPr>
          <a:lstStyle/>
          <a:p>
            <a:pPr marR="5080">
              <a:lnSpc>
                <a:spcPct val="150600"/>
              </a:lnSpc>
              <a:spcBef>
                <a:spcPts val="95"/>
              </a:spcBef>
            </a:pPr>
            <a:r>
              <a:rPr sz="2300" spc="5">
                <a:latin typeface="微软雅黑"/>
                <a:cs typeface="微软雅黑"/>
              </a:rPr>
              <a:t>考虑到新冠疫情和相关药品需求较</a:t>
            </a:r>
            <a:r>
              <a:rPr sz="2300" spc="10">
                <a:latin typeface="微软雅黑"/>
                <a:cs typeface="微软雅黑"/>
              </a:rPr>
              <a:t>难</a:t>
            </a:r>
            <a:r>
              <a:rPr sz="2300" spc="5">
                <a:latin typeface="微软雅黑"/>
                <a:cs typeface="微软雅黑"/>
              </a:rPr>
              <a:t>预测</a:t>
            </a:r>
            <a:r>
              <a:rPr sz="2300" spc="10">
                <a:latin typeface="微软雅黑"/>
                <a:cs typeface="微软雅黑"/>
              </a:rPr>
              <a:t>，</a:t>
            </a:r>
            <a:r>
              <a:rPr sz="2300" spc="5">
                <a:latin typeface="微软雅黑"/>
                <a:cs typeface="微软雅黑"/>
              </a:rPr>
              <a:t>对纳</a:t>
            </a:r>
            <a:r>
              <a:rPr sz="2300" spc="10">
                <a:latin typeface="微软雅黑"/>
                <a:cs typeface="微软雅黑"/>
              </a:rPr>
              <a:t>入</a:t>
            </a:r>
            <a:r>
              <a:rPr sz="2300" spc="5">
                <a:latin typeface="微软雅黑"/>
                <a:cs typeface="微软雅黑"/>
              </a:rPr>
              <a:t>《新</a:t>
            </a:r>
            <a:r>
              <a:rPr sz="2300" spc="10">
                <a:latin typeface="微软雅黑"/>
                <a:cs typeface="微软雅黑"/>
              </a:rPr>
              <a:t>型</a:t>
            </a:r>
            <a:r>
              <a:rPr sz="2300" spc="5">
                <a:latin typeface="微软雅黑"/>
                <a:cs typeface="微软雅黑"/>
              </a:rPr>
              <a:t>冠状</a:t>
            </a:r>
            <a:r>
              <a:rPr sz="2300" spc="10">
                <a:latin typeface="微软雅黑"/>
                <a:cs typeface="微软雅黑"/>
              </a:rPr>
              <a:t>病</a:t>
            </a:r>
            <a:r>
              <a:rPr sz="2300" spc="5">
                <a:latin typeface="微软雅黑"/>
                <a:cs typeface="微软雅黑"/>
              </a:rPr>
              <a:t>毒感</a:t>
            </a:r>
            <a:r>
              <a:rPr sz="2300" spc="10">
                <a:latin typeface="微软雅黑"/>
                <a:cs typeface="微软雅黑"/>
              </a:rPr>
              <a:t>染</a:t>
            </a:r>
            <a:r>
              <a:rPr sz="2300" spc="5">
                <a:latin typeface="微软雅黑"/>
                <a:cs typeface="微软雅黑"/>
              </a:rPr>
              <a:t>诊疗</a:t>
            </a:r>
            <a:r>
              <a:rPr sz="2300" spc="10">
                <a:latin typeface="微软雅黑"/>
                <a:cs typeface="微软雅黑"/>
              </a:rPr>
              <a:t>方</a:t>
            </a:r>
            <a:r>
              <a:rPr sz="2300" spc="5">
                <a:latin typeface="微软雅黑"/>
                <a:cs typeface="微软雅黑"/>
              </a:rPr>
              <a:t>案》</a:t>
            </a:r>
            <a:r>
              <a:rPr sz="2300" spc="10">
                <a:latin typeface="微软雅黑"/>
                <a:cs typeface="微软雅黑"/>
              </a:rPr>
              <a:t>的</a:t>
            </a:r>
            <a:r>
              <a:rPr sz="2300" spc="5">
                <a:latin typeface="微软雅黑"/>
                <a:cs typeface="微软雅黑"/>
              </a:rPr>
              <a:t>药品</a:t>
            </a:r>
            <a:r>
              <a:rPr sz="2300" spc="10">
                <a:latin typeface="微软雅黑"/>
                <a:cs typeface="微软雅黑"/>
              </a:rPr>
              <a:t>，</a:t>
            </a:r>
            <a:r>
              <a:rPr sz="2300" spc="5">
                <a:latin typeface="微软雅黑"/>
                <a:cs typeface="微软雅黑"/>
              </a:rPr>
              <a:t>如基</a:t>
            </a:r>
            <a:r>
              <a:rPr sz="2300" spc="10">
                <a:latin typeface="微软雅黑"/>
                <a:cs typeface="微软雅黑"/>
              </a:rPr>
              <a:t>金</a:t>
            </a:r>
            <a:r>
              <a:rPr sz="2300" spc="5">
                <a:latin typeface="微软雅黑"/>
                <a:cs typeface="微软雅黑"/>
              </a:rPr>
              <a:t>实际</a:t>
            </a:r>
            <a:r>
              <a:rPr sz="2300" spc="10">
                <a:latin typeface="微软雅黑"/>
                <a:cs typeface="微软雅黑"/>
              </a:rPr>
              <a:t>支</a:t>
            </a:r>
            <a:r>
              <a:rPr sz="2300" spc="5">
                <a:latin typeface="微软雅黑"/>
                <a:cs typeface="微软雅黑"/>
              </a:rPr>
              <a:t>出超</a:t>
            </a:r>
            <a:r>
              <a:rPr sz="2300" spc="10">
                <a:latin typeface="微软雅黑"/>
                <a:cs typeface="微软雅黑"/>
              </a:rPr>
              <a:t>出</a:t>
            </a:r>
            <a:r>
              <a:rPr sz="2300" spc="5">
                <a:latin typeface="微软雅黑"/>
                <a:cs typeface="微软雅黑"/>
              </a:rPr>
              <a:t>基金</a:t>
            </a:r>
            <a:r>
              <a:rPr sz="2300" spc="10">
                <a:latin typeface="微软雅黑"/>
                <a:cs typeface="微软雅黑"/>
              </a:rPr>
              <a:t>支</a:t>
            </a:r>
            <a:r>
              <a:rPr sz="2300" spc="5">
                <a:latin typeface="微软雅黑"/>
                <a:cs typeface="微软雅黑"/>
              </a:rPr>
              <a:t>出预</a:t>
            </a:r>
            <a:r>
              <a:rPr sz="2300" spc="10">
                <a:latin typeface="微软雅黑"/>
                <a:cs typeface="微软雅黑"/>
              </a:rPr>
              <a:t>算</a:t>
            </a:r>
            <a:r>
              <a:rPr sz="2300" spc="5">
                <a:latin typeface="微软雅黑"/>
                <a:cs typeface="微软雅黑"/>
              </a:rPr>
              <a:t>的，</a:t>
            </a:r>
            <a:r>
              <a:rPr sz="2300" spc="10">
                <a:latin typeface="微软雅黑"/>
                <a:cs typeface="微软雅黑"/>
              </a:rPr>
              <a:t>经</a:t>
            </a:r>
            <a:r>
              <a:rPr sz="2300">
                <a:latin typeface="微软雅黑"/>
                <a:cs typeface="微软雅黑"/>
              </a:rPr>
              <a:t>专 </a:t>
            </a:r>
            <a:r>
              <a:rPr sz="2300" spc="5">
                <a:latin typeface="微软雅黑"/>
                <a:cs typeface="微软雅黑"/>
              </a:rPr>
              <a:t>家论证后，本次续约可予不降价。</a:t>
            </a:r>
            <a:r>
              <a:rPr sz="2300" spc="10">
                <a:latin typeface="微软雅黑"/>
                <a:cs typeface="微软雅黑"/>
              </a:rPr>
              <a:t>专</a:t>
            </a:r>
            <a:r>
              <a:rPr sz="2300" spc="5">
                <a:latin typeface="微软雅黑"/>
                <a:cs typeface="微软雅黑"/>
              </a:rPr>
              <a:t>家评</a:t>
            </a:r>
            <a:r>
              <a:rPr sz="2300" spc="10">
                <a:latin typeface="微软雅黑"/>
                <a:cs typeface="微软雅黑"/>
              </a:rPr>
              <a:t>审</a:t>
            </a:r>
            <a:r>
              <a:rPr sz="2300" spc="5">
                <a:latin typeface="微软雅黑"/>
                <a:cs typeface="微软雅黑"/>
              </a:rPr>
              <a:t>认为</a:t>
            </a:r>
            <a:r>
              <a:rPr sz="2300" spc="10">
                <a:latin typeface="微软雅黑"/>
                <a:cs typeface="微软雅黑"/>
              </a:rPr>
              <a:t>属</a:t>
            </a:r>
            <a:r>
              <a:rPr sz="2300" spc="5">
                <a:latin typeface="微软雅黑"/>
                <a:cs typeface="微软雅黑"/>
              </a:rPr>
              <a:t>于“</a:t>
            </a:r>
            <a:r>
              <a:rPr sz="2300" spc="10">
                <a:latin typeface="微软雅黑"/>
                <a:cs typeface="微软雅黑"/>
              </a:rPr>
              <a:t>市</a:t>
            </a:r>
            <a:r>
              <a:rPr sz="2300" spc="5">
                <a:latin typeface="微软雅黑"/>
                <a:cs typeface="微软雅黑"/>
              </a:rPr>
              <a:t>场环</a:t>
            </a:r>
            <a:r>
              <a:rPr sz="2300" spc="10">
                <a:latin typeface="微软雅黑"/>
                <a:cs typeface="微软雅黑"/>
              </a:rPr>
              <a:t>境</a:t>
            </a:r>
            <a:r>
              <a:rPr sz="2300" spc="5">
                <a:latin typeface="微软雅黑"/>
                <a:cs typeface="微软雅黑"/>
              </a:rPr>
              <a:t>发生</a:t>
            </a:r>
            <a:r>
              <a:rPr sz="2300" spc="10">
                <a:latin typeface="微软雅黑"/>
                <a:cs typeface="微软雅黑"/>
              </a:rPr>
              <a:t>重</a:t>
            </a:r>
            <a:r>
              <a:rPr sz="2300" spc="5">
                <a:latin typeface="微软雅黑"/>
                <a:cs typeface="微软雅黑"/>
              </a:rPr>
              <a:t>大变</a:t>
            </a:r>
            <a:r>
              <a:rPr sz="2300" spc="10">
                <a:latin typeface="微软雅黑"/>
                <a:cs typeface="微软雅黑"/>
              </a:rPr>
              <a:t>化</a:t>
            </a:r>
            <a:r>
              <a:rPr sz="2300" spc="5">
                <a:latin typeface="微软雅黑"/>
                <a:cs typeface="微软雅黑"/>
              </a:rPr>
              <a:t>”的</a:t>
            </a:r>
            <a:r>
              <a:rPr sz="2300" spc="10">
                <a:latin typeface="微软雅黑"/>
                <a:cs typeface="微软雅黑"/>
              </a:rPr>
              <a:t>，</a:t>
            </a:r>
            <a:r>
              <a:rPr sz="2300" spc="5">
                <a:latin typeface="微软雅黑"/>
                <a:cs typeface="微软雅黑"/>
              </a:rPr>
              <a:t>需谈</a:t>
            </a:r>
            <a:r>
              <a:rPr sz="2300" spc="10">
                <a:latin typeface="微软雅黑"/>
                <a:cs typeface="微软雅黑"/>
              </a:rPr>
              <a:t>判</a:t>
            </a:r>
            <a:r>
              <a:rPr sz="2300" spc="5">
                <a:latin typeface="微软雅黑"/>
                <a:cs typeface="微软雅黑"/>
              </a:rPr>
              <a:t>续约。</a:t>
            </a:r>
            <a:endParaRPr sz="2300">
              <a:latin typeface="微软雅黑"/>
              <a:cs typeface="微软雅黑"/>
            </a:endParaRPr>
          </a:p>
        </p:txBody>
      </p:sp>
      <p:sp>
        <p:nvSpPr>
          <p:cNvPr id="9" name="object 9"/>
          <p:cNvSpPr/>
          <p:nvPr/>
        </p:nvSpPr>
        <p:spPr>
          <a:xfrm>
            <a:off x="983844" y="5180575"/>
            <a:ext cx="635000" cy="632460"/>
          </a:xfrm>
          <a:custGeom>
            <a:rect l="l" t="t" r="r" b="b"/>
            <a:pathLst>
              <a:path w="635000" h="632460">
                <a:moveTo>
                  <a:pt x="317267" y="0"/>
                </a:moveTo>
                <a:lnTo>
                  <a:pt x="0" y="316011"/>
                </a:lnTo>
                <a:lnTo>
                  <a:pt x="317267" y="632022"/>
                </a:lnTo>
                <a:lnTo>
                  <a:pt x="634535" y="316011"/>
                </a:lnTo>
                <a:lnTo>
                  <a:pt x="317267" y="0"/>
                </a:lnTo>
                <a:close/>
              </a:path>
            </a:pathLst>
          </a:custGeom>
          <a:solidFill>
            <a:srgbClr val="FFFFFF"/>
          </a:solidFill>
        </p:spPr>
        <p:txBody>
          <a:bodyPr wrap="square" lIns="0" tIns="0" rIns="0" bIns="0" rtlCol="0"/>
          <a:lstStyle/>
          <a:p/>
        </p:txBody>
      </p:sp>
      <p:sp>
        <p:nvSpPr>
          <p:cNvPr id="10" name="object 10"/>
          <p:cNvSpPr/>
          <p:nvPr/>
        </p:nvSpPr>
        <p:spPr>
          <a:xfrm>
            <a:off x="983844" y="5180575"/>
            <a:ext cx="635000" cy="632460"/>
          </a:xfrm>
          <a:custGeom>
            <a:rect l="l" t="t" r="r" b="b"/>
            <a:pathLst>
              <a:path w="635000" h="632460">
                <a:moveTo>
                  <a:pt x="0" y="316011"/>
                </a:moveTo>
                <a:lnTo>
                  <a:pt x="317267" y="0"/>
                </a:lnTo>
                <a:lnTo>
                  <a:pt x="634535" y="316011"/>
                </a:lnTo>
                <a:lnTo>
                  <a:pt x="317267" y="632022"/>
                </a:lnTo>
                <a:lnTo>
                  <a:pt x="0" y="316011"/>
                </a:lnTo>
                <a:close/>
              </a:path>
            </a:pathLst>
          </a:custGeom>
          <a:ln w="10470">
            <a:solidFill>
              <a:srgbClr val="A4A4A4"/>
            </a:solidFill>
          </a:ln>
        </p:spPr>
        <p:txBody>
          <a:bodyPr wrap="square" lIns="0" tIns="0" rIns="0" bIns="0" rtlCol="0"/>
          <a:lstStyle/>
          <a:p/>
        </p:txBody>
      </p:sp>
      <p:sp>
        <p:nvSpPr>
          <p:cNvPr id="11" name="object 11"/>
          <p:cNvSpPr txBox="1"/>
          <p:nvPr/>
        </p:nvSpPr>
        <p:spPr>
          <a:xfrm>
            <a:off x="1210539" y="5297044"/>
            <a:ext cx="193675" cy="377190"/>
          </a:xfrm>
          <a:prstGeom prst="rect">
            <a:avLst/>
          </a:prstGeom>
        </p:spPr>
        <p:txBody>
          <a:bodyPr vert="horz" wrap="square" lIns="0" tIns="13335" rIns="0" bIns="0" rtlCol="0">
            <a:spAutoFit/>
          </a:bodyPr>
          <a:lstStyle/>
          <a:p>
            <a:pPr>
              <a:lnSpc>
                <a:spcPct val="100000"/>
              </a:lnSpc>
              <a:spcBef>
                <a:spcPts val="105"/>
              </a:spcBef>
            </a:pPr>
            <a:r>
              <a:rPr sz="2300" b="1">
                <a:solidFill>
                  <a:srgbClr val="00B4CC"/>
                </a:solidFill>
                <a:latin typeface="微软雅黑"/>
                <a:cs typeface="微软雅黑"/>
              </a:rPr>
              <a:t>2</a:t>
            </a:r>
            <a:endParaRPr sz="2300">
              <a:latin typeface="微软雅黑"/>
              <a:cs typeface="微软雅黑"/>
            </a:endParaRPr>
          </a:p>
        </p:txBody>
      </p:sp>
      <p:sp>
        <p:nvSpPr>
          <p:cNvPr id="12" name="object 12"/>
          <p:cNvSpPr/>
          <p:nvPr/>
        </p:nvSpPr>
        <p:spPr>
          <a:xfrm>
            <a:off x="983844" y="7038947"/>
            <a:ext cx="632460" cy="632460"/>
          </a:xfrm>
          <a:custGeom>
            <a:rect l="l" t="t" r="r" b="b"/>
            <a:pathLst>
              <a:path w="632460" h="632459">
                <a:moveTo>
                  <a:pt x="316011" y="0"/>
                </a:moveTo>
                <a:lnTo>
                  <a:pt x="0" y="316011"/>
                </a:lnTo>
                <a:lnTo>
                  <a:pt x="316011" y="632022"/>
                </a:lnTo>
                <a:lnTo>
                  <a:pt x="632022" y="316011"/>
                </a:lnTo>
                <a:lnTo>
                  <a:pt x="316011" y="0"/>
                </a:lnTo>
                <a:close/>
              </a:path>
            </a:pathLst>
          </a:custGeom>
          <a:solidFill>
            <a:srgbClr val="FFFFFF"/>
          </a:solidFill>
        </p:spPr>
        <p:txBody>
          <a:bodyPr wrap="square" lIns="0" tIns="0" rIns="0" bIns="0" rtlCol="0"/>
          <a:lstStyle/>
          <a:p/>
        </p:txBody>
      </p:sp>
      <p:sp>
        <p:nvSpPr>
          <p:cNvPr id="13" name="object 13"/>
          <p:cNvSpPr/>
          <p:nvPr/>
        </p:nvSpPr>
        <p:spPr>
          <a:xfrm>
            <a:off x="983844" y="7038947"/>
            <a:ext cx="632460" cy="632460"/>
          </a:xfrm>
          <a:custGeom>
            <a:rect l="l" t="t" r="r" b="b"/>
            <a:pathLst>
              <a:path w="632460" h="632459">
                <a:moveTo>
                  <a:pt x="0" y="316011"/>
                </a:moveTo>
                <a:lnTo>
                  <a:pt x="316011" y="0"/>
                </a:lnTo>
                <a:lnTo>
                  <a:pt x="632022" y="316011"/>
                </a:lnTo>
                <a:lnTo>
                  <a:pt x="316011" y="632022"/>
                </a:lnTo>
                <a:lnTo>
                  <a:pt x="0" y="316011"/>
                </a:lnTo>
                <a:close/>
              </a:path>
            </a:pathLst>
          </a:custGeom>
          <a:ln w="10470">
            <a:solidFill>
              <a:srgbClr val="A4A4A4"/>
            </a:solidFill>
          </a:ln>
        </p:spPr>
        <p:txBody>
          <a:bodyPr wrap="square" lIns="0" tIns="0" rIns="0" bIns="0" rtlCol="0"/>
          <a:lstStyle/>
          <a:p/>
        </p:txBody>
      </p:sp>
      <p:sp>
        <p:nvSpPr>
          <p:cNvPr id="14" name="object 14"/>
          <p:cNvSpPr txBox="1"/>
          <p:nvPr/>
        </p:nvSpPr>
        <p:spPr>
          <a:xfrm>
            <a:off x="1209282" y="7155667"/>
            <a:ext cx="193675" cy="377190"/>
          </a:xfrm>
          <a:prstGeom prst="rect">
            <a:avLst/>
          </a:prstGeom>
        </p:spPr>
        <p:txBody>
          <a:bodyPr vert="horz" wrap="square" lIns="0" tIns="13335" rIns="0" bIns="0" rtlCol="0">
            <a:spAutoFit/>
          </a:bodyPr>
          <a:lstStyle/>
          <a:p>
            <a:pPr>
              <a:lnSpc>
                <a:spcPct val="100000"/>
              </a:lnSpc>
              <a:spcBef>
                <a:spcPts val="105"/>
              </a:spcBef>
            </a:pPr>
            <a:r>
              <a:rPr sz="2300" b="1">
                <a:solidFill>
                  <a:srgbClr val="00B4CC"/>
                </a:solidFill>
                <a:latin typeface="微软雅黑"/>
                <a:cs typeface="微软雅黑"/>
              </a:rPr>
              <a:t>3</a:t>
            </a:r>
            <a:endParaRPr sz="2300">
              <a:latin typeface="微软雅黑"/>
              <a:cs typeface="微软雅黑"/>
            </a:endParaRPr>
          </a:p>
        </p:txBody>
      </p:sp>
      <p:sp>
        <p:nvSpPr>
          <p:cNvPr id="15" name="object 15"/>
          <p:cNvSpPr/>
          <p:nvPr/>
        </p:nvSpPr>
        <p:spPr>
          <a:xfrm>
            <a:off x="983844" y="8891037"/>
            <a:ext cx="632460" cy="632460"/>
          </a:xfrm>
          <a:custGeom>
            <a:rect l="l" t="t" r="r" b="b"/>
            <a:pathLst>
              <a:path w="632460" h="632459">
                <a:moveTo>
                  <a:pt x="316011" y="0"/>
                </a:moveTo>
                <a:lnTo>
                  <a:pt x="0" y="316011"/>
                </a:lnTo>
                <a:lnTo>
                  <a:pt x="316011" y="632022"/>
                </a:lnTo>
                <a:lnTo>
                  <a:pt x="632022" y="316011"/>
                </a:lnTo>
                <a:lnTo>
                  <a:pt x="316011" y="0"/>
                </a:lnTo>
                <a:close/>
              </a:path>
            </a:pathLst>
          </a:custGeom>
          <a:solidFill>
            <a:srgbClr val="FFFFFF"/>
          </a:solidFill>
        </p:spPr>
        <p:txBody>
          <a:bodyPr wrap="square" lIns="0" tIns="0" rIns="0" bIns="0" rtlCol="0"/>
          <a:lstStyle/>
          <a:p/>
        </p:txBody>
      </p:sp>
      <p:sp>
        <p:nvSpPr>
          <p:cNvPr id="16" name="object 16"/>
          <p:cNvSpPr/>
          <p:nvPr/>
        </p:nvSpPr>
        <p:spPr>
          <a:xfrm>
            <a:off x="983844" y="8891037"/>
            <a:ext cx="632460" cy="632460"/>
          </a:xfrm>
          <a:custGeom>
            <a:rect l="l" t="t" r="r" b="b"/>
            <a:pathLst>
              <a:path w="632460" h="632459">
                <a:moveTo>
                  <a:pt x="0" y="316011"/>
                </a:moveTo>
                <a:lnTo>
                  <a:pt x="316011" y="0"/>
                </a:lnTo>
                <a:lnTo>
                  <a:pt x="632022" y="316011"/>
                </a:lnTo>
                <a:lnTo>
                  <a:pt x="316011" y="632022"/>
                </a:lnTo>
                <a:lnTo>
                  <a:pt x="0" y="316011"/>
                </a:lnTo>
                <a:close/>
              </a:path>
            </a:pathLst>
          </a:custGeom>
          <a:ln w="10470">
            <a:solidFill>
              <a:srgbClr val="A4A4A4"/>
            </a:solidFill>
          </a:ln>
        </p:spPr>
        <p:txBody>
          <a:bodyPr wrap="square" lIns="0" tIns="0" rIns="0" bIns="0" rtlCol="0"/>
          <a:lstStyle/>
          <a:p/>
        </p:txBody>
      </p:sp>
      <p:sp>
        <p:nvSpPr>
          <p:cNvPr id="17" name="object 17"/>
          <p:cNvSpPr txBox="1"/>
          <p:nvPr/>
        </p:nvSpPr>
        <p:spPr>
          <a:xfrm>
            <a:off x="1209282" y="9007716"/>
            <a:ext cx="193675" cy="377190"/>
          </a:xfrm>
          <a:prstGeom prst="rect">
            <a:avLst/>
          </a:prstGeom>
        </p:spPr>
        <p:txBody>
          <a:bodyPr vert="horz" wrap="square" lIns="0" tIns="13335" rIns="0" bIns="0" rtlCol="0">
            <a:spAutoFit/>
          </a:bodyPr>
          <a:lstStyle/>
          <a:p>
            <a:pPr>
              <a:lnSpc>
                <a:spcPct val="100000"/>
              </a:lnSpc>
              <a:spcBef>
                <a:spcPts val="105"/>
              </a:spcBef>
            </a:pPr>
            <a:r>
              <a:rPr sz="2300" b="1">
                <a:solidFill>
                  <a:srgbClr val="00B4CC"/>
                </a:solidFill>
                <a:latin typeface="微软雅黑"/>
                <a:cs typeface="微软雅黑"/>
              </a:rPr>
              <a:t>4</a:t>
            </a:r>
            <a:endParaRPr sz="2300">
              <a:latin typeface="微软雅黑"/>
              <a:cs typeface="微软雅黑"/>
            </a:endParaRPr>
          </a:p>
        </p:txBody>
      </p:sp>
      <p:sp>
        <p:nvSpPr>
          <p:cNvPr id="18" name="object 18"/>
          <p:cNvSpPr/>
          <p:nvPr/>
        </p:nvSpPr>
        <p:spPr>
          <a:xfrm>
            <a:off x="802907" y="2707770"/>
            <a:ext cx="18592800" cy="1769745"/>
          </a:xfrm>
          <a:custGeom>
            <a:rect l="l" t="t" r="r" b="b"/>
            <a:pathLst>
              <a:path w="18592800" h="1769745">
                <a:moveTo>
                  <a:pt x="0" y="1769160"/>
                </a:moveTo>
                <a:lnTo>
                  <a:pt x="18592522" y="1769160"/>
                </a:lnTo>
                <a:lnTo>
                  <a:pt x="18592522" y="0"/>
                </a:lnTo>
                <a:lnTo>
                  <a:pt x="0" y="0"/>
                </a:lnTo>
                <a:lnTo>
                  <a:pt x="0" y="1769160"/>
                </a:lnTo>
                <a:close/>
              </a:path>
            </a:pathLst>
          </a:custGeom>
          <a:solidFill>
            <a:srgbClr val="F1F1F1"/>
          </a:solidFill>
        </p:spPr>
        <p:txBody>
          <a:bodyPr wrap="square" lIns="0" tIns="0" rIns="0" bIns="0" rtlCol="0"/>
          <a:lstStyle/>
          <a:p/>
        </p:txBody>
      </p:sp>
      <p:sp>
        <p:nvSpPr>
          <p:cNvPr id="19" name="object 19"/>
          <p:cNvSpPr/>
          <p:nvPr/>
        </p:nvSpPr>
        <p:spPr>
          <a:xfrm>
            <a:off x="983844" y="3279481"/>
            <a:ext cx="635000" cy="633730"/>
          </a:xfrm>
          <a:custGeom>
            <a:rect l="l" t="t" r="r" b="b"/>
            <a:pathLst>
              <a:path w="635000" h="633729">
                <a:moveTo>
                  <a:pt x="317267" y="0"/>
                </a:moveTo>
                <a:lnTo>
                  <a:pt x="0" y="316639"/>
                </a:lnTo>
                <a:lnTo>
                  <a:pt x="317267" y="633279"/>
                </a:lnTo>
                <a:lnTo>
                  <a:pt x="634535" y="316639"/>
                </a:lnTo>
                <a:lnTo>
                  <a:pt x="317267" y="0"/>
                </a:lnTo>
                <a:close/>
              </a:path>
            </a:pathLst>
          </a:custGeom>
          <a:solidFill>
            <a:srgbClr val="FFFFFF"/>
          </a:solidFill>
        </p:spPr>
        <p:txBody>
          <a:bodyPr wrap="square" lIns="0" tIns="0" rIns="0" bIns="0" rtlCol="0"/>
          <a:lstStyle/>
          <a:p/>
        </p:txBody>
      </p:sp>
      <p:sp>
        <p:nvSpPr>
          <p:cNvPr id="20" name="object 20"/>
          <p:cNvSpPr/>
          <p:nvPr/>
        </p:nvSpPr>
        <p:spPr>
          <a:xfrm>
            <a:off x="983844" y="3279481"/>
            <a:ext cx="635000" cy="633730"/>
          </a:xfrm>
          <a:custGeom>
            <a:rect l="l" t="t" r="r" b="b"/>
            <a:pathLst>
              <a:path w="635000" h="633729">
                <a:moveTo>
                  <a:pt x="0" y="316639"/>
                </a:moveTo>
                <a:lnTo>
                  <a:pt x="317267" y="0"/>
                </a:lnTo>
                <a:lnTo>
                  <a:pt x="634535" y="316639"/>
                </a:lnTo>
                <a:lnTo>
                  <a:pt x="317267" y="633279"/>
                </a:lnTo>
                <a:lnTo>
                  <a:pt x="0" y="316639"/>
                </a:lnTo>
                <a:close/>
              </a:path>
            </a:pathLst>
          </a:custGeom>
          <a:ln w="10470">
            <a:solidFill>
              <a:srgbClr val="A4A4A4"/>
            </a:solidFill>
          </a:ln>
        </p:spPr>
        <p:txBody>
          <a:bodyPr wrap="square" lIns="0" tIns="0" rIns="0" bIns="0" rtlCol="0"/>
          <a:lstStyle/>
          <a:p/>
        </p:txBody>
      </p:sp>
      <p:sp>
        <p:nvSpPr>
          <p:cNvPr id="21" name="object 21"/>
          <p:cNvSpPr txBox="1"/>
          <p:nvPr/>
        </p:nvSpPr>
        <p:spPr>
          <a:xfrm>
            <a:off x="802907" y="2707770"/>
            <a:ext cx="18592800" cy="1769745"/>
          </a:xfrm>
          <a:prstGeom prst="rect">
            <a:avLst/>
          </a:prstGeom>
        </p:spPr>
        <p:txBody>
          <a:bodyPr vert="horz" wrap="square" lIns="0" tIns="0" rIns="0" bIns="0" rtlCol="0">
            <a:spAutoFit/>
          </a:bodyPr>
          <a:lstStyle/>
          <a:p>
            <a:pPr>
              <a:lnSpc>
                <a:spcPct val="100000"/>
              </a:lnSpc>
            </a:pPr>
            <a:endParaRPr sz="3000">
              <a:latin typeface="Times New Roman"/>
              <a:cs typeface="Times New Roman"/>
            </a:endParaRPr>
          </a:p>
          <a:p>
            <a:pPr marL="407034">
              <a:lnSpc>
                <a:spcPct val="100000"/>
              </a:lnSpc>
              <a:spcBef>
                <a:spcPts val="2080"/>
              </a:spcBef>
              <a:tabLst>
                <a:tab pos="1007744"/>
              </a:tabLst>
            </a:pPr>
            <a:r>
              <a:rPr sz="2300" b="1">
                <a:solidFill>
                  <a:srgbClr val="00B4CC"/>
                </a:solidFill>
                <a:latin typeface="微软雅黑"/>
                <a:cs typeface="微软雅黑"/>
              </a:rPr>
              <a:t>1	</a:t>
            </a:r>
            <a:r>
              <a:rPr sz="3450" spc="7" baseline="1207">
                <a:latin typeface="微软雅黑"/>
                <a:cs typeface="微软雅黑"/>
              </a:rPr>
              <a:t>对于连续纳入目录“协议期内谈判</a:t>
            </a:r>
            <a:r>
              <a:rPr sz="3450" spc="15" baseline="1207">
                <a:latin typeface="微软雅黑"/>
                <a:cs typeface="微软雅黑"/>
              </a:rPr>
              <a:t>药</a:t>
            </a:r>
            <a:r>
              <a:rPr sz="3450" spc="7" baseline="1207">
                <a:latin typeface="微软雅黑"/>
                <a:cs typeface="微软雅黑"/>
              </a:rPr>
              <a:t>品部</a:t>
            </a:r>
            <a:r>
              <a:rPr sz="3450" spc="22" baseline="1207">
                <a:latin typeface="微软雅黑"/>
                <a:cs typeface="微软雅黑"/>
              </a:rPr>
              <a:t>分</a:t>
            </a:r>
            <a:r>
              <a:rPr sz="3450" spc="7" baseline="1207">
                <a:latin typeface="微软雅黑"/>
                <a:cs typeface="微软雅黑"/>
              </a:rPr>
              <a:t>”</a:t>
            </a:r>
            <a:r>
              <a:rPr sz="3450" b="1" spc="7" baseline="1207">
                <a:latin typeface="微软雅黑"/>
                <a:cs typeface="微软雅黑"/>
              </a:rPr>
              <a:t>超过</a:t>
            </a:r>
            <a:r>
              <a:rPr sz="3450" b="1" spc="75" baseline="1207">
                <a:latin typeface="微软雅黑"/>
                <a:cs typeface="微软雅黑"/>
              </a:rPr>
              <a:t> </a:t>
            </a:r>
            <a:r>
              <a:rPr sz="3450" b="1" baseline="1207">
                <a:latin typeface="微软雅黑"/>
                <a:cs typeface="微软雅黑"/>
              </a:rPr>
              <a:t>4</a:t>
            </a:r>
            <a:r>
              <a:rPr sz="3450" b="1" spc="15" baseline="1207">
                <a:latin typeface="微软雅黑"/>
                <a:cs typeface="微软雅黑"/>
              </a:rPr>
              <a:t> </a:t>
            </a:r>
            <a:r>
              <a:rPr sz="3450" b="1" spc="7" baseline="1207">
                <a:latin typeface="微软雅黑"/>
                <a:cs typeface="微软雅黑"/>
              </a:rPr>
              <a:t>年</a:t>
            </a:r>
            <a:r>
              <a:rPr sz="3450" spc="7" baseline="1207">
                <a:latin typeface="微软雅黑"/>
                <a:cs typeface="微软雅黑"/>
              </a:rPr>
              <a:t>的品种，支付标准在前述计算值基</a:t>
            </a:r>
            <a:r>
              <a:rPr sz="3450" spc="15" baseline="1207">
                <a:latin typeface="微软雅黑"/>
                <a:cs typeface="微软雅黑"/>
              </a:rPr>
              <a:t>础</a:t>
            </a:r>
            <a:r>
              <a:rPr sz="3450" spc="7" baseline="1207">
                <a:latin typeface="微软雅黑"/>
                <a:cs typeface="微软雅黑"/>
              </a:rPr>
              <a:t>上</a:t>
            </a:r>
            <a:r>
              <a:rPr sz="3450" b="1" spc="7" baseline="1207">
                <a:latin typeface="微软雅黑"/>
                <a:cs typeface="微软雅黑"/>
              </a:rPr>
              <a:t>减半</a:t>
            </a:r>
            <a:endParaRPr sz="3450" baseline="1207">
              <a:latin typeface="微软雅黑"/>
              <a:cs typeface="微软雅黑"/>
            </a:endParaRPr>
          </a:p>
        </p:txBody>
      </p:sp>
      <p:sp>
        <p:nvSpPr>
          <p:cNvPr id="22" name="object 22"/>
          <p:cNvSpPr txBox="1"/>
          <p:nvPr/>
        </p:nvSpPr>
        <p:spPr>
          <a:xfrm>
            <a:off x="926161" y="10696357"/>
            <a:ext cx="2664460"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23" name="object 23"/>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8</a:t>
            </a:fld>
            <a:r>
              <a:rPr sz="1300" spc="15">
                <a:solidFill>
                  <a:srgbClr val="929199"/>
                </a:solidFill>
                <a:latin typeface="微软雅黑"/>
                <a:cs typeface="微软雅黑"/>
              </a:rPr>
              <a:t>－</a:t>
            </a:r>
            <a:endParaRPr sz="130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10725537" y="6523780"/>
            <a:ext cx="3176905" cy="495300"/>
          </a:xfrm>
          <a:prstGeom prst="rect">
            <a:avLst/>
          </a:prstGeom>
          <a:solidFill>
            <a:srgbClr val="FFFFFF"/>
          </a:solidFill>
        </p:spPr>
        <p:txBody>
          <a:bodyPr vert="horz" wrap="square" lIns="0" tIns="90805" rIns="0" bIns="0" rtlCol="0">
            <a:spAutoFit/>
          </a:bodyPr>
          <a:lstStyle/>
          <a:p>
            <a:pPr marL="708660">
              <a:lnSpc>
                <a:spcPct val="100000"/>
              </a:lnSpc>
              <a:spcBef>
                <a:spcPts val="715"/>
              </a:spcBef>
            </a:pPr>
            <a:r>
              <a:rPr sz="1950" b="1" spc="25">
                <a:latin typeface="微软雅黑"/>
                <a:cs typeface="微软雅黑"/>
              </a:rPr>
              <a:t>支付标准的确定</a:t>
            </a:r>
            <a:endParaRPr sz="1950">
              <a:latin typeface="微软雅黑"/>
              <a:cs typeface="微软雅黑"/>
            </a:endParaRPr>
          </a:p>
        </p:txBody>
      </p:sp>
      <p:sp>
        <p:nvSpPr>
          <p:cNvPr id="3" name="object 3"/>
          <p:cNvSpPr txBox="1"/>
          <p:nvPr/>
        </p:nvSpPr>
        <p:spPr>
          <a:xfrm>
            <a:off x="3368693" y="3862500"/>
            <a:ext cx="4641850" cy="1939289"/>
          </a:xfrm>
          <a:prstGeom prst="rect">
            <a:avLst/>
          </a:prstGeom>
          <a:solidFill>
            <a:srgbClr val="F1F1F1"/>
          </a:solidFill>
        </p:spPr>
        <p:txBody>
          <a:bodyPr vert="horz" wrap="square" lIns="0" tIns="254000" rIns="0" bIns="0" rtlCol="0">
            <a:spAutoFit/>
          </a:bodyPr>
          <a:lstStyle/>
          <a:p>
            <a:pPr marL="452755" marR="160655" algn="just">
              <a:lnSpc>
                <a:spcPct val="152200"/>
              </a:lnSpc>
              <a:spcBef>
                <a:spcPts val="2000"/>
              </a:spcBef>
            </a:pPr>
            <a:r>
              <a:rPr sz="1950" spc="25">
                <a:latin typeface="微软雅黑"/>
                <a:cs typeface="微软雅黑"/>
              </a:rPr>
              <a:t>医保方组织测算专家测算，提出</a:t>
            </a:r>
            <a:r>
              <a:rPr sz="1950" b="1" spc="25">
                <a:latin typeface="微软雅黑"/>
                <a:cs typeface="微软雅黑"/>
              </a:rPr>
              <a:t>医保 支付意愿</a:t>
            </a:r>
            <a:r>
              <a:rPr sz="1950" spc="25">
                <a:latin typeface="微软雅黑"/>
                <a:cs typeface="微软雅黑"/>
              </a:rPr>
              <a:t>作为该通用名药品的准入门 槛</a:t>
            </a:r>
            <a:endParaRPr sz="1950">
              <a:latin typeface="微软雅黑"/>
              <a:cs typeface="微软雅黑"/>
            </a:endParaRPr>
          </a:p>
        </p:txBody>
      </p:sp>
      <p:sp>
        <p:nvSpPr>
          <p:cNvPr id="4" name="object 4"/>
          <p:cNvSpPr/>
          <p:nvPr/>
        </p:nvSpPr>
        <p:spPr>
          <a:xfrm>
            <a:off x="8241424" y="3862500"/>
            <a:ext cx="1720214" cy="1939289"/>
          </a:xfrm>
          <a:custGeom>
            <a:rect l="l" t="t" r="r" b="b"/>
            <a:pathLst>
              <a:path w="1720214" h="1939289">
                <a:moveTo>
                  <a:pt x="0" y="1938789"/>
                </a:moveTo>
                <a:lnTo>
                  <a:pt x="1720157" y="1938789"/>
                </a:lnTo>
                <a:lnTo>
                  <a:pt x="1720157" y="0"/>
                </a:lnTo>
                <a:lnTo>
                  <a:pt x="0" y="0"/>
                </a:lnTo>
                <a:lnTo>
                  <a:pt x="0" y="1938789"/>
                </a:lnTo>
                <a:close/>
              </a:path>
            </a:pathLst>
          </a:custGeom>
          <a:solidFill>
            <a:srgbClr val="F1F1F1"/>
          </a:solidFill>
        </p:spPr>
        <p:txBody>
          <a:bodyPr wrap="square" lIns="0" tIns="0" rIns="0" bIns="0" rtlCol="0"/>
          <a:lstStyle/>
          <a:p/>
        </p:txBody>
      </p:sp>
      <p:sp>
        <p:nvSpPr>
          <p:cNvPr id="5" name="object 5"/>
          <p:cNvSpPr txBox="1"/>
          <p:nvPr/>
        </p:nvSpPr>
        <p:spPr>
          <a:xfrm>
            <a:off x="8606723" y="4104661"/>
            <a:ext cx="1282065" cy="1383030"/>
          </a:xfrm>
          <a:prstGeom prst="rect">
            <a:avLst/>
          </a:prstGeom>
        </p:spPr>
        <p:txBody>
          <a:bodyPr vert="horz" wrap="square" lIns="0" tIns="12065" rIns="0" bIns="0" rtlCol="0">
            <a:spAutoFit/>
          </a:bodyPr>
          <a:lstStyle/>
          <a:p>
            <a:pPr marL="12700" marR="5080" algn="just">
              <a:lnSpc>
                <a:spcPct val="152200"/>
              </a:lnSpc>
              <a:spcBef>
                <a:spcPts val="95"/>
              </a:spcBef>
            </a:pPr>
            <a:r>
              <a:rPr sz="1950" spc="25">
                <a:latin typeface="微软雅黑"/>
                <a:cs typeface="微软雅黑"/>
              </a:rPr>
              <a:t>参与申报的 企业按程序 提交报价</a:t>
            </a:r>
            <a:endParaRPr sz="1950">
              <a:latin typeface="微软雅黑"/>
              <a:cs typeface="微软雅黑"/>
            </a:endParaRPr>
          </a:p>
        </p:txBody>
      </p:sp>
      <p:sp>
        <p:nvSpPr>
          <p:cNvPr id="6" name="object 6"/>
          <p:cNvSpPr/>
          <p:nvPr/>
        </p:nvSpPr>
        <p:spPr>
          <a:xfrm>
            <a:off x="10038228" y="4995868"/>
            <a:ext cx="6849745" cy="805815"/>
          </a:xfrm>
          <a:custGeom>
            <a:rect l="l" t="t" r="r" b="b"/>
            <a:pathLst>
              <a:path w="6849744" h="805814">
                <a:moveTo>
                  <a:pt x="0" y="805420"/>
                </a:moveTo>
                <a:lnTo>
                  <a:pt x="6849215" y="805420"/>
                </a:lnTo>
                <a:lnTo>
                  <a:pt x="6849215" y="0"/>
                </a:lnTo>
                <a:lnTo>
                  <a:pt x="0" y="0"/>
                </a:lnTo>
                <a:lnTo>
                  <a:pt x="0" y="805420"/>
                </a:lnTo>
                <a:close/>
              </a:path>
            </a:pathLst>
          </a:custGeom>
          <a:solidFill>
            <a:srgbClr val="F1F1F1"/>
          </a:solidFill>
        </p:spPr>
        <p:txBody>
          <a:bodyPr wrap="square" lIns="0" tIns="0" rIns="0" bIns="0" rtlCol="0"/>
          <a:lstStyle/>
          <a:p/>
        </p:txBody>
      </p:sp>
      <p:sp>
        <p:nvSpPr>
          <p:cNvPr id="7" name="object 7"/>
          <p:cNvSpPr/>
          <p:nvPr/>
        </p:nvSpPr>
        <p:spPr>
          <a:xfrm>
            <a:off x="10038228" y="3881347"/>
            <a:ext cx="6849745" cy="804545"/>
          </a:xfrm>
          <a:custGeom>
            <a:rect l="l" t="t" r="r" b="b"/>
            <a:pathLst>
              <a:path w="6849744" h="804545">
                <a:moveTo>
                  <a:pt x="0" y="804163"/>
                </a:moveTo>
                <a:lnTo>
                  <a:pt x="6849215" y="804163"/>
                </a:lnTo>
                <a:lnTo>
                  <a:pt x="6849215" y="0"/>
                </a:lnTo>
                <a:lnTo>
                  <a:pt x="0" y="0"/>
                </a:lnTo>
                <a:lnTo>
                  <a:pt x="0" y="804163"/>
                </a:lnTo>
                <a:close/>
              </a:path>
            </a:pathLst>
          </a:custGeom>
          <a:solidFill>
            <a:srgbClr val="F1F1F1"/>
          </a:solidFill>
        </p:spPr>
        <p:txBody>
          <a:bodyPr wrap="square" lIns="0" tIns="0" rIns="0" bIns="0" rtlCol="0"/>
          <a:lstStyle/>
          <a:p/>
        </p:txBody>
      </p:sp>
      <p:sp>
        <p:nvSpPr>
          <p:cNvPr id="8" name="object 8"/>
          <p:cNvSpPr txBox="1">
            <a:spLocks noGrp="1"/>
          </p:cNvSpPr>
          <p:nvPr>
            <p:ph type="title"/>
          </p:nvPr>
        </p:nvSpPr>
        <p:spPr>
          <a:xfrm>
            <a:off x="575596" y="62166"/>
            <a:ext cx="13477875" cy="1194435"/>
          </a:xfrm>
          <a:prstGeom prst="rect">
            <a:avLst/>
          </a:prstGeom>
        </p:spPr>
        <p:txBody>
          <a:bodyPr vert="horz" wrap="square" lIns="0" tIns="62865" rIns="0" bIns="0" rtlCol="0">
            <a:spAutoFit/>
          </a:bodyPr>
          <a:lstStyle/>
          <a:p>
            <a:pPr marL="12700" marR="5080">
              <a:lnSpc>
                <a:spcPts val="4450"/>
              </a:lnSpc>
              <a:spcBef>
                <a:spcPts val="495"/>
              </a:spcBef>
            </a:pPr>
            <a:r>
              <a:rPr sz="3950">
                <a:solidFill>
                  <a:srgbClr val="252525"/>
                </a:solidFill>
              </a:rPr>
              <a:t>2023</a:t>
            </a:r>
            <a:r>
              <a:rPr sz="3950" spc="-35">
                <a:solidFill>
                  <a:srgbClr val="252525"/>
                </a:solidFill>
              </a:rPr>
              <a:t> </a:t>
            </a:r>
            <a:r>
              <a:rPr sz="3950" spc="5">
                <a:solidFill>
                  <a:srgbClr val="252525"/>
                </a:solidFill>
              </a:rPr>
              <a:t>年竞价规则提到要探索建立支付标准、挂网价格与支付 管理联动机制</a:t>
            </a:r>
            <a:endParaRPr sz="3950"/>
          </a:p>
        </p:txBody>
      </p:sp>
      <p:sp>
        <p:nvSpPr>
          <p:cNvPr id="9" name="object 9"/>
          <p:cNvSpPr txBox="1"/>
          <p:nvPr/>
        </p:nvSpPr>
        <p:spPr>
          <a:xfrm>
            <a:off x="3322202" y="7170880"/>
            <a:ext cx="8852535" cy="996950"/>
          </a:xfrm>
          <a:prstGeom prst="rect">
            <a:avLst/>
          </a:prstGeom>
          <a:solidFill>
            <a:srgbClr val="F1F1F1"/>
          </a:solidFill>
        </p:spPr>
        <p:txBody>
          <a:bodyPr vert="horz" wrap="square" lIns="0" tIns="186055" rIns="0" bIns="0" rtlCol="0">
            <a:spAutoFit/>
          </a:bodyPr>
          <a:lstStyle/>
          <a:p>
            <a:pPr marL="3421379" marR="632460" indent="-2779395">
              <a:lnSpc>
                <a:spcPct val="101499"/>
              </a:lnSpc>
              <a:spcBef>
                <a:spcPts val="1465"/>
              </a:spcBef>
            </a:pPr>
            <a:r>
              <a:rPr sz="1950" spc="25">
                <a:latin typeface="微软雅黑"/>
                <a:cs typeface="微软雅黑"/>
              </a:rPr>
              <a:t>如企业报价低于医保支付意愿的</a:t>
            </a:r>
            <a:r>
              <a:rPr sz="1950" spc="5">
                <a:latin typeface="微软雅黑"/>
                <a:cs typeface="微软雅黑"/>
              </a:rPr>
              <a:t> </a:t>
            </a:r>
            <a:r>
              <a:rPr sz="1950" spc="15">
                <a:latin typeface="微软雅黑"/>
                <a:cs typeface="微软雅黑"/>
              </a:rPr>
              <a:t>70%，</a:t>
            </a:r>
            <a:r>
              <a:rPr sz="1950" spc="25">
                <a:latin typeface="微软雅黑"/>
                <a:cs typeface="微软雅黑"/>
              </a:rPr>
              <a:t>以</a:t>
            </a:r>
            <a:r>
              <a:rPr sz="1950" b="1" spc="25">
                <a:latin typeface="微软雅黑"/>
                <a:cs typeface="微软雅黑"/>
              </a:rPr>
              <a:t>医保支付意愿的 </a:t>
            </a:r>
            <a:r>
              <a:rPr sz="1950" b="1" spc="15">
                <a:latin typeface="微软雅黑"/>
                <a:cs typeface="微软雅黑"/>
              </a:rPr>
              <a:t>70%</a:t>
            </a:r>
            <a:r>
              <a:rPr sz="1950" b="1" spc="10">
                <a:latin typeface="微软雅黑"/>
                <a:cs typeface="微软雅黑"/>
              </a:rPr>
              <a:t> </a:t>
            </a:r>
            <a:r>
              <a:rPr sz="1950" spc="25">
                <a:latin typeface="微软雅黑"/>
                <a:cs typeface="微软雅黑"/>
              </a:rPr>
              <a:t>作为 该药品的支付标准</a:t>
            </a:r>
            <a:endParaRPr sz="1950">
              <a:latin typeface="微软雅黑"/>
              <a:cs typeface="微软雅黑"/>
            </a:endParaRPr>
          </a:p>
        </p:txBody>
      </p:sp>
      <p:sp>
        <p:nvSpPr>
          <p:cNvPr id="10" name="object 10"/>
          <p:cNvSpPr txBox="1"/>
          <p:nvPr/>
        </p:nvSpPr>
        <p:spPr>
          <a:xfrm>
            <a:off x="3322202" y="8291684"/>
            <a:ext cx="16327120" cy="1099820"/>
          </a:xfrm>
          <a:prstGeom prst="rect">
            <a:avLst/>
          </a:prstGeom>
          <a:solidFill>
            <a:srgbClr val="F1F1F1"/>
          </a:solidFill>
        </p:spPr>
        <p:txBody>
          <a:bodyPr vert="horz" wrap="square" lIns="0" tIns="6350" rIns="0" bIns="0" rtlCol="0">
            <a:spAutoFit/>
          </a:bodyPr>
          <a:lstStyle/>
          <a:p>
            <a:pPr>
              <a:lnSpc>
                <a:spcPct val="100000"/>
              </a:lnSpc>
              <a:spcBef>
                <a:spcPts val="50"/>
              </a:spcBef>
            </a:pPr>
            <a:endParaRPr sz="2650">
              <a:latin typeface="Times New Roman"/>
              <a:cs typeface="Times New Roman"/>
            </a:endParaRPr>
          </a:p>
          <a:p>
            <a:pPr algn="ctr">
              <a:lnSpc>
                <a:spcPct val="100000"/>
              </a:lnSpc>
            </a:pPr>
            <a:r>
              <a:rPr sz="1950" spc="25">
                <a:latin typeface="微软雅黑"/>
                <a:cs typeface="微软雅黑"/>
              </a:rPr>
              <a:t>参与竞价企业，向全国医保定点医药机构供应药品的价格不能超过参与竞价的报价</a:t>
            </a:r>
            <a:endParaRPr sz="1950">
              <a:latin typeface="微软雅黑"/>
              <a:cs typeface="微软雅黑"/>
            </a:endParaRPr>
          </a:p>
        </p:txBody>
      </p:sp>
      <p:sp>
        <p:nvSpPr>
          <p:cNvPr id="11" name="object 11"/>
          <p:cNvSpPr txBox="1"/>
          <p:nvPr/>
        </p:nvSpPr>
        <p:spPr>
          <a:xfrm>
            <a:off x="12313761" y="7165854"/>
            <a:ext cx="7335520" cy="993140"/>
          </a:xfrm>
          <a:prstGeom prst="rect">
            <a:avLst/>
          </a:prstGeom>
          <a:solidFill>
            <a:srgbClr val="F1F1F1"/>
          </a:solidFill>
        </p:spPr>
        <p:txBody>
          <a:bodyPr vert="horz" wrap="square" lIns="0" tIns="3810" rIns="0" bIns="0" rtlCol="0">
            <a:spAutoFit/>
          </a:bodyPr>
          <a:lstStyle/>
          <a:p>
            <a:pPr>
              <a:lnSpc>
                <a:spcPct val="100000"/>
              </a:lnSpc>
              <a:spcBef>
                <a:spcPts val="30"/>
              </a:spcBef>
            </a:pPr>
            <a:endParaRPr sz="2300">
              <a:latin typeface="Times New Roman"/>
              <a:cs typeface="Times New Roman"/>
            </a:endParaRPr>
          </a:p>
          <a:p>
            <a:pPr marL="652780">
              <a:lnSpc>
                <a:spcPct val="100000"/>
              </a:lnSpc>
            </a:pPr>
            <a:r>
              <a:rPr sz="1950" spc="25">
                <a:latin typeface="微软雅黑"/>
                <a:cs typeface="微软雅黑"/>
              </a:rPr>
              <a:t>取各企业报价中的最低者作为该通用名药品的支付标准</a:t>
            </a:r>
            <a:endParaRPr sz="1950">
              <a:latin typeface="微软雅黑"/>
              <a:cs typeface="微软雅黑"/>
            </a:endParaRPr>
          </a:p>
        </p:txBody>
      </p:sp>
      <p:sp>
        <p:nvSpPr>
          <p:cNvPr id="12" name="object 12"/>
          <p:cNvSpPr/>
          <p:nvPr/>
        </p:nvSpPr>
        <p:spPr>
          <a:xfrm>
            <a:off x="3366180" y="1588223"/>
            <a:ext cx="4644390" cy="760730"/>
          </a:xfrm>
          <a:custGeom>
            <a:rect l="l" t="t" r="r" b="b"/>
            <a:pathLst>
              <a:path w="4644390" h="760730">
                <a:moveTo>
                  <a:pt x="4520490" y="0"/>
                </a:moveTo>
                <a:lnTo>
                  <a:pt x="0" y="0"/>
                </a:lnTo>
                <a:lnTo>
                  <a:pt x="0" y="760186"/>
                </a:lnTo>
                <a:lnTo>
                  <a:pt x="4520490" y="760186"/>
                </a:lnTo>
                <a:lnTo>
                  <a:pt x="4644047" y="380093"/>
                </a:lnTo>
                <a:lnTo>
                  <a:pt x="4520490" y="0"/>
                </a:lnTo>
                <a:close/>
              </a:path>
            </a:pathLst>
          </a:custGeom>
          <a:solidFill>
            <a:srgbClr val="00B4CC"/>
          </a:solidFill>
        </p:spPr>
        <p:txBody>
          <a:bodyPr wrap="square" lIns="0" tIns="0" rIns="0" bIns="0" rtlCol="0"/>
          <a:lstStyle/>
          <a:p/>
        </p:txBody>
      </p:sp>
      <p:sp>
        <p:nvSpPr>
          <p:cNvPr id="13" name="object 13"/>
          <p:cNvSpPr txBox="1"/>
          <p:nvPr/>
        </p:nvSpPr>
        <p:spPr>
          <a:xfrm>
            <a:off x="4991231" y="1794888"/>
            <a:ext cx="133223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1.</a:t>
            </a:r>
            <a:r>
              <a:rPr sz="1950" b="1" spc="-65">
                <a:solidFill>
                  <a:srgbClr val="FFFFFF"/>
                </a:solidFill>
                <a:latin typeface="微软雅黑"/>
                <a:cs typeface="微软雅黑"/>
              </a:rPr>
              <a:t> </a:t>
            </a:r>
            <a:r>
              <a:rPr sz="1950" b="1" spc="25">
                <a:solidFill>
                  <a:srgbClr val="FFFFFF"/>
                </a:solidFill>
                <a:latin typeface="微软雅黑"/>
                <a:cs typeface="微软雅黑"/>
              </a:rPr>
              <a:t>企业申报</a:t>
            </a:r>
            <a:endParaRPr sz="1950">
              <a:latin typeface="微软雅黑"/>
              <a:cs typeface="微软雅黑"/>
            </a:endParaRPr>
          </a:p>
        </p:txBody>
      </p:sp>
      <p:sp>
        <p:nvSpPr>
          <p:cNvPr id="14" name="object 14"/>
          <p:cNvSpPr/>
          <p:nvPr/>
        </p:nvSpPr>
        <p:spPr>
          <a:xfrm>
            <a:off x="8241424" y="1576915"/>
            <a:ext cx="5607050" cy="760730"/>
          </a:xfrm>
          <a:custGeom>
            <a:rect l="l" t="t" r="r" b="b"/>
            <a:pathLst>
              <a:path w="5607050" h="760730">
                <a:moveTo>
                  <a:pt x="5482974" y="0"/>
                </a:moveTo>
                <a:lnTo>
                  <a:pt x="0" y="0"/>
                </a:lnTo>
                <a:lnTo>
                  <a:pt x="0" y="760186"/>
                </a:lnTo>
                <a:lnTo>
                  <a:pt x="5482974" y="760186"/>
                </a:lnTo>
                <a:lnTo>
                  <a:pt x="5606530" y="380093"/>
                </a:lnTo>
                <a:lnTo>
                  <a:pt x="5482974" y="0"/>
                </a:lnTo>
                <a:close/>
              </a:path>
            </a:pathLst>
          </a:custGeom>
          <a:solidFill>
            <a:srgbClr val="00B4CC"/>
          </a:solidFill>
        </p:spPr>
        <p:txBody>
          <a:bodyPr wrap="square" lIns="0" tIns="0" rIns="0" bIns="0" rtlCol="0"/>
          <a:lstStyle/>
          <a:p/>
        </p:txBody>
      </p:sp>
      <p:sp>
        <p:nvSpPr>
          <p:cNvPr id="15" name="object 15"/>
          <p:cNvSpPr txBox="1"/>
          <p:nvPr/>
        </p:nvSpPr>
        <p:spPr>
          <a:xfrm>
            <a:off x="10347403" y="1783894"/>
            <a:ext cx="133350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2.</a:t>
            </a:r>
            <a:r>
              <a:rPr sz="1950" b="1" spc="-65">
                <a:solidFill>
                  <a:srgbClr val="FFFFFF"/>
                </a:solidFill>
                <a:latin typeface="微软雅黑"/>
                <a:cs typeface="微软雅黑"/>
              </a:rPr>
              <a:t> </a:t>
            </a:r>
            <a:r>
              <a:rPr sz="1950" b="1" spc="25">
                <a:solidFill>
                  <a:srgbClr val="FFFFFF"/>
                </a:solidFill>
                <a:latin typeface="微软雅黑"/>
                <a:cs typeface="微软雅黑"/>
              </a:rPr>
              <a:t>专家评审</a:t>
            </a:r>
            <a:endParaRPr sz="1950">
              <a:latin typeface="微软雅黑"/>
              <a:cs typeface="微软雅黑"/>
            </a:endParaRPr>
          </a:p>
        </p:txBody>
      </p:sp>
      <p:sp>
        <p:nvSpPr>
          <p:cNvPr id="16" name="object 16"/>
          <p:cNvSpPr/>
          <p:nvPr/>
        </p:nvSpPr>
        <p:spPr>
          <a:xfrm>
            <a:off x="14062818" y="1576915"/>
            <a:ext cx="5605780" cy="756920"/>
          </a:xfrm>
          <a:custGeom>
            <a:rect l="l" t="t" r="r" b="b"/>
            <a:pathLst>
              <a:path w="5605780" h="756919">
                <a:moveTo>
                  <a:pt x="5482346" y="0"/>
                </a:moveTo>
                <a:lnTo>
                  <a:pt x="0" y="0"/>
                </a:lnTo>
                <a:lnTo>
                  <a:pt x="0" y="756416"/>
                </a:lnTo>
                <a:lnTo>
                  <a:pt x="5482346" y="756416"/>
                </a:lnTo>
                <a:lnTo>
                  <a:pt x="5605274" y="378208"/>
                </a:lnTo>
                <a:lnTo>
                  <a:pt x="5482346" y="0"/>
                </a:lnTo>
                <a:close/>
              </a:path>
            </a:pathLst>
          </a:custGeom>
          <a:solidFill>
            <a:srgbClr val="00B4CC"/>
          </a:solidFill>
        </p:spPr>
        <p:txBody>
          <a:bodyPr wrap="square" lIns="0" tIns="0" rIns="0" bIns="0" rtlCol="0"/>
          <a:lstStyle/>
          <a:p/>
        </p:txBody>
      </p:sp>
      <p:sp>
        <p:nvSpPr>
          <p:cNvPr id="17" name="object 17"/>
          <p:cNvSpPr txBox="1"/>
          <p:nvPr/>
        </p:nvSpPr>
        <p:spPr>
          <a:xfrm>
            <a:off x="15289557" y="1781800"/>
            <a:ext cx="3091815"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3.</a:t>
            </a:r>
            <a:r>
              <a:rPr sz="1950" b="1" spc="-40">
                <a:solidFill>
                  <a:srgbClr val="FFFFFF"/>
                </a:solidFill>
                <a:latin typeface="微软雅黑"/>
                <a:cs typeface="微软雅黑"/>
              </a:rPr>
              <a:t> </a:t>
            </a:r>
            <a:r>
              <a:rPr sz="1950" b="1" spc="25">
                <a:solidFill>
                  <a:srgbClr val="FFFFFF"/>
                </a:solidFill>
                <a:latin typeface="微软雅黑"/>
                <a:cs typeface="微软雅黑"/>
              </a:rPr>
              <a:t>申报企业按要求提交资料</a:t>
            </a:r>
            <a:endParaRPr sz="1950">
              <a:latin typeface="微软雅黑"/>
              <a:cs typeface="微软雅黑"/>
            </a:endParaRPr>
          </a:p>
        </p:txBody>
      </p:sp>
      <p:sp>
        <p:nvSpPr>
          <p:cNvPr id="18" name="object 18"/>
          <p:cNvSpPr/>
          <p:nvPr/>
        </p:nvSpPr>
        <p:spPr>
          <a:xfrm>
            <a:off x="8246450" y="2580863"/>
            <a:ext cx="8641080" cy="830580"/>
          </a:xfrm>
          <a:custGeom>
            <a:rect l="l" t="t" r="r" b="b"/>
            <a:pathLst>
              <a:path w="8641080" h="830578">
                <a:moveTo>
                  <a:pt x="8506023" y="0"/>
                </a:moveTo>
                <a:lnTo>
                  <a:pt x="0" y="0"/>
                </a:lnTo>
                <a:lnTo>
                  <a:pt x="0" y="830550"/>
                </a:lnTo>
                <a:lnTo>
                  <a:pt x="8506023" y="830550"/>
                </a:lnTo>
                <a:lnTo>
                  <a:pt x="8640993" y="415275"/>
                </a:lnTo>
                <a:lnTo>
                  <a:pt x="8506023" y="0"/>
                </a:lnTo>
                <a:close/>
              </a:path>
            </a:pathLst>
          </a:custGeom>
          <a:solidFill>
            <a:srgbClr val="00B4CC"/>
          </a:solidFill>
        </p:spPr>
        <p:txBody>
          <a:bodyPr wrap="square" lIns="0" tIns="0" rIns="0" bIns="0" rtlCol="0"/>
          <a:lstStyle/>
          <a:p/>
        </p:txBody>
      </p:sp>
      <p:sp>
        <p:nvSpPr>
          <p:cNvPr id="19" name="object 19"/>
          <p:cNvSpPr txBox="1"/>
          <p:nvPr/>
        </p:nvSpPr>
        <p:spPr>
          <a:xfrm>
            <a:off x="10233899" y="2672244"/>
            <a:ext cx="4599305" cy="628650"/>
          </a:xfrm>
          <a:prstGeom prst="rect">
            <a:avLst/>
          </a:prstGeom>
        </p:spPr>
        <p:txBody>
          <a:bodyPr vert="horz" wrap="square" lIns="0" tIns="11430" rIns="0" bIns="0" rtlCol="0">
            <a:spAutoFit/>
          </a:bodyPr>
          <a:lstStyle/>
          <a:p>
            <a:pPr marL="1545590" marR="5080" indent="-1533525">
              <a:lnSpc>
                <a:spcPct val="101499"/>
              </a:lnSpc>
              <a:spcBef>
                <a:spcPts val="90"/>
              </a:spcBef>
            </a:pPr>
            <a:r>
              <a:rPr sz="1950" b="1" spc="10">
                <a:solidFill>
                  <a:srgbClr val="FFFFFF"/>
                </a:solidFill>
                <a:latin typeface="微软雅黑"/>
                <a:cs typeface="微软雅黑"/>
              </a:rPr>
              <a:t>5.</a:t>
            </a:r>
            <a:r>
              <a:rPr sz="1950" b="1" spc="-25">
                <a:solidFill>
                  <a:srgbClr val="FFFFFF"/>
                </a:solidFill>
                <a:latin typeface="微软雅黑"/>
                <a:cs typeface="微软雅黑"/>
              </a:rPr>
              <a:t> </a:t>
            </a:r>
            <a:r>
              <a:rPr sz="1950" b="1" spc="25">
                <a:solidFill>
                  <a:srgbClr val="FFFFFF"/>
                </a:solidFill>
                <a:latin typeface="微软雅黑"/>
                <a:cs typeface="微软雅黑"/>
              </a:rPr>
              <a:t>企业竞价，纳入则确定该通用名药品的 医保支付标准</a:t>
            </a:r>
            <a:endParaRPr sz="1950">
              <a:latin typeface="微软雅黑"/>
              <a:cs typeface="微软雅黑"/>
            </a:endParaRPr>
          </a:p>
        </p:txBody>
      </p:sp>
      <p:sp>
        <p:nvSpPr>
          <p:cNvPr id="20" name="object 20"/>
          <p:cNvSpPr/>
          <p:nvPr/>
        </p:nvSpPr>
        <p:spPr>
          <a:xfrm>
            <a:off x="17124924" y="2580863"/>
            <a:ext cx="2524760" cy="765810"/>
          </a:xfrm>
          <a:custGeom>
            <a:rect l="l" t="t" r="r" b="b"/>
            <a:pathLst>
              <a:path w="2524759" h="765810">
                <a:moveTo>
                  <a:pt x="2400031" y="0"/>
                </a:moveTo>
                <a:lnTo>
                  <a:pt x="0" y="0"/>
                </a:lnTo>
                <a:lnTo>
                  <a:pt x="0" y="765212"/>
                </a:lnTo>
                <a:lnTo>
                  <a:pt x="2400031" y="765212"/>
                </a:lnTo>
                <a:lnTo>
                  <a:pt x="2524321" y="382606"/>
                </a:lnTo>
                <a:lnTo>
                  <a:pt x="2400031" y="0"/>
                </a:lnTo>
                <a:close/>
              </a:path>
            </a:pathLst>
          </a:custGeom>
          <a:solidFill>
            <a:srgbClr val="00B4CC"/>
          </a:solidFill>
        </p:spPr>
        <p:txBody>
          <a:bodyPr wrap="square" lIns="0" tIns="0" rIns="0" bIns="0" rtlCol="0"/>
          <a:lstStyle/>
          <a:p/>
        </p:txBody>
      </p:sp>
      <p:sp>
        <p:nvSpPr>
          <p:cNvPr id="21" name="object 21"/>
          <p:cNvSpPr txBox="1"/>
          <p:nvPr/>
        </p:nvSpPr>
        <p:spPr>
          <a:xfrm>
            <a:off x="17438706" y="2790775"/>
            <a:ext cx="183515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6.</a:t>
            </a:r>
            <a:r>
              <a:rPr sz="1950" b="1" spc="-55">
                <a:solidFill>
                  <a:srgbClr val="FFFFFF"/>
                </a:solidFill>
                <a:latin typeface="微软雅黑"/>
                <a:cs typeface="微软雅黑"/>
              </a:rPr>
              <a:t> </a:t>
            </a:r>
            <a:r>
              <a:rPr sz="1950" b="1" spc="25">
                <a:solidFill>
                  <a:srgbClr val="FFFFFF"/>
                </a:solidFill>
                <a:latin typeface="微软雅黑"/>
                <a:cs typeface="微软雅黑"/>
              </a:rPr>
              <a:t>公布正式结果</a:t>
            </a:r>
            <a:endParaRPr sz="1950">
              <a:latin typeface="微软雅黑"/>
              <a:cs typeface="微软雅黑"/>
            </a:endParaRPr>
          </a:p>
        </p:txBody>
      </p:sp>
      <p:sp>
        <p:nvSpPr>
          <p:cNvPr id="22" name="object 22"/>
          <p:cNvSpPr/>
          <p:nvPr/>
        </p:nvSpPr>
        <p:spPr>
          <a:xfrm>
            <a:off x="512654" y="1580684"/>
            <a:ext cx="2342515" cy="2713355"/>
          </a:xfrm>
          <a:custGeom>
            <a:rect l="l" t="t" r="r" b="b"/>
            <a:pathLst>
              <a:path w="2342515" h="2713354">
                <a:moveTo>
                  <a:pt x="0" y="0"/>
                </a:moveTo>
                <a:lnTo>
                  <a:pt x="0" y="2371655"/>
                </a:lnTo>
                <a:lnTo>
                  <a:pt x="1171063" y="2712796"/>
                </a:lnTo>
                <a:lnTo>
                  <a:pt x="2342127" y="2371655"/>
                </a:lnTo>
                <a:lnTo>
                  <a:pt x="2342127" y="341141"/>
                </a:lnTo>
                <a:lnTo>
                  <a:pt x="1171063" y="341141"/>
                </a:lnTo>
                <a:lnTo>
                  <a:pt x="0" y="0"/>
                </a:lnTo>
                <a:close/>
              </a:path>
              <a:path w="2342515" h="2713354">
                <a:moveTo>
                  <a:pt x="2342127" y="0"/>
                </a:moveTo>
                <a:lnTo>
                  <a:pt x="1171063" y="341141"/>
                </a:lnTo>
                <a:lnTo>
                  <a:pt x="2342127" y="341141"/>
                </a:lnTo>
                <a:lnTo>
                  <a:pt x="2342127" y="0"/>
                </a:lnTo>
                <a:close/>
              </a:path>
            </a:pathLst>
          </a:custGeom>
          <a:solidFill>
            <a:srgbClr val="4F79A6"/>
          </a:solidFill>
        </p:spPr>
        <p:txBody>
          <a:bodyPr wrap="square" lIns="0" tIns="0" rIns="0" bIns="0" rtlCol="0"/>
          <a:lstStyle/>
          <a:p/>
        </p:txBody>
      </p:sp>
      <p:sp>
        <p:nvSpPr>
          <p:cNvPr id="23" name="object 23"/>
          <p:cNvSpPr txBox="1"/>
          <p:nvPr/>
        </p:nvSpPr>
        <p:spPr>
          <a:xfrm>
            <a:off x="1151034" y="3080294"/>
            <a:ext cx="1030605"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竞价程序</a:t>
            </a:r>
            <a:endParaRPr sz="1950">
              <a:latin typeface="微软雅黑"/>
              <a:cs typeface="微软雅黑"/>
            </a:endParaRPr>
          </a:p>
        </p:txBody>
      </p:sp>
      <p:sp>
        <p:nvSpPr>
          <p:cNvPr id="24" name="object 24"/>
          <p:cNvSpPr/>
          <p:nvPr/>
        </p:nvSpPr>
        <p:spPr>
          <a:xfrm>
            <a:off x="3366180" y="2592172"/>
            <a:ext cx="4644390" cy="803275"/>
          </a:xfrm>
          <a:custGeom>
            <a:rect l="l" t="t" r="r" b="b"/>
            <a:pathLst>
              <a:path w="4644390" h="803275">
                <a:moveTo>
                  <a:pt x="4513579" y="0"/>
                </a:moveTo>
                <a:lnTo>
                  <a:pt x="0" y="0"/>
                </a:lnTo>
                <a:lnTo>
                  <a:pt x="0" y="802907"/>
                </a:lnTo>
                <a:lnTo>
                  <a:pt x="4513579" y="802907"/>
                </a:lnTo>
                <a:lnTo>
                  <a:pt x="4644047" y="401453"/>
                </a:lnTo>
                <a:lnTo>
                  <a:pt x="4513579" y="0"/>
                </a:lnTo>
                <a:close/>
              </a:path>
            </a:pathLst>
          </a:custGeom>
          <a:solidFill>
            <a:srgbClr val="00B4CC"/>
          </a:solidFill>
        </p:spPr>
        <p:txBody>
          <a:bodyPr wrap="square" lIns="0" tIns="0" rIns="0" bIns="0" rtlCol="0"/>
          <a:lstStyle/>
          <a:p/>
        </p:txBody>
      </p:sp>
      <p:sp>
        <p:nvSpPr>
          <p:cNvPr id="25" name="object 25"/>
          <p:cNvSpPr txBox="1"/>
          <p:nvPr/>
        </p:nvSpPr>
        <p:spPr>
          <a:xfrm>
            <a:off x="3984246" y="2820511"/>
            <a:ext cx="3342640" cy="327025"/>
          </a:xfrm>
          <a:prstGeom prst="rect">
            <a:avLst/>
          </a:prstGeom>
        </p:spPr>
        <p:txBody>
          <a:bodyPr vert="horz" wrap="square" lIns="0" tIns="15875" rIns="0" bIns="0" rtlCol="0">
            <a:spAutoFit/>
          </a:bodyPr>
          <a:lstStyle/>
          <a:p>
            <a:pPr marL="12700">
              <a:lnSpc>
                <a:spcPct val="100000"/>
              </a:lnSpc>
              <a:spcBef>
                <a:spcPts val="125"/>
              </a:spcBef>
            </a:pPr>
            <a:r>
              <a:rPr sz="1950" b="1" spc="10">
                <a:solidFill>
                  <a:srgbClr val="FFFFFF"/>
                </a:solidFill>
                <a:latin typeface="微软雅黑"/>
                <a:cs typeface="微软雅黑"/>
              </a:rPr>
              <a:t>4.</a:t>
            </a:r>
            <a:r>
              <a:rPr sz="1950" b="1" spc="-40">
                <a:solidFill>
                  <a:srgbClr val="FFFFFF"/>
                </a:solidFill>
                <a:latin typeface="微软雅黑"/>
                <a:cs typeface="微软雅黑"/>
              </a:rPr>
              <a:t> </a:t>
            </a:r>
            <a:r>
              <a:rPr sz="1950" b="1" spc="25">
                <a:solidFill>
                  <a:srgbClr val="FFFFFF"/>
                </a:solidFill>
                <a:latin typeface="微软雅黑"/>
                <a:cs typeface="微软雅黑"/>
              </a:rPr>
              <a:t>专家测算确定医保支付意愿</a:t>
            </a:r>
            <a:endParaRPr sz="1950">
              <a:latin typeface="微软雅黑"/>
              <a:cs typeface="微软雅黑"/>
            </a:endParaRPr>
          </a:p>
        </p:txBody>
      </p:sp>
      <p:sp>
        <p:nvSpPr>
          <p:cNvPr id="26" name="object 26"/>
          <p:cNvSpPr/>
          <p:nvPr/>
        </p:nvSpPr>
        <p:spPr>
          <a:xfrm>
            <a:off x="507628" y="4186678"/>
            <a:ext cx="2342515" cy="2713355"/>
          </a:xfrm>
          <a:custGeom>
            <a:rect l="l" t="t" r="r" b="b"/>
            <a:pathLst>
              <a:path w="2342515" h="2713354">
                <a:moveTo>
                  <a:pt x="0" y="0"/>
                </a:moveTo>
                <a:lnTo>
                  <a:pt x="0" y="2371655"/>
                </a:lnTo>
                <a:lnTo>
                  <a:pt x="1171063" y="2712796"/>
                </a:lnTo>
                <a:lnTo>
                  <a:pt x="2342127" y="2371655"/>
                </a:lnTo>
                <a:lnTo>
                  <a:pt x="2342127" y="341141"/>
                </a:lnTo>
                <a:lnTo>
                  <a:pt x="1171063" y="341141"/>
                </a:lnTo>
                <a:lnTo>
                  <a:pt x="0" y="0"/>
                </a:lnTo>
                <a:close/>
              </a:path>
              <a:path w="2342515" h="2713354">
                <a:moveTo>
                  <a:pt x="2342127" y="0"/>
                </a:moveTo>
                <a:lnTo>
                  <a:pt x="1171063" y="341141"/>
                </a:lnTo>
                <a:lnTo>
                  <a:pt x="2342127" y="341141"/>
                </a:lnTo>
                <a:lnTo>
                  <a:pt x="2342127" y="0"/>
                </a:lnTo>
                <a:close/>
              </a:path>
            </a:pathLst>
          </a:custGeom>
          <a:solidFill>
            <a:srgbClr val="4F79A6"/>
          </a:solidFill>
        </p:spPr>
        <p:txBody>
          <a:bodyPr wrap="square" lIns="0" tIns="0" rIns="0" bIns="0" rtlCol="0"/>
          <a:lstStyle/>
          <a:p/>
        </p:txBody>
      </p:sp>
      <p:sp>
        <p:nvSpPr>
          <p:cNvPr id="27" name="object 27"/>
          <p:cNvSpPr txBox="1"/>
          <p:nvPr/>
        </p:nvSpPr>
        <p:spPr>
          <a:xfrm>
            <a:off x="1151034" y="5821048"/>
            <a:ext cx="1030605"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竞价规则</a:t>
            </a:r>
            <a:endParaRPr sz="1950">
              <a:latin typeface="微软雅黑"/>
              <a:cs typeface="微软雅黑"/>
            </a:endParaRPr>
          </a:p>
        </p:txBody>
      </p:sp>
      <p:sp>
        <p:nvSpPr>
          <p:cNvPr id="28" name="object 28"/>
          <p:cNvSpPr/>
          <p:nvPr/>
        </p:nvSpPr>
        <p:spPr>
          <a:xfrm>
            <a:off x="507628" y="6781364"/>
            <a:ext cx="2342515" cy="2713355"/>
          </a:xfrm>
          <a:custGeom>
            <a:rect l="l" t="t" r="r" b="b"/>
            <a:pathLst>
              <a:path w="2342515" h="2713354">
                <a:moveTo>
                  <a:pt x="0" y="0"/>
                </a:moveTo>
                <a:lnTo>
                  <a:pt x="0" y="2371655"/>
                </a:lnTo>
                <a:lnTo>
                  <a:pt x="1171063" y="2712796"/>
                </a:lnTo>
                <a:lnTo>
                  <a:pt x="2342127" y="2371655"/>
                </a:lnTo>
                <a:lnTo>
                  <a:pt x="2342127" y="341141"/>
                </a:lnTo>
                <a:lnTo>
                  <a:pt x="1171063" y="341141"/>
                </a:lnTo>
                <a:lnTo>
                  <a:pt x="0" y="0"/>
                </a:lnTo>
                <a:close/>
              </a:path>
              <a:path w="2342515" h="2713354">
                <a:moveTo>
                  <a:pt x="2342127" y="0"/>
                </a:moveTo>
                <a:lnTo>
                  <a:pt x="1171063" y="341141"/>
                </a:lnTo>
                <a:lnTo>
                  <a:pt x="2342127" y="341141"/>
                </a:lnTo>
                <a:lnTo>
                  <a:pt x="2342127" y="0"/>
                </a:lnTo>
                <a:close/>
              </a:path>
            </a:pathLst>
          </a:custGeom>
          <a:solidFill>
            <a:srgbClr val="4F79A6"/>
          </a:solidFill>
        </p:spPr>
        <p:txBody>
          <a:bodyPr wrap="square" lIns="0" tIns="0" rIns="0" bIns="0" rtlCol="0"/>
          <a:lstStyle/>
          <a:p/>
        </p:txBody>
      </p:sp>
      <p:sp>
        <p:nvSpPr>
          <p:cNvPr id="29" name="object 29"/>
          <p:cNvSpPr txBox="1"/>
          <p:nvPr/>
        </p:nvSpPr>
        <p:spPr>
          <a:xfrm>
            <a:off x="1024420" y="8319192"/>
            <a:ext cx="1282065" cy="628650"/>
          </a:xfrm>
          <a:prstGeom prst="rect">
            <a:avLst/>
          </a:prstGeom>
        </p:spPr>
        <p:txBody>
          <a:bodyPr vert="horz" wrap="square" lIns="0" tIns="11430" rIns="0" bIns="0" rtlCol="0">
            <a:spAutoFit/>
          </a:bodyPr>
          <a:lstStyle/>
          <a:p>
            <a:pPr marL="137795" marR="5080" indent="-125730">
              <a:lnSpc>
                <a:spcPct val="101499"/>
              </a:lnSpc>
              <a:spcBef>
                <a:spcPts val="90"/>
              </a:spcBef>
            </a:pPr>
            <a:r>
              <a:rPr sz="1950" b="1" spc="25">
                <a:solidFill>
                  <a:srgbClr val="FFFFFF"/>
                </a:solidFill>
                <a:latin typeface="微软雅黑"/>
                <a:cs typeface="微软雅黑"/>
              </a:rPr>
              <a:t>支付标准与 价格关系</a:t>
            </a:r>
            <a:endParaRPr sz="1950">
              <a:latin typeface="微软雅黑"/>
              <a:cs typeface="微软雅黑"/>
            </a:endParaRPr>
          </a:p>
        </p:txBody>
      </p:sp>
      <p:sp>
        <p:nvSpPr>
          <p:cNvPr id="30" name="object 30"/>
          <p:cNvSpPr txBox="1"/>
          <p:nvPr/>
        </p:nvSpPr>
        <p:spPr>
          <a:xfrm>
            <a:off x="10374313" y="3991261"/>
            <a:ext cx="2035810" cy="628650"/>
          </a:xfrm>
          <a:prstGeom prst="rect">
            <a:avLst/>
          </a:prstGeom>
        </p:spPr>
        <p:txBody>
          <a:bodyPr vert="horz" wrap="square" lIns="0" tIns="15875" rIns="0" bIns="0" rtlCol="0">
            <a:spAutoFit/>
          </a:bodyPr>
          <a:lstStyle/>
          <a:p>
            <a:pPr algn="ctr">
              <a:lnSpc>
                <a:spcPct val="100000"/>
              </a:lnSpc>
              <a:spcBef>
                <a:spcPts val="125"/>
              </a:spcBef>
            </a:pPr>
            <a:r>
              <a:rPr sz="1950" spc="25">
                <a:latin typeface="微软雅黑"/>
                <a:cs typeface="微软雅黑"/>
              </a:rPr>
              <a:t>企业报价均</a:t>
            </a:r>
            <a:endParaRPr sz="1950">
              <a:latin typeface="微软雅黑"/>
              <a:cs typeface="微软雅黑"/>
            </a:endParaRPr>
          </a:p>
          <a:p>
            <a:pPr algn="ctr">
              <a:lnSpc>
                <a:spcPct val="100000"/>
              </a:lnSpc>
              <a:spcBef>
                <a:spcPts val="35"/>
              </a:spcBef>
            </a:pPr>
            <a:r>
              <a:rPr sz="1950" b="1" spc="25">
                <a:latin typeface="微软雅黑"/>
                <a:cs typeface="微软雅黑"/>
              </a:rPr>
              <a:t>高于</a:t>
            </a:r>
            <a:r>
              <a:rPr sz="1950" spc="25">
                <a:latin typeface="微软雅黑"/>
                <a:cs typeface="微软雅黑"/>
              </a:rPr>
              <a:t>医保支付意愿</a:t>
            </a:r>
            <a:endParaRPr sz="1950">
              <a:latin typeface="微软雅黑"/>
              <a:cs typeface="微软雅黑"/>
            </a:endParaRPr>
          </a:p>
        </p:txBody>
      </p:sp>
      <p:sp>
        <p:nvSpPr>
          <p:cNvPr id="31" name="object 31"/>
          <p:cNvSpPr txBox="1"/>
          <p:nvPr/>
        </p:nvSpPr>
        <p:spPr>
          <a:xfrm>
            <a:off x="10263740" y="5083480"/>
            <a:ext cx="2339975" cy="628650"/>
          </a:xfrm>
          <a:prstGeom prst="rect">
            <a:avLst/>
          </a:prstGeom>
        </p:spPr>
        <p:txBody>
          <a:bodyPr vert="horz" wrap="square" lIns="0" tIns="11430" rIns="0" bIns="0" rtlCol="0">
            <a:spAutoFit/>
          </a:bodyPr>
          <a:lstStyle/>
          <a:p>
            <a:pPr marL="38735" marR="5080" indent="-26670">
              <a:lnSpc>
                <a:spcPct val="101499"/>
              </a:lnSpc>
              <a:spcBef>
                <a:spcPts val="90"/>
              </a:spcBef>
            </a:pPr>
            <a:r>
              <a:rPr sz="1950" spc="25">
                <a:latin typeface="微软雅黑"/>
                <a:cs typeface="微软雅黑"/>
              </a:rPr>
              <a:t>只要有</a:t>
            </a:r>
            <a:r>
              <a:rPr sz="1950" spc="-30">
                <a:latin typeface="微软雅黑"/>
                <a:cs typeface="微软雅黑"/>
              </a:rPr>
              <a:t> </a:t>
            </a:r>
            <a:r>
              <a:rPr sz="1950" b="1" spc="15">
                <a:latin typeface="微软雅黑"/>
                <a:cs typeface="微软雅黑"/>
              </a:rPr>
              <a:t>1</a:t>
            </a:r>
            <a:r>
              <a:rPr sz="1950" b="1" spc="-30">
                <a:latin typeface="微软雅黑"/>
                <a:cs typeface="微软雅黑"/>
              </a:rPr>
              <a:t> </a:t>
            </a:r>
            <a:r>
              <a:rPr sz="1950" b="1" spc="25">
                <a:latin typeface="微软雅黑"/>
                <a:cs typeface="微软雅黑"/>
              </a:rPr>
              <a:t>家</a:t>
            </a:r>
            <a:r>
              <a:rPr sz="1950" spc="25">
                <a:latin typeface="微软雅黑"/>
                <a:cs typeface="微软雅黑"/>
              </a:rPr>
              <a:t>企业报价 </a:t>
            </a:r>
            <a:r>
              <a:rPr sz="1950" b="1" spc="25">
                <a:latin typeface="微软雅黑"/>
                <a:cs typeface="微软雅黑"/>
              </a:rPr>
              <a:t>不高于</a:t>
            </a:r>
            <a:r>
              <a:rPr sz="1950" spc="25">
                <a:latin typeface="微软雅黑"/>
                <a:cs typeface="微软雅黑"/>
              </a:rPr>
              <a:t>医保支付意愿</a:t>
            </a:r>
            <a:endParaRPr sz="1950">
              <a:latin typeface="微软雅黑"/>
              <a:cs typeface="微软雅黑"/>
            </a:endParaRPr>
          </a:p>
        </p:txBody>
      </p:sp>
      <p:sp>
        <p:nvSpPr>
          <p:cNvPr id="32" name="object 32"/>
          <p:cNvSpPr txBox="1"/>
          <p:nvPr/>
        </p:nvSpPr>
        <p:spPr>
          <a:xfrm>
            <a:off x="13125538" y="4104347"/>
            <a:ext cx="2538730" cy="327025"/>
          </a:xfrm>
          <a:prstGeom prst="rect">
            <a:avLst/>
          </a:prstGeom>
        </p:spPr>
        <p:txBody>
          <a:bodyPr vert="horz" wrap="square" lIns="0" tIns="15875" rIns="0" bIns="0" rtlCol="0">
            <a:spAutoFit/>
          </a:bodyPr>
          <a:lstStyle/>
          <a:p>
            <a:pPr marL="12700">
              <a:lnSpc>
                <a:spcPct val="100000"/>
              </a:lnSpc>
              <a:spcBef>
                <a:spcPts val="125"/>
              </a:spcBef>
            </a:pPr>
            <a:r>
              <a:rPr sz="1950" spc="25">
                <a:latin typeface="微软雅黑"/>
                <a:cs typeface="微软雅黑"/>
              </a:rPr>
              <a:t>通用名药</a:t>
            </a:r>
            <a:r>
              <a:rPr sz="1950" spc="15">
                <a:latin typeface="微软雅黑"/>
                <a:cs typeface="微软雅黑"/>
              </a:rPr>
              <a:t>品</a:t>
            </a:r>
            <a:r>
              <a:rPr sz="1950" b="1" spc="25">
                <a:latin typeface="微软雅黑"/>
                <a:cs typeface="微软雅黑"/>
              </a:rPr>
              <a:t>不纳入目录</a:t>
            </a:r>
            <a:endParaRPr sz="1950">
              <a:latin typeface="微软雅黑"/>
              <a:cs typeface="微软雅黑"/>
            </a:endParaRPr>
          </a:p>
        </p:txBody>
      </p:sp>
      <p:sp>
        <p:nvSpPr>
          <p:cNvPr id="33" name="object 33"/>
          <p:cNvSpPr txBox="1"/>
          <p:nvPr/>
        </p:nvSpPr>
        <p:spPr>
          <a:xfrm>
            <a:off x="13112555" y="5235475"/>
            <a:ext cx="2790190" cy="327660"/>
          </a:xfrm>
          <a:prstGeom prst="rect">
            <a:avLst/>
          </a:prstGeom>
        </p:spPr>
        <p:txBody>
          <a:bodyPr vert="horz" wrap="square" lIns="0" tIns="16510" rIns="0" bIns="0" rtlCol="0">
            <a:spAutoFit/>
          </a:bodyPr>
          <a:lstStyle/>
          <a:p>
            <a:pPr marL="12700">
              <a:lnSpc>
                <a:spcPct val="100000"/>
              </a:lnSpc>
              <a:spcBef>
                <a:spcPts val="130"/>
              </a:spcBef>
            </a:pPr>
            <a:r>
              <a:rPr sz="1950" spc="25">
                <a:latin typeface="微软雅黑"/>
                <a:cs typeface="微软雅黑"/>
              </a:rPr>
              <a:t>通用名药品</a:t>
            </a:r>
            <a:r>
              <a:rPr sz="1950" b="1" spc="25">
                <a:latin typeface="微软雅黑"/>
                <a:cs typeface="微软雅黑"/>
              </a:rPr>
              <a:t>纳入乙类目录</a:t>
            </a:r>
            <a:endParaRPr sz="1950">
              <a:latin typeface="微软雅黑"/>
              <a:cs typeface="微软雅黑"/>
            </a:endParaRPr>
          </a:p>
        </p:txBody>
      </p:sp>
      <p:sp>
        <p:nvSpPr>
          <p:cNvPr id="34" name="object 34"/>
          <p:cNvSpPr txBox="1"/>
          <p:nvPr/>
        </p:nvSpPr>
        <p:spPr>
          <a:xfrm>
            <a:off x="507628" y="9862317"/>
            <a:ext cx="19320511" cy="563245"/>
          </a:xfrm>
          <a:prstGeom prst="rect">
            <a:avLst/>
          </a:prstGeom>
          <a:solidFill>
            <a:srgbClr val="F1F1F1"/>
          </a:solidFill>
        </p:spPr>
        <p:txBody>
          <a:bodyPr vert="horz" wrap="square" lIns="0" tIns="112395" rIns="0" bIns="0" rtlCol="0">
            <a:spAutoFit/>
          </a:bodyPr>
          <a:lstStyle/>
          <a:p>
            <a:pPr algn="ctr">
              <a:lnSpc>
                <a:spcPct val="100000"/>
              </a:lnSpc>
              <a:spcBef>
                <a:spcPts val="885"/>
              </a:spcBef>
            </a:pPr>
            <a:r>
              <a:rPr sz="2050" i="1" spc="-75">
                <a:solidFill>
                  <a:srgbClr val="EC7C30"/>
                </a:solidFill>
                <a:latin typeface="微软雅黑"/>
                <a:cs typeface="微软雅黑"/>
              </a:rPr>
              <a:t>新增：探索建立支付标准、挂网价格与支付管理联动机制。具体实施细则另行制定。</a:t>
            </a:r>
            <a:endParaRPr sz="2050">
              <a:latin typeface="微软雅黑"/>
              <a:cs typeface="微软雅黑"/>
            </a:endParaRPr>
          </a:p>
        </p:txBody>
      </p:sp>
      <p:sp>
        <p:nvSpPr>
          <p:cNvPr id="35" name="object 35"/>
          <p:cNvSpPr/>
          <p:nvPr/>
        </p:nvSpPr>
        <p:spPr>
          <a:xfrm>
            <a:off x="12639195" y="4221860"/>
            <a:ext cx="259079" cy="128270"/>
          </a:xfrm>
          <a:custGeom>
            <a:rect l="l" t="t" r="r" b="b"/>
            <a:pathLst>
              <a:path w="259077" h="128270">
                <a:moveTo>
                  <a:pt x="194758" y="0"/>
                </a:moveTo>
                <a:lnTo>
                  <a:pt x="194758" y="32040"/>
                </a:lnTo>
                <a:lnTo>
                  <a:pt x="0" y="32040"/>
                </a:lnTo>
                <a:lnTo>
                  <a:pt x="0" y="96122"/>
                </a:lnTo>
                <a:lnTo>
                  <a:pt x="194758" y="96122"/>
                </a:lnTo>
                <a:lnTo>
                  <a:pt x="194758" y="128163"/>
                </a:lnTo>
                <a:lnTo>
                  <a:pt x="258840" y="64081"/>
                </a:lnTo>
                <a:lnTo>
                  <a:pt x="194758" y="0"/>
                </a:lnTo>
                <a:close/>
              </a:path>
            </a:pathLst>
          </a:custGeom>
          <a:solidFill>
            <a:srgbClr val="FFC000"/>
          </a:solidFill>
        </p:spPr>
        <p:txBody>
          <a:bodyPr wrap="square" lIns="0" tIns="0" rIns="0" bIns="0" rtlCol="0"/>
          <a:lstStyle/>
          <a:p/>
        </p:txBody>
      </p:sp>
      <p:sp>
        <p:nvSpPr>
          <p:cNvPr id="36" name="object 36"/>
          <p:cNvSpPr/>
          <p:nvPr/>
        </p:nvSpPr>
        <p:spPr>
          <a:xfrm>
            <a:off x="12632913" y="5346434"/>
            <a:ext cx="259079" cy="128270"/>
          </a:xfrm>
          <a:custGeom>
            <a:rect l="l" t="t" r="r" b="b"/>
            <a:pathLst>
              <a:path w="259077" h="128270">
                <a:moveTo>
                  <a:pt x="194758" y="0"/>
                </a:moveTo>
                <a:lnTo>
                  <a:pt x="194758" y="32040"/>
                </a:lnTo>
                <a:lnTo>
                  <a:pt x="0" y="32040"/>
                </a:lnTo>
                <a:lnTo>
                  <a:pt x="0" y="96122"/>
                </a:lnTo>
                <a:lnTo>
                  <a:pt x="194758" y="96122"/>
                </a:lnTo>
                <a:lnTo>
                  <a:pt x="194758" y="128163"/>
                </a:lnTo>
                <a:lnTo>
                  <a:pt x="258840" y="64081"/>
                </a:lnTo>
                <a:lnTo>
                  <a:pt x="194758" y="0"/>
                </a:lnTo>
                <a:close/>
              </a:path>
            </a:pathLst>
          </a:custGeom>
          <a:solidFill>
            <a:srgbClr val="FFC000"/>
          </a:solidFill>
        </p:spPr>
        <p:txBody>
          <a:bodyPr wrap="square" lIns="0" tIns="0" rIns="0" bIns="0" rtlCol="0"/>
          <a:lstStyle/>
          <a:p/>
        </p:txBody>
      </p:sp>
      <p:sp>
        <p:nvSpPr>
          <p:cNvPr id="37" name="object 37"/>
          <p:cNvSpPr/>
          <p:nvPr/>
        </p:nvSpPr>
        <p:spPr>
          <a:xfrm>
            <a:off x="8217551" y="5903066"/>
            <a:ext cx="8640993" cy="588044"/>
          </a:xfrm>
          <a:prstGeom prst="rect">
            <a:avLst/>
          </a:prstGeom>
          <a:blipFill>
            <a:blip r:embed="rId2"/>
            <a:stretch>
              <a:fillRect/>
            </a:stretch>
          </a:blipFill>
        </p:spPr>
        <p:txBody>
          <a:bodyPr wrap="square" lIns="0" tIns="0" rIns="0" bIns="0" rtlCol="0"/>
          <a:lstStyle/>
          <a:p/>
        </p:txBody>
      </p:sp>
      <p:sp>
        <p:nvSpPr>
          <p:cNvPr id="38" name="object 38"/>
          <p:cNvSpPr/>
          <p:nvPr/>
        </p:nvSpPr>
        <p:spPr>
          <a:xfrm>
            <a:off x="1576444" y="2602977"/>
            <a:ext cx="271145" cy="78740"/>
          </a:xfrm>
          <a:custGeom>
            <a:rect l="l" t="t" r="r" b="b"/>
            <a:pathLst>
              <a:path w="271144" h="78739">
                <a:moveTo>
                  <a:pt x="225461" y="0"/>
                </a:moveTo>
                <a:lnTo>
                  <a:pt x="45288" y="0"/>
                </a:lnTo>
                <a:lnTo>
                  <a:pt x="0" y="78606"/>
                </a:lnTo>
                <a:lnTo>
                  <a:pt x="270750" y="78606"/>
                </a:lnTo>
                <a:lnTo>
                  <a:pt x="225461" y="0"/>
                </a:lnTo>
                <a:close/>
              </a:path>
            </a:pathLst>
          </a:custGeom>
          <a:solidFill>
            <a:srgbClr val="FFFFFF"/>
          </a:solidFill>
        </p:spPr>
        <p:txBody>
          <a:bodyPr wrap="square" lIns="0" tIns="0" rIns="0" bIns="0" rtlCol="0"/>
          <a:lstStyle/>
          <a:p/>
        </p:txBody>
      </p:sp>
      <p:sp>
        <p:nvSpPr>
          <p:cNvPr id="39" name="object 39"/>
          <p:cNvSpPr/>
          <p:nvPr/>
        </p:nvSpPr>
        <p:spPr>
          <a:xfrm>
            <a:off x="1636851" y="2446813"/>
            <a:ext cx="150495" cy="130175"/>
          </a:xfrm>
          <a:custGeom>
            <a:rect l="l" t="t" r="r" b="b"/>
            <a:pathLst>
              <a:path w="150494" h="130175">
                <a:moveTo>
                  <a:pt x="74935" y="0"/>
                </a:moveTo>
                <a:lnTo>
                  <a:pt x="0" y="129962"/>
                </a:lnTo>
                <a:lnTo>
                  <a:pt x="149936" y="129962"/>
                </a:lnTo>
                <a:lnTo>
                  <a:pt x="74935" y="0"/>
                </a:lnTo>
                <a:close/>
              </a:path>
            </a:pathLst>
          </a:custGeom>
          <a:solidFill>
            <a:srgbClr val="FFFFFF"/>
          </a:solidFill>
        </p:spPr>
        <p:txBody>
          <a:bodyPr wrap="square" lIns="0" tIns="0" rIns="0" bIns="0" rtlCol="0"/>
          <a:lstStyle/>
          <a:p/>
        </p:txBody>
      </p:sp>
      <p:sp>
        <p:nvSpPr>
          <p:cNvPr id="40" name="object 40"/>
          <p:cNvSpPr/>
          <p:nvPr/>
        </p:nvSpPr>
        <p:spPr>
          <a:xfrm>
            <a:off x="1515972" y="2707786"/>
            <a:ext cx="391795" cy="78740"/>
          </a:xfrm>
          <a:custGeom>
            <a:rect l="l" t="t" r="r" b="b"/>
            <a:pathLst>
              <a:path w="391794" h="78739">
                <a:moveTo>
                  <a:pt x="346340" y="0"/>
                </a:moveTo>
                <a:lnTo>
                  <a:pt x="45354" y="0"/>
                </a:lnTo>
                <a:lnTo>
                  <a:pt x="0" y="78606"/>
                </a:lnTo>
                <a:lnTo>
                  <a:pt x="391694" y="78606"/>
                </a:lnTo>
                <a:lnTo>
                  <a:pt x="346340" y="0"/>
                </a:lnTo>
                <a:close/>
              </a:path>
            </a:pathLst>
          </a:custGeom>
          <a:solidFill>
            <a:srgbClr val="FFFFFF"/>
          </a:solidFill>
        </p:spPr>
        <p:txBody>
          <a:bodyPr wrap="square" lIns="0" tIns="0" rIns="0" bIns="0" rtlCol="0"/>
          <a:lstStyle/>
          <a:p/>
        </p:txBody>
      </p:sp>
      <p:sp>
        <p:nvSpPr>
          <p:cNvPr id="41" name="object 41"/>
          <p:cNvSpPr/>
          <p:nvPr/>
        </p:nvSpPr>
        <p:spPr>
          <a:xfrm>
            <a:off x="1455500" y="2812595"/>
            <a:ext cx="513080" cy="78740"/>
          </a:xfrm>
          <a:custGeom>
            <a:rect l="l" t="t" r="r" b="b"/>
            <a:pathLst>
              <a:path w="513080" h="78739">
                <a:moveTo>
                  <a:pt x="467284" y="0"/>
                </a:moveTo>
                <a:lnTo>
                  <a:pt x="45354" y="0"/>
                </a:lnTo>
                <a:lnTo>
                  <a:pt x="0" y="78606"/>
                </a:lnTo>
                <a:lnTo>
                  <a:pt x="512644" y="78606"/>
                </a:lnTo>
                <a:lnTo>
                  <a:pt x="467284" y="0"/>
                </a:lnTo>
                <a:close/>
              </a:path>
            </a:pathLst>
          </a:custGeom>
          <a:solidFill>
            <a:srgbClr val="FFFFFF"/>
          </a:solidFill>
        </p:spPr>
        <p:txBody>
          <a:bodyPr wrap="square" lIns="0" tIns="0" rIns="0" bIns="0" rtlCol="0"/>
          <a:lstStyle/>
          <a:p/>
        </p:txBody>
      </p:sp>
      <p:sp>
        <p:nvSpPr>
          <p:cNvPr id="42" name="object 42"/>
          <p:cNvSpPr/>
          <p:nvPr/>
        </p:nvSpPr>
        <p:spPr>
          <a:xfrm>
            <a:off x="1461046" y="5148781"/>
            <a:ext cx="391160" cy="504825"/>
          </a:xfrm>
          <a:custGeom>
            <a:rect l="l" t="t" r="r" b="b"/>
            <a:pathLst>
              <a:path w="391160" h="504825">
                <a:moveTo>
                  <a:pt x="233059" y="0"/>
                </a:moveTo>
                <a:lnTo>
                  <a:pt x="0" y="0"/>
                </a:lnTo>
                <a:lnTo>
                  <a:pt x="0" y="504380"/>
                </a:lnTo>
                <a:lnTo>
                  <a:pt x="390532" y="504380"/>
                </a:lnTo>
                <a:lnTo>
                  <a:pt x="390532" y="466552"/>
                </a:lnTo>
                <a:lnTo>
                  <a:pt x="37793" y="466552"/>
                </a:lnTo>
                <a:lnTo>
                  <a:pt x="37793" y="37838"/>
                </a:lnTo>
                <a:lnTo>
                  <a:pt x="276015" y="37838"/>
                </a:lnTo>
                <a:lnTo>
                  <a:pt x="233059" y="0"/>
                </a:lnTo>
                <a:close/>
              </a:path>
              <a:path w="391160" h="504825">
                <a:moveTo>
                  <a:pt x="276015" y="37838"/>
                </a:moveTo>
                <a:lnTo>
                  <a:pt x="195266" y="37838"/>
                </a:lnTo>
                <a:lnTo>
                  <a:pt x="195266" y="170235"/>
                </a:lnTo>
                <a:lnTo>
                  <a:pt x="352739" y="170235"/>
                </a:lnTo>
                <a:lnTo>
                  <a:pt x="352739" y="466552"/>
                </a:lnTo>
                <a:lnTo>
                  <a:pt x="390532" y="466552"/>
                </a:lnTo>
                <a:lnTo>
                  <a:pt x="390532" y="138712"/>
                </a:lnTo>
                <a:lnTo>
                  <a:pt x="383375" y="132407"/>
                </a:lnTo>
                <a:lnTo>
                  <a:pt x="233059" y="132407"/>
                </a:lnTo>
                <a:lnTo>
                  <a:pt x="233059" y="53599"/>
                </a:lnTo>
                <a:lnTo>
                  <a:pt x="293908" y="53599"/>
                </a:lnTo>
                <a:lnTo>
                  <a:pt x="276015" y="37838"/>
                </a:lnTo>
                <a:close/>
              </a:path>
              <a:path w="391160" h="504825">
                <a:moveTo>
                  <a:pt x="293908" y="53599"/>
                </a:moveTo>
                <a:lnTo>
                  <a:pt x="233059" y="53599"/>
                </a:lnTo>
                <a:lnTo>
                  <a:pt x="311796" y="132407"/>
                </a:lnTo>
                <a:lnTo>
                  <a:pt x="383375" y="132407"/>
                </a:lnTo>
                <a:lnTo>
                  <a:pt x="293908" y="53599"/>
                </a:lnTo>
                <a:close/>
              </a:path>
            </a:pathLst>
          </a:custGeom>
          <a:solidFill>
            <a:srgbClr val="FFFFFF"/>
          </a:solidFill>
        </p:spPr>
        <p:txBody>
          <a:bodyPr wrap="square" lIns="0" tIns="0" rIns="0" bIns="0" rtlCol="0"/>
          <a:lstStyle/>
          <a:p/>
        </p:txBody>
      </p:sp>
      <p:sp>
        <p:nvSpPr>
          <p:cNvPr id="43" name="object 43"/>
          <p:cNvSpPr/>
          <p:nvPr/>
        </p:nvSpPr>
        <p:spPr>
          <a:xfrm>
            <a:off x="1536633" y="5394672"/>
            <a:ext cx="239395" cy="0"/>
          </a:xfrm>
          <a:custGeom>
            <a:rect l="l" t="t" r="r" b="b"/>
            <a:pathLst>
              <a:path w="239394">
                <a:moveTo>
                  <a:pt x="0" y="0"/>
                </a:moveTo>
                <a:lnTo>
                  <a:pt x="239358" y="0"/>
                </a:lnTo>
              </a:path>
            </a:pathLst>
          </a:custGeom>
          <a:ln w="25218">
            <a:solidFill>
              <a:srgbClr val="FFFFFF"/>
            </a:solidFill>
          </a:ln>
        </p:spPr>
        <p:txBody>
          <a:bodyPr wrap="square" lIns="0" tIns="0" rIns="0" bIns="0" rtlCol="0"/>
          <a:lstStyle/>
          <a:p/>
        </p:txBody>
      </p:sp>
      <p:sp>
        <p:nvSpPr>
          <p:cNvPr id="44" name="object 44"/>
          <p:cNvSpPr/>
          <p:nvPr/>
        </p:nvSpPr>
        <p:spPr>
          <a:xfrm>
            <a:off x="1536633" y="5331626"/>
            <a:ext cx="81915" cy="25400"/>
          </a:xfrm>
          <a:custGeom>
            <a:rect l="l" t="t" r="r" b="b"/>
            <a:pathLst>
              <a:path w="81915" h="25400">
                <a:moveTo>
                  <a:pt x="0" y="25218"/>
                </a:moveTo>
                <a:lnTo>
                  <a:pt x="81885" y="25218"/>
                </a:lnTo>
                <a:lnTo>
                  <a:pt x="81885" y="0"/>
                </a:lnTo>
                <a:lnTo>
                  <a:pt x="0" y="0"/>
                </a:lnTo>
                <a:lnTo>
                  <a:pt x="0" y="25218"/>
                </a:lnTo>
                <a:close/>
              </a:path>
            </a:pathLst>
          </a:custGeom>
          <a:solidFill>
            <a:srgbClr val="FFFFFF"/>
          </a:solidFill>
        </p:spPr>
        <p:txBody>
          <a:bodyPr wrap="square" lIns="0" tIns="0" rIns="0" bIns="0" rtlCol="0"/>
          <a:lstStyle/>
          <a:p/>
        </p:txBody>
      </p:sp>
      <p:sp>
        <p:nvSpPr>
          <p:cNvPr id="45" name="object 45"/>
          <p:cNvSpPr/>
          <p:nvPr/>
        </p:nvSpPr>
        <p:spPr>
          <a:xfrm>
            <a:off x="1536633" y="5445109"/>
            <a:ext cx="239395" cy="0"/>
          </a:xfrm>
          <a:custGeom>
            <a:rect l="l" t="t" r="r" b="b"/>
            <a:pathLst>
              <a:path w="239394">
                <a:moveTo>
                  <a:pt x="0" y="0"/>
                </a:moveTo>
                <a:lnTo>
                  <a:pt x="239358" y="0"/>
                </a:lnTo>
              </a:path>
            </a:pathLst>
          </a:custGeom>
          <a:ln w="25218">
            <a:solidFill>
              <a:srgbClr val="FFFFFF"/>
            </a:solidFill>
          </a:ln>
        </p:spPr>
        <p:txBody>
          <a:bodyPr wrap="square" lIns="0" tIns="0" rIns="0" bIns="0" rtlCol="0"/>
          <a:lstStyle/>
          <a:p/>
        </p:txBody>
      </p:sp>
      <p:sp>
        <p:nvSpPr>
          <p:cNvPr id="46" name="object 46"/>
          <p:cNvSpPr/>
          <p:nvPr/>
        </p:nvSpPr>
        <p:spPr>
          <a:xfrm>
            <a:off x="1536633" y="5495546"/>
            <a:ext cx="239395" cy="0"/>
          </a:xfrm>
          <a:custGeom>
            <a:rect l="l" t="t" r="r" b="b"/>
            <a:pathLst>
              <a:path w="239394">
                <a:moveTo>
                  <a:pt x="0" y="0"/>
                </a:moveTo>
                <a:lnTo>
                  <a:pt x="239358" y="0"/>
                </a:lnTo>
              </a:path>
            </a:pathLst>
          </a:custGeom>
          <a:ln w="25218">
            <a:solidFill>
              <a:srgbClr val="FFFFFF"/>
            </a:solidFill>
          </a:ln>
        </p:spPr>
        <p:txBody>
          <a:bodyPr wrap="square" lIns="0" tIns="0" rIns="0" bIns="0" rtlCol="0"/>
          <a:lstStyle/>
          <a:p/>
        </p:txBody>
      </p:sp>
      <p:sp>
        <p:nvSpPr>
          <p:cNvPr id="47" name="object 47"/>
          <p:cNvSpPr/>
          <p:nvPr/>
        </p:nvSpPr>
        <p:spPr>
          <a:xfrm>
            <a:off x="1536633" y="5545983"/>
            <a:ext cx="239395" cy="0"/>
          </a:xfrm>
          <a:custGeom>
            <a:rect l="l" t="t" r="r" b="b"/>
            <a:pathLst>
              <a:path w="239394">
                <a:moveTo>
                  <a:pt x="0" y="0"/>
                </a:moveTo>
                <a:lnTo>
                  <a:pt x="239358" y="0"/>
                </a:lnTo>
              </a:path>
            </a:pathLst>
          </a:custGeom>
          <a:ln w="25218">
            <a:solidFill>
              <a:srgbClr val="FFFFFF"/>
            </a:solidFill>
          </a:ln>
        </p:spPr>
        <p:txBody>
          <a:bodyPr wrap="square" lIns="0" tIns="0" rIns="0" bIns="0" rtlCol="0"/>
          <a:lstStyle/>
          <a:p/>
        </p:txBody>
      </p:sp>
      <p:sp>
        <p:nvSpPr>
          <p:cNvPr id="48" name="object 48"/>
          <p:cNvSpPr/>
          <p:nvPr/>
        </p:nvSpPr>
        <p:spPr>
          <a:xfrm>
            <a:off x="1343680" y="7534689"/>
            <a:ext cx="557530" cy="558165"/>
          </a:xfrm>
          <a:custGeom>
            <a:rect l="l" t="t" r="r" b="b"/>
            <a:pathLst>
              <a:path w="557530" h="558165">
                <a:moveTo>
                  <a:pt x="551166" y="0"/>
                </a:moveTo>
                <a:lnTo>
                  <a:pt x="543651" y="22"/>
                </a:lnTo>
                <a:lnTo>
                  <a:pt x="6093" y="22"/>
                </a:lnTo>
                <a:lnTo>
                  <a:pt x="0" y="6112"/>
                </a:lnTo>
                <a:lnTo>
                  <a:pt x="9" y="551668"/>
                </a:lnTo>
                <a:lnTo>
                  <a:pt x="6107" y="557774"/>
                </a:lnTo>
                <a:lnTo>
                  <a:pt x="322198" y="557769"/>
                </a:lnTo>
                <a:lnTo>
                  <a:pt x="328306" y="551668"/>
                </a:lnTo>
                <a:lnTo>
                  <a:pt x="328306" y="536602"/>
                </a:lnTo>
                <a:lnTo>
                  <a:pt x="322198" y="530489"/>
                </a:lnTo>
                <a:lnTo>
                  <a:pt x="27249" y="530489"/>
                </a:lnTo>
                <a:lnTo>
                  <a:pt x="27249" y="27291"/>
                </a:lnTo>
                <a:lnTo>
                  <a:pt x="557274" y="27291"/>
                </a:lnTo>
                <a:lnTo>
                  <a:pt x="557274" y="6112"/>
                </a:lnTo>
                <a:lnTo>
                  <a:pt x="551166" y="0"/>
                </a:lnTo>
                <a:close/>
              </a:path>
              <a:path w="557530" h="558165">
                <a:moveTo>
                  <a:pt x="557274" y="27291"/>
                </a:moveTo>
                <a:lnTo>
                  <a:pt x="530029" y="27291"/>
                </a:lnTo>
                <a:lnTo>
                  <a:pt x="530029" y="448683"/>
                </a:lnTo>
                <a:lnTo>
                  <a:pt x="536114" y="454796"/>
                </a:lnTo>
                <a:lnTo>
                  <a:pt x="551166" y="454796"/>
                </a:lnTo>
                <a:lnTo>
                  <a:pt x="557274" y="448683"/>
                </a:lnTo>
                <a:lnTo>
                  <a:pt x="557274" y="27291"/>
                </a:lnTo>
                <a:close/>
              </a:path>
            </a:pathLst>
          </a:custGeom>
          <a:solidFill>
            <a:srgbClr val="FFFFFF"/>
          </a:solidFill>
        </p:spPr>
        <p:txBody>
          <a:bodyPr wrap="square" lIns="0" tIns="0" rIns="0" bIns="0" rtlCol="0"/>
          <a:lstStyle/>
          <a:p/>
        </p:txBody>
      </p:sp>
      <p:sp>
        <p:nvSpPr>
          <p:cNvPr id="49" name="object 49"/>
          <p:cNvSpPr/>
          <p:nvPr/>
        </p:nvSpPr>
        <p:spPr>
          <a:xfrm>
            <a:off x="1343680" y="7534689"/>
            <a:ext cx="557530" cy="558165"/>
          </a:xfrm>
          <a:custGeom>
            <a:rect l="l" t="t" r="r" b="b"/>
            <a:pathLst>
              <a:path w="557530" h="558165">
                <a:moveTo>
                  <a:pt x="314683" y="557769"/>
                </a:moveTo>
                <a:lnTo>
                  <a:pt x="13626" y="557769"/>
                </a:lnTo>
                <a:lnTo>
                  <a:pt x="6107" y="557774"/>
                </a:lnTo>
                <a:lnTo>
                  <a:pt x="9" y="551668"/>
                </a:lnTo>
                <a:lnTo>
                  <a:pt x="4" y="544146"/>
                </a:lnTo>
                <a:lnTo>
                  <a:pt x="4" y="13656"/>
                </a:lnTo>
                <a:lnTo>
                  <a:pt x="0" y="6112"/>
                </a:lnTo>
                <a:lnTo>
                  <a:pt x="6093" y="22"/>
                </a:lnTo>
                <a:lnTo>
                  <a:pt x="13610" y="22"/>
                </a:lnTo>
                <a:lnTo>
                  <a:pt x="543651" y="22"/>
                </a:lnTo>
                <a:lnTo>
                  <a:pt x="551166" y="0"/>
                </a:lnTo>
                <a:lnTo>
                  <a:pt x="557274" y="6112"/>
                </a:lnTo>
                <a:lnTo>
                  <a:pt x="557274" y="13634"/>
                </a:lnTo>
                <a:lnTo>
                  <a:pt x="557274" y="441162"/>
                </a:lnTo>
                <a:lnTo>
                  <a:pt x="557274" y="448683"/>
                </a:lnTo>
                <a:lnTo>
                  <a:pt x="551166" y="454796"/>
                </a:lnTo>
                <a:lnTo>
                  <a:pt x="543651" y="454796"/>
                </a:lnTo>
                <a:lnTo>
                  <a:pt x="536114" y="454796"/>
                </a:lnTo>
                <a:lnTo>
                  <a:pt x="530029" y="448683"/>
                </a:lnTo>
                <a:lnTo>
                  <a:pt x="530029" y="441162"/>
                </a:lnTo>
                <a:lnTo>
                  <a:pt x="530029" y="27291"/>
                </a:lnTo>
                <a:lnTo>
                  <a:pt x="27249" y="27291"/>
                </a:lnTo>
                <a:lnTo>
                  <a:pt x="27249" y="530489"/>
                </a:lnTo>
                <a:lnTo>
                  <a:pt x="314683" y="530489"/>
                </a:lnTo>
                <a:lnTo>
                  <a:pt x="322198" y="530489"/>
                </a:lnTo>
                <a:lnTo>
                  <a:pt x="328306" y="536602"/>
                </a:lnTo>
                <a:lnTo>
                  <a:pt x="328306" y="544124"/>
                </a:lnTo>
                <a:lnTo>
                  <a:pt x="328306" y="551668"/>
                </a:lnTo>
                <a:lnTo>
                  <a:pt x="322198" y="557769"/>
                </a:lnTo>
                <a:lnTo>
                  <a:pt x="314683" y="557769"/>
                </a:lnTo>
                <a:close/>
              </a:path>
            </a:pathLst>
          </a:custGeom>
          <a:ln w="31799">
            <a:solidFill>
              <a:srgbClr val="FFFFFF"/>
            </a:solidFill>
          </a:ln>
        </p:spPr>
        <p:txBody>
          <a:bodyPr wrap="square" lIns="0" tIns="0" rIns="0" bIns="0" rtlCol="0"/>
          <a:lstStyle/>
          <a:p/>
        </p:txBody>
      </p:sp>
      <p:sp>
        <p:nvSpPr>
          <p:cNvPr id="50" name="object 50"/>
          <p:cNvSpPr/>
          <p:nvPr/>
        </p:nvSpPr>
        <p:spPr>
          <a:xfrm>
            <a:off x="1350004" y="8008938"/>
            <a:ext cx="325120" cy="0"/>
          </a:xfrm>
          <a:custGeom>
            <a:rect l="l" t="t" r="r" b="b"/>
            <a:pathLst>
              <a:path w="325119">
                <a:moveTo>
                  <a:pt x="0" y="0"/>
                </a:moveTo>
                <a:lnTo>
                  <a:pt x="325025" y="0"/>
                </a:lnTo>
              </a:path>
            </a:pathLst>
          </a:custGeom>
          <a:ln w="27268">
            <a:solidFill>
              <a:srgbClr val="FFFFFF"/>
            </a:solidFill>
          </a:ln>
        </p:spPr>
        <p:txBody>
          <a:bodyPr wrap="square" lIns="0" tIns="0" rIns="0" bIns="0" rtlCol="0"/>
          <a:lstStyle/>
          <a:p/>
        </p:txBody>
      </p:sp>
      <p:sp>
        <p:nvSpPr>
          <p:cNvPr id="51" name="object 51"/>
          <p:cNvSpPr/>
          <p:nvPr/>
        </p:nvSpPr>
        <p:spPr>
          <a:xfrm>
            <a:off x="1350004" y="7995303"/>
            <a:ext cx="325120" cy="27305"/>
          </a:xfrm>
          <a:custGeom>
            <a:rect l="l" t="t" r="r" b="b"/>
            <a:pathLst>
              <a:path w="325119" h="27303">
                <a:moveTo>
                  <a:pt x="311403" y="27268"/>
                </a:moveTo>
                <a:lnTo>
                  <a:pt x="13622" y="27268"/>
                </a:lnTo>
                <a:lnTo>
                  <a:pt x="6100" y="27268"/>
                </a:lnTo>
                <a:lnTo>
                  <a:pt x="0" y="21155"/>
                </a:lnTo>
                <a:lnTo>
                  <a:pt x="0" y="13634"/>
                </a:lnTo>
                <a:lnTo>
                  <a:pt x="0" y="6112"/>
                </a:lnTo>
                <a:lnTo>
                  <a:pt x="6100" y="0"/>
                </a:lnTo>
                <a:lnTo>
                  <a:pt x="311403" y="0"/>
                </a:lnTo>
                <a:lnTo>
                  <a:pt x="325025" y="21156"/>
                </a:lnTo>
                <a:lnTo>
                  <a:pt x="318918" y="27268"/>
                </a:lnTo>
                <a:lnTo>
                  <a:pt x="311403" y="27268"/>
                </a:lnTo>
                <a:close/>
              </a:path>
            </a:pathLst>
          </a:custGeom>
          <a:ln w="31813">
            <a:solidFill>
              <a:srgbClr val="FFFFFF"/>
            </a:solidFill>
          </a:ln>
        </p:spPr>
        <p:txBody>
          <a:bodyPr wrap="square" lIns="0" tIns="0" rIns="0" bIns="0" rtlCol="0"/>
          <a:lstStyle/>
          <a:p/>
        </p:txBody>
      </p:sp>
      <p:sp>
        <p:nvSpPr>
          <p:cNvPr id="52" name="object 52"/>
          <p:cNvSpPr/>
          <p:nvPr/>
        </p:nvSpPr>
        <p:spPr>
          <a:xfrm>
            <a:off x="1583049" y="7668404"/>
            <a:ext cx="218538" cy="218680"/>
          </a:xfrm>
          <a:prstGeom prst="rect">
            <a:avLst/>
          </a:prstGeom>
          <a:blipFill>
            <a:blip r:embed="rId3"/>
            <a:stretch>
              <a:fillRect/>
            </a:stretch>
          </a:blipFill>
        </p:spPr>
        <p:txBody>
          <a:bodyPr wrap="square" lIns="0" tIns="0" rIns="0" bIns="0" rtlCol="0"/>
          <a:lstStyle/>
          <a:p/>
        </p:txBody>
      </p:sp>
      <p:sp>
        <p:nvSpPr>
          <p:cNvPr id="53" name="object 53"/>
          <p:cNvSpPr/>
          <p:nvPr/>
        </p:nvSpPr>
        <p:spPr>
          <a:xfrm>
            <a:off x="1490288" y="7600294"/>
            <a:ext cx="153035" cy="354965"/>
          </a:xfrm>
          <a:custGeom>
            <a:rect l="l" t="t" r="r" b="b"/>
            <a:pathLst>
              <a:path w="153035" h="354965">
                <a:moveTo>
                  <a:pt x="76421" y="0"/>
                </a:moveTo>
                <a:lnTo>
                  <a:pt x="46674" y="6010"/>
                </a:lnTo>
                <a:lnTo>
                  <a:pt x="22383" y="22402"/>
                </a:lnTo>
                <a:lnTo>
                  <a:pt x="6005" y="46715"/>
                </a:lnTo>
                <a:lnTo>
                  <a:pt x="0" y="76488"/>
                </a:lnTo>
                <a:lnTo>
                  <a:pt x="0" y="278436"/>
                </a:lnTo>
                <a:lnTo>
                  <a:pt x="6027" y="308193"/>
                </a:lnTo>
                <a:lnTo>
                  <a:pt x="22408" y="332496"/>
                </a:lnTo>
                <a:lnTo>
                  <a:pt x="46690" y="348891"/>
                </a:lnTo>
                <a:lnTo>
                  <a:pt x="76421" y="354924"/>
                </a:lnTo>
                <a:lnTo>
                  <a:pt x="106151" y="348891"/>
                </a:lnTo>
                <a:lnTo>
                  <a:pt x="130433" y="332496"/>
                </a:lnTo>
                <a:lnTo>
                  <a:pt x="133695" y="327656"/>
                </a:lnTo>
                <a:lnTo>
                  <a:pt x="76421" y="327656"/>
                </a:lnTo>
                <a:lnTo>
                  <a:pt x="57281" y="323787"/>
                </a:lnTo>
                <a:lnTo>
                  <a:pt x="41650" y="313237"/>
                </a:lnTo>
                <a:lnTo>
                  <a:pt x="31109" y="297592"/>
                </a:lnTo>
                <a:lnTo>
                  <a:pt x="27244" y="278436"/>
                </a:lnTo>
                <a:lnTo>
                  <a:pt x="27244" y="76488"/>
                </a:lnTo>
                <a:lnTo>
                  <a:pt x="31109" y="57332"/>
                </a:lnTo>
                <a:lnTo>
                  <a:pt x="41650" y="41687"/>
                </a:lnTo>
                <a:lnTo>
                  <a:pt x="57281" y="31137"/>
                </a:lnTo>
                <a:lnTo>
                  <a:pt x="76421" y="27268"/>
                </a:lnTo>
                <a:lnTo>
                  <a:pt x="133736" y="27268"/>
                </a:lnTo>
                <a:lnTo>
                  <a:pt x="130458" y="22402"/>
                </a:lnTo>
                <a:lnTo>
                  <a:pt x="106167" y="6010"/>
                </a:lnTo>
                <a:lnTo>
                  <a:pt x="76421" y="0"/>
                </a:lnTo>
                <a:close/>
              </a:path>
              <a:path w="153035" h="354965">
                <a:moveTo>
                  <a:pt x="146757" y="213082"/>
                </a:moveTo>
                <a:lnTo>
                  <a:pt x="131704" y="213082"/>
                </a:lnTo>
                <a:lnTo>
                  <a:pt x="125597" y="219172"/>
                </a:lnTo>
                <a:lnTo>
                  <a:pt x="125597" y="278436"/>
                </a:lnTo>
                <a:lnTo>
                  <a:pt x="121732" y="297592"/>
                </a:lnTo>
                <a:lnTo>
                  <a:pt x="111191" y="313237"/>
                </a:lnTo>
                <a:lnTo>
                  <a:pt x="95560" y="323787"/>
                </a:lnTo>
                <a:lnTo>
                  <a:pt x="76421" y="327656"/>
                </a:lnTo>
                <a:lnTo>
                  <a:pt x="133695" y="327656"/>
                </a:lnTo>
                <a:lnTo>
                  <a:pt x="146814" y="308193"/>
                </a:lnTo>
                <a:lnTo>
                  <a:pt x="152842" y="278436"/>
                </a:lnTo>
                <a:lnTo>
                  <a:pt x="152842" y="219172"/>
                </a:lnTo>
                <a:lnTo>
                  <a:pt x="146757" y="213082"/>
                </a:lnTo>
                <a:close/>
              </a:path>
              <a:path w="153035" h="354965">
                <a:moveTo>
                  <a:pt x="133736" y="27268"/>
                </a:moveTo>
                <a:lnTo>
                  <a:pt x="76421" y="27268"/>
                </a:lnTo>
                <a:lnTo>
                  <a:pt x="95560" y="31137"/>
                </a:lnTo>
                <a:lnTo>
                  <a:pt x="111191" y="41687"/>
                </a:lnTo>
                <a:lnTo>
                  <a:pt x="121732" y="57332"/>
                </a:lnTo>
                <a:lnTo>
                  <a:pt x="125597" y="76488"/>
                </a:lnTo>
                <a:lnTo>
                  <a:pt x="125597" y="84033"/>
                </a:lnTo>
                <a:lnTo>
                  <a:pt x="131704" y="90123"/>
                </a:lnTo>
                <a:lnTo>
                  <a:pt x="146757" y="90123"/>
                </a:lnTo>
                <a:lnTo>
                  <a:pt x="152842" y="84033"/>
                </a:lnTo>
                <a:lnTo>
                  <a:pt x="152842" y="76488"/>
                </a:lnTo>
                <a:lnTo>
                  <a:pt x="146836" y="46715"/>
                </a:lnTo>
                <a:lnTo>
                  <a:pt x="133736" y="27268"/>
                </a:lnTo>
                <a:close/>
              </a:path>
            </a:pathLst>
          </a:custGeom>
          <a:solidFill>
            <a:srgbClr val="FFFFFF"/>
          </a:solidFill>
        </p:spPr>
        <p:txBody>
          <a:bodyPr wrap="square" lIns="0" tIns="0" rIns="0" bIns="0" rtlCol="0"/>
          <a:lstStyle/>
          <a:p/>
        </p:txBody>
      </p:sp>
      <p:sp>
        <p:nvSpPr>
          <p:cNvPr id="54" name="object 54"/>
          <p:cNvSpPr/>
          <p:nvPr/>
        </p:nvSpPr>
        <p:spPr>
          <a:xfrm>
            <a:off x="1490288" y="7600294"/>
            <a:ext cx="153035" cy="354965"/>
          </a:xfrm>
          <a:custGeom>
            <a:rect l="l" t="t" r="r" b="b"/>
            <a:pathLst>
              <a:path w="153035" h="354965">
                <a:moveTo>
                  <a:pt x="76421" y="354924"/>
                </a:moveTo>
                <a:lnTo>
                  <a:pt x="22408" y="332496"/>
                </a:lnTo>
                <a:lnTo>
                  <a:pt x="0" y="278436"/>
                </a:lnTo>
                <a:lnTo>
                  <a:pt x="0" y="76488"/>
                </a:lnTo>
                <a:lnTo>
                  <a:pt x="6005" y="46715"/>
                </a:lnTo>
                <a:lnTo>
                  <a:pt x="22383" y="22402"/>
                </a:lnTo>
                <a:lnTo>
                  <a:pt x="46674" y="6010"/>
                </a:lnTo>
                <a:lnTo>
                  <a:pt x="76421" y="0"/>
                </a:lnTo>
                <a:lnTo>
                  <a:pt x="106167" y="6010"/>
                </a:lnTo>
                <a:lnTo>
                  <a:pt x="130458" y="22402"/>
                </a:lnTo>
                <a:lnTo>
                  <a:pt x="146836" y="46715"/>
                </a:lnTo>
                <a:lnTo>
                  <a:pt x="152842" y="76488"/>
                </a:lnTo>
                <a:lnTo>
                  <a:pt x="152842" y="84033"/>
                </a:lnTo>
                <a:lnTo>
                  <a:pt x="146757" y="90123"/>
                </a:lnTo>
                <a:lnTo>
                  <a:pt x="139219" y="90123"/>
                </a:lnTo>
                <a:lnTo>
                  <a:pt x="131704" y="90123"/>
                </a:lnTo>
                <a:lnTo>
                  <a:pt x="125597" y="84033"/>
                </a:lnTo>
                <a:lnTo>
                  <a:pt x="125597" y="76488"/>
                </a:lnTo>
                <a:lnTo>
                  <a:pt x="121732" y="57332"/>
                </a:lnTo>
                <a:lnTo>
                  <a:pt x="111191" y="41687"/>
                </a:lnTo>
                <a:lnTo>
                  <a:pt x="95560" y="31137"/>
                </a:lnTo>
                <a:lnTo>
                  <a:pt x="76421" y="27268"/>
                </a:lnTo>
                <a:lnTo>
                  <a:pt x="57281" y="31137"/>
                </a:lnTo>
                <a:lnTo>
                  <a:pt x="41650" y="41687"/>
                </a:lnTo>
                <a:lnTo>
                  <a:pt x="31109" y="57332"/>
                </a:lnTo>
                <a:lnTo>
                  <a:pt x="27244" y="76488"/>
                </a:lnTo>
                <a:lnTo>
                  <a:pt x="27244" y="278436"/>
                </a:lnTo>
                <a:lnTo>
                  <a:pt x="31109" y="297592"/>
                </a:lnTo>
                <a:lnTo>
                  <a:pt x="41650" y="313237"/>
                </a:lnTo>
                <a:lnTo>
                  <a:pt x="57281" y="323787"/>
                </a:lnTo>
                <a:lnTo>
                  <a:pt x="76421" y="327656"/>
                </a:lnTo>
                <a:lnTo>
                  <a:pt x="95560" y="323787"/>
                </a:lnTo>
                <a:lnTo>
                  <a:pt x="111191" y="313237"/>
                </a:lnTo>
                <a:lnTo>
                  <a:pt x="121732" y="297592"/>
                </a:lnTo>
                <a:lnTo>
                  <a:pt x="125597" y="278436"/>
                </a:lnTo>
                <a:lnTo>
                  <a:pt x="125597" y="226716"/>
                </a:lnTo>
                <a:lnTo>
                  <a:pt x="125597" y="219172"/>
                </a:lnTo>
                <a:lnTo>
                  <a:pt x="131704" y="213082"/>
                </a:lnTo>
                <a:lnTo>
                  <a:pt x="139219" y="213082"/>
                </a:lnTo>
                <a:lnTo>
                  <a:pt x="146757" y="213082"/>
                </a:lnTo>
                <a:lnTo>
                  <a:pt x="152842" y="219172"/>
                </a:lnTo>
                <a:lnTo>
                  <a:pt x="152842" y="226716"/>
                </a:lnTo>
                <a:lnTo>
                  <a:pt x="152842" y="278436"/>
                </a:lnTo>
                <a:lnTo>
                  <a:pt x="146814" y="308193"/>
                </a:lnTo>
                <a:lnTo>
                  <a:pt x="130433" y="332496"/>
                </a:lnTo>
                <a:lnTo>
                  <a:pt x="106151" y="348891"/>
                </a:lnTo>
                <a:lnTo>
                  <a:pt x="76421" y="354924"/>
                </a:lnTo>
                <a:close/>
              </a:path>
            </a:pathLst>
          </a:custGeom>
          <a:ln w="31789">
            <a:solidFill>
              <a:srgbClr val="FFFFFF"/>
            </a:solidFill>
          </a:ln>
        </p:spPr>
        <p:txBody>
          <a:bodyPr wrap="square" lIns="0" tIns="0" rIns="0" bIns="0" rtlCol="0"/>
          <a:lstStyle/>
          <a:p/>
        </p:txBody>
      </p:sp>
      <p:sp>
        <p:nvSpPr>
          <p:cNvPr id="55" name="object 55"/>
          <p:cNvSpPr/>
          <p:nvPr/>
        </p:nvSpPr>
        <p:spPr>
          <a:xfrm>
            <a:off x="1480103" y="7647254"/>
            <a:ext cx="178943" cy="160031"/>
          </a:xfrm>
          <a:prstGeom prst="rect">
            <a:avLst/>
          </a:prstGeom>
          <a:blipFill>
            <a:blip r:embed="rId4"/>
            <a:stretch>
              <a:fillRect/>
            </a:stretch>
          </a:blipFill>
        </p:spPr>
        <p:txBody>
          <a:bodyPr wrap="square" lIns="0" tIns="0" rIns="0" bIns="0" rtlCol="0"/>
          <a:lstStyle/>
          <a:p/>
        </p:txBody>
      </p:sp>
      <p:sp>
        <p:nvSpPr>
          <p:cNvPr id="56" name="object 56"/>
          <p:cNvSpPr/>
          <p:nvPr/>
        </p:nvSpPr>
        <p:spPr>
          <a:xfrm>
            <a:off x="1643516" y="7912520"/>
            <a:ext cx="283210" cy="283845"/>
          </a:xfrm>
          <a:custGeom>
            <a:rect l="l" t="t" r="r" b="b"/>
            <a:pathLst>
              <a:path w="283210" h="283845">
                <a:moveTo>
                  <a:pt x="141535" y="0"/>
                </a:moveTo>
                <a:lnTo>
                  <a:pt x="96777" y="7221"/>
                </a:lnTo>
                <a:lnTo>
                  <a:pt x="57929" y="27330"/>
                </a:lnTo>
                <a:lnTo>
                  <a:pt x="27299" y="57992"/>
                </a:lnTo>
                <a:lnTo>
                  <a:pt x="7215" y="96862"/>
                </a:lnTo>
                <a:lnTo>
                  <a:pt x="0" y="141638"/>
                </a:lnTo>
                <a:lnTo>
                  <a:pt x="7215" y="186407"/>
                </a:lnTo>
                <a:lnTo>
                  <a:pt x="27306" y="225291"/>
                </a:lnTo>
                <a:lnTo>
                  <a:pt x="57941" y="255955"/>
                </a:lnTo>
                <a:lnTo>
                  <a:pt x="96787" y="276065"/>
                </a:lnTo>
                <a:lnTo>
                  <a:pt x="141512" y="283289"/>
                </a:lnTo>
                <a:lnTo>
                  <a:pt x="186232" y="276032"/>
                </a:lnTo>
                <a:lnTo>
                  <a:pt x="224859" y="256021"/>
                </a:lnTo>
                <a:lnTo>
                  <a:pt x="141535" y="256021"/>
                </a:lnTo>
                <a:lnTo>
                  <a:pt x="97044" y="247030"/>
                </a:lnTo>
                <a:lnTo>
                  <a:pt x="60717" y="222517"/>
                </a:lnTo>
                <a:lnTo>
                  <a:pt x="36226" y="186160"/>
                </a:lnTo>
                <a:lnTo>
                  <a:pt x="27244" y="141638"/>
                </a:lnTo>
                <a:lnTo>
                  <a:pt x="36223" y="97117"/>
                </a:lnTo>
                <a:lnTo>
                  <a:pt x="60709" y="60763"/>
                </a:lnTo>
                <a:lnTo>
                  <a:pt x="97031" y="36255"/>
                </a:lnTo>
                <a:lnTo>
                  <a:pt x="141512" y="27268"/>
                </a:lnTo>
                <a:lnTo>
                  <a:pt x="224997" y="27268"/>
                </a:lnTo>
                <a:lnTo>
                  <a:pt x="186269" y="7221"/>
                </a:lnTo>
                <a:lnTo>
                  <a:pt x="141535" y="0"/>
                </a:lnTo>
                <a:close/>
              </a:path>
              <a:path w="283210" h="283845">
                <a:moveTo>
                  <a:pt x="224997" y="27268"/>
                </a:moveTo>
                <a:lnTo>
                  <a:pt x="141512" y="27268"/>
                </a:lnTo>
                <a:lnTo>
                  <a:pt x="185978" y="36290"/>
                </a:lnTo>
                <a:lnTo>
                  <a:pt x="222293" y="60806"/>
                </a:lnTo>
                <a:lnTo>
                  <a:pt x="246789" y="97145"/>
                </a:lnTo>
                <a:lnTo>
                  <a:pt x="255803" y="141638"/>
                </a:lnTo>
                <a:lnTo>
                  <a:pt x="246822" y="186164"/>
                </a:lnTo>
                <a:lnTo>
                  <a:pt x="222330" y="222522"/>
                </a:lnTo>
                <a:lnTo>
                  <a:pt x="185998" y="247034"/>
                </a:lnTo>
                <a:lnTo>
                  <a:pt x="141535" y="256021"/>
                </a:lnTo>
                <a:lnTo>
                  <a:pt x="224859" y="256021"/>
                </a:lnTo>
                <a:lnTo>
                  <a:pt x="225066" y="255914"/>
                </a:lnTo>
                <a:lnTo>
                  <a:pt x="255694" y="225259"/>
                </a:lnTo>
                <a:lnTo>
                  <a:pt x="275787" y="186407"/>
                </a:lnTo>
                <a:lnTo>
                  <a:pt x="283048" y="141638"/>
                </a:lnTo>
                <a:lnTo>
                  <a:pt x="275829" y="96862"/>
                </a:lnTo>
                <a:lnTo>
                  <a:pt x="255732" y="57976"/>
                </a:lnTo>
                <a:lnTo>
                  <a:pt x="225117" y="27330"/>
                </a:lnTo>
                <a:close/>
              </a:path>
            </a:pathLst>
          </a:custGeom>
          <a:solidFill>
            <a:srgbClr val="FFFFFF"/>
          </a:solidFill>
        </p:spPr>
        <p:txBody>
          <a:bodyPr wrap="square" lIns="0" tIns="0" rIns="0" bIns="0" rtlCol="0"/>
          <a:lstStyle/>
          <a:p/>
        </p:txBody>
      </p:sp>
      <p:sp>
        <p:nvSpPr>
          <p:cNvPr id="57" name="object 57"/>
          <p:cNvSpPr/>
          <p:nvPr/>
        </p:nvSpPr>
        <p:spPr>
          <a:xfrm>
            <a:off x="1643516" y="7912520"/>
            <a:ext cx="283210" cy="283845"/>
          </a:xfrm>
          <a:custGeom>
            <a:rect l="l" t="t" r="r" b="b"/>
            <a:pathLst>
              <a:path w="283210" h="283845">
                <a:moveTo>
                  <a:pt x="141512" y="283289"/>
                </a:moveTo>
                <a:lnTo>
                  <a:pt x="96787" y="276065"/>
                </a:lnTo>
                <a:lnTo>
                  <a:pt x="57941" y="255955"/>
                </a:lnTo>
                <a:lnTo>
                  <a:pt x="27306" y="225291"/>
                </a:lnTo>
                <a:lnTo>
                  <a:pt x="7215" y="186407"/>
                </a:lnTo>
                <a:lnTo>
                  <a:pt x="0" y="141638"/>
                </a:lnTo>
                <a:lnTo>
                  <a:pt x="7215" y="96862"/>
                </a:lnTo>
                <a:lnTo>
                  <a:pt x="27307" y="57975"/>
                </a:lnTo>
                <a:lnTo>
                  <a:pt x="57945" y="27314"/>
                </a:lnTo>
                <a:lnTo>
                  <a:pt x="96798" y="7210"/>
                </a:lnTo>
                <a:lnTo>
                  <a:pt x="141535" y="0"/>
                </a:lnTo>
                <a:lnTo>
                  <a:pt x="186269" y="7221"/>
                </a:lnTo>
                <a:lnTo>
                  <a:pt x="225117" y="27330"/>
                </a:lnTo>
                <a:lnTo>
                  <a:pt x="255748" y="57992"/>
                </a:lnTo>
                <a:lnTo>
                  <a:pt x="275835" y="96872"/>
                </a:lnTo>
                <a:lnTo>
                  <a:pt x="283048" y="141638"/>
                </a:lnTo>
                <a:lnTo>
                  <a:pt x="275795" y="186392"/>
                </a:lnTo>
                <a:lnTo>
                  <a:pt x="255694" y="225259"/>
                </a:lnTo>
                <a:lnTo>
                  <a:pt x="225066" y="255914"/>
                </a:lnTo>
                <a:lnTo>
                  <a:pt x="186232" y="276032"/>
                </a:lnTo>
                <a:lnTo>
                  <a:pt x="141512" y="283289"/>
                </a:lnTo>
              </a:path>
            </a:pathLst>
          </a:custGeom>
          <a:ln w="31799">
            <a:solidFill>
              <a:srgbClr val="FFFFFF"/>
            </a:solidFill>
          </a:ln>
        </p:spPr>
        <p:txBody>
          <a:bodyPr wrap="square" lIns="0" tIns="0" rIns="0" bIns="0" rtlCol="0"/>
          <a:lstStyle/>
          <a:p/>
        </p:txBody>
      </p:sp>
      <p:sp>
        <p:nvSpPr>
          <p:cNvPr id="58" name="object 58"/>
          <p:cNvSpPr/>
          <p:nvPr/>
        </p:nvSpPr>
        <p:spPr>
          <a:xfrm>
            <a:off x="1670761" y="7939789"/>
            <a:ext cx="228600" cy="229235"/>
          </a:xfrm>
          <a:custGeom>
            <a:rect l="l" t="t" r="r" b="b"/>
            <a:pathLst>
              <a:path w="228600" h="229234">
                <a:moveTo>
                  <a:pt x="114268" y="0"/>
                </a:moveTo>
                <a:lnTo>
                  <a:pt x="69786" y="8986"/>
                </a:lnTo>
                <a:lnTo>
                  <a:pt x="33465" y="33495"/>
                </a:lnTo>
                <a:lnTo>
                  <a:pt x="8978" y="69848"/>
                </a:lnTo>
                <a:lnTo>
                  <a:pt x="0" y="114369"/>
                </a:lnTo>
                <a:lnTo>
                  <a:pt x="8982" y="158895"/>
                </a:lnTo>
                <a:lnTo>
                  <a:pt x="33476" y="195254"/>
                </a:lnTo>
                <a:lnTo>
                  <a:pt x="69805" y="219765"/>
                </a:lnTo>
                <a:lnTo>
                  <a:pt x="114291" y="228752"/>
                </a:lnTo>
                <a:lnTo>
                  <a:pt x="158772" y="219761"/>
                </a:lnTo>
                <a:lnTo>
                  <a:pt x="195093" y="195249"/>
                </a:lnTo>
                <a:lnTo>
                  <a:pt x="219580" y="158892"/>
                </a:lnTo>
                <a:lnTo>
                  <a:pt x="228559" y="114369"/>
                </a:lnTo>
                <a:lnTo>
                  <a:pt x="219545" y="69877"/>
                </a:lnTo>
                <a:lnTo>
                  <a:pt x="195048" y="33537"/>
                </a:lnTo>
                <a:lnTo>
                  <a:pt x="158734" y="9021"/>
                </a:lnTo>
                <a:lnTo>
                  <a:pt x="114268" y="0"/>
                </a:lnTo>
              </a:path>
            </a:pathLst>
          </a:custGeom>
          <a:ln w="31799">
            <a:solidFill>
              <a:srgbClr val="FFFFFF"/>
            </a:solidFill>
          </a:ln>
        </p:spPr>
        <p:txBody>
          <a:bodyPr wrap="square" lIns="0" tIns="0" rIns="0" bIns="0" rtlCol="0"/>
          <a:lstStyle/>
          <a:p/>
        </p:txBody>
      </p:sp>
      <p:sp>
        <p:nvSpPr>
          <p:cNvPr id="59" name="object 59"/>
          <p:cNvSpPr/>
          <p:nvPr/>
        </p:nvSpPr>
        <p:spPr>
          <a:xfrm>
            <a:off x="1681218" y="7973471"/>
            <a:ext cx="210300" cy="165304"/>
          </a:xfrm>
          <a:prstGeom prst="rect">
            <a:avLst/>
          </a:prstGeom>
          <a:blipFill>
            <a:blip r:embed="rId5"/>
            <a:stretch>
              <a:fillRect/>
            </a:stretch>
          </a:blipFill>
        </p:spPr>
        <p:txBody>
          <a:bodyPr wrap="square" lIns="0" tIns="0" rIns="0" bIns="0" rtlCol="0"/>
          <a:lstStyle/>
          <a:p/>
        </p:txBody>
      </p:sp>
      <p:sp>
        <p:nvSpPr>
          <p:cNvPr id="60" name="object 60"/>
          <p:cNvSpPr txBox="1"/>
          <p:nvPr/>
        </p:nvSpPr>
        <p:spPr>
          <a:xfrm>
            <a:off x="469295" y="10640819"/>
            <a:ext cx="2664460"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61" name="object 61"/>
          <p:cNvSpPr txBox="1"/>
          <p:nvPr/>
        </p:nvSpPr>
        <p:spPr>
          <a:xfrm>
            <a:off x="9823230" y="10993128"/>
            <a:ext cx="457834" cy="246379"/>
          </a:xfrm>
          <a:prstGeom prst="rect">
            <a:avLst/>
          </a:prstGeom>
        </p:spPr>
        <p:txBody>
          <a:bodyPr vert="horz" wrap="square" lIns="0" tIns="24130" rIns="0" bIns="0" rtlCol="0">
            <a:spAutoFit/>
          </a:bodyPr>
          <a:lstStyle/>
          <a:p>
            <a:pPr marL="12700">
              <a:lnSpc>
                <a:spcPct val="100000"/>
              </a:lnSpc>
              <a:spcBef>
                <a:spcPts val="190"/>
              </a:spcBef>
            </a:pPr>
            <a:r>
              <a:rPr sz="1300" spc="15">
                <a:solidFill>
                  <a:srgbClr val="929199"/>
                </a:solidFill>
                <a:latin typeface="微软雅黑"/>
                <a:cs typeface="微软雅黑"/>
              </a:rPr>
              <a:t>－</a:t>
            </a:r>
            <a:fld id="{81D60167-4931-47E6-BA6A-407CBD079E47}" type="slidenum">
              <a:rPr sz="1300" spc="5">
                <a:solidFill>
                  <a:srgbClr val="929199"/>
                </a:solidFill>
                <a:latin typeface="微软雅黑"/>
                <a:cs typeface="微软雅黑"/>
              </a:rPr>
              <a:t>9</a:t>
            </a:fld>
            <a:r>
              <a:rPr sz="1300" spc="15">
                <a:solidFill>
                  <a:srgbClr val="929199"/>
                </a:solidFill>
                <a:latin typeface="微软雅黑"/>
                <a:cs typeface="微软雅黑"/>
              </a:rPr>
              <a:t>－</a:t>
            </a:r>
            <a:endParaRPr sz="13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10163878" y="3844909"/>
            <a:ext cx="2317939" cy="1992504"/>
          </a:xfrm>
          <a:prstGeom prst="rect">
            <a:avLst/>
          </a:prstGeom>
          <a:blipFill>
            <a:blip r:embed="rId2"/>
            <a:stretch>
              <a:fillRect/>
            </a:stretch>
          </a:blipFill>
        </p:spPr>
        <p:txBody>
          <a:bodyPr wrap="square" lIns="0" tIns="0" rIns="0" bIns="0" rtlCol="0"/>
          <a:lstStyle/>
          <a:p/>
        </p:txBody>
      </p:sp>
      <p:sp>
        <p:nvSpPr>
          <p:cNvPr id="3" name="object 3"/>
          <p:cNvSpPr/>
          <p:nvPr/>
        </p:nvSpPr>
        <p:spPr>
          <a:xfrm>
            <a:off x="10995686" y="5420567"/>
            <a:ext cx="1597961" cy="2698661"/>
          </a:xfrm>
          <a:prstGeom prst="rect">
            <a:avLst/>
          </a:prstGeom>
          <a:blipFill>
            <a:blip r:embed="rId3"/>
            <a:stretch>
              <a:fillRect/>
            </a:stretch>
          </a:blipFill>
        </p:spPr>
        <p:txBody>
          <a:bodyPr wrap="square" lIns="0" tIns="0" rIns="0" bIns="0" rtlCol="0"/>
          <a:lstStyle/>
          <a:p/>
        </p:txBody>
      </p:sp>
      <p:sp>
        <p:nvSpPr>
          <p:cNvPr id="4" name="object 4"/>
          <p:cNvSpPr/>
          <p:nvPr/>
        </p:nvSpPr>
        <p:spPr>
          <a:xfrm>
            <a:off x="8823187" y="7270145"/>
            <a:ext cx="2830594" cy="1285091"/>
          </a:xfrm>
          <a:prstGeom prst="rect">
            <a:avLst/>
          </a:prstGeom>
          <a:blipFill>
            <a:blip r:embed="rId4"/>
            <a:stretch>
              <a:fillRect/>
            </a:stretch>
          </a:blipFill>
        </p:spPr>
        <p:txBody>
          <a:bodyPr wrap="square" lIns="0" tIns="0" rIns="0" bIns="0" rtlCol="0"/>
          <a:lstStyle/>
          <a:p/>
        </p:txBody>
      </p:sp>
      <p:sp>
        <p:nvSpPr>
          <p:cNvPr id="5" name="object 5"/>
          <p:cNvSpPr/>
          <p:nvPr/>
        </p:nvSpPr>
        <p:spPr>
          <a:xfrm>
            <a:off x="7883320" y="5420567"/>
            <a:ext cx="1597961" cy="2698661"/>
          </a:xfrm>
          <a:prstGeom prst="rect">
            <a:avLst/>
          </a:prstGeom>
          <a:blipFill>
            <a:blip r:embed="rId5"/>
            <a:stretch>
              <a:fillRect/>
            </a:stretch>
          </a:blipFill>
        </p:spPr>
        <p:txBody>
          <a:bodyPr wrap="square" lIns="0" tIns="0" rIns="0" bIns="0" rtlCol="0"/>
          <a:lstStyle/>
          <a:p/>
        </p:txBody>
      </p:sp>
      <p:sp>
        <p:nvSpPr>
          <p:cNvPr id="6" name="object 6"/>
          <p:cNvSpPr/>
          <p:nvPr/>
        </p:nvSpPr>
        <p:spPr>
          <a:xfrm>
            <a:off x="7995149" y="3844909"/>
            <a:ext cx="2317939" cy="1992504"/>
          </a:xfrm>
          <a:prstGeom prst="rect">
            <a:avLst/>
          </a:prstGeom>
          <a:blipFill>
            <a:blip r:embed="rId6"/>
            <a:stretch>
              <a:fillRect/>
            </a:stretch>
          </a:blipFill>
        </p:spPr>
        <p:txBody>
          <a:bodyPr wrap="square" lIns="0" tIns="0" rIns="0" bIns="0" rtlCol="0"/>
          <a:lstStyle/>
          <a:p/>
        </p:txBody>
      </p:sp>
      <p:sp>
        <p:nvSpPr>
          <p:cNvPr id="7" name="object 7"/>
          <p:cNvSpPr/>
          <p:nvPr/>
        </p:nvSpPr>
        <p:spPr>
          <a:xfrm>
            <a:off x="10205343" y="3843652"/>
            <a:ext cx="2240245" cy="1914810"/>
          </a:xfrm>
          <a:prstGeom prst="rect">
            <a:avLst/>
          </a:prstGeom>
          <a:blipFill>
            <a:blip r:embed="rId7"/>
            <a:stretch>
              <a:fillRect/>
            </a:stretch>
          </a:blipFill>
        </p:spPr>
        <p:txBody>
          <a:bodyPr wrap="square" lIns="0" tIns="0" rIns="0" bIns="0" rtlCol="0"/>
          <a:lstStyle/>
          <a:p/>
        </p:txBody>
      </p:sp>
      <p:sp>
        <p:nvSpPr>
          <p:cNvPr id="8" name="object 8"/>
          <p:cNvSpPr/>
          <p:nvPr/>
        </p:nvSpPr>
        <p:spPr>
          <a:xfrm>
            <a:off x="11037151" y="5419311"/>
            <a:ext cx="1520267" cy="2622223"/>
          </a:xfrm>
          <a:prstGeom prst="rect">
            <a:avLst/>
          </a:prstGeom>
          <a:blipFill>
            <a:blip r:embed="rId8"/>
            <a:stretch>
              <a:fillRect/>
            </a:stretch>
          </a:blipFill>
        </p:spPr>
        <p:txBody>
          <a:bodyPr wrap="square" lIns="0" tIns="0" rIns="0" bIns="0" rtlCol="0"/>
          <a:lstStyle/>
          <a:p/>
        </p:txBody>
      </p:sp>
      <p:sp>
        <p:nvSpPr>
          <p:cNvPr id="9" name="object 9"/>
          <p:cNvSpPr/>
          <p:nvPr/>
        </p:nvSpPr>
        <p:spPr>
          <a:xfrm>
            <a:off x="8864651" y="7268888"/>
            <a:ext cx="2751643" cy="1207397"/>
          </a:xfrm>
          <a:prstGeom prst="rect">
            <a:avLst/>
          </a:prstGeom>
          <a:blipFill>
            <a:blip r:embed="rId9"/>
            <a:stretch>
              <a:fillRect/>
            </a:stretch>
          </a:blipFill>
        </p:spPr>
        <p:txBody>
          <a:bodyPr wrap="square" lIns="0" tIns="0" rIns="0" bIns="0" rtlCol="0"/>
          <a:lstStyle/>
          <a:p/>
        </p:txBody>
      </p:sp>
      <p:sp>
        <p:nvSpPr>
          <p:cNvPr id="10" name="object 10"/>
          <p:cNvSpPr/>
          <p:nvPr/>
        </p:nvSpPr>
        <p:spPr>
          <a:xfrm>
            <a:off x="7923528" y="5419311"/>
            <a:ext cx="1520163" cy="2622223"/>
          </a:xfrm>
          <a:prstGeom prst="rect">
            <a:avLst/>
          </a:prstGeom>
          <a:blipFill>
            <a:blip r:embed="rId10"/>
            <a:stretch>
              <a:fillRect/>
            </a:stretch>
          </a:blipFill>
        </p:spPr>
        <p:txBody>
          <a:bodyPr wrap="square" lIns="0" tIns="0" rIns="0" bIns="0" rtlCol="0"/>
          <a:lstStyle/>
          <a:p/>
        </p:txBody>
      </p:sp>
      <p:sp>
        <p:nvSpPr>
          <p:cNvPr id="11" name="object 11"/>
          <p:cNvSpPr/>
          <p:nvPr/>
        </p:nvSpPr>
        <p:spPr>
          <a:xfrm>
            <a:off x="8035357" y="3843652"/>
            <a:ext cx="2240245" cy="1914810"/>
          </a:xfrm>
          <a:prstGeom prst="rect">
            <a:avLst/>
          </a:prstGeom>
          <a:blipFill>
            <a:blip r:embed="rId11"/>
            <a:stretch>
              <a:fillRect/>
            </a:stretch>
          </a:blipFill>
        </p:spPr>
        <p:txBody>
          <a:bodyPr wrap="square" lIns="0" tIns="0" rIns="0" bIns="0" rtlCol="0"/>
          <a:lstStyle/>
          <a:p/>
        </p:txBody>
      </p:sp>
      <p:sp>
        <p:nvSpPr>
          <p:cNvPr id="12" name="object 12"/>
          <p:cNvSpPr txBox="1"/>
          <p:nvPr/>
        </p:nvSpPr>
        <p:spPr>
          <a:xfrm>
            <a:off x="661289" y="10600505"/>
            <a:ext cx="2664460" cy="252095"/>
          </a:xfrm>
          <a:prstGeom prst="rect">
            <a:avLst/>
          </a:prstGeom>
        </p:spPr>
        <p:txBody>
          <a:bodyPr vert="horz" wrap="square" lIns="0" tIns="17145" rIns="0" bIns="0" rtlCol="0">
            <a:spAutoFit/>
          </a:bodyPr>
          <a:lstStyle/>
          <a:p>
            <a:pPr marL="12700">
              <a:lnSpc>
                <a:spcPct val="100000"/>
              </a:lnSpc>
              <a:spcBef>
                <a:spcPts val="135"/>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13" name="object 13"/>
          <p:cNvSpPr txBox="1"/>
          <p:nvPr/>
        </p:nvSpPr>
        <p:spPr>
          <a:xfrm>
            <a:off x="9303246" y="5562941"/>
            <a:ext cx="1824989" cy="1030605"/>
          </a:xfrm>
          <a:prstGeom prst="rect">
            <a:avLst/>
          </a:prstGeom>
        </p:spPr>
        <p:txBody>
          <a:bodyPr vert="horz" wrap="square" lIns="0" tIns="12065" rIns="0" bIns="0" rtlCol="0">
            <a:spAutoFit/>
          </a:bodyPr>
          <a:lstStyle/>
          <a:p>
            <a:pPr marL="12700" marR="5080" indent="449580">
              <a:lnSpc>
                <a:spcPct val="100000"/>
              </a:lnSpc>
              <a:spcBef>
                <a:spcPts val="95"/>
              </a:spcBef>
            </a:pPr>
            <a:r>
              <a:rPr sz="3300" b="1" spc="235">
                <a:solidFill>
                  <a:srgbClr val="252525"/>
                </a:solidFill>
                <a:latin typeface="微软雅黑"/>
                <a:cs typeface="微软雅黑"/>
              </a:rPr>
              <a:t>规则 </a:t>
            </a:r>
            <a:r>
              <a:rPr sz="3300" b="1" spc="240">
                <a:solidFill>
                  <a:srgbClr val="252525"/>
                </a:solidFill>
                <a:latin typeface="微软雅黑"/>
                <a:cs typeface="微软雅黑"/>
              </a:rPr>
              <a:t>主要变化</a:t>
            </a:r>
            <a:endParaRPr sz="3300">
              <a:latin typeface="微软雅黑"/>
              <a:cs typeface="微软雅黑"/>
            </a:endParaRPr>
          </a:p>
        </p:txBody>
      </p:sp>
      <p:sp>
        <p:nvSpPr>
          <p:cNvPr id="14" name="object 14"/>
          <p:cNvSpPr txBox="1"/>
          <p:nvPr/>
        </p:nvSpPr>
        <p:spPr>
          <a:xfrm>
            <a:off x="736680" y="3602792"/>
            <a:ext cx="6290310" cy="1306195"/>
          </a:xfrm>
          <a:prstGeom prst="rect">
            <a:avLst/>
          </a:prstGeom>
        </p:spPr>
        <p:txBody>
          <a:bodyPr vert="horz" wrap="square" lIns="0" tIns="11430" rIns="0" bIns="0" rtlCol="0">
            <a:spAutoFit/>
          </a:bodyPr>
          <a:lstStyle/>
          <a:p>
            <a:pPr marL="248920" marR="5080" indent="-236220">
              <a:lnSpc>
                <a:spcPct val="133100"/>
              </a:lnSpc>
              <a:spcBef>
                <a:spcPts val="90"/>
              </a:spcBef>
              <a:buFont typeface="Arial"/>
              <a:buChar char="•"/>
              <a:tabLst>
                <a:tab pos="248285"/>
                <a:tab pos="248920"/>
              </a:tabLst>
            </a:pPr>
            <a:r>
              <a:rPr sz="1450" spc="155">
                <a:latin typeface="微软雅黑"/>
                <a:cs typeface="微软雅黑"/>
              </a:rPr>
              <a:t>今</a:t>
            </a:r>
            <a:r>
              <a:rPr sz="1450" spc="165">
                <a:latin typeface="微软雅黑"/>
                <a:cs typeface="微软雅黑"/>
              </a:rPr>
              <a:t>年</a:t>
            </a:r>
            <a:r>
              <a:rPr sz="1450" spc="155">
                <a:latin typeface="微软雅黑"/>
                <a:cs typeface="微软雅黑"/>
              </a:rPr>
              <a:t>发布的医保</a:t>
            </a:r>
            <a:r>
              <a:rPr sz="1450" spc="165">
                <a:latin typeface="微软雅黑"/>
                <a:cs typeface="微软雅黑"/>
              </a:rPr>
              <a:t>目</a:t>
            </a:r>
            <a:r>
              <a:rPr sz="1450" spc="155">
                <a:latin typeface="微软雅黑"/>
                <a:cs typeface="微软雅黑"/>
              </a:rPr>
              <a:t>录调整工作</a:t>
            </a:r>
            <a:r>
              <a:rPr sz="1450" spc="165">
                <a:latin typeface="微软雅黑"/>
                <a:cs typeface="微软雅黑"/>
              </a:rPr>
              <a:t>方</a:t>
            </a:r>
            <a:r>
              <a:rPr sz="1450" spc="155">
                <a:latin typeface="微软雅黑"/>
                <a:cs typeface="微软雅黑"/>
              </a:rPr>
              <a:t>案</a:t>
            </a:r>
            <a:r>
              <a:rPr sz="1450" spc="175">
                <a:latin typeface="微软雅黑"/>
                <a:cs typeface="微软雅黑"/>
              </a:rPr>
              <a:t>中</a:t>
            </a:r>
            <a:r>
              <a:rPr sz="1450" spc="30">
                <a:latin typeface="微软雅黑"/>
                <a:cs typeface="微软雅黑"/>
              </a:rPr>
              <a:t>，</a:t>
            </a:r>
            <a:r>
              <a:rPr sz="1450" spc="-300">
                <a:latin typeface="微软雅黑"/>
                <a:cs typeface="微软雅黑"/>
              </a:rPr>
              <a:t> </a:t>
            </a:r>
            <a:r>
              <a:rPr sz="1450" spc="155">
                <a:latin typeface="微软雅黑"/>
                <a:cs typeface="微软雅黑"/>
              </a:rPr>
              <a:t>给予</a:t>
            </a:r>
            <a:r>
              <a:rPr sz="1450" spc="165">
                <a:latin typeface="微软雅黑"/>
                <a:cs typeface="微软雅黑"/>
              </a:rPr>
              <a:t>专</a:t>
            </a:r>
            <a:r>
              <a:rPr sz="1450" spc="155">
                <a:latin typeface="微软雅黑"/>
                <a:cs typeface="微软雅黑"/>
              </a:rPr>
              <a:t>家评审和谈</a:t>
            </a:r>
            <a:r>
              <a:rPr sz="1450" spc="175">
                <a:latin typeface="微软雅黑"/>
                <a:cs typeface="微软雅黑"/>
              </a:rPr>
              <a:t>判</a:t>
            </a:r>
            <a:r>
              <a:rPr sz="1450" spc="10">
                <a:latin typeface="微软雅黑"/>
                <a:cs typeface="微软雅黑"/>
              </a:rPr>
              <a:t>/</a:t>
            </a:r>
            <a:r>
              <a:rPr sz="1450" spc="-290">
                <a:latin typeface="微软雅黑"/>
                <a:cs typeface="微软雅黑"/>
              </a:rPr>
              <a:t> </a:t>
            </a:r>
            <a:r>
              <a:rPr sz="1450" spc="165">
                <a:latin typeface="微软雅黑"/>
                <a:cs typeface="微软雅黑"/>
              </a:rPr>
              <a:t>竞</a:t>
            </a:r>
            <a:r>
              <a:rPr sz="1450" spc="155">
                <a:latin typeface="微软雅黑"/>
                <a:cs typeface="微软雅黑"/>
              </a:rPr>
              <a:t>价</a:t>
            </a:r>
            <a:r>
              <a:rPr sz="1450" spc="30">
                <a:latin typeface="微软雅黑"/>
                <a:cs typeface="微软雅黑"/>
              </a:rPr>
              <a:t>更 </a:t>
            </a:r>
            <a:r>
              <a:rPr sz="1450" spc="155">
                <a:latin typeface="微软雅黑"/>
                <a:cs typeface="微软雅黑"/>
              </a:rPr>
              <a:t>加充足的时</a:t>
            </a:r>
            <a:r>
              <a:rPr sz="1450" spc="160">
                <a:latin typeface="微软雅黑"/>
                <a:cs typeface="微软雅黑"/>
              </a:rPr>
              <a:t>间</a:t>
            </a:r>
            <a:r>
              <a:rPr sz="1450" spc="30">
                <a:latin typeface="微软雅黑"/>
                <a:cs typeface="微软雅黑"/>
              </a:rPr>
              <a:t>，</a:t>
            </a:r>
            <a:r>
              <a:rPr sz="1450" spc="-305">
                <a:latin typeface="微软雅黑"/>
                <a:cs typeface="微软雅黑"/>
              </a:rPr>
              <a:t> </a:t>
            </a:r>
            <a:r>
              <a:rPr sz="1450" spc="145">
                <a:latin typeface="微软雅黑"/>
                <a:cs typeface="微软雅黑"/>
              </a:rPr>
              <a:t>这</a:t>
            </a:r>
            <a:r>
              <a:rPr sz="1450" spc="155">
                <a:latin typeface="微软雅黑"/>
                <a:cs typeface="微软雅黑"/>
              </a:rPr>
              <a:t>两</a:t>
            </a:r>
            <a:r>
              <a:rPr sz="1450" spc="145">
                <a:latin typeface="微软雅黑"/>
                <a:cs typeface="微软雅黑"/>
              </a:rPr>
              <a:t>项</a:t>
            </a:r>
            <a:r>
              <a:rPr sz="1450" spc="155">
                <a:latin typeface="微软雅黑"/>
                <a:cs typeface="微软雅黑"/>
              </a:rPr>
              <a:t>工</a:t>
            </a:r>
            <a:r>
              <a:rPr sz="1450" spc="145">
                <a:latin typeface="微软雅黑"/>
                <a:cs typeface="微软雅黑"/>
              </a:rPr>
              <a:t>作</a:t>
            </a:r>
            <a:r>
              <a:rPr sz="1450" spc="155">
                <a:latin typeface="微软雅黑"/>
                <a:cs typeface="微软雅黑"/>
              </a:rPr>
              <a:t>截止时</a:t>
            </a:r>
            <a:r>
              <a:rPr sz="1450" spc="145">
                <a:latin typeface="微软雅黑"/>
                <a:cs typeface="微软雅黑"/>
              </a:rPr>
              <a:t>间</a:t>
            </a:r>
            <a:r>
              <a:rPr sz="1450" spc="30">
                <a:latin typeface="微软雅黑"/>
                <a:cs typeface="微软雅黑"/>
              </a:rPr>
              <a:t>较</a:t>
            </a:r>
            <a:r>
              <a:rPr sz="1450" spc="235">
                <a:latin typeface="微软雅黑"/>
                <a:cs typeface="微软雅黑"/>
              </a:rPr>
              <a:t> </a:t>
            </a:r>
            <a:r>
              <a:rPr sz="1450" spc="110">
                <a:latin typeface="微软雅黑"/>
                <a:cs typeface="微软雅黑"/>
              </a:rPr>
              <a:t>2022</a:t>
            </a:r>
            <a:r>
              <a:rPr sz="1450" spc="229">
                <a:latin typeface="微软雅黑"/>
                <a:cs typeface="微软雅黑"/>
              </a:rPr>
              <a:t> </a:t>
            </a:r>
            <a:r>
              <a:rPr sz="1450" spc="155">
                <a:latin typeface="微软雅黑"/>
                <a:cs typeface="微软雅黑"/>
              </a:rPr>
              <a:t>年均被延长</a:t>
            </a:r>
            <a:r>
              <a:rPr sz="1450" spc="30">
                <a:latin typeface="微软雅黑"/>
                <a:cs typeface="微软雅黑"/>
              </a:rPr>
              <a:t>了</a:t>
            </a:r>
            <a:r>
              <a:rPr sz="1450" spc="235">
                <a:latin typeface="微软雅黑"/>
                <a:cs typeface="微软雅黑"/>
              </a:rPr>
              <a:t> </a:t>
            </a:r>
            <a:r>
              <a:rPr sz="1450" spc="20">
                <a:latin typeface="微软雅黑"/>
                <a:cs typeface="微软雅黑"/>
              </a:rPr>
              <a:t>1</a:t>
            </a:r>
            <a:r>
              <a:rPr sz="1450" spc="265">
                <a:latin typeface="微软雅黑"/>
                <a:cs typeface="微软雅黑"/>
              </a:rPr>
              <a:t> </a:t>
            </a:r>
            <a:r>
              <a:rPr sz="1450" spc="155">
                <a:latin typeface="微软雅黑"/>
                <a:cs typeface="微软雅黑"/>
              </a:rPr>
              <a:t>个</a:t>
            </a:r>
            <a:r>
              <a:rPr sz="1450" spc="30">
                <a:latin typeface="微软雅黑"/>
                <a:cs typeface="微软雅黑"/>
              </a:rPr>
              <a:t>月</a:t>
            </a:r>
            <a:endParaRPr sz="1450">
              <a:latin typeface="微软雅黑"/>
              <a:cs typeface="微软雅黑"/>
            </a:endParaRPr>
          </a:p>
          <a:p>
            <a:pPr marL="248920" marR="5080" indent="-236220">
              <a:lnSpc>
                <a:spcPct val="133100"/>
              </a:lnSpc>
              <a:spcBef>
                <a:spcPts val="819"/>
              </a:spcBef>
              <a:buFont typeface="Arial"/>
              <a:buChar char="•"/>
              <a:tabLst>
                <a:tab pos="248285"/>
                <a:tab pos="248920"/>
              </a:tabLst>
            </a:pPr>
            <a:r>
              <a:rPr sz="1450" spc="185">
                <a:latin typeface="微软雅黑"/>
                <a:cs typeface="微软雅黑"/>
              </a:rPr>
              <a:t>专家</a:t>
            </a:r>
            <a:r>
              <a:rPr sz="1450" spc="195">
                <a:latin typeface="微软雅黑"/>
                <a:cs typeface="微软雅黑"/>
              </a:rPr>
              <a:t>评</a:t>
            </a:r>
            <a:r>
              <a:rPr sz="1450" spc="185">
                <a:latin typeface="微软雅黑"/>
                <a:cs typeface="微软雅黑"/>
              </a:rPr>
              <a:t>审程序由以</a:t>
            </a:r>
            <a:r>
              <a:rPr sz="1450" spc="195">
                <a:latin typeface="微软雅黑"/>
                <a:cs typeface="微软雅黑"/>
              </a:rPr>
              <a:t>前</a:t>
            </a:r>
            <a:r>
              <a:rPr sz="1450" spc="185">
                <a:latin typeface="微软雅黑"/>
                <a:cs typeface="微软雅黑"/>
              </a:rPr>
              <a:t>的药</a:t>
            </a:r>
            <a:r>
              <a:rPr sz="1450" spc="200">
                <a:latin typeface="微软雅黑"/>
                <a:cs typeface="微软雅黑"/>
              </a:rPr>
              <a:t>学</a:t>
            </a:r>
            <a:r>
              <a:rPr sz="1450" spc="10">
                <a:latin typeface="微软雅黑"/>
                <a:cs typeface="微软雅黑"/>
              </a:rPr>
              <a:t>-</a:t>
            </a:r>
            <a:r>
              <a:rPr sz="1450" spc="-265">
                <a:latin typeface="微软雅黑"/>
                <a:cs typeface="微软雅黑"/>
              </a:rPr>
              <a:t> </a:t>
            </a:r>
            <a:r>
              <a:rPr sz="1450" spc="185">
                <a:latin typeface="微软雅黑"/>
                <a:cs typeface="微软雅黑"/>
              </a:rPr>
              <a:t>临床</a:t>
            </a:r>
            <a:r>
              <a:rPr sz="1450" spc="10">
                <a:latin typeface="微软雅黑"/>
                <a:cs typeface="微软雅黑"/>
              </a:rPr>
              <a:t>-</a:t>
            </a:r>
            <a:r>
              <a:rPr sz="1450" spc="-265">
                <a:latin typeface="微软雅黑"/>
                <a:cs typeface="微软雅黑"/>
              </a:rPr>
              <a:t> </a:t>
            </a:r>
            <a:r>
              <a:rPr sz="1450" spc="185">
                <a:latin typeface="微软雅黑"/>
                <a:cs typeface="微软雅黑"/>
              </a:rPr>
              <a:t>药学三个环</a:t>
            </a:r>
            <a:r>
              <a:rPr sz="1450" spc="195">
                <a:latin typeface="微软雅黑"/>
                <a:cs typeface="微软雅黑"/>
              </a:rPr>
              <a:t>节</a:t>
            </a:r>
            <a:r>
              <a:rPr sz="1450" spc="30">
                <a:latin typeface="微软雅黑"/>
                <a:cs typeface="微软雅黑"/>
              </a:rPr>
              <a:t>，</a:t>
            </a:r>
            <a:r>
              <a:rPr sz="1450" spc="-270">
                <a:latin typeface="微软雅黑"/>
                <a:cs typeface="微软雅黑"/>
              </a:rPr>
              <a:t> </a:t>
            </a:r>
            <a:r>
              <a:rPr sz="1450" spc="185">
                <a:latin typeface="微软雅黑"/>
                <a:cs typeface="微软雅黑"/>
              </a:rPr>
              <a:t>变为药学</a:t>
            </a:r>
            <a:r>
              <a:rPr sz="1450" spc="195">
                <a:latin typeface="微软雅黑"/>
                <a:cs typeface="微软雅黑"/>
              </a:rPr>
              <a:t>专</a:t>
            </a:r>
            <a:r>
              <a:rPr sz="1450" spc="185">
                <a:latin typeface="微软雅黑"/>
                <a:cs typeface="微软雅黑"/>
              </a:rPr>
              <a:t>家</a:t>
            </a:r>
            <a:r>
              <a:rPr sz="1450" spc="30">
                <a:latin typeface="微软雅黑"/>
                <a:cs typeface="微软雅黑"/>
              </a:rPr>
              <a:t>和 </a:t>
            </a:r>
            <a:r>
              <a:rPr sz="1450" spc="155">
                <a:latin typeface="微软雅黑"/>
                <a:cs typeface="微软雅黑"/>
              </a:rPr>
              <a:t>临床专家开展联</a:t>
            </a:r>
            <a:r>
              <a:rPr sz="1450" spc="150">
                <a:latin typeface="微软雅黑"/>
                <a:cs typeface="微软雅黑"/>
              </a:rPr>
              <a:t>合</a:t>
            </a:r>
            <a:r>
              <a:rPr sz="1450" spc="155">
                <a:latin typeface="微软雅黑"/>
                <a:cs typeface="微软雅黑"/>
              </a:rPr>
              <a:t>评</a:t>
            </a:r>
            <a:r>
              <a:rPr sz="1450" spc="145">
                <a:latin typeface="微软雅黑"/>
                <a:cs typeface="微软雅黑"/>
              </a:rPr>
              <a:t>审</a:t>
            </a:r>
            <a:r>
              <a:rPr sz="1450" spc="30">
                <a:latin typeface="微软雅黑"/>
                <a:cs typeface="微软雅黑"/>
              </a:rPr>
              <a:t>的</a:t>
            </a:r>
            <a:r>
              <a:rPr sz="1450" spc="229">
                <a:latin typeface="微软雅黑"/>
                <a:cs typeface="微软雅黑"/>
              </a:rPr>
              <a:t> </a:t>
            </a:r>
            <a:r>
              <a:rPr sz="1450" spc="20">
                <a:latin typeface="微软雅黑"/>
                <a:cs typeface="微软雅黑"/>
              </a:rPr>
              <a:t>1</a:t>
            </a:r>
            <a:r>
              <a:rPr sz="1450" spc="250">
                <a:latin typeface="微软雅黑"/>
                <a:cs typeface="微软雅黑"/>
              </a:rPr>
              <a:t> </a:t>
            </a:r>
            <a:r>
              <a:rPr sz="1450" spc="155">
                <a:latin typeface="微软雅黑"/>
                <a:cs typeface="微软雅黑"/>
              </a:rPr>
              <a:t>个环节</a:t>
            </a:r>
            <a:endParaRPr sz="1450">
              <a:latin typeface="微软雅黑"/>
              <a:cs typeface="微软雅黑"/>
            </a:endParaRPr>
          </a:p>
        </p:txBody>
      </p:sp>
      <p:sp>
        <p:nvSpPr>
          <p:cNvPr id="15" name="object 15"/>
          <p:cNvSpPr txBox="1"/>
          <p:nvPr/>
        </p:nvSpPr>
        <p:spPr>
          <a:xfrm>
            <a:off x="1508405" y="2751090"/>
            <a:ext cx="5655310" cy="577850"/>
          </a:xfrm>
          <a:prstGeom prst="rect">
            <a:avLst/>
          </a:prstGeom>
        </p:spPr>
        <p:txBody>
          <a:bodyPr vert="horz" wrap="square" lIns="0" tIns="11430" rIns="0" bIns="0" rtlCol="0">
            <a:spAutoFit/>
          </a:bodyPr>
          <a:lstStyle/>
          <a:p>
            <a:pPr marL="12700" marR="5080">
              <a:lnSpc>
                <a:spcPct val="100800"/>
              </a:lnSpc>
              <a:spcBef>
                <a:spcPts val="90"/>
              </a:spcBef>
            </a:pPr>
            <a:r>
              <a:rPr sz="1800" b="1" spc="254">
                <a:solidFill>
                  <a:srgbClr val="4F79A6"/>
                </a:solidFill>
                <a:latin typeface="微软雅黑"/>
                <a:cs typeface="微软雅黑"/>
              </a:rPr>
              <a:t>专家评审和谈判</a:t>
            </a:r>
            <a:r>
              <a:rPr sz="1800" b="1" spc="5">
                <a:solidFill>
                  <a:srgbClr val="4F79A6"/>
                </a:solidFill>
                <a:latin typeface="微软雅黑"/>
                <a:cs typeface="微软雅黑"/>
              </a:rPr>
              <a:t>/</a:t>
            </a:r>
            <a:r>
              <a:rPr sz="1800" b="1" spc="-335">
                <a:solidFill>
                  <a:srgbClr val="4F79A6"/>
                </a:solidFill>
                <a:latin typeface="微软雅黑"/>
                <a:cs typeface="微软雅黑"/>
              </a:rPr>
              <a:t> </a:t>
            </a:r>
            <a:r>
              <a:rPr sz="1800" b="1" spc="254">
                <a:solidFill>
                  <a:srgbClr val="4F79A6"/>
                </a:solidFill>
                <a:latin typeface="微软雅黑"/>
                <a:cs typeface="微软雅黑"/>
              </a:rPr>
              <a:t>竞价时间更充分</a:t>
            </a:r>
            <a:r>
              <a:rPr sz="1800" b="1" spc="10">
                <a:solidFill>
                  <a:srgbClr val="4F79A6"/>
                </a:solidFill>
                <a:latin typeface="微软雅黑"/>
                <a:cs typeface="微软雅黑"/>
              </a:rPr>
              <a:t>，</a:t>
            </a:r>
            <a:r>
              <a:rPr sz="1800" b="1" spc="-325">
                <a:solidFill>
                  <a:srgbClr val="4F79A6"/>
                </a:solidFill>
                <a:latin typeface="微软雅黑"/>
                <a:cs typeface="微软雅黑"/>
              </a:rPr>
              <a:t> </a:t>
            </a:r>
            <a:r>
              <a:rPr sz="1800" b="1" spc="254">
                <a:solidFill>
                  <a:srgbClr val="4F79A6"/>
                </a:solidFill>
                <a:latin typeface="微软雅黑"/>
                <a:cs typeface="微软雅黑"/>
              </a:rPr>
              <a:t>专家</a:t>
            </a:r>
            <a:r>
              <a:rPr sz="1800" b="1" spc="260">
                <a:solidFill>
                  <a:srgbClr val="4F79A6"/>
                </a:solidFill>
                <a:latin typeface="微软雅黑"/>
                <a:cs typeface="微软雅黑"/>
              </a:rPr>
              <a:t>评</a:t>
            </a:r>
            <a:r>
              <a:rPr sz="1800" b="1" spc="254">
                <a:solidFill>
                  <a:srgbClr val="4F79A6"/>
                </a:solidFill>
                <a:latin typeface="微软雅黑"/>
                <a:cs typeface="微软雅黑"/>
              </a:rPr>
              <a:t>审程序 更科学</a:t>
            </a:r>
            <a:endParaRPr sz="1800">
              <a:latin typeface="微软雅黑"/>
              <a:cs typeface="微软雅黑"/>
            </a:endParaRPr>
          </a:p>
        </p:txBody>
      </p:sp>
      <p:sp>
        <p:nvSpPr>
          <p:cNvPr id="16" name="object 16"/>
          <p:cNvSpPr/>
          <p:nvPr/>
        </p:nvSpPr>
        <p:spPr>
          <a:xfrm>
            <a:off x="13422399" y="6395685"/>
            <a:ext cx="469900" cy="475615"/>
          </a:xfrm>
          <a:custGeom>
            <a:rect l="l" t="t" r="r" b="b"/>
            <a:pathLst>
              <a:path w="469900" h="475615">
                <a:moveTo>
                  <a:pt x="469901" y="60519"/>
                </a:moveTo>
                <a:lnTo>
                  <a:pt x="0" y="60518"/>
                </a:lnTo>
                <a:lnTo>
                  <a:pt x="6" y="165285"/>
                </a:lnTo>
                <a:lnTo>
                  <a:pt x="7635" y="205289"/>
                </a:lnTo>
                <a:lnTo>
                  <a:pt x="28679" y="238683"/>
                </a:lnTo>
                <a:lnTo>
                  <a:pt x="60275" y="262344"/>
                </a:lnTo>
                <a:lnTo>
                  <a:pt x="99566" y="273179"/>
                </a:lnTo>
                <a:lnTo>
                  <a:pt x="100840" y="275842"/>
                </a:lnTo>
                <a:lnTo>
                  <a:pt x="123582" y="308574"/>
                </a:lnTo>
                <a:lnTo>
                  <a:pt x="178731" y="349085"/>
                </a:lnTo>
                <a:lnTo>
                  <a:pt x="211786" y="359398"/>
                </a:lnTo>
                <a:lnTo>
                  <a:pt x="211786" y="424911"/>
                </a:lnTo>
                <a:lnTo>
                  <a:pt x="168592" y="441028"/>
                </a:lnTo>
                <a:lnTo>
                  <a:pt x="138640" y="475611"/>
                </a:lnTo>
                <a:lnTo>
                  <a:pt x="331555" y="475612"/>
                </a:lnTo>
                <a:lnTo>
                  <a:pt x="302387" y="441028"/>
                </a:lnTo>
                <a:lnTo>
                  <a:pt x="258402" y="424911"/>
                </a:lnTo>
                <a:lnTo>
                  <a:pt x="258402" y="359398"/>
                </a:lnTo>
                <a:lnTo>
                  <a:pt x="320601" y="331351"/>
                </a:lnTo>
                <a:lnTo>
                  <a:pt x="366563" y="280951"/>
                </a:lnTo>
                <a:lnTo>
                  <a:pt x="370878" y="273148"/>
                </a:lnTo>
                <a:lnTo>
                  <a:pt x="409975" y="262175"/>
                </a:lnTo>
                <a:lnTo>
                  <a:pt x="441389" y="238497"/>
                </a:lnTo>
                <a:lnTo>
                  <a:pt x="447297" y="229086"/>
                </a:lnTo>
                <a:lnTo>
                  <a:pt x="87840" y="229086"/>
                </a:lnTo>
                <a:lnTo>
                  <a:pt x="68879" y="219445"/>
                </a:lnTo>
                <a:lnTo>
                  <a:pt x="54190" y="204746"/>
                </a:lnTo>
                <a:lnTo>
                  <a:pt x="44696" y="186259"/>
                </a:lnTo>
                <a:lnTo>
                  <a:pt x="41329" y="165285"/>
                </a:lnTo>
                <a:lnTo>
                  <a:pt x="41324" y="101824"/>
                </a:lnTo>
                <a:lnTo>
                  <a:pt x="469901" y="101825"/>
                </a:lnTo>
                <a:lnTo>
                  <a:pt x="469901" y="60519"/>
                </a:lnTo>
                <a:close/>
              </a:path>
              <a:path w="469900" h="475615">
                <a:moveTo>
                  <a:pt x="383914" y="101825"/>
                </a:moveTo>
                <a:lnTo>
                  <a:pt x="86690" y="101824"/>
                </a:lnTo>
                <a:lnTo>
                  <a:pt x="86690" y="212598"/>
                </a:lnTo>
                <a:lnTo>
                  <a:pt x="87007" y="220974"/>
                </a:lnTo>
                <a:lnTo>
                  <a:pt x="87840" y="229086"/>
                </a:lnTo>
                <a:lnTo>
                  <a:pt x="447297" y="229086"/>
                </a:lnTo>
                <a:lnTo>
                  <a:pt x="447403" y="228916"/>
                </a:lnTo>
                <a:lnTo>
                  <a:pt x="382552" y="228916"/>
                </a:lnTo>
                <a:lnTo>
                  <a:pt x="383558" y="219921"/>
                </a:lnTo>
                <a:lnTo>
                  <a:pt x="383861" y="212598"/>
                </a:lnTo>
                <a:lnTo>
                  <a:pt x="383914" y="101825"/>
                </a:lnTo>
                <a:close/>
              </a:path>
              <a:path w="469900" h="475615">
                <a:moveTo>
                  <a:pt x="469901" y="101825"/>
                </a:moveTo>
                <a:lnTo>
                  <a:pt x="428579" y="101825"/>
                </a:lnTo>
                <a:lnTo>
                  <a:pt x="428574" y="165285"/>
                </a:lnTo>
                <a:lnTo>
                  <a:pt x="425141" y="186503"/>
                </a:lnTo>
                <a:lnTo>
                  <a:pt x="415575" y="204952"/>
                </a:lnTo>
                <a:lnTo>
                  <a:pt x="401004" y="219467"/>
                </a:lnTo>
                <a:lnTo>
                  <a:pt x="382552" y="228916"/>
                </a:lnTo>
                <a:lnTo>
                  <a:pt x="447403" y="228916"/>
                </a:lnTo>
                <a:lnTo>
                  <a:pt x="462235" y="205289"/>
                </a:lnTo>
                <a:lnTo>
                  <a:pt x="462347" y="204952"/>
                </a:lnTo>
                <a:lnTo>
                  <a:pt x="469901" y="165285"/>
                </a:lnTo>
                <a:lnTo>
                  <a:pt x="469901" y="101825"/>
                </a:lnTo>
                <a:close/>
              </a:path>
              <a:path w="469900" h="475615">
                <a:moveTo>
                  <a:pt x="376529" y="0"/>
                </a:moveTo>
                <a:lnTo>
                  <a:pt x="93642" y="0"/>
                </a:lnTo>
                <a:lnTo>
                  <a:pt x="86665" y="6006"/>
                </a:lnTo>
                <a:lnTo>
                  <a:pt x="86665" y="60518"/>
                </a:lnTo>
                <a:lnTo>
                  <a:pt x="383914" y="60519"/>
                </a:lnTo>
                <a:lnTo>
                  <a:pt x="383914" y="6007"/>
                </a:lnTo>
                <a:lnTo>
                  <a:pt x="376529" y="0"/>
                </a:lnTo>
                <a:close/>
              </a:path>
            </a:pathLst>
          </a:custGeom>
          <a:solidFill>
            <a:srgbClr val="CDB454"/>
          </a:solidFill>
        </p:spPr>
        <p:txBody>
          <a:bodyPr wrap="square" lIns="0" tIns="0" rIns="0" bIns="0" rtlCol="0"/>
          <a:lstStyle/>
          <a:p/>
        </p:txBody>
      </p:sp>
      <p:sp>
        <p:nvSpPr>
          <p:cNvPr id="17" name="object 17"/>
          <p:cNvSpPr/>
          <p:nvPr/>
        </p:nvSpPr>
        <p:spPr>
          <a:xfrm>
            <a:off x="13442243" y="2827722"/>
            <a:ext cx="503555" cy="467359"/>
          </a:xfrm>
          <a:custGeom>
            <a:rect l="l" t="t" r="r" b="b"/>
            <a:pathLst>
              <a:path w="503555" h="467359">
                <a:moveTo>
                  <a:pt x="191311" y="281560"/>
                </a:moveTo>
                <a:lnTo>
                  <a:pt x="0" y="281560"/>
                </a:lnTo>
                <a:lnTo>
                  <a:pt x="0" y="426702"/>
                </a:lnTo>
                <a:lnTo>
                  <a:pt x="3152" y="442424"/>
                </a:lnTo>
                <a:lnTo>
                  <a:pt x="11729" y="455260"/>
                </a:lnTo>
                <a:lnTo>
                  <a:pt x="24415" y="463912"/>
                </a:lnTo>
                <a:lnTo>
                  <a:pt x="39892" y="467084"/>
                </a:lnTo>
                <a:lnTo>
                  <a:pt x="463242" y="467084"/>
                </a:lnTo>
                <a:lnTo>
                  <a:pt x="478838" y="463912"/>
                </a:lnTo>
                <a:lnTo>
                  <a:pt x="491513" y="455260"/>
                </a:lnTo>
                <a:lnTo>
                  <a:pt x="500026" y="442424"/>
                </a:lnTo>
                <a:lnTo>
                  <a:pt x="503139" y="426702"/>
                </a:lnTo>
                <a:lnTo>
                  <a:pt x="503139" y="299625"/>
                </a:lnTo>
                <a:lnTo>
                  <a:pt x="195799" y="299625"/>
                </a:lnTo>
                <a:lnTo>
                  <a:pt x="191311" y="295105"/>
                </a:lnTo>
                <a:lnTo>
                  <a:pt x="191311" y="281560"/>
                </a:lnTo>
                <a:close/>
              </a:path>
              <a:path w="503555" h="467359">
                <a:moveTo>
                  <a:pt x="503139" y="281560"/>
                </a:moveTo>
                <a:lnTo>
                  <a:pt x="312954" y="281560"/>
                </a:lnTo>
                <a:lnTo>
                  <a:pt x="312954" y="295105"/>
                </a:lnTo>
                <a:lnTo>
                  <a:pt x="308450" y="299625"/>
                </a:lnTo>
                <a:lnTo>
                  <a:pt x="503139" y="299625"/>
                </a:lnTo>
                <a:lnTo>
                  <a:pt x="503139" y="281560"/>
                </a:lnTo>
                <a:close/>
              </a:path>
              <a:path w="503555" h="467359">
                <a:moveTo>
                  <a:pt x="463536" y="70033"/>
                </a:moveTo>
                <a:lnTo>
                  <a:pt x="39891" y="70033"/>
                </a:lnTo>
                <a:lnTo>
                  <a:pt x="24414" y="73207"/>
                </a:lnTo>
                <a:lnTo>
                  <a:pt x="11728" y="81863"/>
                </a:lnTo>
                <a:lnTo>
                  <a:pt x="3151" y="94701"/>
                </a:lnTo>
                <a:lnTo>
                  <a:pt x="0" y="110422"/>
                </a:lnTo>
                <a:lnTo>
                  <a:pt x="0" y="251620"/>
                </a:lnTo>
                <a:lnTo>
                  <a:pt x="191311" y="251620"/>
                </a:lnTo>
                <a:lnTo>
                  <a:pt x="191311" y="238059"/>
                </a:lnTo>
                <a:lnTo>
                  <a:pt x="195799" y="233539"/>
                </a:lnTo>
                <a:lnTo>
                  <a:pt x="503139" y="233539"/>
                </a:lnTo>
                <a:lnTo>
                  <a:pt x="503139" y="110422"/>
                </a:lnTo>
                <a:lnTo>
                  <a:pt x="500148" y="94701"/>
                </a:lnTo>
                <a:lnTo>
                  <a:pt x="491653" y="81863"/>
                </a:lnTo>
                <a:lnTo>
                  <a:pt x="479001" y="73207"/>
                </a:lnTo>
                <a:lnTo>
                  <a:pt x="463536" y="70033"/>
                </a:lnTo>
                <a:close/>
              </a:path>
              <a:path w="503555" h="467359">
                <a:moveTo>
                  <a:pt x="503139" y="233539"/>
                </a:moveTo>
                <a:lnTo>
                  <a:pt x="308449" y="233539"/>
                </a:lnTo>
                <a:lnTo>
                  <a:pt x="312953" y="238059"/>
                </a:lnTo>
                <a:lnTo>
                  <a:pt x="312953" y="251620"/>
                </a:lnTo>
                <a:lnTo>
                  <a:pt x="503139" y="251620"/>
                </a:lnTo>
                <a:lnTo>
                  <a:pt x="503139" y="233539"/>
                </a:lnTo>
                <a:close/>
              </a:path>
              <a:path w="503555" h="467359">
                <a:moveTo>
                  <a:pt x="317162" y="0"/>
                </a:moveTo>
                <a:lnTo>
                  <a:pt x="186528" y="0"/>
                </a:lnTo>
                <a:lnTo>
                  <a:pt x="175052" y="2771"/>
                </a:lnTo>
                <a:lnTo>
                  <a:pt x="165678" y="10097"/>
                </a:lnTo>
                <a:lnTo>
                  <a:pt x="159356" y="20493"/>
                </a:lnTo>
                <a:lnTo>
                  <a:pt x="157037" y="32478"/>
                </a:lnTo>
                <a:lnTo>
                  <a:pt x="157038" y="70033"/>
                </a:lnTo>
                <a:lnTo>
                  <a:pt x="346660" y="70033"/>
                </a:lnTo>
                <a:lnTo>
                  <a:pt x="346660" y="69755"/>
                </a:lnTo>
                <a:lnTo>
                  <a:pt x="192441" y="69755"/>
                </a:lnTo>
                <a:lnTo>
                  <a:pt x="192441" y="36720"/>
                </a:lnTo>
                <a:lnTo>
                  <a:pt x="195520" y="33329"/>
                </a:lnTo>
                <a:lnTo>
                  <a:pt x="346660" y="33329"/>
                </a:lnTo>
                <a:lnTo>
                  <a:pt x="346660" y="32478"/>
                </a:lnTo>
                <a:lnTo>
                  <a:pt x="344342" y="20493"/>
                </a:lnTo>
                <a:lnTo>
                  <a:pt x="338022" y="10097"/>
                </a:lnTo>
                <a:lnTo>
                  <a:pt x="328646" y="2771"/>
                </a:lnTo>
                <a:lnTo>
                  <a:pt x="317162" y="0"/>
                </a:lnTo>
                <a:close/>
              </a:path>
              <a:path w="503555" h="467359">
                <a:moveTo>
                  <a:pt x="346660" y="33329"/>
                </a:moveTo>
                <a:lnTo>
                  <a:pt x="307614" y="33329"/>
                </a:lnTo>
                <a:lnTo>
                  <a:pt x="310988" y="36441"/>
                </a:lnTo>
                <a:lnTo>
                  <a:pt x="310988" y="69755"/>
                </a:lnTo>
                <a:lnTo>
                  <a:pt x="346660" y="69755"/>
                </a:lnTo>
                <a:lnTo>
                  <a:pt x="346660" y="33329"/>
                </a:lnTo>
                <a:close/>
              </a:path>
            </a:pathLst>
          </a:custGeom>
          <a:solidFill>
            <a:srgbClr val="AE7AA0"/>
          </a:solidFill>
        </p:spPr>
        <p:txBody>
          <a:bodyPr wrap="square" lIns="0" tIns="0" rIns="0" bIns="0" rtlCol="0"/>
          <a:lstStyle/>
          <a:p/>
        </p:txBody>
      </p:sp>
      <p:sp>
        <p:nvSpPr>
          <p:cNvPr id="18" name="object 18"/>
          <p:cNvSpPr/>
          <p:nvPr/>
        </p:nvSpPr>
        <p:spPr>
          <a:xfrm>
            <a:off x="676936" y="2790022"/>
            <a:ext cx="561340" cy="441959"/>
          </a:xfrm>
          <a:custGeom>
            <a:rect l="l" t="t" r="r" b="b"/>
            <a:pathLst>
              <a:path w="561340" h="441959">
                <a:moveTo>
                  <a:pt x="394945" y="0"/>
                </a:moveTo>
                <a:lnTo>
                  <a:pt x="325273" y="17913"/>
                </a:lnTo>
                <a:lnTo>
                  <a:pt x="25688" y="227168"/>
                </a:lnTo>
                <a:lnTo>
                  <a:pt x="862" y="264189"/>
                </a:lnTo>
                <a:lnTo>
                  <a:pt x="0" y="286490"/>
                </a:lnTo>
                <a:lnTo>
                  <a:pt x="7523" y="308262"/>
                </a:lnTo>
                <a:lnTo>
                  <a:pt x="38850" y="362926"/>
                </a:lnTo>
                <a:lnTo>
                  <a:pt x="38850" y="400350"/>
                </a:lnTo>
                <a:lnTo>
                  <a:pt x="63921" y="438172"/>
                </a:lnTo>
                <a:lnTo>
                  <a:pt x="520278" y="441398"/>
                </a:lnTo>
                <a:lnTo>
                  <a:pt x="536262" y="438173"/>
                </a:lnTo>
                <a:lnTo>
                  <a:pt x="549310" y="429376"/>
                </a:lnTo>
                <a:lnTo>
                  <a:pt x="558104" y="416328"/>
                </a:lnTo>
                <a:lnTo>
                  <a:pt x="561328" y="400350"/>
                </a:lnTo>
                <a:lnTo>
                  <a:pt x="561328" y="338355"/>
                </a:lnTo>
                <a:lnTo>
                  <a:pt x="224734" y="338354"/>
                </a:lnTo>
                <a:lnTo>
                  <a:pt x="215843" y="304878"/>
                </a:lnTo>
                <a:lnTo>
                  <a:pt x="429477" y="248133"/>
                </a:lnTo>
                <a:lnTo>
                  <a:pt x="281900" y="248133"/>
                </a:lnTo>
                <a:lnTo>
                  <a:pt x="447179" y="155990"/>
                </a:lnTo>
                <a:lnTo>
                  <a:pt x="506992" y="155990"/>
                </a:lnTo>
                <a:lnTo>
                  <a:pt x="498381" y="132154"/>
                </a:lnTo>
                <a:lnTo>
                  <a:pt x="533211" y="111904"/>
                </a:lnTo>
                <a:lnTo>
                  <a:pt x="459252" y="32218"/>
                </a:lnTo>
                <a:lnTo>
                  <a:pt x="429528" y="10031"/>
                </a:lnTo>
                <a:lnTo>
                  <a:pt x="394945" y="0"/>
                </a:lnTo>
                <a:close/>
              </a:path>
              <a:path w="561340" h="441959">
                <a:moveTo>
                  <a:pt x="506992" y="155990"/>
                </a:moveTo>
                <a:lnTo>
                  <a:pt x="447179" y="155990"/>
                </a:lnTo>
                <a:lnTo>
                  <a:pt x="459838" y="196637"/>
                </a:lnTo>
                <a:lnTo>
                  <a:pt x="281900" y="248133"/>
                </a:lnTo>
                <a:lnTo>
                  <a:pt x="429477" y="248133"/>
                </a:lnTo>
                <a:lnTo>
                  <a:pt x="530577" y="221278"/>
                </a:lnTo>
                <a:lnTo>
                  <a:pt x="506992" y="155990"/>
                </a:lnTo>
                <a:close/>
              </a:path>
            </a:pathLst>
          </a:custGeom>
          <a:solidFill>
            <a:srgbClr val="4F79A6"/>
          </a:solidFill>
        </p:spPr>
        <p:txBody>
          <a:bodyPr wrap="square" lIns="0" tIns="0" rIns="0" bIns="0" rtlCol="0"/>
          <a:lstStyle/>
          <a:p/>
        </p:txBody>
      </p:sp>
      <p:sp>
        <p:nvSpPr>
          <p:cNvPr id="19" name="object 19"/>
          <p:cNvSpPr/>
          <p:nvPr/>
        </p:nvSpPr>
        <p:spPr>
          <a:xfrm>
            <a:off x="763854" y="7870856"/>
            <a:ext cx="386080" cy="489584"/>
          </a:xfrm>
          <a:custGeom>
            <a:rect l="l" t="t" r="r" b="b"/>
            <a:pathLst>
              <a:path w="386080" h="489584">
                <a:moveTo>
                  <a:pt x="0" y="29709"/>
                </a:moveTo>
                <a:lnTo>
                  <a:pt x="0" y="481560"/>
                </a:lnTo>
                <a:lnTo>
                  <a:pt x="7844" y="489384"/>
                </a:lnTo>
                <a:lnTo>
                  <a:pt x="377651" y="489385"/>
                </a:lnTo>
                <a:lnTo>
                  <a:pt x="385493" y="481560"/>
                </a:lnTo>
                <a:lnTo>
                  <a:pt x="385493" y="349563"/>
                </a:lnTo>
                <a:lnTo>
                  <a:pt x="112982" y="349563"/>
                </a:lnTo>
                <a:lnTo>
                  <a:pt x="105133" y="341738"/>
                </a:lnTo>
                <a:lnTo>
                  <a:pt x="105133" y="322429"/>
                </a:lnTo>
                <a:lnTo>
                  <a:pt x="112982" y="314607"/>
                </a:lnTo>
                <a:lnTo>
                  <a:pt x="385493" y="314607"/>
                </a:lnTo>
                <a:lnTo>
                  <a:pt x="385493" y="262180"/>
                </a:lnTo>
                <a:lnTo>
                  <a:pt x="112982" y="262180"/>
                </a:lnTo>
                <a:lnTo>
                  <a:pt x="105133" y="254343"/>
                </a:lnTo>
                <a:lnTo>
                  <a:pt x="105133" y="235035"/>
                </a:lnTo>
                <a:lnTo>
                  <a:pt x="112982" y="227213"/>
                </a:lnTo>
                <a:lnTo>
                  <a:pt x="385493" y="227213"/>
                </a:lnTo>
                <a:lnTo>
                  <a:pt x="385493" y="116036"/>
                </a:lnTo>
                <a:lnTo>
                  <a:pt x="74638" y="116036"/>
                </a:lnTo>
                <a:lnTo>
                  <a:pt x="36541" y="93909"/>
                </a:lnTo>
                <a:lnTo>
                  <a:pt x="0" y="29709"/>
                </a:lnTo>
                <a:close/>
              </a:path>
              <a:path w="386080" h="489584">
                <a:moveTo>
                  <a:pt x="385493" y="314607"/>
                </a:moveTo>
                <a:lnTo>
                  <a:pt x="272515" y="314607"/>
                </a:lnTo>
                <a:lnTo>
                  <a:pt x="280357" y="322429"/>
                </a:lnTo>
                <a:lnTo>
                  <a:pt x="280357" y="341738"/>
                </a:lnTo>
                <a:lnTo>
                  <a:pt x="272515" y="349563"/>
                </a:lnTo>
                <a:lnTo>
                  <a:pt x="385493" y="349563"/>
                </a:lnTo>
                <a:lnTo>
                  <a:pt x="385493" y="314607"/>
                </a:lnTo>
                <a:close/>
              </a:path>
              <a:path w="386080" h="489584">
                <a:moveTo>
                  <a:pt x="385493" y="227213"/>
                </a:moveTo>
                <a:lnTo>
                  <a:pt x="272515" y="227213"/>
                </a:lnTo>
                <a:lnTo>
                  <a:pt x="280357" y="235035"/>
                </a:lnTo>
                <a:lnTo>
                  <a:pt x="280357" y="254343"/>
                </a:lnTo>
                <a:lnTo>
                  <a:pt x="272515" y="262180"/>
                </a:lnTo>
                <a:lnTo>
                  <a:pt x="385493" y="262180"/>
                </a:lnTo>
                <a:lnTo>
                  <a:pt x="385493" y="227213"/>
                </a:lnTo>
                <a:close/>
              </a:path>
              <a:path w="386080" h="489584">
                <a:moveTo>
                  <a:pt x="385493" y="31574"/>
                </a:moveTo>
                <a:lnTo>
                  <a:pt x="350373" y="93781"/>
                </a:lnTo>
                <a:lnTo>
                  <a:pt x="312203" y="116036"/>
                </a:lnTo>
                <a:lnTo>
                  <a:pt x="385493" y="116036"/>
                </a:lnTo>
                <a:lnTo>
                  <a:pt x="385493" y="31574"/>
                </a:lnTo>
                <a:close/>
              </a:path>
              <a:path w="386080" h="489584">
                <a:moveTo>
                  <a:pt x="369698" y="0"/>
                </a:moveTo>
                <a:lnTo>
                  <a:pt x="16124" y="0"/>
                </a:lnTo>
                <a:lnTo>
                  <a:pt x="14765" y="175"/>
                </a:lnTo>
                <a:lnTo>
                  <a:pt x="13463" y="477"/>
                </a:lnTo>
                <a:lnTo>
                  <a:pt x="51780" y="67815"/>
                </a:lnTo>
                <a:lnTo>
                  <a:pt x="312203" y="81085"/>
                </a:lnTo>
                <a:lnTo>
                  <a:pt x="319128" y="80159"/>
                </a:lnTo>
                <a:lnTo>
                  <a:pt x="325463" y="77505"/>
                </a:lnTo>
                <a:lnTo>
                  <a:pt x="330893" y="73302"/>
                </a:lnTo>
                <a:lnTo>
                  <a:pt x="335105" y="67735"/>
                </a:lnTo>
                <a:lnTo>
                  <a:pt x="372940" y="717"/>
                </a:lnTo>
                <a:lnTo>
                  <a:pt x="371359" y="255"/>
                </a:lnTo>
                <a:lnTo>
                  <a:pt x="369698" y="0"/>
                </a:lnTo>
                <a:close/>
              </a:path>
            </a:pathLst>
          </a:custGeom>
          <a:solidFill>
            <a:srgbClr val="9C7661"/>
          </a:solidFill>
        </p:spPr>
        <p:txBody>
          <a:bodyPr wrap="square" lIns="0" tIns="0" rIns="0" bIns="0" rtlCol="0"/>
          <a:lstStyle/>
          <a:p/>
        </p:txBody>
      </p:sp>
      <p:sp>
        <p:nvSpPr>
          <p:cNvPr id="20" name="object 20"/>
          <p:cNvSpPr/>
          <p:nvPr/>
        </p:nvSpPr>
        <p:spPr>
          <a:xfrm>
            <a:off x="674115" y="2635521"/>
            <a:ext cx="6500495" cy="0"/>
          </a:xfrm>
          <a:custGeom>
            <a:rect l="l" t="t" r="r" b="b"/>
            <a:pathLst>
              <a:path w="6500495">
                <a:moveTo>
                  <a:pt x="0" y="0"/>
                </a:moveTo>
                <a:lnTo>
                  <a:pt x="6500220" y="0"/>
                </a:lnTo>
              </a:path>
            </a:pathLst>
          </a:custGeom>
          <a:ln w="31412">
            <a:solidFill>
              <a:srgbClr val="4F79A6"/>
            </a:solidFill>
          </a:ln>
        </p:spPr>
        <p:txBody>
          <a:bodyPr wrap="square" lIns="0" tIns="0" rIns="0" bIns="0" rtlCol="0"/>
          <a:lstStyle/>
          <a:p/>
        </p:txBody>
      </p:sp>
      <p:sp>
        <p:nvSpPr>
          <p:cNvPr id="21" name="object 21"/>
          <p:cNvSpPr/>
          <p:nvPr/>
        </p:nvSpPr>
        <p:spPr>
          <a:xfrm>
            <a:off x="674115" y="3443455"/>
            <a:ext cx="6500495" cy="0"/>
          </a:xfrm>
          <a:custGeom>
            <a:rect l="l" t="t" r="r" b="b"/>
            <a:pathLst>
              <a:path w="6500495">
                <a:moveTo>
                  <a:pt x="0" y="0"/>
                </a:moveTo>
                <a:lnTo>
                  <a:pt x="6500220" y="0"/>
                </a:lnTo>
              </a:path>
            </a:pathLst>
          </a:custGeom>
          <a:ln w="31412">
            <a:solidFill>
              <a:srgbClr val="4F79A6"/>
            </a:solidFill>
          </a:ln>
        </p:spPr>
        <p:txBody>
          <a:bodyPr wrap="square" lIns="0" tIns="0" rIns="0" bIns="0" rtlCol="0"/>
          <a:lstStyle/>
          <a:p/>
        </p:txBody>
      </p:sp>
      <p:sp>
        <p:nvSpPr>
          <p:cNvPr id="22" name="object 22"/>
          <p:cNvSpPr txBox="1"/>
          <p:nvPr/>
        </p:nvSpPr>
        <p:spPr>
          <a:xfrm>
            <a:off x="736680" y="6501238"/>
            <a:ext cx="6217285" cy="614045"/>
          </a:xfrm>
          <a:prstGeom prst="rect">
            <a:avLst/>
          </a:prstGeom>
        </p:spPr>
        <p:txBody>
          <a:bodyPr vert="horz" wrap="square" lIns="0" tIns="11430" rIns="0" bIns="0" rtlCol="0">
            <a:spAutoFit/>
          </a:bodyPr>
          <a:lstStyle/>
          <a:p>
            <a:pPr marL="295275" marR="5080" indent="-283210">
              <a:lnSpc>
                <a:spcPct val="133100"/>
              </a:lnSpc>
              <a:spcBef>
                <a:spcPts val="90"/>
              </a:spcBef>
              <a:buFont typeface="Arial"/>
              <a:buChar char="•"/>
              <a:tabLst>
                <a:tab pos="295275"/>
                <a:tab pos="295910"/>
              </a:tabLst>
            </a:pPr>
            <a:r>
              <a:rPr sz="1450" spc="155">
                <a:latin typeface="微软雅黑"/>
                <a:cs typeface="微软雅黑"/>
              </a:rPr>
              <a:t>医保目录调整工</a:t>
            </a:r>
            <a:r>
              <a:rPr sz="1450" spc="145">
                <a:latin typeface="微软雅黑"/>
                <a:cs typeface="微软雅黑"/>
              </a:rPr>
              <a:t>作</a:t>
            </a:r>
            <a:r>
              <a:rPr sz="1450" spc="155">
                <a:latin typeface="微软雅黑"/>
                <a:cs typeface="微软雅黑"/>
              </a:rPr>
              <a:t>方</a:t>
            </a:r>
            <a:r>
              <a:rPr sz="1450" spc="145">
                <a:latin typeface="微软雅黑"/>
                <a:cs typeface="微软雅黑"/>
              </a:rPr>
              <a:t>案</a:t>
            </a:r>
            <a:r>
              <a:rPr sz="1450" spc="155">
                <a:latin typeface="微软雅黑"/>
                <a:cs typeface="微软雅黑"/>
              </a:rPr>
              <a:t>的</a:t>
            </a:r>
            <a:r>
              <a:rPr sz="1450" spc="145">
                <a:latin typeface="微软雅黑"/>
                <a:cs typeface="微软雅黑"/>
              </a:rPr>
              <a:t>监</a:t>
            </a:r>
            <a:r>
              <a:rPr sz="1450" spc="155">
                <a:latin typeface="微软雅黑"/>
                <a:cs typeface="微软雅黑"/>
              </a:rPr>
              <a:t>督</a:t>
            </a:r>
            <a:r>
              <a:rPr sz="1450" spc="145">
                <a:latin typeface="微软雅黑"/>
                <a:cs typeface="微软雅黑"/>
              </a:rPr>
              <a:t>机</a:t>
            </a:r>
            <a:r>
              <a:rPr sz="1450" spc="155">
                <a:latin typeface="微软雅黑"/>
                <a:cs typeface="微软雅黑"/>
              </a:rPr>
              <a:t>制</a:t>
            </a:r>
            <a:r>
              <a:rPr sz="1450" spc="145">
                <a:latin typeface="微软雅黑"/>
                <a:cs typeface="微软雅黑"/>
              </a:rPr>
              <a:t>部</a:t>
            </a:r>
            <a:r>
              <a:rPr sz="1450" spc="155">
                <a:latin typeface="微软雅黑"/>
                <a:cs typeface="微软雅黑"/>
              </a:rPr>
              <a:t>分</a:t>
            </a:r>
            <a:r>
              <a:rPr sz="1450" spc="145">
                <a:latin typeface="微软雅黑"/>
                <a:cs typeface="微软雅黑"/>
              </a:rPr>
              <a:t>，</a:t>
            </a:r>
            <a:r>
              <a:rPr sz="1450" spc="155">
                <a:latin typeface="微软雅黑"/>
                <a:cs typeface="微软雅黑"/>
              </a:rPr>
              <a:t>首</a:t>
            </a:r>
            <a:r>
              <a:rPr sz="1450" spc="145">
                <a:latin typeface="微软雅黑"/>
                <a:cs typeface="微软雅黑"/>
              </a:rPr>
              <a:t>次</a:t>
            </a:r>
            <a:r>
              <a:rPr sz="1450" spc="155">
                <a:latin typeface="微软雅黑"/>
                <a:cs typeface="微软雅黑"/>
              </a:rPr>
              <a:t>提</a:t>
            </a:r>
            <a:r>
              <a:rPr sz="1450" spc="145">
                <a:latin typeface="微软雅黑"/>
                <a:cs typeface="微软雅黑"/>
              </a:rPr>
              <a:t>出</a:t>
            </a:r>
            <a:r>
              <a:rPr sz="1450" spc="155">
                <a:latin typeface="微软雅黑"/>
                <a:cs typeface="微软雅黑"/>
              </a:rPr>
              <a:t>加</a:t>
            </a:r>
            <a:r>
              <a:rPr sz="1450" spc="145">
                <a:latin typeface="微软雅黑"/>
                <a:cs typeface="微软雅黑"/>
              </a:rPr>
              <a:t>强</a:t>
            </a:r>
            <a:r>
              <a:rPr sz="1450" spc="155">
                <a:latin typeface="微软雅黑"/>
                <a:cs typeface="微软雅黑"/>
              </a:rPr>
              <a:t>对</a:t>
            </a:r>
            <a:r>
              <a:rPr sz="1450" spc="145">
                <a:latin typeface="微软雅黑"/>
                <a:cs typeface="微软雅黑"/>
              </a:rPr>
              <a:t>企</a:t>
            </a:r>
            <a:r>
              <a:rPr sz="1450" spc="155">
                <a:latin typeface="微软雅黑"/>
                <a:cs typeface="微软雅黑"/>
              </a:rPr>
              <a:t>业</a:t>
            </a:r>
            <a:r>
              <a:rPr sz="1450" spc="145">
                <a:latin typeface="微软雅黑"/>
                <a:cs typeface="微软雅黑"/>
              </a:rPr>
              <a:t>行</a:t>
            </a:r>
            <a:r>
              <a:rPr sz="1450" spc="30">
                <a:latin typeface="微软雅黑"/>
                <a:cs typeface="微软雅黑"/>
              </a:rPr>
              <a:t>为 </a:t>
            </a:r>
            <a:r>
              <a:rPr sz="1450" spc="155">
                <a:latin typeface="微软雅黑"/>
                <a:cs typeface="微软雅黑"/>
              </a:rPr>
              <a:t>的监督管理</a:t>
            </a:r>
            <a:endParaRPr sz="1450">
              <a:latin typeface="微软雅黑"/>
              <a:cs typeface="微软雅黑"/>
            </a:endParaRPr>
          </a:p>
        </p:txBody>
      </p:sp>
      <p:sp>
        <p:nvSpPr>
          <p:cNvPr id="23" name="object 23"/>
          <p:cNvSpPr txBox="1"/>
          <p:nvPr/>
        </p:nvSpPr>
        <p:spPr>
          <a:xfrm>
            <a:off x="1508405" y="5786599"/>
            <a:ext cx="3161665" cy="301625"/>
          </a:xfrm>
          <a:prstGeom prst="rect">
            <a:avLst/>
          </a:prstGeom>
        </p:spPr>
        <p:txBody>
          <a:bodyPr vert="horz" wrap="square" lIns="0" tIns="13970" rIns="0" bIns="0" rtlCol="0">
            <a:spAutoFit/>
          </a:bodyPr>
          <a:lstStyle/>
          <a:p>
            <a:pPr marL="12700">
              <a:lnSpc>
                <a:spcPct val="100000"/>
              </a:lnSpc>
              <a:spcBef>
                <a:spcPts val="110"/>
              </a:spcBef>
            </a:pPr>
            <a:r>
              <a:rPr sz="1800" b="1" spc="254">
                <a:solidFill>
                  <a:srgbClr val="5DB8DF"/>
                </a:solidFill>
                <a:latin typeface="微软雅黑"/>
                <a:cs typeface="微软雅黑"/>
              </a:rPr>
              <a:t>首次提出对申报企业的监督</a:t>
            </a:r>
            <a:endParaRPr sz="1800">
              <a:latin typeface="微软雅黑"/>
              <a:cs typeface="微软雅黑"/>
            </a:endParaRPr>
          </a:p>
        </p:txBody>
      </p:sp>
      <p:sp>
        <p:nvSpPr>
          <p:cNvPr id="24" name="object 24"/>
          <p:cNvSpPr/>
          <p:nvPr/>
        </p:nvSpPr>
        <p:spPr>
          <a:xfrm>
            <a:off x="674115" y="5534281"/>
            <a:ext cx="6500495" cy="0"/>
          </a:xfrm>
          <a:custGeom>
            <a:rect l="l" t="t" r="r" b="b"/>
            <a:pathLst>
              <a:path w="6500495">
                <a:moveTo>
                  <a:pt x="0" y="0"/>
                </a:moveTo>
                <a:lnTo>
                  <a:pt x="6500220" y="0"/>
                </a:lnTo>
              </a:path>
            </a:pathLst>
          </a:custGeom>
          <a:ln w="31412">
            <a:solidFill>
              <a:srgbClr val="5DB8DF"/>
            </a:solidFill>
          </a:ln>
        </p:spPr>
        <p:txBody>
          <a:bodyPr wrap="square" lIns="0" tIns="0" rIns="0" bIns="0" rtlCol="0"/>
          <a:lstStyle/>
          <a:p/>
        </p:txBody>
      </p:sp>
      <p:sp>
        <p:nvSpPr>
          <p:cNvPr id="25" name="object 25"/>
          <p:cNvSpPr/>
          <p:nvPr/>
        </p:nvSpPr>
        <p:spPr>
          <a:xfrm>
            <a:off x="674115" y="6342215"/>
            <a:ext cx="6500495" cy="0"/>
          </a:xfrm>
          <a:custGeom>
            <a:rect l="l" t="t" r="r" b="b"/>
            <a:pathLst>
              <a:path w="6500495">
                <a:moveTo>
                  <a:pt x="0" y="0"/>
                </a:moveTo>
                <a:lnTo>
                  <a:pt x="6500220" y="0"/>
                </a:lnTo>
              </a:path>
            </a:pathLst>
          </a:custGeom>
          <a:ln w="31412">
            <a:solidFill>
              <a:srgbClr val="5DB8DF"/>
            </a:solidFill>
          </a:ln>
        </p:spPr>
        <p:txBody>
          <a:bodyPr wrap="square" lIns="0" tIns="0" rIns="0" bIns="0" rtlCol="0"/>
          <a:lstStyle/>
          <a:p/>
        </p:txBody>
      </p:sp>
      <p:sp>
        <p:nvSpPr>
          <p:cNvPr id="26" name="object 26"/>
          <p:cNvSpPr/>
          <p:nvPr/>
        </p:nvSpPr>
        <p:spPr>
          <a:xfrm>
            <a:off x="907423" y="6051653"/>
            <a:ext cx="247713" cy="87302"/>
          </a:xfrm>
          <a:prstGeom prst="rect">
            <a:avLst/>
          </a:prstGeom>
          <a:blipFill>
            <a:blip r:embed="rId12"/>
            <a:stretch>
              <a:fillRect/>
            </a:stretch>
          </a:blipFill>
        </p:spPr>
        <p:txBody>
          <a:bodyPr wrap="square" lIns="0" tIns="0" rIns="0" bIns="0" rtlCol="0"/>
          <a:lstStyle/>
          <a:p/>
        </p:txBody>
      </p:sp>
      <p:sp>
        <p:nvSpPr>
          <p:cNvPr id="27" name="object 27"/>
          <p:cNvSpPr/>
          <p:nvPr/>
        </p:nvSpPr>
        <p:spPr>
          <a:xfrm>
            <a:off x="1159954" y="5779435"/>
            <a:ext cx="160308" cy="263282"/>
          </a:xfrm>
          <a:prstGeom prst="rect">
            <a:avLst/>
          </a:prstGeom>
          <a:blipFill>
            <a:blip r:embed="rId13"/>
            <a:stretch>
              <a:fillRect/>
            </a:stretch>
          </a:blipFill>
        </p:spPr>
        <p:txBody>
          <a:bodyPr wrap="square" lIns="0" tIns="0" rIns="0" bIns="0" rtlCol="0"/>
          <a:lstStyle/>
          <a:p/>
        </p:txBody>
      </p:sp>
      <p:sp>
        <p:nvSpPr>
          <p:cNvPr id="28" name="object 28"/>
          <p:cNvSpPr/>
          <p:nvPr/>
        </p:nvSpPr>
        <p:spPr>
          <a:xfrm>
            <a:off x="872331" y="5753313"/>
            <a:ext cx="414655" cy="414655"/>
          </a:xfrm>
          <a:custGeom>
            <a:rect l="l" t="t" r="r" b="b"/>
            <a:pathLst>
              <a:path w="414655" h="414654">
                <a:moveTo>
                  <a:pt x="333251" y="281842"/>
                </a:moveTo>
                <a:lnTo>
                  <a:pt x="253218" y="281842"/>
                </a:lnTo>
                <a:lnTo>
                  <a:pt x="276613" y="304527"/>
                </a:lnTo>
                <a:lnTo>
                  <a:pt x="276087" y="313356"/>
                </a:lnTo>
                <a:lnTo>
                  <a:pt x="351616" y="402828"/>
                </a:lnTo>
                <a:lnTo>
                  <a:pt x="377159" y="414085"/>
                </a:lnTo>
                <a:lnTo>
                  <a:pt x="390991" y="411819"/>
                </a:lnTo>
                <a:lnTo>
                  <a:pt x="403206" y="404203"/>
                </a:lnTo>
                <a:lnTo>
                  <a:pt x="411452" y="392378"/>
                </a:lnTo>
                <a:lnTo>
                  <a:pt x="414473" y="378683"/>
                </a:lnTo>
                <a:lnTo>
                  <a:pt x="412205" y="364859"/>
                </a:lnTo>
                <a:lnTo>
                  <a:pt x="404582" y="352647"/>
                </a:lnTo>
                <a:lnTo>
                  <a:pt x="402518" y="350584"/>
                </a:lnTo>
                <a:lnTo>
                  <a:pt x="337854" y="285279"/>
                </a:lnTo>
                <a:lnTo>
                  <a:pt x="333251" y="281842"/>
                </a:lnTo>
                <a:close/>
              </a:path>
              <a:path w="414655" h="414654">
                <a:moveTo>
                  <a:pt x="156885" y="0"/>
                </a:moveTo>
                <a:lnTo>
                  <a:pt x="107012" y="7649"/>
                </a:lnTo>
                <a:lnTo>
                  <a:pt x="63910" y="29685"/>
                </a:lnTo>
                <a:lnTo>
                  <a:pt x="30055" y="63501"/>
                </a:lnTo>
                <a:lnTo>
                  <a:pt x="7926" y="106489"/>
                </a:lnTo>
                <a:lnTo>
                  <a:pt x="0" y="156044"/>
                </a:lnTo>
                <a:lnTo>
                  <a:pt x="7926" y="205681"/>
                </a:lnTo>
                <a:lnTo>
                  <a:pt x="30055" y="248917"/>
                </a:lnTo>
                <a:lnTo>
                  <a:pt x="63910" y="283145"/>
                </a:lnTo>
                <a:lnTo>
                  <a:pt x="107012" y="305759"/>
                </a:lnTo>
                <a:lnTo>
                  <a:pt x="156885" y="314151"/>
                </a:lnTo>
                <a:lnTo>
                  <a:pt x="182484" y="312099"/>
                </a:lnTo>
                <a:lnTo>
                  <a:pt x="207374" y="305988"/>
                </a:lnTo>
                <a:lnTo>
                  <a:pt x="231102" y="295881"/>
                </a:lnTo>
                <a:lnTo>
                  <a:pt x="253218" y="281842"/>
                </a:lnTo>
                <a:lnTo>
                  <a:pt x="333251" y="281842"/>
                </a:lnTo>
                <a:lnTo>
                  <a:pt x="330661" y="279909"/>
                </a:lnTo>
                <a:lnTo>
                  <a:pt x="322630" y="276343"/>
                </a:lnTo>
                <a:lnTo>
                  <a:pt x="318663" y="275656"/>
                </a:lnTo>
                <a:lnTo>
                  <a:pt x="304825" y="275655"/>
                </a:lnTo>
                <a:lnTo>
                  <a:pt x="281430" y="252971"/>
                </a:lnTo>
                <a:lnTo>
                  <a:pt x="290826" y="238535"/>
                </a:lnTo>
                <a:lnTo>
                  <a:pt x="61928" y="238535"/>
                </a:lnTo>
                <a:lnTo>
                  <a:pt x="37855" y="195281"/>
                </a:lnTo>
                <a:lnTo>
                  <a:pt x="32426" y="147709"/>
                </a:lnTo>
                <a:lnTo>
                  <a:pt x="45188" y="101555"/>
                </a:lnTo>
                <a:lnTo>
                  <a:pt x="75690" y="62555"/>
                </a:lnTo>
                <a:lnTo>
                  <a:pt x="113793" y="39956"/>
                </a:lnTo>
                <a:lnTo>
                  <a:pt x="157573" y="32308"/>
                </a:lnTo>
                <a:lnTo>
                  <a:pt x="251351" y="32308"/>
                </a:lnTo>
                <a:lnTo>
                  <a:pt x="250058" y="31005"/>
                </a:lnTo>
                <a:lnTo>
                  <a:pt x="206824" y="8392"/>
                </a:lnTo>
                <a:lnTo>
                  <a:pt x="156885" y="0"/>
                </a:lnTo>
                <a:close/>
              </a:path>
              <a:path w="414655" h="414654">
                <a:moveTo>
                  <a:pt x="313953" y="274839"/>
                </a:moveTo>
                <a:lnTo>
                  <a:pt x="304825" y="275655"/>
                </a:lnTo>
                <a:lnTo>
                  <a:pt x="318663" y="275656"/>
                </a:lnTo>
                <a:lnTo>
                  <a:pt x="313953" y="274839"/>
                </a:lnTo>
                <a:close/>
              </a:path>
              <a:path w="414655" h="414654">
                <a:moveTo>
                  <a:pt x="156197" y="214475"/>
                </a:moveTo>
                <a:lnTo>
                  <a:pt x="113137" y="219695"/>
                </a:lnTo>
                <a:lnTo>
                  <a:pt x="70830" y="233755"/>
                </a:lnTo>
                <a:lnTo>
                  <a:pt x="61928" y="238535"/>
                </a:lnTo>
                <a:lnTo>
                  <a:pt x="290826" y="238535"/>
                </a:lnTo>
                <a:lnTo>
                  <a:pt x="291274" y="237847"/>
                </a:lnTo>
                <a:lnTo>
                  <a:pt x="253218" y="237847"/>
                </a:lnTo>
                <a:lnTo>
                  <a:pt x="243402" y="233465"/>
                </a:lnTo>
                <a:lnTo>
                  <a:pt x="199257" y="219695"/>
                </a:lnTo>
                <a:lnTo>
                  <a:pt x="170636" y="215098"/>
                </a:lnTo>
                <a:lnTo>
                  <a:pt x="156197" y="214475"/>
                </a:lnTo>
                <a:close/>
              </a:path>
              <a:path w="414655" h="414654">
                <a:moveTo>
                  <a:pt x="251351" y="32308"/>
                </a:moveTo>
                <a:lnTo>
                  <a:pt x="157573" y="32308"/>
                </a:lnTo>
                <a:lnTo>
                  <a:pt x="206460" y="42093"/>
                </a:lnTo>
                <a:lnTo>
                  <a:pt x="246251" y="68828"/>
                </a:lnTo>
                <a:lnTo>
                  <a:pt x="273012" y="108580"/>
                </a:lnTo>
                <a:lnTo>
                  <a:pt x="282806" y="157419"/>
                </a:lnTo>
                <a:lnTo>
                  <a:pt x="280893" y="179363"/>
                </a:lnTo>
                <a:lnTo>
                  <a:pt x="275237" y="200469"/>
                </a:lnTo>
                <a:lnTo>
                  <a:pt x="265969" y="220157"/>
                </a:lnTo>
                <a:lnTo>
                  <a:pt x="253218" y="237847"/>
                </a:lnTo>
                <a:lnTo>
                  <a:pt x="291274" y="237847"/>
                </a:lnTo>
                <a:lnTo>
                  <a:pt x="295482" y="231381"/>
                </a:lnTo>
                <a:lnTo>
                  <a:pt x="305599" y="208116"/>
                </a:lnTo>
                <a:lnTo>
                  <a:pt x="311717" y="183563"/>
                </a:lnTo>
                <a:lnTo>
                  <a:pt x="313771" y="158106"/>
                </a:lnTo>
                <a:lnTo>
                  <a:pt x="306108" y="108469"/>
                </a:lnTo>
                <a:lnTo>
                  <a:pt x="284012" y="65233"/>
                </a:lnTo>
                <a:lnTo>
                  <a:pt x="251351" y="32308"/>
                </a:lnTo>
                <a:close/>
              </a:path>
            </a:pathLst>
          </a:custGeom>
          <a:solidFill>
            <a:srgbClr val="5DB8DF"/>
          </a:solidFill>
        </p:spPr>
        <p:txBody>
          <a:bodyPr wrap="square" lIns="0" tIns="0" rIns="0" bIns="0" rtlCol="0"/>
          <a:lstStyle/>
          <a:p/>
        </p:txBody>
      </p:sp>
      <p:sp>
        <p:nvSpPr>
          <p:cNvPr id="29" name="object 29"/>
          <p:cNvSpPr/>
          <p:nvPr/>
        </p:nvSpPr>
        <p:spPr>
          <a:xfrm>
            <a:off x="959030" y="5813806"/>
            <a:ext cx="138995" cy="138859"/>
          </a:xfrm>
          <a:prstGeom prst="rect">
            <a:avLst/>
          </a:prstGeom>
          <a:blipFill>
            <a:blip r:embed="rId14"/>
            <a:stretch>
              <a:fillRect/>
            </a:stretch>
          </a:blipFill>
        </p:spPr>
        <p:txBody>
          <a:bodyPr wrap="square" lIns="0" tIns="0" rIns="0" bIns="0" rtlCol="0"/>
          <a:lstStyle/>
          <a:p/>
        </p:txBody>
      </p:sp>
      <p:sp>
        <p:nvSpPr>
          <p:cNvPr id="30" name="object 30"/>
          <p:cNvSpPr/>
          <p:nvPr/>
        </p:nvSpPr>
        <p:spPr>
          <a:xfrm>
            <a:off x="742278" y="5779563"/>
            <a:ext cx="158952" cy="263153"/>
          </a:xfrm>
          <a:prstGeom prst="rect">
            <a:avLst/>
          </a:prstGeom>
          <a:blipFill>
            <a:blip r:embed="rId15"/>
            <a:stretch>
              <a:fillRect/>
            </a:stretch>
          </a:blipFill>
        </p:spPr>
        <p:txBody>
          <a:bodyPr wrap="square" lIns="0" tIns="0" rIns="0" bIns="0" rtlCol="0"/>
          <a:lstStyle/>
          <a:p/>
        </p:txBody>
      </p:sp>
      <p:sp>
        <p:nvSpPr>
          <p:cNvPr id="31" name="object 31"/>
          <p:cNvSpPr txBox="1"/>
          <p:nvPr/>
        </p:nvSpPr>
        <p:spPr>
          <a:xfrm>
            <a:off x="736680" y="8673527"/>
            <a:ext cx="6249035" cy="1306195"/>
          </a:xfrm>
          <a:prstGeom prst="rect">
            <a:avLst/>
          </a:prstGeom>
        </p:spPr>
        <p:txBody>
          <a:bodyPr vert="horz" wrap="square" lIns="0" tIns="11430" rIns="0" bIns="0" rtlCol="0">
            <a:spAutoFit/>
          </a:bodyPr>
          <a:lstStyle/>
          <a:p>
            <a:pPr marL="295275" marR="36195" indent="-283210">
              <a:lnSpc>
                <a:spcPct val="133100"/>
              </a:lnSpc>
              <a:spcBef>
                <a:spcPts val="90"/>
              </a:spcBef>
              <a:buFont typeface="Arial"/>
              <a:buChar char="•"/>
              <a:tabLst>
                <a:tab pos="295275"/>
                <a:tab pos="295910"/>
              </a:tabLst>
            </a:pPr>
            <a:r>
              <a:rPr sz="1450" spc="155">
                <a:latin typeface="微软雅黑"/>
                <a:cs typeface="微软雅黑"/>
              </a:rPr>
              <a:t>新冠药物未单列</a:t>
            </a:r>
            <a:r>
              <a:rPr sz="1450" spc="145">
                <a:latin typeface="微软雅黑"/>
                <a:cs typeface="微软雅黑"/>
              </a:rPr>
              <a:t>，</a:t>
            </a:r>
            <a:r>
              <a:rPr sz="1450" spc="155">
                <a:latin typeface="微软雅黑"/>
                <a:cs typeface="微软雅黑"/>
              </a:rPr>
              <a:t>合</a:t>
            </a:r>
            <a:r>
              <a:rPr sz="1450" spc="145">
                <a:latin typeface="微软雅黑"/>
                <a:cs typeface="微软雅黑"/>
              </a:rPr>
              <a:t>并</a:t>
            </a:r>
            <a:r>
              <a:rPr sz="1450" spc="155">
                <a:latin typeface="微软雅黑"/>
                <a:cs typeface="微软雅黑"/>
              </a:rPr>
              <a:t>到</a:t>
            </a:r>
            <a:r>
              <a:rPr sz="1450" spc="145">
                <a:latin typeface="微软雅黑"/>
                <a:cs typeface="微软雅黑"/>
              </a:rPr>
              <a:t>条</a:t>
            </a:r>
            <a:r>
              <a:rPr sz="1450" spc="155">
                <a:latin typeface="微软雅黑"/>
                <a:cs typeface="微软雅黑"/>
              </a:rPr>
              <a:t>件</a:t>
            </a:r>
            <a:r>
              <a:rPr sz="1450" spc="145">
                <a:latin typeface="微软雅黑"/>
                <a:cs typeface="微软雅黑"/>
              </a:rPr>
              <a:t>一</a:t>
            </a:r>
            <a:r>
              <a:rPr sz="1450" spc="155">
                <a:latin typeface="微软雅黑"/>
                <a:cs typeface="微软雅黑"/>
              </a:rPr>
              <a:t>：</a:t>
            </a:r>
            <a:r>
              <a:rPr sz="1450" spc="145">
                <a:latin typeface="微软雅黑"/>
                <a:cs typeface="微软雅黑"/>
              </a:rPr>
              <a:t>符</a:t>
            </a:r>
            <a:r>
              <a:rPr sz="1450" spc="155">
                <a:latin typeface="微软雅黑"/>
                <a:cs typeface="微软雅黑"/>
              </a:rPr>
              <a:t>合</a:t>
            </a:r>
            <a:r>
              <a:rPr sz="1450" spc="145">
                <a:latin typeface="微软雅黑"/>
                <a:cs typeface="微软雅黑"/>
              </a:rPr>
              <a:t>本</a:t>
            </a:r>
            <a:r>
              <a:rPr sz="1450" spc="155">
                <a:latin typeface="微软雅黑"/>
                <a:cs typeface="微软雅黑"/>
              </a:rPr>
              <a:t>条</a:t>
            </a:r>
            <a:r>
              <a:rPr sz="1450" spc="145">
                <a:latin typeface="微软雅黑"/>
                <a:cs typeface="微软雅黑"/>
              </a:rPr>
              <a:t>件</a:t>
            </a:r>
            <a:r>
              <a:rPr sz="1450" spc="155">
                <a:latin typeface="微软雅黑"/>
                <a:cs typeface="微软雅黑"/>
              </a:rPr>
              <a:t>的</a:t>
            </a:r>
            <a:r>
              <a:rPr sz="1450" spc="145">
                <a:latin typeface="微软雅黑"/>
                <a:cs typeface="微软雅黑"/>
              </a:rPr>
              <a:t>新</a:t>
            </a:r>
            <a:r>
              <a:rPr sz="1450" spc="155">
                <a:latin typeface="微软雅黑"/>
                <a:cs typeface="微软雅黑"/>
              </a:rPr>
              <a:t>冠</a:t>
            </a:r>
            <a:r>
              <a:rPr sz="1450" spc="145">
                <a:latin typeface="微软雅黑"/>
                <a:cs typeface="微软雅黑"/>
              </a:rPr>
              <a:t>治</a:t>
            </a:r>
            <a:r>
              <a:rPr sz="1450" spc="155">
                <a:latin typeface="微软雅黑"/>
                <a:cs typeface="微软雅黑"/>
              </a:rPr>
              <a:t>疗</a:t>
            </a:r>
            <a:r>
              <a:rPr sz="1450" spc="145">
                <a:latin typeface="微软雅黑"/>
                <a:cs typeface="微软雅黑"/>
              </a:rPr>
              <a:t>用</a:t>
            </a:r>
            <a:r>
              <a:rPr sz="1450" spc="155">
                <a:latin typeface="微软雅黑"/>
                <a:cs typeface="微软雅黑"/>
              </a:rPr>
              <a:t>药</a:t>
            </a:r>
            <a:r>
              <a:rPr sz="1450" spc="145">
                <a:latin typeface="微软雅黑"/>
                <a:cs typeface="微软雅黑"/>
              </a:rPr>
              <a:t>，</a:t>
            </a:r>
            <a:r>
              <a:rPr sz="1450" spc="30">
                <a:latin typeface="微软雅黑"/>
                <a:cs typeface="微软雅黑"/>
              </a:rPr>
              <a:t>可 </a:t>
            </a:r>
            <a:r>
              <a:rPr sz="1450" spc="155">
                <a:latin typeface="微软雅黑"/>
                <a:cs typeface="微软雅黑"/>
              </a:rPr>
              <a:t>按程序申报</a:t>
            </a:r>
            <a:endParaRPr sz="1450">
              <a:latin typeface="微软雅黑"/>
              <a:cs typeface="微软雅黑"/>
            </a:endParaRPr>
          </a:p>
          <a:p>
            <a:pPr marL="295275" marR="5080" indent="-283210">
              <a:lnSpc>
                <a:spcPct val="133100"/>
              </a:lnSpc>
              <a:spcBef>
                <a:spcPts val="819"/>
              </a:spcBef>
              <a:buFont typeface="Arial"/>
              <a:buChar char="•"/>
              <a:tabLst>
                <a:tab pos="295275"/>
                <a:tab pos="295910"/>
              </a:tabLst>
            </a:pPr>
            <a:r>
              <a:rPr sz="1450" spc="155">
                <a:latin typeface="微软雅黑"/>
                <a:cs typeface="微软雅黑"/>
              </a:rPr>
              <a:t>延续</a:t>
            </a:r>
            <a:r>
              <a:rPr sz="1450" spc="30">
                <a:latin typeface="微软雅黑"/>
                <a:cs typeface="微软雅黑"/>
              </a:rPr>
              <a:t>了</a:t>
            </a:r>
            <a:r>
              <a:rPr sz="1450" spc="254">
                <a:latin typeface="微软雅黑"/>
                <a:cs typeface="微软雅黑"/>
              </a:rPr>
              <a:t> </a:t>
            </a:r>
            <a:r>
              <a:rPr sz="1450" spc="110">
                <a:latin typeface="微软雅黑"/>
                <a:cs typeface="微软雅黑"/>
              </a:rPr>
              <a:t>2022</a:t>
            </a:r>
            <a:r>
              <a:rPr sz="1450" spc="240">
                <a:latin typeface="微软雅黑"/>
                <a:cs typeface="微软雅黑"/>
              </a:rPr>
              <a:t> </a:t>
            </a:r>
            <a:r>
              <a:rPr sz="1450" spc="155">
                <a:latin typeface="微软雅黑"/>
                <a:cs typeface="微软雅黑"/>
              </a:rPr>
              <a:t>年的政策</a:t>
            </a:r>
            <a:r>
              <a:rPr sz="1450" spc="30">
                <a:latin typeface="微软雅黑"/>
                <a:cs typeface="微软雅黑"/>
              </a:rPr>
              <a:t>，</a:t>
            </a:r>
            <a:r>
              <a:rPr sz="1450" spc="-305">
                <a:latin typeface="微软雅黑"/>
                <a:cs typeface="微软雅黑"/>
              </a:rPr>
              <a:t> </a:t>
            </a:r>
            <a:r>
              <a:rPr sz="1450" spc="155">
                <a:latin typeface="微软雅黑"/>
                <a:cs typeface="微软雅黑"/>
              </a:rPr>
              <a:t>对儿</a:t>
            </a:r>
            <a:r>
              <a:rPr sz="1450" spc="145">
                <a:latin typeface="微软雅黑"/>
                <a:cs typeface="微软雅黑"/>
              </a:rPr>
              <a:t>童</a:t>
            </a:r>
            <a:r>
              <a:rPr sz="1450" spc="155">
                <a:latin typeface="微软雅黑"/>
                <a:cs typeface="微软雅黑"/>
              </a:rPr>
              <a:t>用</a:t>
            </a:r>
            <a:r>
              <a:rPr sz="1450" spc="145">
                <a:latin typeface="微软雅黑"/>
                <a:cs typeface="微软雅黑"/>
              </a:rPr>
              <a:t>药</a:t>
            </a:r>
            <a:r>
              <a:rPr sz="1450" spc="155">
                <a:latin typeface="微软雅黑"/>
                <a:cs typeface="微软雅黑"/>
              </a:rPr>
              <a:t>、</a:t>
            </a:r>
            <a:r>
              <a:rPr sz="1450" spc="145">
                <a:latin typeface="微软雅黑"/>
                <a:cs typeface="微软雅黑"/>
              </a:rPr>
              <a:t>罕</a:t>
            </a:r>
            <a:r>
              <a:rPr sz="1450" spc="155">
                <a:latin typeface="微软雅黑"/>
                <a:cs typeface="微软雅黑"/>
              </a:rPr>
              <a:t>见</a:t>
            </a:r>
            <a:r>
              <a:rPr sz="1450" spc="145">
                <a:latin typeface="微软雅黑"/>
                <a:cs typeface="微软雅黑"/>
              </a:rPr>
              <a:t>病</a:t>
            </a:r>
            <a:r>
              <a:rPr sz="1450" spc="155">
                <a:latin typeface="微软雅黑"/>
                <a:cs typeface="微软雅黑"/>
              </a:rPr>
              <a:t>治</a:t>
            </a:r>
            <a:r>
              <a:rPr sz="1450" spc="145">
                <a:latin typeface="微软雅黑"/>
                <a:cs typeface="微软雅黑"/>
              </a:rPr>
              <a:t>疗</a:t>
            </a:r>
            <a:r>
              <a:rPr sz="1450" spc="155">
                <a:latin typeface="微软雅黑"/>
                <a:cs typeface="微软雅黑"/>
              </a:rPr>
              <a:t>药</a:t>
            </a:r>
            <a:r>
              <a:rPr sz="1450" spc="145">
                <a:latin typeface="微软雅黑"/>
                <a:cs typeface="微软雅黑"/>
              </a:rPr>
              <a:t>品</a:t>
            </a:r>
            <a:r>
              <a:rPr sz="1450" spc="155">
                <a:latin typeface="微软雅黑"/>
                <a:cs typeface="微软雅黑"/>
              </a:rPr>
              <a:t>等</a:t>
            </a:r>
            <a:r>
              <a:rPr sz="1450" spc="145">
                <a:latin typeface="微软雅黑"/>
                <a:cs typeface="微软雅黑"/>
              </a:rPr>
              <a:t>不</a:t>
            </a:r>
            <a:r>
              <a:rPr sz="1450" spc="155">
                <a:latin typeface="微软雅黑"/>
                <a:cs typeface="微软雅黑"/>
              </a:rPr>
              <a:t>设</a:t>
            </a:r>
            <a:r>
              <a:rPr sz="1450" spc="145">
                <a:latin typeface="微软雅黑"/>
                <a:cs typeface="微软雅黑"/>
              </a:rPr>
              <a:t>置</a:t>
            </a:r>
            <a:r>
              <a:rPr sz="1450" spc="30">
                <a:latin typeface="微软雅黑"/>
                <a:cs typeface="微软雅黑"/>
              </a:rPr>
              <a:t>批 </a:t>
            </a:r>
            <a:r>
              <a:rPr sz="1450" spc="155">
                <a:latin typeface="微软雅黑"/>
                <a:cs typeface="微软雅黑"/>
              </a:rPr>
              <a:t>准时间限制</a:t>
            </a:r>
            <a:endParaRPr sz="1450">
              <a:latin typeface="微软雅黑"/>
              <a:cs typeface="微软雅黑"/>
            </a:endParaRPr>
          </a:p>
        </p:txBody>
      </p:sp>
      <p:sp>
        <p:nvSpPr>
          <p:cNvPr id="32" name="object 32"/>
          <p:cNvSpPr txBox="1"/>
          <p:nvPr/>
        </p:nvSpPr>
        <p:spPr>
          <a:xfrm>
            <a:off x="1508405" y="7958784"/>
            <a:ext cx="4992370" cy="301625"/>
          </a:xfrm>
          <a:prstGeom prst="rect">
            <a:avLst/>
          </a:prstGeom>
        </p:spPr>
        <p:txBody>
          <a:bodyPr vert="horz" wrap="square" lIns="0" tIns="13970" rIns="0" bIns="0" rtlCol="0">
            <a:spAutoFit/>
          </a:bodyPr>
          <a:lstStyle/>
          <a:p>
            <a:pPr marL="12700">
              <a:lnSpc>
                <a:spcPct val="100000"/>
              </a:lnSpc>
              <a:spcBef>
                <a:spcPts val="110"/>
              </a:spcBef>
            </a:pPr>
            <a:r>
              <a:rPr sz="1800" b="1" spc="254">
                <a:solidFill>
                  <a:srgbClr val="9C7661"/>
                </a:solidFill>
                <a:latin typeface="微软雅黑"/>
                <a:cs typeface="微软雅黑"/>
              </a:rPr>
              <a:t>新冠药不再单列，支持儿童用药、</a:t>
            </a:r>
            <a:r>
              <a:rPr sz="1800" b="1" spc="260">
                <a:solidFill>
                  <a:srgbClr val="9C7661"/>
                </a:solidFill>
                <a:latin typeface="微软雅黑"/>
                <a:cs typeface="微软雅黑"/>
              </a:rPr>
              <a:t>罕</a:t>
            </a:r>
            <a:r>
              <a:rPr sz="1800" b="1" spc="254">
                <a:solidFill>
                  <a:srgbClr val="9C7661"/>
                </a:solidFill>
                <a:latin typeface="微软雅黑"/>
                <a:cs typeface="微软雅黑"/>
              </a:rPr>
              <a:t>见病等</a:t>
            </a:r>
            <a:endParaRPr sz="1800">
              <a:latin typeface="微软雅黑"/>
              <a:cs typeface="微软雅黑"/>
            </a:endParaRPr>
          </a:p>
        </p:txBody>
      </p:sp>
      <p:sp>
        <p:nvSpPr>
          <p:cNvPr id="33" name="object 33"/>
          <p:cNvSpPr/>
          <p:nvPr/>
        </p:nvSpPr>
        <p:spPr>
          <a:xfrm>
            <a:off x="674115" y="7705524"/>
            <a:ext cx="6500495" cy="0"/>
          </a:xfrm>
          <a:custGeom>
            <a:rect l="l" t="t" r="r" b="b"/>
            <a:pathLst>
              <a:path w="6500495">
                <a:moveTo>
                  <a:pt x="0" y="0"/>
                </a:moveTo>
                <a:lnTo>
                  <a:pt x="6500220" y="0"/>
                </a:lnTo>
              </a:path>
            </a:pathLst>
          </a:custGeom>
          <a:ln w="31412">
            <a:solidFill>
              <a:srgbClr val="9C7661"/>
            </a:solidFill>
          </a:ln>
        </p:spPr>
        <p:txBody>
          <a:bodyPr wrap="square" lIns="0" tIns="0" rIns="0" bIns="0" rtlCol="0"/>
          <a:lstStyle/>
          <a:p/>
        </p:txBody>
      </p:sp>
      <p:sp>
        <p:nvSpPr>
          <p:cNvPr id="34" name="object 34"/>
          <p:cNvSpPr/>
          <p:nvPr/>
        </p:nvSpPr>
        <p:spPr>
          <a:xfrm>
            <a:off x="674115" y="8513457"/>
            <a:ext cx="6500495" cy="0"/>
          </a:xfrm>
          <a:custGeom>
            <a:rect l="l" t="t" r="r" b="b"/>
            <a:pathLst>
              <a:path w="6500495">
                <a:moveTo>
                  <a:pt x="0" y="0"/>
                </a:moveTo>
                <a:lnTo>
                  <a:pt x="6500220" y="0"/>
                </a:lnTo>
              </a:path>
            </a:pathLst>
          </a:custGeom>
          <a:ln w="31412">
            <a:solidFill>
              <a:srgbClr val="9C7661"/>
            </a:solidFill>
          </a:ln>
        </p:spPr>
        <p:txBody>
          <a:bodyPr wrap="square" lIns="0" tIns="0" rIns="0" bIns="0" rtlCol="0"/>
          <a:lstStyle/>
          <a:p/>
        </p:txBody>
      </p:sp>
      <p:sp>
        <p:nvSpPr>
          <p:cNvPr id="35" name="object 35"/>
          <p:cNvSpPr txBox="1"/>
          <p:nvPr/>
        </p:nvSpPr>
        <p:spPr>
          <a:xfrm>
            <a:off x="13357259" y="3670643"/>
            <a:ext cx="5996305" cy="1238250"/>
          </a:xfrm>
          <a:prstGeom prst="rect">
            <a:avLst/>
          </a:prstGeom>
        </p:spPr>
        <p:txBody>
          <a:bodyPr vert="horz" wrap="square" lIns="0" tIns="17145" rIns="0" bIns="0" rtlCol="0">
            <a:spAutoFit/>
          </a:bodyPr>
          <a:lstStyle/>
          <a:p>
            <a:pPr marL="248920" indent="-236220" algn="just">
              <a:lnSpc>
                <a:spcPct val="100000"/>
              </a:lnSpc>
              <a:spcBef>
                <a:spcPts val="135"/>
              </a:spcBef>
              <a:buFont typeface="Arial"/>
              <a:buChar char="•"/>
              <a:tabLst>
                <a:tab pos="248920"/>
              </a:tabLst>
            </a:pPr>
            <a:r>
              <a:rPr sz="1450" spc="155">
                <a:latin typeface="微软雅黑"/>
                <a:cs typeface="微软雅黑"/>
              </a:rPr>
              <a:t>今年取消了邮寄</a:t>
            </a:r>
            <a:r>
              <a:rPr sz="1450" spc="145">
                <a:latin typeface="微软雅黑"/>
                <a:cs typeface="微软雅黑"/>
              </a:rPr>
              <a:t>纸</a:t>
            </a:r>
            <a:r>
              <a:rPr sz="1450" spc="155">
                <a:latin typeface="微软雅黑"/>
                <a:cs typeface="微软雅黑"/>
              </a:rPr>
              <a:t>质</a:t>
            </a:r>
            <a:r>
              <a:rPr sz="1450" spc="145">
                <a:latin typeface="微软雅黑"/>
                <a:cs typeface="微软雅黑"/>
              </a:rPr>
              <a:t>申</a:t>
            </a:r>
            <a:r>
              <a:rPr sz="1450" spc="155">
                <a:latin typeface="微软雅黑"/>
                <a:cs typeface="微软雅黑"/>
              </a:rPr>
              <a:t>报</a:t>
            </a:r>
            <a:r>
              <a:rPr sz="1450" spc="145">
                <a:latin typeface="微软雅黑"/>
                <a:cs typeface="微软雅黑"/>
              </a:rPr>
              <a:t>材</a:t>
            </a:r>
            <a:r>
              <a:rPr sz="1450" spc="155">
                <a:latin typeface="微软雅黑"/>
                <a:cs typeface="微软雅黑"/>
              </a:rPr>
              <a:t>料</a:t>
            </a:r>
            <a:r>
              <a:rPr sz="1450" spc="145">
                <a:latin typeface="微软雅黑"/>
                <a:cs typeface="微软雅黑"/>
              </a:rPr>
              <a:t>环</a:t>
            </a:r>
            <a:r>
              <a:rPr sz="1450" spc="160">
                <a:latin typeface="微软雅黑"/>
                <a:cs typeface="微软雅黑"/>
              </a:rPr>
              <a:t>节</a:t>
            </a:r>
            <a:r>
              <a:rPr sz="1450" spc="145">
                <a:latin typeface="微软雅黑"/>
                <a:cs typeface="微软雅黑"/>
              </a:rPr>
              <a:t>，</a:t>
            </a:r>
            <a:r>
              <a:rPr sz="1450" spc="155">
                <a:latin typeface="微软雅黑"/>
                <a:cs typeface="微软雅黑"/>
              </a:rPr>
              <a:t>申</a:t>
            </a:r>
            <a:r>
              <a:rPr sz="1450" spc="145">
                <a:latin typeface="微软雅黑"/>
                <a:cs typeface="微软雅黑"/>
              </a:rPr>
              <a:t>报</a:t>
            </a:r>
            <a:r>
              <a:rPr sz="1450" spc="155">
                <a:latin typeface="微软雅黑"/>
                <a:cs typeface="微软雅黑"/>
              </a:rPr>
              <a:t>渠</a:t>
            </a:r>
            <a:r>
              <a:rPr sz="1450" spc="145">
                <a:latin typeface="微软雅黑"/>
                <a:cs typeface="微软雅黑"/>
              </a:rPr>
              <a:t>道</a:t>
            </a:r>
            <a:r>
              <a:rPr sz="1450" spc="155">
                <a:latin typeface="微软雅黑"/>
                <a:cs typeface="微软雅黑"/>
              </a:rPr>
              <a:t>有</a:t>
            </a:r>
            <a:r>
              <a:rPr sz="1450" spc="145">
                <a:latin typeface="微软雅黑"/>
                <a:cs typeface="微软雅黑"/>
              </a:rPr>
              <a:t>且</a:t>
            </a:r>
            <a:r>
              <a:rPr sz="1450" spc="155">
                <a:latin typeface="微软雅黑"/>
                <a:cs typeface="微软雅黑"/>
              </a:rPr>
              <a:t>仅</a:t>
            </a:r>
            <a:r>
              <a:rPr sz="1450" spc="145">
                <a:latin typeface="微软雅黑"/>
                <a:cs typeface="微软雅黑"/>
              </a:rPr>
              <a:t>有</a:t>
            </a:r>
            <a:r>
              <a:rPr sz="1450" spc="155">
                <a:latin typeface="微软雅黑"/>
                <a:cs typeface="微软雅黑"/>
              </a:rPr>
              <a:t>网</a:t>
            </a:r>
            <a:r>
              <a:rPr sz="1450" spc="145">
                <a:latin typeface="微软雅黑"/>
                <a:cs typeface="微软雅黑"/>
              </a:rPr>
              <a:t>上</a:t>
            </a:r>
            <a:r>
              <a:rPr sz="1450" spc="155">
                <a:latin typeface="微软雅黑"/>
                <a:cs typeface="微软雅黑"/>
              </a:rPr>
              <a:t>申</a:t>
            </a:r>
            <a:r>
              <a:rPr sz="1450" spc="30">
                <a:latin typeface="微软雅黑"/>
                <a:cs typeface="微软雅黑"/>
              </a:rPr>
              <a:t>报</a:t>
            </a:r>
            <a:endParaRPr sz="1450">
              <a:latin typeface="微软雅黑"/>
              <a:cs typeface="微软雅黑"/>
            </a:endParaRPr>
          </a:p>
          <a:p>
            <a:pPr marL="295275" marR="5080" indent="-283210" algn="just">
              <a:lnSpc>
                <a:spcPct val="133100"/>
              </a:lnSpc>
              <a:spcBef>
                <a:spcPts val="820"/>
              </a:spcBef>
              <a:buFont typeface="Arial"/>
              <a:buChar char="•"/>
              <a:tabLst>
                <a:tab pos="295910"/>
              </a:tabLst>
            </a:pPr>
            <a:r>
              <a:rPr sz="1450" spc="215">
                <a:latin typeface="微软雅黑"/>
                <a:cs typeface="微软雅黑"/>
              </a:rPr>
              <a:t>有</a:t>
            </a:r>
            <a:r>
              <a:rPr sz="1450" spc="204">
                <a:latin typeface="微软雅黑"/>
                <a:cs typeface="微软雅黑"/>
              </a:rPr>
              <a:t>效性</a:t>
            </a:r>
            <a:r>
              <a:rPr sz="1450" spc="215">
                <a:latin typeface="微软雅黑"/>
                <a:cs typeface="微软雅黑"/>
              </a:rPr>
              <a:t>部</a:t>
            </a:r>
            <a:r>
              <a:rPr sz="1450" spc="204">
                <a:latin typeface="微软雅黑"/>
                <a:cs typeface="微软雅黑"/>
              </a:rPr>
              <a:t>分新</a:t>
            </a:r>
            <a:r>
              <a:rPr sz="1450" spc="215">
                <a:latin typeface="微软雅黑"/>
                <a:cs typeface="微软雅黑"/>
              </a:rPr>
              <a:t>增</a:t>
            </a:r>
            <a:r>
              <a:rPr sz="1450" spc="30">
                <a:latin typeface="微软雅黑"/>
                <a:cs typeface="微软雅黑"/>
              </a:rPr>
              <a:t>：</a:t>
            </a:r>
            <a:r>
              <a:rPr sz="1450" spc="-254">
                <a:latin typeface="微软雅黑"/>
                <a:cs typeface="微软雅黑"/>
              </a:rPr>
              <a:t> </a:t>
            </a:r>
            <a:r>
              <a:rPr sz="1450" spc="204">
                <a:latin typeface="微软雅黑"/>
                <a:cs typeface="微软雅黑"/>
              </a:rPr>
              <a:t>与</a:t>
            </a:r>
            <a:r>
              <a:rPr sz="1450" spc="215">
                <a:latin typeface="微软雅黑"/>
                <a:cs typeface="微软雅黑"/>
              </a:rPr>
              <a:t>目</a:t>
            </a:r>
            <a:r>
              <a:rPr sz="1450" spc="204">
                <a:latin typeface="微软雅黑"/>
                <a:cs typeface="微软雅黑"/>
              </a:rPr>
              <a:t>录内</a:t>
            </a:r>
            <a:r>
              <a:rPr sz="1450" spc="215">
                <a:latin typeface="微软雅黑"/>
                <a:cs typeface="微软雅黑"/>
              </a:rPr>
              <a:t>同</a:t>
            </a:r>
            <a:r>
              <a:rPr sz="1450" spc="204">
                <a:latin typeface="微软雅黑"/>
                <a:cs typeface="微软雅黑"/>
              </a:rPr>
              <a:t>治疗领</a:t>
            </a:r>
            <a:r>
              <a:rPr sz="1450" spc="215">
                <a:latin typeface="微软雅黑"/>
                <a:cs typeface="微软雅黑"/>
              </a:rPr>
              <a:t>域</a:t>
            </a:r>
            <a:r>
              <a:rPr sz="1450" spc="204">
                <a:latin typeface="微软雅黑"/>
                <a:cs typeface="微软雅黑"/>
              </a:rPr>
              <a:t>药</a:t>
            </a:r>
            <a:r>
              <a:rPr sz="1450" spc="215">
                <a:latin typeface="微软雅黑"/>
                <a:cs typeface="微软雅黑"/>
              </a:rPr>
              <a:t>品</a:t>
            </a:r>
            <a:r>
              <a:rPr sz="1450" spc="204">
                <a:latin typeface="微软雅黑"/>
                <a:cs typeface="微软雅黑"/>
              </a:rPr>
              <a:t>相</a:t>
            </a:r>
            <a:r>
              <a:rPr sz="1450" spc="235">
                <a:latin typeface="微软雅黑"/>
                <a:cs typeface="微软雅黑"/>
              </a:rPr>
              <a:t>比</a:t>
            </a:r>
            <a:r>
              <a:rPr sz="1450" spc="30">
                <a:latin typeface="微软雅黑"/>
                <a:cs typeface="微软雅黑"/>
              </a:rPr>
              <a:t>，</a:t>
            </a:r>
            <a:r>
              <a:rPr sz="1450" spc="-250">
                <a:latin typeface="微软雅黑"/>
                <a:cs typeface="微软雅黑"/>
              </a:rPr>
              <a:t> </a:t>
            </a:r>
            <a:r>
              <a:rPr sz="1450" spc="215">
                <a:latin typeface="微软雅黑"/>
                <a:cs typeface="微软雅黑"/>
              </a:rPr>
              <a:t>该</a:t>
            </a:r>
            <a:r>
              <a:rPr sz="1450" spc="204">
                <a:latin typeface="微软雅黑"/>
                <a:cs typeface="微软雅黑"/>
              </a:rPr>
              <a:t>药</a:t>
            </a:r>
            <a:r>
              <a:rPr sz="1450" spc="215">
                <a:latin typeface="微软雅黑"/>
                <a:cs typeface="微软雅黑"/>
              </a:rPr>
              <a:t>品</a:t>
            </a:r>
            <a:r>
              <a:rPr sz="1450" spc="204">
                <a:latin typeface="微软雅黑"/>
                <a:cs typeface="微软雅黑"/>
              </a:rPr>
              <a:t>有</a:t>
            </a:r>
            <a:r>
              <a:rPr sz="1450" spc="30">
                <a:latin typeface="微软雅黑"/>
                <a:cs typeface="微软雅黑"/>
              </a:rPr>
              <a:t>效 </a:t>
            </a:r>
            <a:r>
              <a:rPr sz="1450" spc="215">
                <a:latin typeface="微软雅黑"/>
                <a:cs typeface="微软雅黑"/>
              </a:rPr>
              <a:t>性</a:t>
            </a:r>
            <a:r>
              <a:rPr sz="1450" spc="204">
                <a:latin typeface="微软雅黑"/>
                <a:cs typeface="微软雅黑"/>
              </a:rPr>
              <a:t>方面</a:t>
            </a:r>
            <a:r>
              <a:rPr sz="1450" spc="215">
                <a:latin typeface="微软雅黑"/>
                <a:cs typeface="微软雅黑"/>
              </a:rPr>
              <a:t>的</a:t>
            </a:r>
            <a:r>
              <a:rPr sz="1450" spc="204">
                <a:latin typeface="微软雅黑"/>
                <a:cs typeface="微软雅黑"/>
              </a:rPr>
              <a:t>优势</a:t>
            </a:r>
            <a:r>
              <a:rPr sz="1450" spc="215">
                <a:latin typeface="微软雅黑"/>
                <a:cs typeface="微软雅黑"/>
              </a:rPr>
              <a:t>和</a:t>
            </a:r>
            <a:r>
              <a:rPr sz="1450" spc="204">
                <a:latin typeface="微软雅黑"/>
                <a:cs typeface="微软雅黑"/>
              </a:rPr>
              <a:t>不</a:t>
            </a:r>
            <a:r>
              <a:rPr sz="1450" spc="215">
                <a:latin typeface="微软雅黑"/>
                <a:cs typeface="微软雅黑"/>
              </a:rPr>
              <a:t>足</a:t>
            </a:r>
            <a:r>
              <a:rPr sz="1450" spc="30">
                <a:latin typeface="微软雅黑"/>
                <a:cs typeface="微软雅黑"/>
              </a:rPr>
              <a:t>，</a:t>
            </a:r>
            <a:r>
              <a:rPr sz="1450" spc="-245">
                <a:latin typeface="微软雅黑"/>
                <a:cs typeface="微软雅黑"/>
              </a:rPr>
              <a:t> </a:t>
            </a:r>
            <a:r>
              <a:rPr sz="1450" spc="30">
                <a:latin typeface="微软雅黑"/>
                <a:cs typeface="微软雅黑"/>
              </a:rPr>
              <a:t>（</a:t>
            </a:r>
            <a:r>
              <a:rPr sz="1450" spc="-250">
                <a:latin typeface="微软雅黑"/>
                <a:cs typeface="微软雅黑"/>
              </a:rPr>
              <a:t> </a:t>
            </a:r>
            <a:r>
              <a:rPr sz="1450" spc="204">
                <a:latin typeface="微软雅黑"/>
                <a:cs typeface="微软雅黑"/>
              </a:rPr>
              <a:t>中</a:t>
            </a:r>
            <a:r>
              <a:rPr sz="1450" spc="215">
                <a:latin typeface="微软雅黑"/>
                <a:cs typeface="微软雅黑"/>
              </a:rPr>
              <a:t>成</a:t>
            </a:r>
            <a:r>
              <a:rPr sz="1450" spc="210">
                <a:latin typeface="微软雅黑"/>
                <a:cs typeface="微软雅黑"/>
              </a:rPr>
              <a:t>药</a:t>
            </a:r>
            <a:r>
              <a:rPr sz="1450" spc="30">
                <a:latin typeface="微软雅黑"/>
                <a:cs typeface="微软雅黑"/>
              </a:rPr>
              <a:t>）</a:t>
            </a:r>
            <a:r>
              <a:rPr sz="1450" spc="-254">
                <a:latin typeface="微软雅黑"/>
                <a:cs typeface="微软雅黑"/>
              </a:rPr>
              <a:t> </a:t>
            </a:r>
            <a:r>
              <a:rPr sz="1450" spc="204">
                <a:latin typeface="微软雅黑"/>
                <a:cs typeface="微软雅黑"/>
              </a:rPr>
              <a:t>组</a:t>
            </a:r>
            <a:r>
              <a:rPr sz="1450" spc="215">
                <a:latin typeface="微软雅黑"/>
                <a:cs typeface="微软雅黑"/>
              </a:rPr>
              <a:t>方</a:t>
            </a:r>
            <a:r>
              <a:rPr sz="1450" spc="204">
                <a:latin typeface="微软雅黑"/>
                <a:cs typeface="微软雅黑"/>
              </a:rPr>
              <a:t>合</a:t>
            </a:r>
            <a:r>
              <a:rPr sz="1450" spc="215">
                <a:latin typeface="微软雅黑"/>
                <a:cs typeface="微软雅黑"/>
              </a:rPr>
              <a:t>理</a:t>
            </a:r>
            <a:r>
              <a:rPr sz="1450" spc="204">
                <a:latin typeface="微软雅黑"/>
                <a:cs typeface="微软雅黑"/>
              </a:rPr>
              <a:t>性和发</a:t>
            </a:r>
            <a:r>
              <a:rPr sz="1450" spc="215">
                <a:latin typeface="微软雅黑"/>
                <a:cs typeface="微软雅黑"/>
              </a:rPr>
              <a:t>挥</a:t>
            </a:r>
            <a:r>
              <a:rPr sz="1450" spc="204">
                <a:latin typeface="微软雅黑"/>
                <a:cs typeface="微软雅黑"/>
              </a:rPr>
              <a:t>中</a:t>
            </a:r>
            <a:r>
              <a:rPr sz="1450" spc="215">
                <a:latin typeface="微软雅黑"/>
                <a:cs typeface="微软雅黑"/>
              </a:rPr>
              <a:t>成</a:t>
            </a:r>
            <a:r>
              <a:rPr sz="1450" spc="204">
                <a:latin typeface="微软雅黑"/>
                <a:cs typeface="微软雅黑"/>
              </a:rPr>
              <a:t>药</a:t>
            </a:r>
            <a:r>
              <a:rPr sz="1450" spc="30">
                <a:latin typeface="微软雅黑"/>
                <a:cs typeface="微软雅黑"/>
              </a:rPr>
              <a:t>治 </a:t>
            </a:r>
            <a:r>
              <a:rPr sz="1450" spc="155">
                <a:latin typeface="微软雅黑"/>
                <a:cs typeface="微软雅黑"/>
              </a:rPr>
              <a:t>疗优势的有关描述</a:t>
            </a:r>
            <a:endParaRPr sz="1450">
              <a:latin typeface="微软雅黑"/>
              <a:cs typeface="微软雅黑"/>
            </a:endParaRPr>
          </a:p>
        </p:txBody>
      </p:sp>
      <p:sp>
        <p:nvSpPr>
          <p:cNvPr id="36" name="object 36"/>
          <p:cNvSpPr txBox="1"/>
          <p:nvPr/>
        </p:nvSpPr>
        <p:spPr>
          <a:xfrm>
            <a:off x="14128755" y="2888049"/>
            <a:ext cx="3945890" cy="301625"/>
          </a:xfrm>
          <a:prstGeom prst="rect">
            <a:avLst/>
          </a:prstGeom>
        </p:spPr>
        <p:txBody>
          <a:bodyPr vert="horz" wrap="square" lIns="0" tIns="13970" rIns="0" bIns="0" rtlCol="0">
            <a:spAutoFit/>
          </a:bodyPr>
          <a:lstStyle/>
          <a:p>
            <a:pPr marL="12700">
              <a:lnSpc>
                <a:spcPct val="100000"/>
              </a:lnSpc>
              <a:spcBef>
                <a:spcPts val="110"/>
              </a:spcBef>
            </a:pPr>
            <a:r>
              <a:rPr sz="1800" b="1" spc="254">
                <a:solidFill>
                  <a:srgbClr val="AE7AA0"/>
                </a:solidFill>
                <a:latin typeface="微软雅黑"/>
                <a:cs typeface="微软雅黑"/>
              </a:rPr>
              <a:t>企业申报方式和申报内容有所调整</a:t>
            </a:r>
            <a:endParaRPr sz="1800">
              <a:latin typeface="微软雅黑"/>
              <a:cs typeface="微软雅黑"/>
            </a:endParaRPr>
          </a:p>
        </p:txBody>
      </p:sp>
      <p:sp>
        <p:nvSpPr>
          <p:cNvPr id="37" name="object 37"/>
          <p:cNvSpPr/>
          <p:nvPr/>
        </p:nvSpPr>
        <p:spPr>
          <a:xfrm>
            <a:off x="13294464" y="2635521"/>
            <a:ext cx="6229985" cy="0"/>
          </a:xfrm>
          <a:custGeom>
            <a:rect l="l" t="t" r="r" b="b"/>
            <a:pathLst>
              <a:path w="6229984">
                <a:moveTo>
                  <a:pt x="0" y="0"/>
                </a:moveTo>
                <a:lnTo>
                  <a:pt x="6229757" y="0"/>
                </a:lnTo>
              </a:path>
            </a:pathLst>
          </a:custGeom>
          <a:ln w="31412">
            <a:solidFill>
              <a:srgbClr val="AE7AA0"/>
            </a:solidFill>
          </a:ln>
        </p:spPr>
        <p:txBody>
          <a:bodyPr wrap="square" lIns="0" tIns="0" rIns="0" bIns="0" rtlCol="0"/>
          <a:lstStyle/>
          <a:p/>
        </p:txBody>
      </p:sp>
      <p:sp>
        <p:nvSpPr>
          <p:cNvPr id="38" name="object 38"/>
          <p:cNvSpPr txBox="1"/>
          <p:nvPr/>
        </p:nvSpPr>
        <p:spPr>
          <a:xfrm>
            <a:off x="13357259" y="7194410"/>
            <a:ext cx="6089015" cy="1998345"/>
          </a:xfrm>
          <a:prstGeom prst="rect">
            <a:avLst/>
          </a:prstGeom>
        </p:spPr>
        <p:txBody>
          <a:bodyPr vert="horz" wrap="square" lIns="0" tIns="11430" rIns="0" bIns="0" rtlCol="0">
            <a:spAutoFit/>
          </a:bodyPr>
          <a:lstStyle/>
          <a:p>
            <a:pPr marL="295275" marR="5715" indent="-283210">
              <a:lnSpc>
                <a:spcPct val="133100"/>
              </a:lnSpc>
              <a:spcBef>
                <a:spcPts val="90"/>
              </a:spcBef>
              <a:buFont typeface="Arial"/>
              <a:buChar char="•"/>
              <a:tabLst>
                <a:tab pos="295275"/>
                <a:tab pos="295910"/>
              </a:tabLst>
            </a:pPr>
            <a:r>
              <a:rPr sz="1450" spc="155">
                <a:latin typeface="微软雅黑"/>
                <a:cs typeface="微软雅黑"/>
              </a:rPr>
              <a:t>连</a:t>
            </a:r>
            <a:r>
              <a:rPr sz="1450" spc="145">
                <a:latin typeface="微软雅黑"/>
                <a:cs typeface="微软雅黑"/>
              </a:rPr>
              <a:t>续</a:t>
            </a:r>
            <a:r>
              <a:rPr sz="1450" spc="155">
                <a:latin typeface="微软雅黑"/>
                <a:cs typeface="微软雅黑"/>
              </a:rPr>
              <a:t>纳</a:t>
            </a:r>
            <a:r>
              <a:rPr sz="1450" spc="145">
                <a:latin typeface="微软雅黑"/>
                <a:cs typeface="微软雅黑"/>
              </a:rPr>
              <a:t>入</a:t>
            </a:r>
            <a:r>
              <a:rPr sz="1450" spc="155">
                <a:latin typeface="微软雅黑"/>
                <a:cs typeface="微软雅黑"/>
              </a:rPr>
              <a:t>目</a:t>
            </a:r>
            <a:r>
              <a:rPr sz="1450" spc="150">
                <a:latin typeface="微软雅黑"/>
                <a:cs typeface="微软雅黑"/>
              </a:rPr>
              <a:t>录</a:t>
            </a:r>
            <a:r>
              <a:rPr sz="1450" spc="30">
                <a:latin typeface="微软雅黑"/>
                <a:cs typeface="微软雅黑"/>
              </a:rPr>
              <a:t>“</a:t>
            </a:r>
            <a:r>
              <a:rPr sz="1450" spc="-305">
                <a:latin typeface="微软雅黑"/>
                <a:cs typeface="微软雅黑"/>
              </a:rPr>
              <a:t> </a:t>
            </a:r>
            <a:r>
              <a:rPr sz="1450" spc="145">
                <a:latin typeface="微软雅黑"/>
                <a:cs typeface="微软雅黑"/>
              </a:rPr>
              <a:t>协</a:t>
            </a:r>
            <a:r>
              <a:rPr sz="1450" spc="155">
                <a:latin typeface="微软雅黑"/>
                <a:cs typeface="微软雅黑"/>
              </a:rPr>
              <a:t>议</a:t>
            </a:r>
            <a:r>
              <a:rPr sz="1450" spc="145">
                <a:latin typeface="微软雅黑"/>
                <a:cs typeface="微软雅黑"/>
              </a:rPr>
              <a:t>期</a:t>
            </a:r>
            <a:r>
              <a:rPr sz="1450" spc="155">
                <a:latin typeface="微软雅黑"/>
                <a:cs typeface="微软雅黑"/>
              </a:rPr>
              <a:t>内</a:t>
            </a:r>
            <a:r>
              <a:rPr sz="1450" spc="145">
                <a:latin typeface="微软雅黑"/>
                <a:cs typeface="微软雅黑"/>
              </a:rPr>
              <a:t>谈</a:t>
            </a:r>
            <a:r>
              <a:rPr sz="1450" spc="155">
                <a:latin typeface="微软雅黑"/>
                <a:cs typeface="微软雅黑"/>
              </a:rPr>
              <a:t>判</a:t>
            </a:r>
            <a:r>
              <a:rPr sz="1450" spc="145">
                <a:latin typeface="微软雅黑"/>
                <a:cs typeface="微软雅黑"/>
              </a:rPr>
              <a:t>药</a:t>
            </a:r>
            <a:r>
              <a:rPr sz="1450" spc="155">
                <a:latin typeface="微软雅黑"/>
                <a:cs typeface="微软雅黑"/>
              </a:rPr>
              <a:t>品</a:t>
            </a:r>
            <a:r>
              <a:rPr sz="1450" spc="145">
                <a:latin typeface="微软雅黑"/>
                <a:cs typeface="微软雅黑"/>
              </a:rPr>
              <a:t>部</a:t>
            </a:r>
            <a:r>
              <a:rPr sz="1450" spc="170">
                <a:latin typeface="微软雅黑"/>
                <a:cs typeface="微软雅黑"/>
              </a:rPr>
              <a:t>分</a:t>
            </a:r>
            <a:r>
              <a:rPr sz="1450" spc="145">
                <a:latin typeface="微软雅黑"/>
                <a:cs typeface="微软雅黑"/>
              </a:rPr>
              <a:t>”</a:t>
            </a:r>
            <a:r>
              <a:rPr sz="1450" spc="155">
                <a:latin typeface="微软雅黑"/>
                <a:cs typeface="微软雅黑"/>
              </a:rPr>
              <a:t>时</a:t>
            </a:r>
            <a:r>
              <a:rPr sz="1450" spc="145">
                <a:latin typeface="微软雅黑"/>
                <a:cs typeface="微软雅黑"/>
              </a:rPr>
              <a:t>间</a:t>
            </a:r>
            <a:r>
              <a:rPr sz="1450" spc="155">
                <a:latin typeface="微软雅黑"/>
                <a:cs typeface="微软雅黑"/>
              </a:rPr>
              <a:t>达</a:t>
            </a:r>
            <a:r>
              <a:rPr sz="1450" spc="30">
                <a:latin typeface="微软雅黑"/>
                <a:cs typeface="微软雅黑"/>
              </a:rPr>
              <a:t>到</a:t>
            </a:r>
            <a:r>
              <a:rPr sz="1450" spc="305">
                <a:latin typeface="微软雅黑"/>
                <a:cs typeface="微软雅黑"/>
              </a:rPr>
              <a:t> </a:t>
            </a:r>
            <a:r>
              <a:rPr sz="1450" spc="20">
                <a:latin typeface="微软雅黑"/>
                <a:cs typeface="微软雅黑"/>
              </a:rPr>
              <a:t>8</a:t>
            </a:r>
            <a:r>
              <a:rPr sz="1450" spc="315">
                <a:latin typeface="微软雅黑"/>
                <a:cs typeface="微软雅黑"/>
              </a:rPr>
              <a:t> </a:t>
            </a:r>
            <a:r>
              <a:rPr sz="1450" spc="155">
                <a:latin typeface="微软雅黑"/>
                <a:cs typeface="微软雅黑"/>
              </a:rPr>
              <a:t>年</a:t>
            </a:r>
            <a:r>
              <a:rPr sz="1450" spc="145">
                <a:latin typeface="微软雅黑"/>
                <a:cs typeface="微软雅黑"/>
              </a:rPr>
              <a:t>的</a:t>
            </a:r>
            <a:r>
              <a:rPr sz="1450" spc="155">
                <a:latin typeface="微软雅黑"/>
                <a:cs typeface="微软雅黑"/>
              </a:rPr>
              <a:t>药</a:t>
            </a:r>
            <a:r>
              <a:rPr sz="1450" spc="145">
                <a:latin typeface="微软雅黑"/>
                <a:cs typeface="微软雅黑"/>
              </a:rPr>
              <a:t>品</a:t>
            </a:r>
            <a:r>
              <a:rPr sz="1450" spc="30">
                <a:latin typeface="微软雅黑"/>
                <a:cs typeface="微软雅黑"/>
              </a:rPr>
              <a:t>纳 </a:t>
            </a:r>
            <a:r>
              <a:rPr sz="1450" spc="155">
                <a:latin typeface="微软雅黑"/>
                <a:cs typeface="微软雅黑"/>
              </a:rPr>
              <a:t>入常规目录管理</a:t>
            </a:r>
            <a:endParaRPr sz="1450">
              <a:latin typeface="微软雅黑"/>
              <a:cs typeface="微软雅黑"/>
            </a:endParaRPr>
          </a:p>
          <a:p>
            <a:pPr marL="295275" marR="6350" indent="-283210">
              <a:lnSpc>
                <a:spcPct val="133100"/>
              </a:lnSpc>
              <a:spcBef>
                <a:spcPts val="819"/>
              </a:spcBef>
              <a:buFont typeface="Arial"/>
              <a:buChar char="•"/>
              <a:tabLst>
                <a:tab pos="295275"/>
                <a:tab pos="295910"/>
              </a:tabLst>
            </a:pPr>
            <a:r>
              <a:rPr sz="1450" spc="155">
                <a:latin typeface="微软雅黑"/>
                <a:cs typeface="微软雅黑"/>
              </a:rPr>
              <a:t>对</a:t>
            </a:r>
            <a:r>
              <a:rPr sz="1450" spc="30">
                <a:latin typeface="微软雅黑"/>
                <a:cs typeface="微软雅黑"/>
              </a:rPr>
              <a:t>于</a:t>
            </a:r>
            <a:r>
              <a:rPr sz="1450" spc="300">
                <a:latin typeface="微软雅黑"/>
                <a:cs typeface="微软雅黑"/>
              </a:rPr>
              <a:t> </a:t>
            </a:r>
            <a:r>
              <a:rPr sz="1450" spc="20">
                <a:latin typeface="微软雅黑"/>
                <a:cs typeface="微软雅黑"/>
              </a:rPr>
              <a:t>1</a:t>
            </a:r>
            <a:r>
              <a:rPr sz="1450" spc="315">
                <a:latin typeface="微软雅黑"/>
                <a:cs typeface="微软雅黑"/>
              </a:rPr>
              <a:t> </a:t>
            </a:r>
            <a:r>
              <a:rPr sz="1450" spc="155">
                <a:latin typeface="微软雅黑"/>
                <a:cs typeface="微软雅黑"/>
              </a:rPr>
              <a:t>类</a:t>
            </a:r>
            <a:r>
              <a:rPr sz="1450" spc="145">
                <a:latin typeface="微软雅黑"/>
                <a:cs typeface="微软雅黑"/>
              </a:rPr>
              <a:t>新</a:t>
            </a:r>
            <a:r>
              <a:rPr sz="1450" spc="160">
                <a:latin typeface="微软雅黑"/>
                <a:cs typeface="微软雅黑"/>
              </a:rPr>
              <a:t>药</a:t>
            </a:r>
            <a:r>
              <a:rPr sz="1450" spc="145">
                <a:latin typeface="微软雅黑"/>
                <a:cs typeface="微软雅黑"/>
              </a:rPr>
              <a:t>，</a:t>
            </a:r>
            <a:r>
              <a:rPr sz="1450" spc="155">
                <a:latin typeface="微软雅黑"/>
                <a:cs typeface="微软雅黑"/>
              </a:rPr>
              <a:t>续</a:t>
            </a:r>
            <a:r>
              <a:rPr sz="1450" spc="145">
                <a:latin typeface="微软雅黑"/>
                <a:cs typeface="微软雅黑"/>
              </a:rPr>
              <a:t>约</a:t>
            </a:r>
            <a:r>
              <a:rPr sz="1450" spc="155">
                <a:latin typeface="微软雅黑"/>
                <a:cs typeface="微软雅黑"/>
              </a:rPr>
              <a:t>时</a:t>
            </a:r>
            <a:r>
              <a:rPr sz="1450" spc="145">
                <a:latin typeface="微软雅黑"/>
                <a:cs typeface="微软雅黑"/>
              </a:rPr>
              <a:t>企</a:t>
            </a:r>
            <a:r>
              <a:rPr sz="1450" spc="155">
                <a:latin typeface="微软雅黑"/>
                <a:cs typeface="微软雅黑"/>
              </a:rPr>
              <a:t>业</a:t>
            </a:r>
            <a:r>
              <a:rPr sz="1450" spc="145">
                <a:latin typeface="微软雅黑"/>
                <a:cs typeface="微软雅黑"/>
              </a:rPr>
              <a:t>可</a:t>
            </a:r>
            <a:r>
              <a:rPr sz="1450" spc="155">
                <a:latin typeface="微软雅黑"/>
                <a:cs typeface="微软雅黑"/>
              </a:rPr>
              <a:t>申</a:t>
            </a:r>
            <a:r>
              <a:rPr sz="1450" spc="145">
                <a:latin typeface="微软雅黑"/>
                <a:cs typeface="微软雅黑"/>
              </a:rPr>
              <a:t>请</a:t>
            </a:r>
            <a:r>
              <a:rPr sz="1450" spc="155">
                <a:latin typeface="微软雅黑"/>
                <a:cs typeface="微软雅黑"/>
              </a:rPr>
              <a:t>重</a:t>
            </a:r>
            <a:r>
              <a:rPr sz="1450" spc="145">
                <a:latin typeface="微软雅黑"/>
                <a:cs typeface="微软雅黑"/>
              </a:rPr>
              <a:t>新</a:t>
            </a:r>
            <a:r>
              <a:rPr sz="1450" spc="155">
                <a:latin typeface="微软雅黑"/>
                <a:cs typeface="微软雅黑"/>
              </a:rPr>
              <a:t>谈</a:t>
            </a:r>
            <a:r>
              <a:rPr sz="1450" spc="160">
                <a:latin typeface="微软雅黑"/>
                <a:cs typeface="微软雅黑"/>
              </a:rPr>
              <a:t>判</a:t>
            </a:r>
            <a:r>
              <a:rPr sz="1450" spc="30">
                <a:latin typeface="微软雅黑"/>
                <a:cs typeface="微软雅黑"/>
              </a:rPr>
              <a:t>，</a:t>
            </a:r>
            <a:r>
              <a:rPr sz="1450" spc="-305">
                <a:latin typeface="微软雅黑"/>
                <a:cs typeface="微软雅黑"/>
              </a:rPr>
              <a:t> </a:t>
            </a:r>
            <a:r>
              <a:rPr sz="1450" spc="145">
                <a:latin typeface="微软雅黑"/>
                <a:cs typeface="微软雅黑"/>
              </a:rPr>
              <a:t>重</a:t>
            </a:r>
            <a:r>
              <a:rPr sz="1450" spc="155">
                <a:latin typeface="微软雅黑"/>
                <a:cs typeface="微软雅黑"/>
              </a:rPr>
              <a:t>新</a:t>
            </a:r>
            <a:r>
              <a:rPr sz="1450" spc="145">
                <a:latin typeface="微软雅黑"/>
                <a:cs typeface="微软雅黑"/>
              </a:rPr>
              <a:t>谈</a:t>
            </a:r>
            <a:r>
              <a:rPr sz="1450" spc="155">
                <a:latin typeface="微软雅黑"/>
                <a:cs typeface="微软雅黑"/>
              </a:rPr>
              <a:t>判</a:t>
            </a:r>
            <a:r>
              <a:rPr sz="1450" spc="145">
                <a:latin typeface="微软雅黑"/>
                <a:cs typeface="微软雅黑"/>
              </a:rPr>
              <a:t>的</a:t>
            </a:r>
            <a:r>
              <a:rPr sz="1450" spc="155">
                <a:latin typeface="微软雅黑"/>
                <a:cs typeface="微软雅黑"/>
              </a:rPr>
              <a:t>降</a:t>
            </a:r>
            <a:r>
              <a:rPr sz="1450" spc="145">
                <a:latin typeface="微软雅黑"/>
                <a:cs typeface="微软雅黑"/>
              </a:rPr>
              <a:t>幅</a:t>
            </a:r>
            <a:r>
              <a:rPr sz="1450" spc="30">
                <a:latin typeface="微软雅黑"/>
                <a:cs typeface="微软雅黑"/>
              </a:rPr>
              <a:t>可 </a:t>
            </a:r>
            <a:r>
              <a:rPr sz="1450" spc="155">
                <a:latin typeface="微软雅黑"/>
                <a:cs typeface="微软雅黑"/>
              </a:rPr>
              <a:t>不一定高于按简</a:t>
            </a:r>
            <a:r>
              <a:rPr sz="1450" spc="145">
                <a:latin typeface="微软雅黑"/>
                <a:cs typeface="微软雅黑"/>
              </a:rPr>
              <a:t>易</a:t>
            </a:r>
            <a:r>
              <a:rPr sz="1450" spc="155">
                <a:latin typeface="微软雅黑"/>
                <a:cs typeface="微软雅黑"/>
              </a:rPr>
              <a:t>续</a:t>
            </a:r>
            <a:r>
              <a:rPr sz="1450" spc="145">
                <a:latin typeface="微软雅黑"/>
                <a:cs typeface="微软雅黑"/>
              </a:rPr>
              <a:t>约</a:t>
            </a:r>
            <a:r>
              <a:rPr sz="1450" spc="155">
                <a:latin typeface="微软雅黑"/>
                <a:cs typeface="微软雅黑"/>
              </a:rPr>
              <a:t>规</a:t>
            </a:r>
            <a:r>
              <a:rPr sz="1450" spc="145">
                <a:latin typeface="微软雅黑"/>
                <a:cs typeface="微软雅黑"/>
              </a:rPr>
              <a:t>则</a:t>
            </a:r>
            <a:r>
              <a:rPr sz="1450" spc="155">
                <a:latin typeface="微软雅黑"/>
                <a:cs typeface="微软雅黑"/>
              </a:rPr>
              <a:t>确</a:t>
            </a:r>
            <a:r>
              <a:rPr sz="1450" spc="145">
                <a:latin typeface="微软雅黑"/>
                <a:cs typeface="微软雅黑"/>
              </a:rPr>
              <a:t>定</a:t>
            </a:r>
            <a:r>
              <a:rPr sz="1450" spc="155">
                <a:latin typeface="微软雅黑"/>
                <a:cs typeface="微软雅黑"/>
              </a:rPr>
              <a:t>的</a:t>
            </a:r>
            <a:r>
              <a:rPr sz="1450" spc="145">
                <a:latin typeface="微软雅黑"/>
                <a:cs typeface="微软雅黑"/>
              </a:rPr>
              <a:t>降</a:t>
            </a:r>
            <a:r>
              <a:rPr sz="1450" spc="30">
                <a:latin typeface="微软雅黑"/>
                <a:cs typeface="微软雅黑"/>
              </a:rPr>
              <a:t>幅</a:t>
            </a:r>
            <a:endParaRPr sz="1450">
              <a:latin typeface="微软雅黑"/>
              <a:cs typeface="微软雅黑"/>
            </a:endParaRPr>
          </a:p>
          <a:p>
            <a:pPr marL="295275" indent="-283210">
              <a:lnSpc>
                <a:spcPct val="100000"/>
              </a:lnSpc>
              <a:spcBef>
                <a:spcPts val="1400"/>
              </a:spcBef>
              <a:buFont typeface="Arial"/>
              <a:buChar char="•"/>
              <a:tabLst>
                <a:tab pos="295275"/>
                <a:tab pos="295910"/>
              </a:tabLst>
            </a:pPr>
            <a:r>
              <a:rPr sz="1450" spc="155">
                <a:latin typeface="微软雅黑"/>
                <a:cs typeface="微软雅黑"/>
              </a:rPr>
              <a:t>对</a:t>
            </a:r>
            <a:r>
              <a:rPr sz="1450" spc="150">
                <a:latin typeface="微软雅黑"/>
                <a:cs typeface="微软雅黑"/>
              </a:rPr>
              <a:t>于</a:t>
            </a:r>
            <a:r>
              <a:rPr sz="1450" spc="155">
                <a:latin typeface="微软雅黑"/>
                <a:cs typeface="微软雅黑"/>
              </a:rPr>
              <a:t>连</a:t>
            </a:r>
            <a:r>
              <a:rPr sz="1450" spc="150">
                <a:latin typeface="微软雅黑"/>
                <a:cs typeface="微软雅黑"/>
              </a:rPr>
              <a:t>续</a:t>
            </a:r>
            <a:r>
              <a:rPr sz="1450" spc="155">
                <a:latin typeface="微软雅黑"/>
                <a:cs typeface="微软雅黑"/>
              </a:rPr>
              <a:t>纳</a:t>
            </a:r>
            <a:r>
              <a:rPr sz="1450" spc="150">
                <a:latin typeface="微软雅黑"/>
                <a:cs typeface="微软雅黑"/>
              </a:rPr>
              <a:t>入</a:t>
            </a:r>
            <a:r>
              <a:rPr sz="1450" spc="155">
                <a:latin typeface="微软雅黑"/>
                <a:cs typeface="微软雅黑"/>
              </a:rPr>
              <a:t>目</a:t>
            </a:r>
            <a:r>
              <a:rPr sz="1450" spc="160">
                <a:latin typeface="微软雅黑"/>
                <a:cs typeface="微软雅黑"/>
              </a:rPr>
              <a:t>录“</a:t>
            </a:r>
            <a:r>
              <a:rPr sz="1450" spc="150">
                <a:latin typeface="微软雅黑"/>
                <a:cs typeface="微软雅黑"/>
              </a:rPr>
              <a:t>协</a:t>
            </a:r>
            <a:r>
              <a:rPr sz="1450" spc="155">
                <a:latin typeface="微软雅黑"/>
                <a:cs typeface="微软雅黑"/>
              </a:rPr>
              <a:t>议</a:t>
            </a:r>
            <a:r>
              <a:rPr sz="1450" spc="150">
                <a:latin typeface="微软雅黑"/>
                <a:cs typeface="微软雅黑"/>
              </a:rPr>
              <a:t>期</a:t>
            </a:r>
            <a:r>
              <a:rPr sz="1450" spc="155">
                <a:latin typeface="微软雅黑"/>
                <a:cs typeface="微软雅黑"/>
              </a:rPr>
              <a:t>内</a:t>
            </a:r>
            <a:r>
              <a:rPr sz="1450" spc="150">
                <a:latin typeface="微软雅黑"/>
                <a:cs typeface="微软雅黑"/>
              </a:rPr>
              <a:t>谈</a:t>
            </a:r>
            <a:r>
              <a:rPr sz="1450" spc="155">
                <a:latin typeface="微软雅黑"/>
                <a:cs typeface="微软雅黑"/>
              </a:rPr>
              <a:t>判</a:t>
            </a:r>
            <a:r>
              <a:rPr sz="1450" spc="150">
                <a:latin typeface="微软雅黑"/>
                <a:cs typeface="微软雅黑"/>
              </a:rPr>
              <a:t>药</a:t>
            </a:r>
            <a:r>
              <a:rPr sz="1450" spc="155">
                <a:latin typeface="微软雅黑"/>
                <a:cs typeface="微软雅黑"/>
              </a:rPr>
              <a:t>品</a:t>
            </a:r>
            <a:r>
              <a:rPr sz="1450" spc="150">
                <a:latin typeface="微软雅黑"/>
                <a:cs typeface="微软雅黑"/>
              </a:rPr>
              <a:t>部</a:t>
            </a:r>
            <a:r>
              <a:rPr sz="1450" spc="175">
                <a:latin typeface="微软雅黑"/>
                <a:cs typeface="微软雅黑"/>
              </a:rPr>
              <a:t>分</a:t>
            </a:r>
            <a:r>
              <a:rPr sz="1450" spc="150">
                <a:latin typeface="微软雅黑"/>
                <a:cs typeface="微软雅黑"/>
              </a:rPr>
              <a:t>”</a:t>
            </a:r>
            <a:r>
              <a:rPr sz="1450" spc="160">
                <a:latin typeface="微软雅黑"/>
                <a:cs typeface="微软雅黑"/>
              </a:rPr>
              <a:t>超</a:t>
            </a:r>
            <a:r>
              <a:rPr sz="1450" spc="35">
                <a:latin typeface="微软雅黑"/>
                <a:cs typeface="微软雅黑"/>
              </a:rPr>
              <a:t>过</a:t>
            </a:r>
            <a:r>
              <a:rPr sz="1450" spc="265">
                <a:latin typeface="微软雅黑"/>
                <a:cs typeface="微软雅黑"/>
              </a:rPr>
              <a:t> </a:t>
            </a:r>
            <a:r>
              <a:rPr sz="1450" spc="20">
                <a:latin typeface="微软雅黑"/>
                <a:cs typeface="微软雅黑"/>
              </a:rPr>
              <a:t>4</a:t>
            </a:r>
            <a:r>
              <a:rPr sz="1450" spc="280">
                <a:latin typeface="微软雅黑"/>
                <a:cs typeface="微软雅黑"/>
              </a:rPr>
              <a:t> </a:t>
            </a:r>
            <a:r>
              <a:rPr sz="1450" spc="160">
                <a:latin typeface="微软雅黑"/>
                <a:cs typeface="微软雅黑"/>
              </a:rPr>
              <a:t>年</a:t>
            </a:r>
            <a:r>
              <a:rPr sz="1450" spc="150">
                <a:latin typeface="微软雅黑"/>
                <a:cs typeface="微软雅黑"/>
              </a:rPr>
              <a:t>的</a:t>
            </a:r>
            <a:r>
              <a:rPr sz="1450" spc="155">
                <a:latin typeface="微软雅黑"/>
                <a:cs typeface="微软雅黑"/>
              </a:rPr>
              <a:t>品</a:t>
            </a:r>
            <a:r>
              <a:rPr sz="1450" spc="150">
                <a:latin typeface="微软雅黑"/>
                <a:cs typeface="微软雅黑"/>
              </a:rPr>
              <a:t>种</a:t>
            </a:r>
            <a:r>
              <a:rPr sz="1450" spc="35">
                <a:latin typeface="微软雅黑"/>
                <a:cs typeface="微软雅黑"/>
              </a:rPr>
              <a:t>，</a:t>
            </a:r>
            <a:endParaRPr sz="1450">
              <a:latin typeface="微软雅黑"/>
              <a:cs typeface="微软雅黑"/>
            </a:endParaRPr>
          </a:p>
          <a:p>
            <a:pPr marL="295275">
              <a:lnSpc>
                <a:spcPct val="100000"/>
              </a:lnSpc>
              <a:spcBef>
                <a:spcPts val="575"/>
              </a:spcBef>
            </a:pPr>
            <a:r>
              <a:rPr sz="1450" spc="155">
                <a:latin typeface="微软雅黑"/>
                <a:cs typeface="微软雅黑"/>
              </a:rPr>
              <a:t>降幅减半</a:t>
            </a:r>
            <a:endParaRPr sz="1450">
              <a:latin typeface="微软雅黑"/>
              <a:cs typeface="微软雅黑"/>
            </a:endParaRPr>
          </a:p>
        </p:txBody>
      </p:sp>
      <p:sp>
        <p:nvSpPr>
          <p:cNvPr id="39" name="object 39"/>
          <p:cNvSpPr txBox="1"/>
          <p:nvPr/>
        </p:nvSpPr>
        <p:spPr>
          <a:xfrm>
            <a:off x="14082996" y="6344174"/>
            <a:ext cx="5520055" cy="577850"/>
          </a:xfrm>
          <a:prstGeom prst="rect">
            <a:avLst/>
          </a:prstGeom>
        </p:spPr>
        <p:txBody>
          <a:bodyPr vert="horz" wrap="square" lIns="0" tIns="11430" rIns="0" bIns="0" rtlCol="0">
            <a:spAutoFit/>
          </a:bodyPr>
          <a:lstStyle/>
          <a:p>
            <a:pPr marL="12700" marR="5080">
              <a:lnSpc>
                <a:spcPct val="100800"/>
              </a:lnSpc>
              <a:spcBef>
                <a:spcPts val="90"/>
              </a:spcBef>
            </a:pPr>
            <a:r>
              <a:rPr sz="1800" b="1" spc="254">
                <a:solidFill>
                  <a:srgbClr val="CDB454"/>
                </a:solidFill>
                <a:latin typeface="微软雅黑"/>
                <a:cs typeface="微软雅黑"/>
              </a:rPr>
              <a:t>规则修订后更加明细化与合理化，</a:t>
            </a:r>
            <a:r>
              <a:rPr sz="1800" b="1" spc="265">
                <a:solidFill>
                  <a:srgbClr val="CDB454"/>
                </a:solidFill>
                <a:latin typeface="微软雅黑"/>
                <a:cs typeface="微软雅黑"/>
              </a:rPr>
              <a:t>进</a:t>
            </a:r>
            <a:r>
              <a:rPr sz="1800" b="1" spc="254">
                <a:solidFill>
                  <a:srgbClr val="CDB454"/>
                </a:solidFill>
                <a:latin typeface="微软雅黑"/>
                <a:cs typeface="微软雅黑"/>
              </a:rPr>
              <a:t>一步</a:t>
            </a:r>
            <a:r>
              <a:rPr sz="1800" b="1" spc="265">
                <a:solidFill>
                  <a:srgbClr val="CDB454"/>
                </a:solidFill>
                <a:latin typeface="微软雅黑"/>
                <a:cs typeface="微软雅黑"/>
              </a:rPr>
              <a:t>体</a:t>
            </a:r>
            <a:r>
              <a:rPr sz="1800" b="1" spc="250">
                <a:solidFill>
                  <a:srgbClr val="CDB454"/>
                </a:solidFill>
                <a:latin typeface="微软雅黑"/>
                <a:cs typeface="微软雅黑"/>
              </a:rPr>
              <a:t>现了 </a:t>
            </a:r>
            <a:r>
              <a:rPr sz="1800" b="1" spc="254">
                <a:solidFill>
                  <a:srgbClr val="CDB454"/>
                </a:solidFill>
                <a:latin typeface="微软雅黑"/>
                <a:cs typeface="微软雅黑"/>
              </a:rPr>
              <a:t>对创新的支持</a:t>
            </a:r>
            <a:endParaRPr sz="1800">
              <a:latin typeface="微软雅黑"/>
              <a:cs typeface="微软雅黑"/>
            </a:endParaRPr>
          </a:p>
        </p:txBody>
      </p:sp>
      <p:sp>
        <p:nvSpPr>
          <p:cNvPr id="40" name="object 40"/>
          <p:cNvSpPr/>
          <p:nvPr/>
        </p:nvSpPr>
        <p:spPr>
          <a:xfrm>
            <a:off x="13294464" y="6226616"/>
            <a:ext cx="6229985" cy="0"/>
          </a:xfrm>
          <a:custGeom>
            <a:rect l="l" t="t" r="r" b="b"/>
            <a:pathLst>
              <a:path w="6229984">
                <a:moveTo>
                  <a:pt x="0" y="0"/>
                </a:moveTo>
                <a:lnTo>
                  <a:pt x="6229757" y="0"/>
                </a:lnTo>
              </a:path>
            </a:pathLst>
          </a:custGeom>
          <a:ln w="31412">
            <a:solidFill>
              <a:srgbClr val="CDB454"/>
            </a:solidFill>
          </a:ln>
        </p:spPr>
        <p:txBody>
          <a:bodyPr wrap="square" lIns="0" tIns="0" rIns="0" bIns="0" rtlCol="0"/>
          <a:lstStyle/>
          <a:p/>
        </p:txBody>
      </p:sp>
      <p:sp>
        <p:nvSpPr>
          <p:cNvPr id="41" name="object 41"/>
          <p:cNvSpPr/>
          <p:nvPr/>
        </p:nvSpPr>
        <p:spPr>
          <a:xfrm>
            <a:off x="11174738" y="3011217"/>
            <a:ext cx="1824989" cy="1213485"/>
          </a:xfrm>
          <a:custGeom>
            <a:rect l="l" t="t" r="r" b="b"/>
            <a:pathLst>
              <a:path w="1824989" h="1213485">
                <a:moveTo>
                  <a:pt x="0" y="1213156"/>
                </a:moveTo>
                <a:lnTo>
                  <a:pt x="7539" y="1213156"/>
                </a:lnTo>
                <a:lnTo>
                  <a:pt x="7539" y="0"/>
                </a:lnTo>
                <a:lnTo>
                  <a:pt x="1824447" y="0"/>
                </a:lnTo>
              </a:path>
            </a:pathLst>
          </a:custGeom>
          <a:ln w="31412">
            <a:solidFill>
              <a:srgbClr val="AE7AA0"/>
            </a:solidFill>
          </a:ln>
        </p:spPr>
        <p:txBody>
          <a:bodyPr wrap="square" lIns="0" tIns="0" rIns="0" bIns="0" rtlCol="0"/>
          <a:lstStyle/>
          <a:p/>
        </p:txBody>
      </p:sp>
      <p:sp>
        <p:nvSpPr>
          <p:cNvPr id="42" name="object 42"/>
          <p:cNvSpPr/>
          <p:nvPr/>
        </p:nvSpPr>
        <p:spPr>
          <a:xfrm>
            <a:off x="13294464" y="7034550"/>
            <a:ext cx="6229985" cy="0"/>
          </a:xfrm>
          <a:custGeom>
            <a:rect l="l" t="t" r="r" b="b"/>
            <a:pathLst>
              <a:path w="6229984">
                <a:moveTo>
                  <a:pt x="0" y="0"/>
                </a:moveTo>
                <a:lnTo>
                  <a:pt x="6229757" y="0"/>
                </a:lnTo>
              </a:path>
            </a:pathLst>
          </a:custGeom>
          <a:ln w="31412">
            <a:solidFill>
              <a:srgbClr val="CDB454"/>
            </a:solidFill>
          </a:ln>
        </p:spPr>
        <p:txBody>
          <a:bodyPr wrap="square" lIns="0" tIns="0" rIns="0" bIns="0" rtlCol="0"/>
          <a:lstStyle/>
          <a:p/>
        </p:txBody>
      </p:sp>
      <p:sp>
        <p:nvSpPr>
          <p:cNvPr id="43" name="object 43"/>
          <p:cNvSpPr/>
          <p:nvPr/>
        </p:nvSpPr>
        <p:spPr>
          <a:xfrm>
            <a:off x="13294464" y="3458533"/>
            <a:ext cx="6229985" cy="0"/>
          </a:xfrm>
          <a:custGeom>
            <a:rect l="l" t="t" r="r" b="b"/>
            <a:pathLst>
              <a:path w="6229984">
                <a:moveTo>
                  <a:pt x="0" y="0"/>
                </a:moveTo>
                <a:lnTo>
                  <a:pt x="6229757" y="0"/>
                </a:lnTo>
              </a:path>
            </a:pathLst>
          </a:custGeom>
          <a:ln w="31412">
            <a:solidFill>
              <a:srgbClr val="AE7AA0"/>
            </a:solidFill>
          </a:ln>
        </p:spPr>
        <p:txBody>
          <a:bodyPr wrap="square" lIns="0" tIns="0" rIns="0" bIns="0" rtlCol="0"/>
          <a:lstStyle/>
          <a:p/>
        </p:txBody>
      </p:sp>
      <p:sp>
        <p:nvSpPr>
          <p:cNvPr id="44" name="object 44"/>
          <p:cNvSpPr/>
          <p:nvPr/>
        </p:nvSpPr>
        <p:spPr>
          <a:xfrm>
            <a:off x="9081503" y="4595148"/>
            <a:ext cx="271145" cy="271145"/>
          </a:xfrm>
          <a:custGeom>
            <a:rect l="l" t="t" r="r" b="b"/>
            <a:pathLst>
              <a:path w="271145" h="271145">
                <a:moveTo>
                  <a:pt x="47027" y="90221"/>
                </a:moveTo>
                <a:lnTo>
                  <a:pt x="11647" y="111950"/>
                </a:lnTo>
                <a:lnTo>
                  <a:pt x="0" y="151618"/>
                </a:lnTo>
                <a:lnTo>
                  <a:pt x="3100" y="167501"/>
                </a:lnTo>
                <a:lnTo>
                  <a:pt x="19863" y="202683"/>
                </a:lnTo>
                <a:lnTo>
                  <a:pt x="47583" y="238513"/>
                </a:lnTo>
                <a:lnTo>
                  <a:pt x="89107" y="267845"/>
                </a:lnTo>
                <a:lnTo>
                  <a:pt x="102496" y="270850"/>
                </a:lnTo>
                <a:lnTo>
                  <a:pt x="115336" y="270449"/>
                </a:lnTo>
                <a:lnTo>
                  <a:pt x="127627" y="266652"/>
                </a:lnTo>
                <a:lnTo>
                  <a:pt x="139367" y="259468"/>
                </a:lnTo>
                <a:lnTo>
                  <a:pt x="149828" y="249377"/>
                </a:lnTo>
                <a:lnTo>
                  <a:pt x="150087" y="248960"/>
                </a:lnTo>
                <a:lnTo>
                  <a:pt x="112738" y="248960"/>
                </a:lnTo>
                <a:lnTo>
                  <a:pt x="94578" y="245084"/>
                </a:lnTo>
                <a:lnTo>
                  <a:pt x="74415" y="230783"/>
                </a:lnTo>
                <a:lnTo>
                  <a:pt x="52249" y="206067"/>
                </a:lnTo>
                <a:lnTo>
                  <a:pt x="32477" y="176614"/>
                </a:lnTo>
                <a:lnTo>
                  <a:pt x="22787" y="152168"/>
                </a:lnTo>
                <a:lnTo>
                  <a:pt x="23168" y="132708"/>
                </a:lnTo>
                <a:lnTo>
                  <a:pt x="33611" y="118216"/>
                </a:lnTo>
                <a:lnTo>
                  <a:pt x="49497" y="112203"/>
                </a:lnTo>
                <a:lnTo>
                  <a:pt x="102592" y="112203"/>
                </a:lnTo>
                <a:lnTo>
                  <a:pt x="100743" y="110210"/>
                </a:lnTo>
                <a:lnTo>
                  <a:pt x="73139" y="93099"/>
                </a:lnTo>
                <a:lnTo>
                  <a:pt x="47027" y="90221"/>
                </a:lnTo>
                <a:close/>
              </a:path>
              <a:path w="271145" h="271145">
                <a:moveTo>
                  <a:pt x="102592" y="112203"/>
                </a:moveTo>
                <a:lnTo>
                  <a:pt x="49497" y="112203"/>
                </a:lnTo>
                <a:lnTo>
                  <a:pt x="67798" y="116920"/>
                </a:lnTo>
                <a:lnTo>
                  <a:pt x="88534" y="132337"/>
                </a:lnTo>
                <a:lnTo>
                  <a:pt x="111724" y="158424"/>
                </a:lnTo>
                <a:lnTo>
                  <a:pt x="130472" y="186520"/>
                </a:lnTo>
                <a:lnTo>
                  <a:pt x="139589" y="209875"/>
                </a:lnTo>
                <a:lnTo>
                  <a:pt x="139068" y="228499"/>
                </a:lnTo>
                <a:lnTo>
                  <a:pt x="128896" y="242400"/>
                </a:lnTo>
                <a:lnTo>
                  <a:pt x="112738" y="248960"/>
                </a:lnTo>
                <a:lnTo>
                  <a:pt x="150087" y="248960"/>
                </a:lnTo>
                <a:lnTo>
                  <a:pt x="157010" y="237793"/>
                </a:lnTo>
                <a:lnTo>
                  <a:pt x="160894" y="224718"/>
                </a:lnTo>
                <a:lnTo>
                  <a:pt x="161461" y="210150"/>
                </a:lnTo>
                <a:lnTo>
                  <a:pt x="158669" y="194427"/>
                </a:lnTo>
                <a:lnTo>
                  <a:pt x="152482" y="177743"/>
                </a:lnTo>
                <a:lnTo>
                  <a:pt x="142878" y="160116"/>
                </a:lnTo>
                <a:lnTo>
                  <a:pt x="129838" y="141566"/>
                </a:lnTo>
                <a:lnTo>
                  <a:pt x="102592" y="112203"/>
                </a:lnTo>
                <a:close/>
              </a:path>
              <a:path w="271145" h="271145">
                <a:moveTo>
                  <a:pt x="182602" y="39579"/>
                </a:moveTo>
                <a:lnTo>
                  <a:pt x="152456" y="39579"/>
                </a:lnTo>
                <a:lnTo>
                  <a:pt x="252034" y="168162"/>
                </a:lnTo>
                <a:lnTo>
                  <a:pt x="270881" y="153503"/>
                </a:lnTo>
                <a:lnTo>
                  <a:pt x="182602" y="39579"/>
                </a:lnTo>
                <a:close/>
              </a:path>
              <a:path w="271145" h="271145">
                <a:moveTo>
                  <a:pt x="151932" y="0"/>
                </a:moveTo>
                <a:lnTo>
                  <a:pt x="144707" y="5549"/>
                </a:lnTo>
                <a:lnTo>
                  <a:pt x="143236" y="11949"/>
                </a:lnTo>
                <a:lnTo>
                  <a:pt x="141029" y="19057"/>
                </a:lnTo>
                <a:lnTo>
                  <a:pt x="121679" y="59054"/>
                </a:lnTo>
                <a:lnTo>
                  <a:pt x="117064" y="65652"/>
                </a:lnTo>
                <a:lnTo>
                  <a:pt x="131514" y="84290"/>
                </a:lnTo>
                <a:lnTo>
                  <a:pt x="151827" y="44920"/>
                </a:lnTo>
                <a:lnTo>
                  <a:pt x="152456" y="39579"/>
                </a:lnTo>
                <a:lnTo>
                  <a:pt x="182602" y="39579"/>
                </a:lnTo>
                <a:lnTo>
                  <a:pt x="151932" y="0"/>
                </a:lnTo>
                <a:close/>
              </a:path>
            </a:pathLst>
          </a:custGeom>
          <a:solidFill>
            <a:srgbClr val="FFFFFF"/>
          </a:solidFill>
        </p:spPr>
        <p:txBody>
          <a:bodyPr wrap="square" lIns="0" tIns="0" rIns="0" bIns="0" rtlCol="0"/>
          <a:lstStyle/>
          <a:p/>
        </p:txBody>
      </p:sp>
      <p:sp>
        <p:nvSpPr>
          <p:cNvPr id="45" name="object 45"/>
          <p:cNvSpPr/>
          <p:nvPr/>
        </p:nvSpPr>
        <p:spPr>
          <a:xfrm>
            <a:off x="8396544" y="6591736"/>
            <a:ext cx="221615" cy="285750"/>
          </a:xfrm>
          <a:custGeom>
            <a:rect l="l" t="t" r="r" b="b"/>
            <a:pathLst>
              <a:path w="221615" h="285750">
                <a:moveTo>
                  <a:pt x="154242" y="155872"/>
                </a:moveTo>
                <a:lnTo>
                  <a:pt x="111678" y="159262"/>
                </a:lnTo>
                <a:lnTo>
                  <a:pt x="70413" y="170470"/>
                </a:lnTo>
                <a:lnTo>
                  <a:pt x="27777" y="208751"/>
                </a:lnTo>
                <a:lnTo>
                  <a:pt x="26445" y="235804"/>
                </a:lnTo>
                <a:lnTo>
                  <a:pt x="30687" y="250214"/>
                </a:lnTo>
                <a:lnTo>
                  <a:pt x="60475" y="278839"/>
                </a:lnTo>
                <a:lnTo>
                  <a:pt x="94087" y="285541"/>
                </a:lnTo>
                <a:lnTo>
                  <a:pt x="114898" y="284994"/>
                </a:lnTo>
                <a:lnTo>
                  <a:pt x="159545" y="277049"/>
                </a:lnTo>
                <a:lnTo>
                  <a:pt x="194372" y="261744"/>
                </a:lnTo>
                <a:lnTo>
                  <a:pt x="97672" y="261744"/>
                </a:lnTo>
                <a:lnTo>
                  <a:pt x="71509" y="258984"/>
                </a:lnTo>
                <a:lnTo>
                  <a:pt x="54437" y="249607"/>
                </a:lnTo>
                <a:lnTo>
                  <a:pt x="46444" y="233605"/>
                </a:lnTo>
                <a:lnTo>
                  <a:pt x="48465" y="216781"/>
                </a:lnTo>
                <a:lnTo>
                  <a:pt x="61117" y="202755"/>
                </a:lnTo>
                <a:lnTo>
                  <a:pt x="84390" y="191537"/>
                </a:lnTo>
                <a:lnTo>
                  <a:pt x="118275" y="183135"/>
                </a:lnTo>
                <a:lnTo>
                  <a:pt x="151809" y="179484"/>
                </a:lnTo>
                <a:lnTo>
                  <a:pt x="209339" y="179484"/>
                </a:lnTo>
                <a:lnTo>
                  <a:pt x="199710" y="170171"/>
                </a:lnTo>
                <a:lnTo>
                  <a:pt x="187068" y="162926"/>
                </a:lnTo>
                <a:lnTo>
                  <a:pt x="171873" y="158098"/>
                </a:lnTo>
                <a:lnTo>
                  <a:pt x="154242" y="155872"/>
                </a:lnTo>
                <a:close/>
              </a:path>
              <a:path w="221615" h="285750">
                <a:moveTo>
                  <a:pt x="209339" y="179484"/>
                </a:moveTo>
                <a:lnTo>
                  <a:pt x="151809" y="179484"/>
                </a:lnTo>
                <a:lnTo>
                  <a:pt x="176715" y="182193"/>
                </a:lnTo>
                <a:lnTo>
                  <a:pt x="193002" y="191263"/>
                </a:lnTo>
                <a:lnTo>
                  <a:pt x="200681" y="206695"/>
                </a:lnTo>
                <a:lnTo>
                  <a:pt x="198974" y="224090"/>
                </a:lnTo>
                <a:lnTo>
                  <a:pt x="187108" y="238422"/>
                </a:lnTo>
                <a:lnTo>
                  <a:pt x="165091" y="249691"/>
                </a:lnTo>
                <a:lnTo>
                  <a:pt x="132934" y="257897"/>
                </a:lnTo>
                <a:lnTo>
                  <a:pt x="97672" y="261744"/>
                </a:lnTo>
                <a:lnTo>
                  <a:pt x="194372" y="261744"/>
                </a:lnTo>
                <a:lnTo>
                  <a:pt x="204764" y="253814"/>
                </a:lnTo>
                <a:lnTo>
                  <a:pt x="213596" y="243309"/>
                </a:lnTo>
                <a:lnTo>
                  <a:pt x="219188" y="231733"/>
                </a:lnTo>
                <a:lnTo>
                  <a:pt x="221521" y="219078"/>
                </a:lnTo>
                <a:lnTo>
                  <a:pt x="220575" y="205334"/>
                </a:lnTo>
                <a:lnTo>
                  <a:pt x="216521" y="191537"/>
                </a:lnTo>
                <a:lnTo>
                  <a:pt x="216408" y="191263"/>
                </a:lnTo>
                <a:lnTo>
                  <a:pt x="209515" y="179654"/>
                </a:lnTo>
                <a:lnTo>
                  <a:pt x="209339" y="179484"/>
                </a:lnTo>
                <a:close/>
              </a:path>
              <a:path w="221615" h="285750">
                <a:moveTo>
                  <a:pt x="51696" y="29460"/>
                </a:moveTo>
                <a:lnTo>
                  <a:pt x="13783" y="44668"/>
                </a:lnTo>
                <a:lnTo>
                  <a:pt x="0" y="83783"/>
                </a:lnTo>
                <a:lnTo>
                  <a:pt x="1315" y="96018"/>
                </a:lnTo>
                <a:lnTo>
                  <a:pt x="19508" y="132378"/>
                </a:lnTo>
                <a:lnTo>
                  <a:pt x="29691" y="140623"/>
                </a:lnTo>
                <a:lnTo>
                  <a:pt x="52622" y="136540"/>
                </a:lnTo>
                <a:lnTo>
                  <a:pt x="46495" y="132222"/>
                </a:lnTo>
                <a:lnTo>
                  <a:pt x="40986" y="127600"/>
                </a:lnTo>
                <a:lnTo>
                  <a:pt x="20763" y="87224"/>
                </a:lnTo>
                <a:lnTo>
                  <a:pt x="21144" y="80010"/>
                </a:lnTo>
                <a:lnTo>
                  <a:pt x="54939" y="53017"/>
                </a:lnTo>
                <a:lnTo>
                  <a:pt x="107699" y="53017"/>
                </a:lnTo>
                <a:lnTo>
                  <a:pt x="105986" y="51400"/>
                </a:lnTo>
                <a:lnTo>
                  <a:pt x="70459" y="30988"/>
                </a:lnTo>
                <a:lnTo>
                  <a:pt x="61313" y="29567"/>
                </a:lnTo>
                <a:lnTo>
                  <a:pt x="51696" y="29460"/>
                </a:lnTo>
                <a:close/>
              </a:path>
              <a:path w="221615" h="285750">
                <a:moveTo>
                  <a:pt x="107699" y="53017"/>
                </a:moveTo>
                <a:lnTo>
                  <a:pt x="54939" y="53017"/>
                </a:lnTo>
                <a:lnTo>
                  <a:pt x="62046" y="53283"/>
                </a:lnTo>
                <a:lnTo>
                  <a:pt x="68918" y="54630"/>
                </a:lnTo>
                <a:lnTo>
                  <a:pt x="108118" y="82196"/>
                </a:lnTo>
                <a:lnTo>
                  <a:pt x="117133" y="90952"/>
                </a:lnTo>
                <a:lnTo>
                  <a:pt x="125343" y="98373"/>
                </a:lnTo>
                <a:lnTo>
                  <a:pt x="157964" y="118237"/>
                </a:lnTo>
                <a:lnTo>
                  <a:pt x="177147" y="120899"/>
                </a:lnTo>
                <a:lnTo>
                  <a:pt x="184470" y="120420"/>
                </a:lnTo>
                <a:lnTo>
                  <a:pt x="192304" y="119263"/>
                </a:lnTo>
                <a:lnTo>
                  <a:pt x="201623" y="117588"/>
                </a:lnTo>
                <a:lnTo>
                  <a:pt x="198082" y="97902"/>
                </a:lnTo>
                <a:lnTo>
                  <a:pt x="170001" y="97902"/>
                </a:lnTo>
                <a:lnTo>
                  <a:pt x="164661" y="97798"/>
                </a:lnTo>
                <a:lnTo>
                  <a:pt x="125225" y="69988"/>
                </a:lnTo>
                <a:lnTo>
                  <a:pt x="115762" y="60626"/>
                </a:lnTo>
                <a:lnTo>
                  <a:pt x="107699" y="53017"/>
                </a:lnTo>
                <a:close/>
              </a:path>
              <a:path w="221615" h="285750">
                <a:moveTo>
                  <a:pt x="180472" y="0"/>
                </a:moveTo>
                <a:lnTo>
                  <a:pt x="159425" y="3769"/>
                </a:lnTo>
                <a:lnTo>
                  <a:pt x="176179" y="96750"/>
                </a:lnTo>
                <a:lnTo>
                  <a:pt x="170001" y="97902"/>
                </a:lnTo>
                <a:lnTo>
                  <a:pt x="198082" y="97902"/>
                </a:lnTo>
                <a:lnTo>
                  <a:pt x="180472" y="0"/>
                </a:lnTo>
                <a:close/>
              </a:path>
            </a:pathLst>
          </a:custGeom>
          <a:solidFill>
            <a:srgbClr val="FFFFFF"/>
          </a:solidFill>
        </p:spPr>
        <p:txBody>
          <a:bodyPr wrap="square" lIns="0" tIns="0" rIns="0" bIns="0" rtlCol="0"/>
          <a:lstStyle/>
          <a:p/>
        </p:txBody>
      </p:sp>
      <p:sp>
        <p:nvSpPr>
          <p:cNvPr id="46" name="object 46"/>
          <p:cNvSpPr/>
          <p:nvPr/>
        </p:nvSpPr>
        <p:spPr>
          <a:xfrm>
            <a:off x="10121687" y="7897220"/>
            <a:ext cx="265430" cy="212090"/>
          </a:xfrm>
          <a:custGeom>
            <a:rect l="l" t="t" r="r" b="b"/>
            <a:pathLst>
              <a:path w="265429" h="212090">
                <a:moveTo>
                  <a:pt x="63651" y="0"/>
                </a:moveTo>
                <a:lnTo>
                  <a:pt x="27531" y="20025"/>
                </a:lnTo>
                <a:lnTo>
                  <a:pt x="5577" y="70207"/>
                </a:lnTo>
                <a:lnTo>
                  <a:pt x="0" y="115207"/>
                </a:lnTo>
                <a:lnTo>
                  <a:pt x="647" y="134380"/>
                </a:lnTo>
                <a:lnTo>
                  <a:pt x="16316" y="176818"/>
                </a:lnTo>
                <a:lnTo>
                  <a:pt x="50463" y="194679"/>
                </a:lnTo>
                <a:lnTo>
                  <a:pt x="65032" y="194876"/>
                </a:lnTo>
                <a:lnTo>
                  <a:pt x="78276" y="191695"/>
                </a:lnTo>
                <a:lnTo>
                  <a:pt x="90205" y="185138"/>
                </a:lnTo>
                <a:lnTo>
                  <a:pt x="100828" y="175204"/>
                </a:lnTo>
                <a:lnTo>
                  <a:pt x="55070" y="175204"/>
                </a:lnTo>
                <a:lnTo>
                  <a:pt x="38951" y="168494"/>
                </a:lnTo>
                <a:lnTo>
                  <a:pt x="28762" y="152940"/>
                </a:lnTo>
                <a:lnTo>
                  <a:pt x="24501" y="128571"/>
                </a:lnTo>
                <a:lnTo>
                  <a:pt x="26170" y="95415"/>
                </a:lnTo>
                <a:lnTo>
                  <a:pt x="32924" y="60605"/>
                </a:lnTo>
                <a:lnTo>
                  <a:pt x="43290" y="36425"/>
                </a:lnTo>
                <a:lnTo>
                  <a:pt x="57269" y="22867"/>
                </a:lnTo>
                <a:lnTo>
                  <a:pt x="74860" y="19920"/>
                </a:lnTo>
                <a:lnTo>
                  <a:pt x="112482" y="19920"/>
                </a:lnTo>
                <a:lnTo>
                  <a:pt x="104074" y="9503"/>
                </a:lnTo>
                <a:lnTo>
                  <a:pt x="78629" y="235"/>
                </a:lnTo>
                <a:lnTo>
                  <a:pt x="63651" y="0"/>
                </a:lnTo>
                <a:close/>
              </a:path>
              <a:path w="265429" h="212090">
                <a:moveTo>
                  <a:pt x="112482" y="19920"/>
                </a:moveTo>
                <a:lnTo>
                  <a:pt x="74860" y="19920"/>
                </a:lnTo>
                <a:lnTo>
                  <a:pt x="90332" y="26851"/>
                </a:lnTo>
                <a:lnTo>
                  <a:pt x="100003" y="43087"/>
                </a:lnTo>
                <a:lnTo>
                  <a:pt x="103882" y="68630"/>
                </a:lnTo>
                <a:lnTo>
                  <a:pt x="101979" y="103478"/>
                </a:lnTo>
                <a:lnTo>
                  <a:pt x="95519" y="136595"/>
                </a:lnTo>
                <a:lnTo>
                  <a:pt x="85553" y="159602"/>
                </a:lnTo>
                <a:lnTo>
                  <a:pt x="72074" y="172478"/>
                </a:lnTo>
                <a:lnTo>
                  <a:pt x="55070" y="175204"/>
                </a:lnTo>
                <a:lnTo>
                  <a:pt x="100828" y="175204"/>
                </a:lnTo>
                <a:lnTo>
                  <a:pt x="122900" y="126642"/>
                </a:lnTo>
                <a:lnTo>
                  <a:pt x="128104" y="61534"/>
                </a:lnTo>
                <a:lnTo>
                  <a:pt x="120565" y="29933"/>
                </a:lnTo>
                <a:lnTo>
                  <a:pt x="112482" y="19920"/>
                </a:lnTo>
                <a:close/>
              </a:path>
              <a:path w="265429" h="212090">
                <a:moveTo>
                  <a:pt x="146690" y="171225"/>
                </a:moveTo>
                <a:lnTo>
                  <a:pt x="173000" y="209085"/>
                </a:lnTo>
                <a:lnTo>
                  <a:pt x="200231" y="212046"/>
                </a:lnTo>
                <a:lnTo>
                  <a:pt x="213534" y="210739"/>
                </a:lnTo>
                <a:lnTo>
                  <a:pt x="225560" y="207292"/>
                </a:lnTo>
                <a:lnTo>
                  <a:pt x="236321" y="201695"/>
                </a:lnTo>
                <a:lnTo>
                  <a:pt x="245388" y="194256"/>
                </a:lnTo>
                <a:lnTo>
                  <a:pt x="247012" y="192155"/>
                </a:lnTo>
                <a:lnTo>
                  <a:pt x="197880" y="192155"/>
                </a:lnTo>
                <a:lnTo>
                  <a:pt x="188574" y="191643"/>
                </a:lnTo>
                <a:lnTo>
                  <a:pt x="176831" y="189248"/>
                </a:lnTo>
                <a:lnTo>
                  <a:pt x="165943" y="185046"/>
                </a:lnTo>
                <a:lnTo>
                  <a:pt x="155900" y="179039"/>
                </a:lnTo>
                <a:lnTo>
                  <a:pt x="146690" y="171225"/>
                </a:lnTo>
                <a:close/>
              </a:path>
              <a:path w="265429" h="212090">
                <a:moveTo>
                  <a:pt x="174961" y="97824"/>
                </a:moveTo>
                <a:lnTo>
                  <a:pt x="172553" y="117614"/>
                </a:lnTo>
                <a:lnTo>
                  <a:pt x="188259" y="119498"/>
                </a:lnTo>
                <a:lnTo>
                  <a:pt x="210402" y="124485"/>
                </a:lnTo>
                <a:lnTo>
                  <a:pt x="225614" y="133163"/>
                </a:lnTo>
                <a:lnTo>
                  <a:pt x="233877" y="145532"/>
                </a:lnTo>
                <a:lnTo>
                  <a:pt x="235169" y="161591"/>
                </a:lnTo>
                <a:lnTo>
                  <a:pt x="233499" y="169111"/>
                </a:lnTo>
                <a:lnTo>
                  <a:pt x="197880" y="192155"/>
                </a:lnTo>
                <a:lnTo>
                  <a:pt x="247012" y="192155"/>
                </a:lnTo>
                <a:lnTo>
                  <a:pt x="252315" y="185295"/>
                </a:lnTo>
                <a:lnTo>
                  <a:pt x="257083" y="174822"/>
                </a:lnTo>
                <a:lnTo>
                  <a:pt x="259671" y="162848"/>
                </a:lnTo>
                <a:lnTo>
                  <a:pt x="260046" y="154015"/>
                </a:lnTo>
                <a:lnTo>
                  <a:pt x="258820" y="145741"/>
                </a:lnTo>
                <a:lnTo>
                  <a:pt x="230493" y="115407"/>
                </a:lnTo>
                <a:lnTo>
                  <a:pt x="221033" y="112483"/>
                </a:lnTo>
                <a:lnTo>
                  <a:pt x="221033" y="112064"/>
                </a:lnTo>
                <a:lnTo>
                  <a:pt x="238428" y="107136"/>
                </a:lnTo>
                <a:lnTo>
                  <a:pt x="248982" y="100021"/>
                </a:lnTo>
                <a:lnTo>
                  <a:pt x="210057" y="100021"/>
                </a:lnTo>
                <a:lnTo>
                  <a:pt x="189935" y="99709"/>
                </a:lnTo>
                <a:lnTo>
                  <a:pt x="174961" y="97824"/>
                </a:lnTo>
                <a:close/>
              </a:path>
              <a:path w="265429" h="212090">
                <a:moveTo>
                  <a:pt x="255119" y="35967"/>
                </a:moveTo>
                <a:lnTo>
                  <a:pt x="198716" y="35967"/>
                </a:lnTo>
                <a:lnTo>
                  <a:pt x="208573" y="36360"/>
                </a:lnTo>
                <a:lnTo>
                  <a:pt x="223530" y="40150"/>
                </a:lnTo>
                <a:lnTo>
                  <a:pt x="233677" y="47289"/>
                </a:lnTo>
                <a:lnTo>
                  <a:pt x="238994" y="57784"/>
                </a:lnTo>
                <a:lnTo>
                  <a:pt x="239462" y="71647"/>
                </a:lnTo>
                <a:lnTo>
                  <a:pt x="234830" y="86000"/>
                </a:lnTo>
                <a:lnTo>
                  <a:pt x="225025" y="95455"/>
                </a:lnTo>
                <a:lnTo>
                  <a:pt x="210057" y="100021"/>
                </a:lnTo>
                <a:lnTo>
                  <a:pt x="248982" y="100021"/>
                </a:lnTo>
                <a:lnTo>
                  <a:pt x="251504" y="98321"/>
                </a:lnTo>
                <a:lnTo>
                  <a:pt x="260260" y="85619"/>
                </a:lnTo>
                <a:lnTo>
                  <a:pt x="264697" y="69029"/>
                </a:lnTo>
                <a:lnTo>
                  <a:pt x="264928" y="59330"/>
                </a:lnTo>
                <a:lnTo>
                  <a:pt x="263244" y="50338"/>
                </a:lnTo>
                <a:lnTo>
                  <a:pt x="259617" y="42053"/>
                </a:lnTo>
                <a:lnTo>
                  <a:pt x="255119" y="35967"/>
                </a:lnTo>
                <a:close/>
              </a:path>
              <a:path w="265429" h="212090">
                <a:moveTo>
                  <a:pt x="204812" y="16370"/>
                </a:moveTo>
                <a:lnTo>
                  <a:pt x="193377" y="17015"/>
                </a:lnTo>
                <a:lnTo>
                  <a:pt x="182551" y="19112"/>
                </a:lnTo>
                <a:lnTo>
                  <a:pt x="172344" y="22643"/>
                </a:lnTo>
                <a:lnTo>
                  <a:pt x="169517" y="45155"/>
                </a:lnTo>
                <a:lnTo>
                  <a:pt x="179197" y="40365"/>
                </a:lnTo>
                <a:lnTo>
                  <a:pt x="188927" y="37302"/>
                </a:lnTo>
                <a:lnTo>
                  <a:pt x="198716" y="35967"/>
                </a:lnTo>
                <a:lnTo>
                  <a:pt x="255119" y="35967"/>
                </a:lnTo>
                <a:lnTo>
                  <a:pt x="254017" y="34475"/>
                </a:lnTo>
                <a:lnTo>
                  <a:pt x="246810" y="28035"/>
                </a:lnTo>
                <a:lnTo>
                  <a:pt x="238219" y="23009"/>
                </a:lnTo>
                <a:lnTo>
                  <a:pt x="228234" y="19397"/>
                </a:lnTo>
                <a:lnTo>
                  <a:pt x="216845" y="17198"/>
                </a:lnTo>
                <a:lnTo>
                  <a:pt x="204812" y="16370"/>
                </a:lnTo>
                <a:close/>
              </a:path>
            </a:pathLst>
          </a:custGeom>
          <a:solidFill>
            <a:srgbClr val="FFFFFF"/>
          </a:solidFill>
        </p:spPr>
        <p:txBody>
          <a:bodyPr wrap="square" lIns="0" tIns="0" rIns="0" bIns="0" rtlCol="0"/>
          <a:lstStyle/>
          <a:p/>
        </p:txBody>
      </p:sp>
      <p:sp>
        <p:nvSpPr>
          <p:cNvPr id="47" name="object 47"/>
          <p:cNvSpPr/>
          <p:nvPr/>
        </p:nvSpPr>
        <p:spPr>
          <a:xfrm>
            <a:off x="11870528" y="6622625"/>
            <a:ext cx="266700" cy="287020"/>
          </a:xfrm>
          <a:custGeom>
            <a:rect l="l" t="t" r="r" b="b"/>
            <a:pathLst>
              <a:path w="266700" h="287020">
                <a:moveTo>
                  <a:pt x="105145" y="226275"/>
                </a:moveTo>
                <a:lnTo>
                  <a:pt x="56647" y="226275"/>
                </a:lnTo>
                <a:lnTo>
                  <a:pt x="166696" y="286588"/>
                </a:lnTo>
                <a:lnTo>
                  <a:pt x="178738" y="264703"/>
                </a:lnTo>
                <a:lnTo>
                  <a:pt x="169098" y="249920"/>
                </a:lnTo>
                <a:lnTo>
                  <a:pt x="168731" y="249311"/>
                </a:lnTo>
                <a:lnTo>
                  <a:pt x="147220" y="249311"/>
                </a:lnTo>
                <a:lnTo>
                  <a:pt x="105145" y="226275"/>
                </a:lnTo>
                <a:close/>
              </a:path>
              <a:path w="266700" h="287020">
                <a:moveTo>
                  <a:pt x="11203" y="174863"/>
                </a:moveTo>
                <a:lnTo>
                  <a:pt x="0" y="195282"/>
                </a:lnTo>
                <a:lnTo>
                  <a:pt x="39161" y="216747"/>
                </a:lnTo>
                <a:lnTo>
                  <a:pt x="25548" y="241668"/>
                </a:lnTo>
                <a:lnTo>
                  <a:pt x="42930" y="251196"/>
                </a:lnTo>
                <a:lnTo>
                  <a:pt x="56647" y="226275"/>
                </a:lnTo>
                <a:lnTo>
                  <a:pt x="105145" y="226275"/>
                </a:lnTo>
                <a:lnTo>
                  <a:pt x="67851" y="205857"/>
                </a:lnTo>
                <a:lnTo>
                  <a:pt x="73124" y="196224"/>
                </a:lnTo>
                <a:lnTo>
                  <a:pt x="50364" y="196224"/>
                </a:lnTo>
                <a:lnTo>
                  <a:pt x="11203" y="174863"/>
                </a:lnTo>
                <a:close/>
              </a:path>
              <a:path w="266700" h="287020">
                <a:moveTo>
                  <a:pt x="118890" y="151723"/>
                </a:moveTo>
                <a:lnTo>
                  <a:pt x="97483" y="151723"/>
                </a:lnTo>
                <a:lnTo>
                  <a:pt x="103467" y="165880"/>
                </a:lnTo>
                <a:lnTo>
                  <a:pt x="121357" y="203972"/>
                </a:lnTo>
                <a:lnTo>
                  <a:pt x="140367" y="238119"/>
                </a:lnTo>
                <a:lnTo>
                  <a:pt x="147220" y="249311"/>
                </a:lnTo>
                <a:lnTo>
                  <a:pt x="168731" y="249311"/>
                </a:lnTo>
                <a:lnTo>
                  <a:pt x="159497" y="233998"/>
                </a:lnTo>
                <a:lnTo>
                  <a:pt x="149837" y="216747"/>
                </a:lnTo>
                <a:lnTo>
                  <a:pt x="140414" y="198737"/>
                </a:lnTo>
                <a:lnTo>
                  <a:pt x="131360" y="180145"/>
                </a:lnTo>
                <a:lnTo>
                  <a:pt x="123189" y="162063"/>
                </a:lnTo>
                <a:lnTo>
                  <a:pt x="118890" y="151723"/>
                </a:lnTo>
                <a:close/>
              </a:path>
              <a:path w="266700" h="287020">
                <a:moveTo>
                  <a:pt x="92981" y="118425"/>
                </a:moveTo>
                <a:lnTo>
                  <a:pt x="50364" y="196224"/>
                </a:lnTo>
                <a:lnTo>
                  <a:pt x="73124" y="196224"/>
                </a:lnTo>
                <a:lnTo>
                  <a:pt x="97483" y="151723"/>
                </a:lnTo>
                <a:lnTo>
                  <a:pt x="118890" y="151723"/>
                </a:lnTo>
                <a:lnTo>
                  <a:pt x="115883" y="144491"/>
                </a:lnTo>
                <a:lnTo>
                  <a:pt x="109420" y="127430"/>
                </a:lnTo>
                <a:lnTo>
                  <a:pt x="92981" y="118425"/>
                </a:lnTo>
                <a:close/>
              </a:path>
              <a:path w="266700" h="287020">
                <a:moveTo>
                  <a:pt x="130781" y="0"/>
                </a:moveTo>
                <a:lnTo>
                  <a:pt x="95972" y="16476"/>
                </a:lnTo>
                <a:lnTo>
                  <a:pt x="80573" y="54723"/>
                </a:lnTo>
                <a:lnTo>
                  <a:pt x="82258" y="68255"/>
                </a:lnTo>
                <a:lnTo>
                  <a:pt x="108674" y="107928"/>
                </a:lnTo>
                <a:lnTo>
                  <a:pt x="143869" y="132037"/>
                </a:lnTo>
                <a:lnTo>
                  <a:pt x="183073" y="149198"/>
                </a:lnTo>
                <a:lnTo>
                  <a:pt x="215229" y="153882"/>
                </a:lnTo>
                <a:lnTo>
                  <a:pt x="240316" y="146099"/>
                </a:lnTo>
                <a:lnTo>
                  <a:pt x="254719" y="129904"/>
                </a:lnTo>
                <a:lnTo>
                  <a:pt x="210634" y="129904"/>
                </a:lnTo>
                <a:lnTo>
                  <a:pt x="185460" y="124042"/>
                </a:lnTo>
                <a:lnTo>
                  <a:pt x="153817" y="109316"/>
                </a:lnTo>
                <a:lnTo>
                  <a:pt x="125408" y="91096"/>
                </a:lnTo>
                <a:lnTo>
                  <a:pt x="107719" y="73348"/>
                </a:lnTo>
                <a:lnTo>
                  <a:pt x="100749" y="56071"/>
                </a:lnTo>
                <a:lnTo>
                  <a:pt x="104499" y="39265"/>
                </a:lnTo>
                <a:lnTo>
                  <a:pt x="116691" y="26776"/>
                </a:lnTo>
                <a:lnTo>
                  <a:pt x="134891" y="23062"/>
                </a:lnTo>
                <a:lnTo>
                  <a:pt x="205343" y="23062"/>
                </a:lnTo>
                <a:lnTo>
                  <a:pt x="200098" y="19894"/>
                </a:lnTo>
                <a:lnTo>
                  <a:pt x="180580" y="10336"/>
                </a:lnTo>
                <a:lnTo>
                  <a:pt x="162534" y="3821"/>
                </a:lnTo>
                <a:lnTo>
                  <a:pt x="145941" y="369"/>
                </a:lnTo>
                <a:lnTo>
                  <a:pt x="130781" y="0"/>
                </a:lnTo>
                <a:close/>
              </a:path>
              <a:path w="266700" h="287020">
                <a:moveTo>
                  <a:pt x="205343" y="23062"/>
                </a:moveTo>
                <a:lnTo>
                  <a:pt x="134891" y="23062"/>
                </a:lnTo>
                <a:lnTo>
                  <a:pt x="159098" y="28104"/>
                </a:lnTo>
                <a:lnTo>
                  <a:pt x="189313" y="41883"/>
                </a:lnTo>
                <a:lnTo>
                  <a:pt x="219135" y="61005"/>
                </a:lnTo>
                <a:lnTo>
                  <a:pt x="237767" y="79578"/>
                </a:lnTo>
                <a:lnTo>
                  <a:pt x="245208" y="97601"/>
                </a:lnTo>
                <a:lnTo>
                  <a:pt x="241458" y="115075"/>
                </a:lnTo>
                <a:lnTo>
                  <a:pt x="229310" y="126912"/>
                </a:lnTo>
                <a:lnTo>
                  <a:pt x="210634" y="129904"/>
                </a:lnTo>
                <a:lnTo>
                  <a:pt x="254719" y="129904"/>
                </a:lnTo>
                <a:lnTo>
                  <a:pt x="258316" y="125860"/>
                </a:lnTo>
                <a:lnTo>
                  <a:pt x="264067" y="112017"/>
                </a:lnTo>
                <a:lnTo>
                  <a:pt x="266078" y="98282"/>
                </a:lnTo>
                <a:lnTo>
                  <a:pt x="264339" y="84645"/>
                </a:lnTo>
                <a:lnTo>
                  <a:pt x="258840" y="71097"/>
                </a:lnTo>
                <a:lnTo>
                  <a:pt x="249691" y="57707"/>
                </a:lnTo>
                <a:lnTo>
                  <a:pt x="236851" y="44710"/>
                </a:lnTo>
                <a:lnTo>
                  <a:pt x="220320" y="32106"/>
                </a:lnTo>
                <a:lnTo>
                  <a:pt x="205343" y="23062"/>
                </a:lnTo>
                <a:close/>
              </a:path>
            </a:pathLst>
          </a:custGeom>
          <a:solidFill>
            <a:srgbClr val="FFFFFF"/>
          </a:solidFill>
        </p:spPr>
        <p:txBody>
          <a:bodyPr wrap="square" lIns="0" tIns="0" rIns="0" bIns="0" rtlCol="0"/>
          <a:lstStyle/>
          <a:p/>
        </p:txBody>
      </p:sp>
      <p:sp>
        <p:nvSpPr>
          <p:cNvPr id="48" name="object 48"/>
          <p:cNvSpPr/>
          <p:nvPr/>
        </p:nvSpPr>
        <p:spPr>
          <a:xfrm>
            <a:off x="11180752" y="4529081"/>
            <a:ext cx="288925" cy="274955"/>
          </a:xfrm>
          <a:custGeom>
            <a:rect l="l" t="t" r="r" b="b"/>
            <a:pathLst>
              <a:path w="288925" h="274954">
                <a:moveTo>
                  <a:pt x="102987" y="197685"/>
                </a:moveTo>
                <a:lnTo>
                  <a:pt x="84873" y="214124"/>
                </a:lnTo>
                <a:lnTo>
                  <a:pt x="87247" y="222018"/>
                </a:lnTo>
                <a:lnTo>
                  <a:pt x="91535" y="230472"/>
                </a:lnTo>
                <a:lnTo>
                  <a:pt x="116516" y="259327"/>
                </a:lnTo>
                <a:lnTo>
                  <a:pt x="151782" y="274332"/>
                </a:lnTo>
                <a:lnTo>
                  <a:pt x="164010" y="274132"/>
                </a:lnTo>
                <a:lnTo>
                  <a:pt x="175708" y="271321"/>
                </a:lnTo>
                <a:lnTo>
                  <a:pt x="186856" y="265880"/>
                </a:lnTo>
                <a:lnTo>
                  <a:pt x="197435" y="257788"/>
                </a:lnTo>
                <a:lnTo>
                  <a:pt x="203296" y="251505"/>
                </a:lnTo>
                <a:lnTo>
                  <a:pt x="149897" y="251505"/>
                </a:lnTo>
                <a:lnTo>
                  <a:pt x="141908" y="249895"/>
                </a:lnTo>
                <a:lnTo>
                  <a:pt x="109139" y="218391"/>
                </a:lnTo>
                <a:lnTo>
                  <a:pt x="105464" y="208519"/>
                </a:lnTo>
                <a:lnTo>
                  <a:pt x="102987" y="197685"/>
                </a:lnTo>
                <a:close/>
              </a:path>
              <a:path w="288925" h="274954">
                <a:moveTo>
                  <a:pt x="228638" y="96746"/>
                </a:moveTo>
                <a:lnTo>
                  <a:pt x="152514" y="156325"/>
                </a:lnTo>
                <a:lnTo>
                  <a:pt x="158012" y="161349"/>
                </a:lnTo>
                <a:lnTo>
                  <a:pt x="163666" y="166835"/>
                </a:lnTo>
                <a:lnTo>
                  <a:pt x="190642" y="204404"/>
                </a:lnTo>
                <a:lnTo>
                  <a:pt x="192094" y="212554"/>
                </a:lnTo>
                <a:lnTo>
                  <a:pt x="191679" y="220405"/>
                </a:lnTo>
                <a:lnTo>
                  <a:pt x="165472" y="249725"/>
                </a:lnTo>
                <a:lnTo>
                  <a:pt x="149897" y="251505"/>
                </a:lnTo>
                <a:lnTo>
                  <a:pt x="203296" y="251505"/>
                </a:lnTo>
                <a:lnTo>
                  <a:pt x="206193" y="248400"/>
                </a:lnTo>
                <a:lnTo>
                  <a:pt x="212369" y="238443"/>
                </a:lnTo>
                <a:lnTo>
                  <a:pt x="215973" y="227897"/>
                </a:lnTo>
                <a:lnTo>
                  <a:pt x="217015" y="216742"/>
                </a:lnTo>
                <a:lnTo>
                  <a:pt x="215543" y="205316"/>
                </a:lnTo>
                <a:lnTo>
                  <a:pt x="211596" y="193968"/>
                </a:lnTo>
                <a:lnTo>
                  <a:pt x="205176" y="182698"/>
                </a:lnTo>
                <a:lnTo>
                  <a:pt x="196283" y="171508"/>
                </a:lnTo>
                <a:lnTo>
                  <a:pt x="184137" y="159257"/>
                </a:lnTo>
                <a:lnTo>
                  <a:pt x="226648" y="125855"/>
                </a:lnTo>
                <a:lnTo>
                  <a:pt x="255058" y="125855"/>
                </a:lnTo>
                <a:lnTo>
                  <a:pt x="228638" y="96746"/>
                </a:lnTo>
                <a:close/>
              </a:path>
              <a:path w="288925" h="274954">
                <a:moveTo>
                  <a:pt x="255058" y="125855"/>
                </a:moveTo>
                <a:lnTo>
                  <a:pt x="226648" y="125855"/>
                </a:lnTo>
                <a:lnTo>
                  <a:pt x="272720" y="176743"/>
                </a:lnTo>
                <a:lnTo>
                  <a:pt x="288322" y="162503"/>
                </a:lnTo>
                <a:lnTo>
                  <a:pt x="255058" y="125855"/>
                </a:lnTo>
                <a:close/>
              </a:path>
              <a:path w="288925" h="274954">
                <a:moveTo>
                  <a:pt x="125534" y="0"/>
                </a:moveTo>
                <a:lnTo>
                  <a:pt x="78891" y="12965"/>
                </a:lnTo>
                <a:lnTo>
                  <a:pt x="43303" y="39575"/>
                </a:lnTo>
                <a:lnTo>
                  <a:pt x="15909" y="69809"/>
                </a:lnTo>
                <a:lnTo>
                  <a:pt x="0" y="112198"/>
                </a:lnTo>
                <a:lnTo>
                  <a:pt x="1393" y="124952"/>
                </a:lnTo>
                <a:lnTo>
                  <a:pt x="25090" y="157671"/>
                </a:lnTo>
                <a:lnTo>
                  <a:pt x="50535" y="166739"/>
                </a:lnTo>
                <a:lnTo>
                  <a:pt x="65083" y="166168"/>
                </a:lnTo>
                <a:lnTo>
                  <a:pt x="80573" y="162205"/>
                </a:lnTo>
                <a:lnTo>
                  <a:pt x="96731" y="154728"/>
                </a:lnTo>
                <a:lnTo>
                  <a:pt x="111160" y="145319"/>
                </a:lnTo>
                <a:lnTo>
                  <a:pt x="45111" y="145319"/>
                </a:lnTo>
                <a:lnTo>
                  <a:pt x="30424" y="136326"/>
                </a:lnTo>
                <a:lnTo>
                  <a:pt x="22651" y="120699"/>
                </a:lnTo>
                <a:lnTo>
                  <a:pt x="25097" y="102256"/>
                </a:lnTo>
                <a:lnTo>
                  <a:pt x="37772" y="81005"/>
                </a:lnTo>
                <a:lnTo>
                  <a:pt x="60685" y="56956"/>
                </a:lnTo>
                <a:lnTo>
                  <a:pt x="88506" y="34989"/>
                </a:lnTo>
                <a:lnTo>
                  <a:pt x="112136" y="23436"/>
                </a:lnTo>
                <a:lnTo>
                  <a:pt x="131584" y="22309"/>
                </a:lnTo>
                <a:lnTo>
                  <a:pt x="164330" y="22309"/>
                </a:lnTo>
                <a:lnTo>
                  <a:pt x="162567" y="19156"/>
                </a:lnTo>
                <a:lnTo>
                  <a:pt x="151335" y="9224"/>
                </a:lnTo>
                <a:lnTo>
                  <a:pt x="138994" y="2835"/>
                </a:lnTo>
                <a:lnTo>
                  <a:pt x="125534" y="0"/>
                </a:lnTo>
                <a:close/>
              </a:path>
              <a:path w="288925" h="274954">
                <a:moveTo>
                  <a:pt x="164330" y="22309"/>
                </a:moveTo>
                <a:lnTo>
                  <a:pt x="131584" y="22309"/>
                </a:lnTo>
                <a:lnTo>
                  <a:pt x="146860" y="31617"/>
                </a:lnTo>
                <a:lnTo>
                  <a:pt x="154044" y="46973"/>
                </a:lnTo>
                <a:lnTo>
                  <a:pt x="137039" y="87423"/>
                </a:lnTo>
                <a:lnTo>
                  <a:pt x="86304" y="133425"/>
                </a:lnTo>
                <a:lnTo>
                  <a:pt x="45111" y="145319"/>
                </a:lnTo>
                <a:lnTo>
                  <a:pt x="111160" y="145319"/>
                </a:lnTo>
                <a:lnTo>
                  <a:pt x="160049" y="97874"/>
                </a:lnTo>
                <a:lnTo>
                  <a:pt x="175797" y="42817"/>
                </a:lnTo>
                <a:lnTo>
                  <a:pt x="164330" y="22309"/>
                </a:lnTo>
                <a:close/>
              </a:path>
            </a:pathLst>
          </a:custGeom>
          <a:solidFill>
            <a:srgbClr val="FFFFFF"/>
          </a:solidFill>
        </p:spPr>
        <p:txBody>
          <a:bodyPr wrap="square" lIns="0" tIns="0" rIns="0" bIns="0" rtlCol="0"/>
          <a:lstStyle/>
          <a:p/>
        </p:txBody>
      </p:sp>
      <p:sp>
        <p:nvSpPr>
          <p:cNvPr id="49" name="object 49"/>
          <p:cNvSpPr/>
          <p:nvPr/>
        </p:nvSpPr>
        <p:spPr>
          <a:xfrm>
            <a:off x="7322290" y="8296082"/>
            <a:ext cx="2218690" cy="499745"/>
          </a:xfrm>
          <a:custGeom>
            <a:rect l="l" t="t" r="r" b="b"/>
            <a:pathLst>
              <a:path w="2218690" h="499745">
                <a:moveTo>
                  <a:pt x="2197001" y="0"/>
                </a:moveTo>
                <a:lnTo>
                  <a:pt x="2218571" y="0"/>
                </a:lnTo>
                <a:lnTo>
                  <a:pt x="2218571" y="499147"/>
                </a:lnTo>
                <a:lnTo>
                  <a:pt x="0" y="499147"/>
                </a:lnTo>
              </a:path>
            </a:pathLst>
          </a:custGeom>
          <a:ln w="31412">
            <a:solidFill>
              <a:srgbClr val="9C7661"/>
            </a:solidFill>
          </a:ln>
        </p:spPr>
        <p:txBody>
          <a:bodyPr wrap="square" lIns="0" tIns="0" rIns="0" bIns="0" rtlCol="0"/>
          <a:lstStyle/>
          <a:p/>
        </p:txBody>
      </p:sp>
      <p:sp>
        <p:nvSpPr>
          <p:cNvPr id="50" name="object 50"/>
          <p:cNvSpPr/>
          <p:nvPr/>
        </p:nvSpPr>
        <p:spPr>
          <a:xfrm>
            <a:off x="7322290" y="3037603"/>
            <a:ext cx="1902460" cy="1137285"/>
          </a:xfrm>
          <a:custGeom>
            <a:rect l="l" t="t" r="r" b="b"/>
            <a:pathLst>
              <a:path w="1902457" h="1137285">
                <a:moveTo>
                  <a:pt x="1902141" y="1137138"/>
                </a:moveTo>
                <a:lnTo>
                  <a:pt x="1898790" y="1137138"/>
                </a:lnTo>
                <a:lnTo>
                  <a:pt x="1898790" y="0"/>
                </a:lnTo>
                <a:lnTo>
                  <a:pt x="0" y="0"/>
                </a:lnTo>
              </a:path>
            </a:pathLst>
          </a:custGeom>
          <a:ln w="31412">
            <a:solidFill>
              <a:srgbClr val="4F79A6"/>
            </a:solidFill>
          </a:ln>
        </p:spPr>
        <p:txBody>
          <a:bodyPr wrap="square" lIns="0" tIns="0" rIns="0" bIns="0" rtlCol="0"/>
          <a:lstStyle/>
          <a:p/>
        </p:txBody>
      </p:sp>
      <p:sp>
        <p:nvSpPr>
          <p:cNvPr id="51" name="object 51"/>
          <p:cNvSpPr/>
          <p:nvPr/>
        </p:nvSpPr>
        <p:spPr>
          <a:xfrm>
            <a:off x="7259464" y="5935107"/>
            <a:ext cx="1043305" cy="13970"/>
          </a:xfrm>
          <a:custGeom>
            <a:rect l="l" t="t" r="r" b="b"/>
            <a:pathLst>
              <a:path w="1043303" h="13970">
                <a:moveTo>
                  <a:pt x="854424" y="0"/>
                </a:moveTo>
                <a:lnTo>
                  <a:pt x="1042900" y="0"/>
                </a:lnTo>
                <a:lnTo>
                  <a:pt x="1042900" y="13926"/>
                </a:lnTo>
                <a:lnTo>
                  <a:pt x="0" y="13926"/>
                </a:lnTo>
              </a:path>
            </a:pathLst>
          </a:custGeom>
          <a:ln w="31412">
            <a:solidFill>
              <a:srgbClr val="5DB8DF"/>
            </a:solidFill>
          </a:ln>
        </p:spPr>
        <p:txBody>
          <a:bodyPr wrap="square" lIns="0" tIns="0" rIns="0" bIns="0" rtlCol="0"/>
          <a:lstStyle/>
          <a:p/>
        </p:txBody>
      </p:sp>
      <p:sp>
        <p:nvSpPr>
          <p:cNvPr id="52" name="object 52"/>
          <p:cNvSpPr/>
          <p:nvPr/>
        </p:nvSpPr>
        <p:spPr>
          <a:xfrm>
            <a:off x="12004032" y="7410245"/>
            <a:ext cx="1144905" cy="1302385"/>
          </a:xfrm>
          <a:custGeom>
            <a:rect l="l" t="t" r="r" b="b"/>
            <a:pathLst>
              <a:path w="1144905" h="1302384">
                <a:moveTo>
                  <a:pt x="0" y="0"/>
                </a:moveTo>
                <a:lnTo>
                  <a:pt x="0" y="1297237"/>
                </a:lnTo>
                <a:lnTo>
                  <a:pt x="1144677" y="1297237"/>
                </a:lnTo>
                <a:lnTo>
                  <a:pt x="1144677" y="1302159"/>
                </a:lnTo>
              </a:path>
            </a:pathLst>
          </a:custGeom>
          <a:ln w="31412">
            <a:solidFill>
              <a:srgbClr val="CDB454"/>
            </a:solidFill>
          </a:ln>
        </p:spPr>
        <p:txBody>
          <a:bodyPr wrap="square" lIns="0" tIns="0" rIns="0" bIns="0" rtlCol="0"/>
          <a:lstStyle/>
          <a:p/>
        </p:txBody>
      </p:sp>
      <p:sp>
        <p:nvSpPr>
          <p:cNvPr id="53" name="object 53"/>
          <p:cNvSpPr txBox="1">
            <a:spLocks noGrp="1"/>
          </p:cNvSpPr>
          <p:nvPr>
            <p:ph type="title"/>
          </p:nvPr>
        </p:nvSpPr>
        <p:spPr>
          <a:xfrm>
            <a:off x="633144" y="125725"/>
            <a:ext cx="13834111" cy="1835150"/>
          </a:xfrm>
          <a:prstGeom prst="rect">
            <a:avLst/>
          </a:prstGeom>
        </p:spPr>
        <p:txBody>
          <a:bodyPr vert="horz" wrap="square" lIns="0" tIns="12065" rIns="0" bIns="0" rtlCol="0">
            <a:spAutoFit/>
          </a:bodyPr>
          <a:lstStyle/>
          <a:p>
            <a:pPr marL="12700" marR="5080">
              <a:lnSpc>
                <a:spcPct val="100200"/>
              </a:lnSpc>
              <a:spcBef>
                <a:spcPts val="95"/>
              </a:spcBef>
            </a:pPr>
            <a:r>
              <a:rPr sz="3950" spc="5">
                <a:solidFill>
                  <a:srgbClr val="000000"/>
                </a:solidFill>
              </a:rPr>
              <a:t>总的来看，专家评审和谈判</a:t>
            </a:r>
            <a:r>
              <a:rPr sz="3950" spc="-5">
                <a:solidFill>
                  <a:srgbClr val="000000"/>
                </a:solidFill>
              </a:rPr>
              <a:t>/</a:t>
            </a:r>
            <a:r>
              <a:rPr sz="3950" spc="5">
                <a:solidFill>
                  <a:srgbClr val="000000"/>
                </a:solidFill>
              </a:rPr>
              <a:t>竞价时间更充分；减轻材料提交的 </a:t>
            </a:r>
            <a:r>
              <a:rPr sz="3950">
                <a:solidFill>
                  <a:srgbClr val="000000"/>
                </a:solidFill>
              </a:rPr>
              <a:t>负担，仅需电子版；明确细节，给企业更充分的预期；进一步 </a:t>
            </a:r>
            <a:r>
              <a:rPr sz="3950" spc="5">
                <a:solidFill>
                  <a:srgbClr val="000000"/>
                </a:solidFill>
              </a:rPr>
              <a:t>体现对创新的支持</a:t>
            </a:r>
            <a:endParaRPr sz="3950"/>
          </a:p>
        </p:txBody>
      </p:sp>
      <p:sp>
        <p:nvSpPr>
          <p:cNvPr id="54" name="object 54"/>
          <p:cNvSpPr txBox="1"/>
          <p:nvPr/>
        </p:nvSpPr>
        <p:spPr>
          <a:xfrm>
            <a:off x="9774018" y="11002839"/>
            <a:ext cx="556260" cy="226060"/>
          </a:xfrm>
          <a:prstGeom prst="rect">
            <a:avLst/>
          </a:prstGeom>
        </p:spPr>
        <p:txBody>
          <a:bodyPr vert="horz" wrap="square" lIns="0" tIns="14604" rIns="0" bIns="0" rtlCol="0">
            <a:spAutoFit/>
          </a:bodyPr>
          <a:lstStyle/>
          <a:p>
            <a:pPr marL="12700">
              <a:lnSpc>
                <a:spcPct val="100000"/>
              </a:lnSpc>
              <a:spcBef>
                <a:spcPts val="114"/>
              </a:spcBef>
            </a:pPr>
            <a:r>
              <a:rPr sz="1300" spc="10">
                <a:solidFill>
                  <a:srgbClr val="929199"/>
                </a:solidFill>
                <a:latin typeface="微软雅黑"/>
                <a:cs typeface="微软雅黑"/>
              </a:rPr>
              <a:t>－10－</a:t>
            </a:r>
            <a:endParaRPr sz="1300">
              <a:latin typeface="微软雅黑"/>
              <a:cs typeface="微软雅黑"/>
            </a:endParaRPr>
          </a:p>
        </p:txBody>
      </p:sp>
      <p:sp>
        <p:nvSpPr>
          <p:cNvPr id="55" name="object 55"/>
          <p:cNvSpPr txBox="1"/>
          <p:nvPr/>
        </p:nvSpPr>
        <p:spPr>
          <a:xfrm>
            <a:off x="18704007" y="11236172"/>
            <a:ext cx="1412875" cy="88265"/>
          </a:xfrm>
          <a:prstGeom prst="rect">
            <a:avLst/>
          </a:prstGeom>
        </p:spPr>
        <p:txBody>
          <a:bodyPr vert="horz" wrap="square" lIns="0" tIns="13970" rIns="0" bIns="0" rtlCol="0">
            <a:spAutoFit/>
          </a:bodyPr>
          <a:lstStyle/>
          <a:p>
            <a:pPr marL="12700">
              <a:lnSpc>
                <a:spcPct val="100000"/>
              </a:lnSpc>
              <a:spcBef>
                <a:spcPts val="110"/>
              </a:spcBef>
            </a:pPr>
            <a:r>
              <a:rPr sz="400" spc="5">
                <a:solidFill>
                  <a:srgbClr val="808080"/>
                </a:solidFill>
                <a:latin typeface="宋体"/>
                <a:cs typeface="宋体"/>
              </a:rPr>
              <a:t>userid:414195,docid:149497,date:2023-12-23,sgpjbg.com</a:t>
            </a:r>
            <a:endParaRPr sz="4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1430" rIns="0" bIns="0" rtlCol="0">
            <a:spAutoFit/>
          </a:bodyPr>
          <a:lstStyle/>
          <a:p>
            <a:pPr marL="12700">
              <a:lnSpc>
                <a:spcPct val="100000"/>
              </a:lnSpc>
              <a:spcBef>
                <a:spcPts val="90"/>
              </a:spcBef>
            </a:pPr>
            <a:r>
              <a:rPr spc="480"/>
              <a:t>医保谈判结果分析</a:t>
            </a:r>
          </a:p>
        </p:txBody>
      </p:sp>
      <p:sp>
        <p:nvSpPr>
          <p:cNvPr id="3" name="object 3"/>
          <p:cNvSpPr/>
          <p:nvPr/>
        </p:nvSpPr>
        <p:spPr>
          <a:xfrm>
            <a:off x="9415001" y="3138752"/>
            <a:ext cx="1274445" cy="1275715"/>
          </a:xfrm>
          <a:custGeom>
            <a:rect l="l" t="t" r="r" b="b"/>
            <a:pathLst>
              <a:path w="1274445" h="1275714">
                <a:moveTo>
                  <a:pt x="637048" y="0"/>
                </a:moveTo>
                <a:lnTo>
                  <a:pt x="589506" y="1749"/>
                </a:lnTo>
                <a:lnTo>
                  <a:pt x="542912" y="6915"/>
                </a:lnTo>
                <a:lnTo>
                  <a:pt x="497390" y="15373"/>
                </a:lnTo>
                <a:lnTo>
                  <a:pt x="453064" y="27002"/>
                </a:lnTo>
                <a:lnTo>
                  <a:pt x="410056" y="41676"/>
                </a:lnTo>
                <a:lnTo>
                  <a:pt x="368489" y="59274"/>
                </a:lnTo>
                <a:lnTo>
                  <a:pt x="328487" y="79671"/>
                </a:lnTo>
                <a:lnTo>
                  <a:pt x="290173" y="102744"/>
                </a:lnTo>
                <a:lnTo>
                  <a:pt x="253670" y="128370"/>
                </a:lnTo>
                <a:lnTo>
                  <a:pt x="219102" y="156426"/>
                </a:lnTo>
                <a:lnTo>
                  <a:pt x="186591" y="186787"/>
                </a:lnTo>
                <a:lnTo>
                  <a:pt x="156260" y="219331"/>
                </a:lnTo>
                <a:lnTo>
                  <a:pt x="128234" y="253935"/>
                </a:lnTo>
                <a:lnTo>
                  <a:pt x="102635" y="290474"/>
                </a:lnTo>
                <a:lnTo>
                  <a:pt x="79586" y="328826"/>
                </a:lnTo>
                <a:lnTo>
                  <a:pt x="59210" y="368867"/>
                </a:lnTo>
                <a:lnTo>
                  <a:pt x="41631" y="410473"/>
                </a:lnTo>
                <a:lnTo>
                  <a:pt x="26972" y="453523"/>
                </a:lnTo>
                <a:lnTo>
                  <a:pt x="15357" y="497891"/>
                </a:lnTo>
                <a:lnTo>
                  <a:pt x="6907" y="543455"/>
                </a:lnTo>
                <a:lnTo>
                  <a:pt x="1747" y="590091"/>
                </a:lnTo>
                <a:lnTo>
                  <a:pt x="0" y="637676"/>
                </a:lnTo>
                <a:lnTo>
                  <a:pt x="1747" y="685262"/>
                </a:lnTo>
                <a:lnTo>
                  <a:pt x="6907" y="731898"/>
                </a:lnTo>
                <a:lnTo>
                  <a:pt x="15357" y="777462"/>
                </a:lnTo>
                <a:lnTo>
                  <a:pt x="26972" y="821830"/>
                </a:lnTo>
                <a:lnTo>
                  <a:pt x="41631" y="864879"/>
                </a:lnTo>
                <a:lnTo>
                  <a:pt x="59210" y="906486"/>
                </a:lnTo>
                <a:lnTo>
                  <a:pt x="79586" y="946527"/>
                </a:lnTo>
                <a:lnTo>
                  <a:pt x="102635" y="984879"/>
                </a:lnTo>
                <a:lnTo>
                  <a:pt x="128234" y="1021418"/>
                </a:lnTo>
                <a:lnTo>
                  <a:pt x="156260" y="1056022"/>
                </a:lnTo>
                <a:lnTo>
                  <a:pt x="186591" y="1088566"/>
                </a:lnTo>
                <a:lnTo>
                  <a:pt x="219102" y="1118927"/>
                </a:lnTo>
                <a:lnTo>
                  <a:pt x="253670" y="1146983"/>
                </a:lnTo>
                <a:lnTo>
                  <a:pt x="290173" y="1172609"/>
                </a:lnTo>
                <a:lnTo>
                  <a:pt x="328487" y="1195682"/>
                </a:lnTo>
                <a:lnTo>
                  <a:pt x="368489" y="1216079"/>
                </a:lnTo>
                <a:lnTo>
                  <a:pt x="410056" y="1233677"/>
                </a:lnTo>
                <a:lnTo>
                  <a:pt x="453064" y="1248351"/>
                </a:lnTo>
                <a:lnTo>
                  <a:pt x="497390" y="1259980"/>
                </a:lnTo>
                <a:lnTo>
                  <a:pt x="542912" y="1268438"/>
                </a:lnTo>
                <a:lnTo>
                  <a:pt x="589506" y="1273604"/>
                </a:lnTo>
                <a:lnTo>
                  <a:pt x="637048" y="1275353"/>
                </a:lnTo>
                <a:lnTo>
                  <a:pt x="684591" y="1273604"/>
                </a:lnTo>
                <a:lnTo>
                  <a:pt x="731184" y="1268438"/>
                </a:lnTo>
                <a:lnTo>
                  <a:pt x="776706" y="1259980"/>
                </a:lnTo>
                <a:lnTo>
                  <a:pt x="821032" y="1248351"/>
                </a:lnTo>
                <a:lnTo>
                  <a:pt x="864041" y="1233677"/>
                </a:lnTo>
                <a:lnTo>
                  <a:pt x="905607" y="1216079"/>
                </a:lnTo>
                <a:lnTo>
                  <a:pt x="945609" y="1195682"/>
                </a:lnTo>
                <a:lnTo>
                  <a:pt x="983923" y="1172609"/>
                </a:lnTo>
                <a:lnTo>
                  <a:pt x="1020426" y="1146983"/>
                </a:lnTo>
                <a:lnTo>
                  <a:pt x="1054995" y="1118927"/>
                </a:lnTo>
                <a:lnTo>
                  <a:pt x="1087506" y="1088566"/>
                </a:lnTo>
                <a:lnTo>
                  <a:pt x="1117836" y="1056022"/>
                </a:lnTo>
                <a:lnTo>
                  <a:pt x="1145862" y="1021418"/>
                </a:lnTo>
                <a:lnTo>
                  <a:pt x="1171462" y="984879"/>
                </a:lnTo>
                <a:lnTo>
                  <a:pt x="1194511" y="946527"/>
                </a:lnTo>
                <a:lnTo>
                  <a:pt x="1214886" y="906486"/>
                </a:lnTo>
                <a:lnTo>
                  <a:pt x="1232465" y="864879"/>
                </a:lnTo>
                <a:lnTo>
                  <a:pt x="1247124" y="821830"/>
                </a:lnTo>
                <a:lnTo>
                  <a:pt x="1258740" y="777462"/>
                </a:lnTo>
                <a:lnTo>
                  <a:pt x="1267189" y="731898"/>
                </a:lnTo>
                <a:lnTo>
                  <a:pt x="1272349" y="685262"/>
                </a:lnTo>
                <a:lnTo>
                  <a:pt x="1274097" y="637676"/>
                </a:lnTo>
                <a:lnTo>
                  <a:pt x="1272349" y="590091"/>
                </a:lnTo>
                <a:lnTo>
                  <a:pt x="1267189" y="543455"/>
                </a:lnTo>
                <a:lnTo>
                  <a:pt x="1258740" y="497891"/>
                </a:lnTo>
                <a:lnTo>
                  <a:pt x="1247124" y="453523"/>
                </a:lnTo>
                <a:lnTo>
                  <a:pt x="1232465" y="410473"/>
                </a:lnTo>
                <a:lnTo>
                  <a:pt x="1214886" y="368867"/>
                </a:lnTo>
                <a:lnTo>
                  <a:pt x="1194511" y="328826"/>
                </a:lnTo>
                <a:lnTo>
                  <a:pt x="1171462" y="290474"/>
                </a:lnTo>
                <a:lnTo>
                  <a:pt x="1145862" y="253935"/>
                </a:lnTo>
                <a:lnTo>
                  <a:pt x="1117836" y="219331"/>
                </a:lnTo>
                <a:lnTo>
                  <a:pt x="1087506" y="186787"/>
                </a:lnTo>
                <a:lnTo>
                  <a:pt x="1054995" y="156426"/>
                </a:lnTo>
                <a:lnTo>
                  <a:pt x="1020426" y="128370"/>
                </a:lnTo>
                <a:lnTo>
                  <a:pt x="983923" y="102744"/>
                </a:lnTo>
                <a:lnTo>
                  <a:pt x="945609" y="79671"/>
                </a:lnTo>
                <a:lnTo>
                  <a:pt x="905607" y="59274"/>
                </a:lnTo>
                <a:lnTo>
                  <a:pt x="864041" y="41676"/>
                </a:lnTo>
                <a:lnTo>
                  <a:pt x="821032" y="27002"/>
                </a:lnTo>
                <a:lnTo>
                  <a:pt x="776706" y="15373"/>
                </a:lnTo>
                <a:lnTo>
                  <a:pt x="731184" y="6915"/>
                </a:lnTo>
                <a:lnTo>
                  <a:pt x="684591" y="1749"/>
                </a:lnTo>
                <a:lnTo>
                  <a:pt x="637048" y="0"/>
                </a:lnTo>
                <a:close/>
              </a:path>
            </a:pathLst>
          </a:custGeom>
          <a:solidFill>
            <a:srgbClr val="00B4CC"/>
          </a:solidFill>
        </p:spPr>
        <p:txBody>
          <a:bodyPr wrap="square" lIns="0" tIns="0" rIns="0" bIns="0" rtlCol="0"/>
          <a:lstStyle/>
          <a:p/>
        </p:txBody>
      </p:sp>
      <p:sp>
        <p:nvSpPr>
          <p:cNvPr id="4" name="object 4"/>
          <p:cNvSpPr txBox="1"/>
          <p:nvPr/>
        </p:nvSpPr>
        <p:spPr>
          <a:xfrm>
            <a:off x="9744071" y="3444157"/>
            <a:ext cx="616585" cy="628650"/>
          </a:xfrm>
          <a:prstGeom prst="rect">
            <a:avLst/>
          </a:prstGeom>
        </p:spPr>
        <p:txBody>
          <a:bodyPr vert="horz" wrap="square" lIns="0" tIns="13335" rIns="0" bIns="0" rtlCol="0">
            <a:spAutoFit/>
          </a:bodyPr>
          <a:lstStyle/>
          <a:p>
            <a:pPr marL="12700">
              <a:lnSpc>
                <a:spcPct val="100000"/>
              </a:lnSpc>
              <a:spcBef>
                <a:spcPts val="105"/>
              </a:spcBef>
            </a:pPr>
            <a:r>
              <a:rPr sz="3950">
                <a:solidFill>
                  <a:srgbClr val="FFFFFF"/>
                </a:solidFill>
                <a:latin typeface="微软雅黑"/>
                <a:cs typeface="微软雅黑"/>
              </a:rPr>
              <a:t>02</a:t>
            </a:r>
            <a:endParaRPr sz="3950">
              <a:latin typeface="微软雅黑"/>
              <a:cs typeface="微软雅黑"/>
            </a:endParaRPr>
          </a:p>
        </p:txBody>
      </p:sp>
      <p:sp>
        <p:nvSpPr>
          <p:cNvPr id="5" name="object 5"/>
          <p:cNvSpPr txBox="1"/>
          <p:nvPr/>
        </p:nvSpPr>
        <p:spPr>
          <a:xfrm>
            <a:off x="1260904" y="6862409"/>
            <a:ext cx="4069079" cy="603250"/>
          </a:xfrm>
          <a:prstGeom prst="rect">
            <a:avLst/>
          </a:prstGeom>
          <a:ln w="20941">
            <a:solidFill>
              <a:srgbClr val="00B4CC"/>
            </a:solidFill>
          </a:ln>
        </p:spPr>
        <p:txBody>
          <a:bodyPr vert="horz" wrap="square" lIns="0" tIns="31115" rIns="0" bIns="0" rtlCol="0">
            <a:spAutoFit/>
          </a:bodyPr>
          <a:lstStyle/>
          <a:p>
            <a:pPr marL="147320">
              <a:lnSpc>
                <a:spcPct val="100000"/>
              </a:lnSpc>
              <a:spcBef>
                <a:spcPts val="245"/>
              </a:spcBef>
            </a:pPr>
            <a:r>
              <a:rPr sz="3300" spc="-10">
                <a:solidFill>
                  <a:srgbClr val="00B4CC"/>
                </a:solidFill>
                <a:latin typeface="微软雅黑"/>
                <a:cs typeface="微软雅黑"/>
              </a:rPr>
              <a:t>目录外药品准入情况</a:t>
            </a:r>
            <a:endParaRPr sz="3300">
              <a:latin typeface="微软雅黑"/>
              <a:cs typeface="微软雅黑"/>
            </a:endParaRPr>
          </a:p>
        </p:txBody>
      </p:sp>
      <p:sp>
        <p:nvSpPr>
          <p:cNvPr id="6" name="object 6"/>
          <p:cNvSpPr txBox="1"/>
          <p:nvPr/>
        </p:nvSpPr>
        <p:spPr>
          <a:xfrm>
            <a:off x="7343650" y="6866178"/>
            <a:ext cx="4420870" cy="603250"/>
          </a:xfrm>
          <a:prstGeom prst="rect">
            <a:avLst/>
          </a:prstGeom>
          <a:ln w="20941">
            <a:solidFill>
              <a:srgbClr val="00B4CC"/>
            </a:solidFill>
          </a:ln>
        </p:spPr>
        <p:txBody>
          <a:bodyPr vert="horz" wrap="square" lIns="0" tIns="18415" rIns="0" bIns="0" rtlCol="0">
            <a:spAutoFit/>
          </a:bodyPr>
          <a:lstStyle/>
          <a:p>
            <a:pPr marL="121920">
              <a:lnSpc>
                <a:spcPct val="100000"/>
              </a:lnSpc>
              <a:spcBef>
                <a:spcPts val="145"/>
              </a:spcBef>
            </a:pPr>
            <a:r>
              <a:rPr sz="3300" spc="-10">
                <a:solidFill>
                  <a:srgbClr val="00B4CC"/>
                </a:solidFill>
                <a:latin typeface="微软雅黑"/>
                <a:cs typeface="微软雅黑"/>
              </a:rPr>
              <a:t>目录内药品准入情况</a:t>
            </a:r>
            <a:endParaRPr sz="3300">
              <a:latin typeface="微软雅黑"/>
              <a:cs typeface="微软雅黑"/>
            </a:endParaRPr>
          </a:p>
        </p:txBody>
      </p:sp>
      <p:sp>
        <p:nvSpPr>
          <p:cNvPr id="7" name="object 7"/>
          <p:cNvSpPr txBox="1"/>
          <p:nvPr/>
        </p:nvSpPr>
        <p:spPr>
          <a:xfrm>
            <a:off x="13824710" y="6866178"/>
            <a:ext cx="4947285" cy="603250"/>
          </a:xfrm>
          <a:prstGeom prst="rect">
            <a:avLst/>
          </a:prstGeom>
          <a:ln w="20941">
            <a:solidFill>
              <a:srgbClr val="00B4CC"/>
            </a:solidFill>
          </a:ln>
        </p:spPr>
        <p:txBody>
          <a:bodyPr vert="horz" wrap="square" lIns="0" tIns="18415" rIns="0" bIns="0" rtlCol="0">
            <a:spAutoFit/>
          </a:bodyPr>
          <a:lstStyle/>
          <a:p>
            <a:pPr marL="128270">
              <a:lnSpc>
                <a:spcPct val="100000"/>
              </a:lnSpc>
              <a:spcBef>
                <a:spcPts val="145"/>
              </a:spcBef>
            </a:pPr>
            <a:r>
              <a:rPr sz="3300" spc="-10">
                <a:solidFill>
                  <a:srgbClr val="00B4CC"/>
                </a:solidFill>
                <a:latin typeface="微软雅黑"/>
                <a:cs typeface="微软雅黑"/>
              </a:rPr>
              <a:t>重点疾病领域准入情况</a:t>
            </a:r>
            <a:endParaRPr sz="3300">
              <a:latin typeface="微软雅黑"/>
              <a:cs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762061" y="91589"/>
            <a:ext cx="12858115" cy="1231900"/>
          </a:xfrm>
          <a:prstGeom prst="rect">
            <a:avLst/>
          </a:prstGeom>
        </p:spPr>
        <p:txBody>
          <a:bodyPr vert="horz" wrap="square" lIns="0" tIns="13335" rIns="0" bIns="0" rtlCol="0">
            <a:spAutoFit/>
          </a:bodyPr>
          <a:lstStyle/>
          <a:p>
            <a:pPr marL="12700">
              <a:lnSpc>
                <a:spcPct val="100000"/>
              </a:lnSpc>
              <a:spcBef>
                <a:spcPts val="105"/>
              </a:spcBef>
            </a:pPr>
            <a:r>
              <a:rPr sz="3950">
                <a:solidFill>
                  <a:srgbClr val="000000"/>
                </a:solidFill>
              </a:rPr>
              <a:t>2023</a:t>
            </a:r>
            <a:r>
              <a:rPr sz="3950" spc="-20">
                <a:solidFill>
                  <a:srgbClr val="000000"/>
                </a:solidFill>
              </a:rPr>
              <a:t> </a:t>
            </a:r>
            <a:r>
              <a:rPr sz="3950" spc="5">
                <a:solidFill>
                  <a:srgbClr val="000000"/>
                </a:solidFill>
              </a:rPr>
              <a:t>年形式审查环节</a:t>
            </a:r>
            <a:r>
              <a:rPr sz="3950" spc="-10">
                <a:solidFill>
                  <a:srgbClr val="000000"/>
                </a:solidFill>
              </a:rPr>
              <a:t> </a:t>
            </a:r>
            <a:r>
              <a:rPr sz="3950" spc="5">
                <a:solidFill>
                  <a:srgbClr val="000000"/>
                </a:solidFill>
              </a:rPr>
              <a:t>32%</a:t>
            </a:r>
            <a:r>
              <a:rPr sz="3950" spc="-15">
                <a:solidFill>
                  <a:srgbClr val="000000"/>
                </a:solidFill>
              </a:rPr>
              <a:t> </a:t>
            </a:r>
            <a:r>
              <a:rPr sz="3950" spc="5">
                <a:solidFill>
                  <a:srgbClr val="000000"/>
                </a:solidFill>
              </a:rPr>
              <a:t>的品种未通过，专家评审环节</a:t>
            </a:r>
            <a:endParaRPr sz="3950"/>
          </a:p>
          <a:p>
            <a:pPr marL="12700">
              <a:lnSpc>
                <a:spcPct val="100000"/>
              </a:lnSpc>
              <a:spcBef>
                <a:spcPts val="10"/>
              </a:spcBef>
            </a:pPr>
            <a:r>
              <a:rPr sz="3950" spc="5">
                <a:solidFill>
                  <a:srgbClr val="000000"/>
                </a:solidFill>
              </a:rPr>
              <a:t>43%</a:t>
            </a:r>
            <a:r>
              <a:rPr sz="3950" spc="-10">
                <a:solidFill>
                  <a:srgbClr val="000000"/>
                </a:solidFill>
              </a:rPr>
              <a:t> </a:t>
            </a:r>
            <a:r>
              <a:rPr sz="3950" spc="5">
                <a:solidFill>
                  <a:srgbClr val="000000"/>
                </a:solidFill>
              </a:rPr>
              <a:t>的品种未通过，谈判</a:t>
            </a:r>
            <a:r>
              <a:rPr sz="3950" spc="-5">
                <a:solidFill>
                  <a:srgbClr val="000000"/>
                </a:solidFill>
              </a:rPr>
              <a:t>/</a:t>
            </a:r>
            <a:r>
              <a:rPr sz="3950" spc="5">
                <a:solidFill>
                  <a:srgbClr val="000000"/>
                </a:solidFill>
              </a:rPr>
              <a:t>竞价环节</a:t>
            </a:r>
            <a:r>
              <a:rPr sz="3950">
                <a:solidFill>
                  <a:srgbClr val="000000"/>
                </a:solidFill>
              </a:rPr>
              <a:t> 15.4%</a:t>
            </a:r>
            <a:r>
              <a:rPr sz="3950" spc="-5">
                <a:solidFill>
                  <a:srgbClr val="000000"/>
                </a:solidFill>
              </a:rPr>
              <a:t> </a:t>
            </a:r>
            <a:r>
              <a:rPr sz="3950" spc="5">
                <a:solidFill>
                  <a:srgbClr val="000000"/>
                </a:solidFill>
              </a:rPr>
              <a:t>的企业失败</a:t>
            </a:r>
            <a:endParaRPr sz="3950"/>
          </a:p>
        </p:txBody>
      </p:sp>
      <p:sp>
        <p:nvSpPr>
          <p:cNvPr id="3" name="object 3"/>
          <p:cNvSpPr/>
          <p:nvPr/>
        </p:nvSpPr>
        <p:spPr>
          <a:xfrm>
            <a:off x="2486625" y="3415184"/>
            <a:ext cx="10389235" cy="6384925"/>
          </a:xfrm>
          <a:custGeom>
            <a:rect l="l" t="t" r="r" b="b"/>
            <a:pathLst>
              <a:path w="10389235" h="6384925">
                <a:moveTo>
                  <a:pt x="0" y="6384308"/>
                </a:moveTo>
                <a:lnTo>
                  <a:pt x="10388793" y="6384308"/>
                </a:lnTo>
                <a:lnTo>
                  <a:pt x="10388793" y="0"/>
                </a:lnTo>
                <a:lnTo>
                  <a:pt x="0" y="0"/>
                </a:lnTo>
                <a:lnTo>
                  <a:pt x="0" y="6384308"/>
                </a:lnTo>
                <a:close/>
              </a:path>
            </a:pathLst>
          </a:custGeom>
          <a:solidFill>
            <a:srgbClr val="D6F4D0">
              <a:alpha val="50195"/>
            </a:srgbClr>
          </a:solidFill>
        </p:spPr>
        <p:txBody>
          <a:bodyPr wrap="square" lIns="0" tIns="0" rIns="0" bIns="0" rtlCol="0"/>
          <a:lstStyle/>
          <a:p/>
        </p:txBody>
      </p:sp>
      <p:sp>
        <p:nvSpPr>
          <p:cNvPr id="4" name="object 4"/>
          <p:cNvSpPr/>
          <p:nvPr/>
        </p:nvSpPr>
        <p:spPr>
          <a:xfrm>
            <a:off x="843115" y="3416440"/>
            <a:ext cx="1336040" cy="2077085"/>
          </a:xfrm>
          <a:custGeom>
            <a:rect l="l" t="t" r="r" b="b"/>
            <a:pathLst>
              <a:path w="1336039" h="2077085">
                <a:moveTo>
                  <a:pt x="1335666" y="0"/>
                </a:moveTo>
                <a:lnTo>
                  <a:pt x="0" y="0"/>
                </a:lnTo>
                <a:lnTo>
                  <a:pt x="0" y="1882141"/>
                </a:lnTo>
                <a:lnTo>
                  <a:pt x="667833" y="2077004"/>
                </a:lnTo>
                <a:lnTo>
                  <a:pt x="1335666" y="1882141"/>
                </a:lnTo>
                <a:lnTo>
                  <a:pt x="1335666" y="0"/>
                </a:lnTo>
                <a:close/>
              </a:path>
            </a:pathLst>
          </a:custGeom>
          <a:solidFill>
            <a:srgbClr val="79C2C6"/>
          </a:solidFill>
        </p:spPr>
        <p:txBody>
          <a:bodyPr wrap="square" lIns="0" tIns="0" rIns="0" bIns="0" rtlCol="0"/>
          <a:lstStyle/>
          <a:p/>
        </p:txBody>
      </p:sp>
      <p:sp>
        <p:nvSpPr>
          <p:cNvPr id="5" name="object 5"/>
          <p:cNvSpPr txBox="1"/>
          <p:nvPr/>
        </p:nvSpPr>
        <p:spPr>
          <a:xfrm>
            <a:off x="1008220" y="4003366"/>
            <a:ext cx="1017905" cy="629285"/>
          </a:xfrm>
          <a:prstGeom prst="rect">
            <a:avLst/>
          </a:prstGeom>
        </p:spPr>
        <p:txBody>
          <a:bodyPr vert="horz" wrap="square" lIns="0" tIns="12065" rIns="0" bIns="0" rtlCol="0">
            <a:spAutoFit/>
          </a:bodyPr>
          <a:lstStyle/>
          <a:p>
            <a:pPr marR="5080">
              <a:lnSpc>
                <a:spcPct val="101499"/>
              </a:lnSpc>
              <a:spcBef>
                <a:spcPts val="95"/>
              </a:spcBef>
            </a:pPr>
            <a:r>
              <a:rPr sz="1950" b="1" spc="20">
                <a:solidFill>
                  <a:srgbClr val="FFFFFF"/>
                </a:solidFill>
                <a:latin typeface="微软雅黑"/>
                <a:cs typeface="微软雅黑"/>
              </a:rPr>
              <a:t>谈判入围 </a:t>
            </a:r>
            <a:r>
              <a:rPr sz="1950" b="1" spc="25">
                <a:solidFill>
                  <a:srgbClr val="FFFFFF"/>
                </a:solidFill>
                <a:latin typeface="微软雅黑"/>
                <a:cs typeface="微软雅黑"/>
              </a:rPr>
              <a:t>资格审查</a:t>
            </a:r>
            <a:endParaRPr sz="1950">
              <a:latin typeface="微软雅黑"/>
              <a:cs typeface="微软雅黑"/>
            </a:endParaRPr>
          </a:p>
        </p:txBody>
      </p:sp>
      <p:sp>
        <p:nvSpPr>
          <p:cNvPr id="6" name="object 6"/>
          <p:cNvSpPr/>
          <p:nvPr/>
        </p:nvSpPr>
        <p:spPr>
          <a:xfrm>
            <a:off x="826781" y="5565066"/>
            <a:ext cx="1336040" cy="2078355"/>
          </a:xfrm>
          <a:custGeom>
            <a:rect l="l" t="t" r="r" b="b"/>
            <a:pathLst>
              <a:path w="1336039" h="2078354">
                <a:moveTo>
                  <a:pt x="0" y="0"/>
                </a:moveTo>
                <a:lnTo>
                  <a:pt x="0" y="1883712"/>
                </a:lnTo>
                <a:lnTo>
                  <a:pt x="667833" y="2078261"/>
                </a:lnTo>
                <a:lnTo>
                  <a:pt x="1335666" y="1883712"/>
                </a:lnTo>
                <a:lnTo>
                  <a:pt x="1335666" y="194549"/>
                </a:lnTo>
                <a:lnTo>
                  <a:pt x="667833" y="194549"/>
                </a:lnTo>
                <a:lnTo>
                  <a:pt x="0" y="0"/>
                </a:lnTo>
                <a:close/>
              </a:path>
              <a:path w="1336039" h="2078354">
                <a:moveTo>
                  <a:pt x="1335666" y="0"/>
                </a:moveTo>
                <a:lnTo>
                  <a:pt x="667833" y="194549"/>
                </a:lnTo>
                <a:lnTo>
                  <a:pt x="1335666" y="194549"/>
                </a:lnTo>
                <a:lnTo>
                  <a:pt x="1335666" y="0"/>
                </a:lnTo>
                <a:close/>
              </a:path>
            </a:pathLst>
          </a:custGeom>
          <a:solidFill>
            <a:srgbClr val="1791AB"/>
          </a:solidFill>
        </p:spPr>
        <p:txBody>
          <a:bodyPr wrap="square" lIns="0" tIns="0" rIns="0" bIns="0" rtlCol="0"/>
          <a:lstStyle/>
          <a:p/>
        </p:txBody>
      </p:sp>
      <p:sp>
        <p:nvSpPr>
          <p:cNvPr id="7" name="object 7"/>
          <p:cNvSpPr txBox="1"/>
          <p:nvPr/>
        </p:nvSpPr>
        <p:spPr>
          <a:xfrm>
            <a:off x="1008220" y="6368362"/>
            <a:ext cx="1017905" cy="327025"/>
          </a:xfrm>
          <a:prstGeom prst="rect">
            <a:avLst/>
          </a:prstGeom>
        </p:spPr>
        <p:txBody>
          <a:bodyPr vert="horz" wrap="square" lIns="0" tIns="15875" rIns="0" bIns="0" rtlCol="0">
            <a:spAutoFit/>
          </a:bodyPr>
          <a:lstStyle/>
          <a:p>
            <a:pPr>
              <a:lnSpc>
                <a:spcPct val="100000"/>
              </a:lnSpc>
              <a:spcBef>
                <a:spcPts val="125"/>
              </a:spcBef>
            </a:pPr>
            <a:r>
              <a:rPr sz="1950" b="1" spc="25">
                <a:solidFill>
                  <a:srgbClr val="FFFFFF"/>
                </a:solidFill>
                <a:latin typeface="微软雅黑"/>
                <a:cs typeface="微软雅黑"/>
              </a:rPr>
              <a:t>价格测算</a:t>
            </a:r>
            <a:endParaRPr sz="1950">
              <a:latin typeface="微软雅黑"/>
              <a:cs typeface="微软雅黑"/>
            </a:endParaRPr>
          </a:p>
        </p:txBody>
      </p:sp>
      <p:sp>
        <p:nvSpPr>
          <p:cNvPr id="8" name="object 8"/>
          <p:cNvSpPr/>
          <p:nvPr/>
        </p:nvSpPr>
        <p:spPr>
          <a:xfrm>
            <a:off x="811703" y="7722487"/>
            <a:ext cx="1336040" cy="2077085"/>
          </a:xfrm>
          <a:custGeom>
            <a:rect l="l" t="t" r="r" b="b"/>
            <a:pathLst>
              <a:path w="1336039" h="2077082">
                <a:moveTo>
                  <a:pt x="0" y="0"/>
                </a:moveTo>
                <a:lnTo>
                  <a:pt x="0" y="1849786"/>
                </a:lnTo>
                <a:lnTo>
                  <a:pt x="667833" y="2077004"/>
                </a:lnTo>
                <a:lnTo>
                  <a:pt x="1335666" y="1849786"/>
                </a:lnTo>
                <a:lnTo>
                  <a:pt x="1335666" y="227218"/>
                </a:lnTo>
                <a:lnTo>
                  <a:pt x="667833" y="227218"/>
                </a:lnTo>
                <a:lnTo>
                  <a:pt x="0" y="0"/>
                </a:lnTo>
                <a:close/>
              </a:path>
              <a:path w="1336039" h="2077082">
                <a:moveTo>
                  <a:pt x="1335666" y="0"/>
                </a:moveTo>
                <a:lnTo>
                  <a:pt x="667833" y="227218"/>
                </a:lnTo>
                <a:lnTo>
                  <a:pt x="1335666" y="227218"/>
                </a:lnTo>
                <a:lnTo>
                  <a:pt x="1335666" y="0"/>
                </a:lnTo>
                <a:close/>
              </a:path>
            </a:pathLst>
          </a:custGeom>
          <a:solidFill>
            <a:srgbClr val="00AF50"/>
          </a:solidFill>
        </p:spPr>
        <p:txBody>
          <a:bodyPr wrap="square" lIns="0" tIns="0" rIns="0" bIns="0" rtlCol="0"/>
          <a:lstStyle/>
          <a:p/>
        </p:txBody>
      </p:sp>
      <p:sp>
        <p:nvSpPr>
          <p:cNvPr id="9" name="object 9"/>
          <p:cNvSpPr txBox="1"/>
          <p:nvPr/>
        </p:nvSpPr>
        <p:spPr>
          <a:xfrm>
            <a:off x="1228130" y="8517721"/>
            <a:ext cx="515620" cy="327025"/>
          </a:xfrm>
          <a:prstGeom prst="rect">
            <a:avLst/>
          </a:prstGeom>
        </p:spPr>
        <p:txBody>
          <a:bodyPr vert="horz" wrap="square" lIns="0" tIns="15875" rIns="0" bIns="0" rtlCol="0">
            <a:spAutoFit/>
          </a:bodyPr>
          <a:lstStyle/>
          <a:p>
            <a:pPr>
              <a:lnSpc>
                <a:spcPct val="100000"/>
              </a:lnSpc>
              <a:spcBef>
                <a:spcPts val="125"/>
              </a:spcBef>
            </a:pPr>
            <a:r>
              <a:rPr sz="1950" b="1" spc="25">
                <a:solidFill>
                  <a:srgbClr val="FFFFFF"/>
                </a:solidFill>
                <a:latin typeface="微软雅黑"/>
                <a:cs typeface="微软雅黑"/>
              </a:rPr>
              <a:t>谈判</a:t>
            </a:r>
            <a:endParaRPr sz="1950">
              <a:latin typeface="微软雅黑"/>
              <a:cs typeface="微软雅黑"/>
            </a:endParaRPr>
          </a:p>
        </p:txBody>
      </p:sp>
      <p:sp>
        <p:nvSpPr>
          <p:cNvPr id="10" name="object 10"/>
          <p:cNvSpPr/>
          <p:nvPr/>
        </p:nvSpPr>
        <p:spPr>
          <a:xfrm>
            <a:off x="2477830" y="2842217"/>
            <a:ext cx="10596245" cy="405130"/>
          </a:xfrm>
          <a:custGeom>
            <a:rect l="l" t="t" r="r" b="b"/>
            <a:pathLst>
              <a:path w="10596244" h="405130">
                <a:moveTo>
                  <a:pt x="10393819" y="0"/>
                </a:moveTo>
                <a:lnTo>
                  <a:pt x="10393819" y="101148"/>
                </a:lnTo>
                <a:lnTo>
                  <a:pt x="0" y="101148"/>
                </a:lnTo>
                <a:lnTo>
                  <a:pt x="0" y="303446"/>
                </a:lnTo>
                <a:lnTo>
                  <a:pt x="10393819" y="303446"/>
                </a:lnTo>
                <a:lnTo>
                  <a:pt x="10393819" y="404595"/>
                </a:lnTo>
                <a:lnTo>
                  <a:pt x="10596117" y="202297"/>
                </a:lnTo>
                <a:lnTo>
                  <a:pt x="10393819" y="0"/>
                </a:lnTo>
                <a:close/>
              </a:path>
            </a:pathLst>
          </a:custGeom>
          <a:solidFill>
            <a:srgbClr val="DBDBDB"/>
          </a:solidFill>
        </p:spPr>
        <p:txBody>
          <a:bodyPr wrap="square" lIns="0" tIns="0" rIns="0" bIns="0" rtlCol="0"/>
          <a:lstStyle/>
          <a:p/>
        </p:txBody>
      </p:sp>
      <p:sp>
        <p:nvSpPr>
          <p:cNvPr id="11" name="object 11"/>
          <p:cNvSpPr/>
          <p:nvPr/>
        </p:nvSpPr>
        <p:spPr>
          <a:xfrm>
            <a:off x="2369142" y="2934570"/>
            <a:ext cx="251460" cy="251460"/>
          </a:xfrm>
          <a:custGeom>
            <a:rect l="l" t="t" r="r" b="b"/>
            <a:pathLst>
              <a:path w="251460" h="251460">
                <a:moveTo>
                  <a:pt x="125650" y="0"/>
                </a:moveTo>
                <a:lnTo>
                  <a:pt x="0" y="125650"/>
                </a:lnTo>
                <a:lnTo>
                  <a:pt x="125650" y="251301"/>
                </a:lnTo>
                <a:lnTo>
                  <a:pt x="251301" y="125650"/>
                </a:lnTo>
                <a:lnTo>
                  <a:pt x="125650" y="0"/>
                </a:lnTo>
                <a:close/>
              </a:path>
            </a:pathLst>
          </a:custGeom>
          <a:solidFill>
            <a:srgbClr val="FFFFFF"/>
          </a:solidFill>
        </p:spPr>
        <p:txBody>
          <a:bodyPr wrap="square" lIns="0" tIns="0" rIns="0" bIns="0" rtlCol="0"/>
          <a:lstStyle/>
          <a:p/>
        </p:txBody>
      </p:sp>
      <p:sp>
        <p:nvSpPr>
          <p:cNvPr id="12" name="object 12"/>
          <p:cNvSpPr/>
          <p:nvPr/>
        </p:nvSpPr>
        <p:spPr>
          <a:xfrm>
            <a:off x="2369142" y="2934570"/>
            <a:ext cx="251460" cy="251460"/>
          </a:xfrm>
          <a:custGeom>
            <a:rect l="l" t="t" r="r" b="b"/>
            <a:pathLst>
              <a:path w="251460" h="251460">
                <a:moveTo>
                  <a:pt x="0" y="125650"/>
                </a:moveTo>
                <a:lnTo>
                  <a:pt x="125650" y="0"/>
                </a:lnTo>
                <a:lnTo>
                  <a:pt x="251301" y="125650"/>
                </a:lnTo>
                <a:lnTo>
                  <a:pt x="125650" y="251301"/>
                </a:lnTo>
                <a:lnTo>
                  <a:pt x="0" y="125650"/>
                </a:lnTo>
                <a:close/>
              </a:path>
            </a:pathLst>
          </a:custGeom>
          <a:ln w="15706">
            <a:solidFill>
              <a:srgbClr val="A4A4A4"/>
            </a:solidFill>
          </a:ln>
        </p:spPr>
        <p:txBody>
          <a:bodyPr wrap="square" lIns="0" tIns="0" rIns="0" bIns="0" rtlCol="0"/>
          <a:lstStyle/>
          <a:p/>
        </p:txBody>
      </p:sp>
      <p:sp>
        <p:nvSpPr>
          <p:cNvPr id="13" name="object 13"/>
          <p:cNvSpPr/>
          <p:nvPr/>
        </p:nvSpPr>
        <p:spPr>
          <a:xfrm>
            <a:off x="12631029" y="2910696"/>
            <a:ext cx="251460" cy="251460"/>
          </a:xfrm>
          <a:custGeom>
            <a:rect l="l" t="t" r="r" b="b"/>
            <a:pathLst>
              <a:path w="251459" h="251460">
                <a:moveTo>
                  <a:pt x="125650" y="0"/>
                </a:moveTo>
                <a:lnTo>
                  <a:pt x="0" y="125650"/>
                </a:lnTo>
                <a:lnTo>
                  <a:pt x="125650" y="251301"/>
                </a:lnTo>
                <a:lnTo>
                  <a:pt x="251301" y="125650"/>
                </a:lnTo>
                <a:lnTo>
                  <a:pt x="125650" y="0"/>
                </a:lnTo>
                <a:close/>
              </a:path>
            </a:pathLst>
          </a:custGeom>
          <a:solidFill>
            <a:srgbClr val="FFFFFF"/>
          </a:solidFill>
        </p:spPr>
        <p:txBody>
          <a:bodyPr wrap="square" lIns="0" tIns="0" rIns="0" bIns="0" rtlCol="0"/>
          <a:lstStyle/>
          <a:p/>
        </p:txBody>
      </p:sp>
      <p:sp>
        <p:nvSpPr>
          <p:cNvPr id="14" name="object 14"/>
          <p:cNvSpPr/>
          <p:nvPr/>
        </p:nvSpPr>
        <p:spPr>
          <a:xfrm>
            <a:off x="12631029" y="2910696"/>
            <a:ext cx="251460" cy="251460"/>
          </a:xfrm>
          <a:custGeom>
            <a:rect l="l" t="t" r="r" b="b"/>
            <a:pathLst>
              <a:path w="251459" h="251460">
                <a:moveTo>
                  <a:pt x="0" y="125650"/>
                </a:moveTo>
                <a:lnTo>
                  <a:pt x="125650" y="0"/>
                </a:lnTo>
                <a:lnTo>
                  <a:pt x="251301" y="125650"/>
                </a:lnTo>
                <a:lnTo>
                  <a:pt x="125650" y="251301"/>
                </a:lnTo>
                <a:lnTo>
                  <a:pt x="0" y="125650"/>
                </a:lnTo>
                <a:close/>
              </a:path>
            </a:pathLst>
          </a:custGeom>
          <a:ln w="15706">
            <a:solidFill>
              <a:srgbClr val="A4A4A4"/>
            </a:solidFill>
          </a:ln>
        </p:spPr>
        <p:txBody>
          <a:bodyPr wrap="square" lIns="0" tIns="0" rIns="0" bIns="0" rtlCol="0"/>
          <a:lstStyle/>
          <a:p/>
        </p:txBody>
      </p:sp>
      <p:sp>
        <p:nvSpPr>
          <p:cNvPr id="15" name="object 15"/>
          <p:cNvSpPr/>
          <p:nvPr/>
        </p:nvSpPr>
        <p:spPr>
          <a:xfrm>
            <a:off x="2477830" y="3400106"/>
            <a:ext cx="1098550" cy="474980"/>
          </a:xfrm>
          <a:custGeom>
            <a:rect l="l" t="t" r="r" b="b"/>
            <a:pathLst>
              <a:path w="1098550" h="474979">
                <a:moveTo>
                  <a:pt x="1021016" y="0"/>
                </a:moveTo>
                <a:lnTo>
                  <a:pt x="0" y="0"/>
                </a:lnTo>
                <a:lnTo>
                  <a:pt x="0" y="474959"/>
                </a:lnTo>
                <a:lnTo>
                  <a:pt x="1021016" y="474959"/>
                </a:lnTo>
                <a:lnTo>
                  <a:pt x="1098186" y="237479"/>
                </a:lnTo>
                <a:lnTo>
                  <a:pt x="1021016" y="0"/>
                </a:lnTo>
                <a:close/>
              </a:path>
            </a:pathLst>
          </a:custGeom>
          <a:solidFill>
            <a:srgbClr val="79C2C6"/>
          </a:solidFill>
        </p:spPr>
        <p:txBody>
          <a:bodyPr wrap="square" lIns="0" tIns="0" rIns="0" bIns="0" rtlCol="0"/>
          <a:lstStyle/>
          <a:p/>
        </p:txBody>
      </p:sp>
      <p:sp>
        <p:nvSpPr>
          <p:cNvPr id="16" name="object 16"/>
          <p:cNvSpPr txBox="1"/>
          <p:nvPr/>
        </p:nvSpPr>
        <p:spPr>
          <a:xfrm>
            <a:off x="2505264" y="3464785"/>
            <a:ext cx="1017905" cy="327025"/>
          </a:xfrm>
          <a:prstGeom prst="rect">
            <a:avLst/>
          </a:prstGeom>
        </p:spPr>
        <p:txBody>
          <a:bodyPr vert="horz" wrap="square" lIns="0" tIns="15875" rIns="0" bIns="0" rtlCol="0">
            <a:spAutoFit/>
          </a:bodyPr>
          <a:lstStyle/>
          <a:p>
            <a:pPr>
              <a:lnSpc>
                <a:spcPct val="100000"/>
              </a:lnSpc>
              <a:spcBef>
                <a:spcPts val="125"/>
              </a:spcBef>
            </a:pPr>
            <a:r>
              <a:rPr sz="1950" spc="25">
                <a:solidFill>
                  <a:srgbClr val="FFFFFF"/>
                </a:solidFill>
                <a:latin typeface="微软雅黑"/>
                <a:cs typeface="微软雅黑"/>
              </a:rPr>
              <a:t>企业申报</a:t>
            </a:r>
            <a:endParaRPr sz="1950">
              <a:latin typeface="微软雅黑"/>
              <a:cs typeface="微软雅黑"/>
            </a:endParaRPr>
          </a:p>
        </p:txBody>
      </p:sp>
      <p:sp>
        <p:nvSpPr>
          <p:cNvPr id="17" name="object 17"/>
          <p:cNvSpPr/>
          <p:nvPr/>
        </p:nvSpPr>
        <p:spPr>
          <a:xfrm>
            <a:off x="3613711" y="3947942"/>
            <a:ext cx="1751964" cy="474980"/>
          </a:xfrm>
          <a:custGeom>
            <a:rect l="l" t="t" r="r" b="b"/>
            <a:pathLst>
              <a:path w="1751964" h="474979">
                <a:moveTo>
                  <a:pt x="1674399" y="0"/>
                </a:moveTo>
                <a:lnTo>
                  <a:pt x="0" y="0"/>
                </a:lnTo>
                <a:lnTo>
                  <a:pt x="0" y="474959"/>
                </a:lnTo>
                <a:lnTo>
                  <a:pt x="1674399" y="474959"/>
                </a:lnTo>
                <a:lnTo>
                  <a:pt x="1751569" y="237479"/>
                </a:lnTo>
                <a:lnTo>
                  <a:pt x="1674399" y="0"/>
                </a:lnTo>
                <a:close/>
              </a:path>
            </a:pathLst>
          </a:custGeom>
          <a:solidFill>
            <a:srgbClr val="79C2C6"/>
          </a:solidFill>
        </p:spPr>
        <p:txBody>
          <a:bodyPr wrap="square" lIns="0" tIns="0" rIns="0" bIns="0" rtlCol="0"/>
          <a:lstStyle/>
          <a:p/>
        </p:txBody>
      </p:sp>
      <p:sp>
        <p:nvSpPr>
          <p:cNvPr id="18" name="object 18"/>
          <p:cNvSpPr/>
          <p:nvPr/>
        </p:nvSpPr>
        <p:spPr>
          <a:xfrm>
            <a:off x="11562370" y="7667200"/>
            <a:ext cx="1336040" cy="1009015"/>
          </a:xfrm>
          <a:custGeom>
            <a:rect l="l" t="t" r="r" b="b"/>
            <a:pathLst>
              <a:path w="1336040" h="1009015">
                <a:moveTo>
                  <a:pt x="1171692" y="0"/>
                </a:moveTo>
                <a:lnTo>
                  <a:pt x="0" y="0"/>
                </a:lnTo>
                <a:lnTo>
                  <a:pt x="0" y="1008974"/>
                </a:lnTo>
                <a:lnTo>
                  <a:pt x="1171692" y="1008974"/>
                </a:lnTo>
                <a:lnTo>
                  <a:pt x="1335666" y="504487"/>
                </a:lnTo>
                <a:lnTo>
                  <a:pt x="1171692" y="0"/>
                </a:lnTo>
                <a:close/>
              </a:path>
            </a:pathLst>
          </a:custGeom>
          <a:solidFill>
            <a:srgbClr val="00AF50"/>
          </a:solidFill>
        </p:spPr>
        <p:txBody>
          <a:bodyPr wrap="square" lIns="0" tIns="0" rIns="0" bIns="0" rtlCol="0"/>
          <a:lstStyle/>
          <a:p/>
        </p:txBody>
      </p:sp>
      <p:sp>
        <p:nvSpPr>
          <p:cNvPr id="19" name="object 19"/>
          <p:cNvSpPr txBox="1"/>
          <p:nvPr/>
        </p:nvSpPr>
        <p:spPr>
          <a:xfrm>
            <a:off x="11686764" y="7848526"/>
            <a:ext cx="1017905" cy="628650"/>
          </a:xfrm>
          <a:prstGeom prst="rect">
            <a:avLst/>
          </a:prstGeom>
        </p:spPr>
        <p:txBody>
          <a:bodyPr vert="horz" wrap="square" lIns="0" tIns="11430" rIns="0" bIns="0" rtlCol="0">
            <a:spAutoFit/>
          </a:bodyPr>
          <a:lstStyle/>
          <a:p>
            <a:pPr marL="125095" marR="5080" indent="-125730">
              <a:lnSpc>
                <a:spcPct val="101499"/>
              </a:lnSpc>
              <a:spcBef>
                <a:spcPts val="90"/>
              </a:spcBef>
            </a:pPr>
            <a:r>
              <a:rPr sz="1950" spc="20">
                <a:solidFill>
                  <a:srgbClr val="FFFFFF"/>
                </a:solidFill>
                <a:latin typeface="微软雅黑"/>
                <a:cs typeface="微软雅黑"/>
              </a:rPr>
              <a:t>谈判及宣 </a:t>
            </a:r>
            <a:r>
              <a:rPr sz="1950" spc="25">
                <a:solidFill>
                  <a:srgbClr val="FFFFFF"/>
                </a:solidFill>
                <a:latin typeface="微软雅黑"/>
                <a:cs typeface="微软雅黑"/>
              </a:rPr>
              <a:t>布结果</a:t>
            </a:r>
            <a:endParaRPr sz="1950">
              <a:latin typeface="微软雅黑"/>
              <a:cs typeface="微软雅黑"/>
            </a:endParaRPr>
          </a:p>
        </p:txBody>
      </p:sp>
      <p:sp>
        <p:nvSpPr>
          <p:cNvPr id="20" name="object 20"/>
          <p:cNvSpPr txBox="1"/>
          <p:nvPr/>
        </p:nvSpPr>
        <p:spPr>
          <a:xfrm>
            <a:off x="804145" y="2563891"/>
            <a:ext cx="2091055" cy="642620"/>
          </a:xfrm>
          <a:prstGeom prst="rect">
            <a:avLst/>
          </a:prstGeom>
        </p:spPr>
        <p:txBody>
          <a:bodyPr vert="horz" wrap="square" lIns="0" tIns="17145" rIns="0" bIns="0" rtlCol="0">
            <a:spAutoFit/>
          </a:bodyPr>
          <a:lstStyle/>
          <a:p>
            <a:pPr marL="25400">
              <a:lnSpc>
                <a:spcPct val="100000"/>
              </a:lnSpc>
              <a:spcBef>
                <a:spcPts val="135"/>
              </a:spcBef>
              <a:tabLst>
                <a:tab pos="1671320"/>
              </a:tabLst>
            </a:pPr>
            <a:r>
              <a:rPr sz="1950" b="1" spc="25">
                <a:solidFill>
                  <a:srgbClr val="2B3942"/>
                </a:solidFill>
                <a:latin typeface="微软雅黑"/>
                <a:cs typeface="微软雅黑"/>
              </a:rPr>
              <a:t>国家医保目</a:t>
            </a:r>
            <a:r>
              <a:rPr sz="1950" b="1" spc="30">
                <a:solidFill>
                  <a:srgbClr val="2B3942"/>
                </a:solidFill>
                <a:latin typeface="微软雅黑"/>
                <a:cs typeface="微软雅黑"/>
              </a:rPr>
              <a:t>录	</a:t>
            </a:r>
            <a:r>
              <a:rPr sz="3075" b="1" i="1" spc="-60" baseline="13550">
                <a:solidFill>
                  <a:srgbClr val="2B3942"/>
                </a:solidFill>
                <a:latin typeface="微软雅黑"/>
                <a:cs typeface="微软雅黑"/>
              </a:rPr>
              <a:t>7.1</a:t>
            </a:r>
            <a:endParaRPr sz="3075" baseline="13550">
              <a:latin typeface="微软雅黑"/>
              <a:cs typeface="微软雅黑"/>
            </a:endParaRPr>
          </a:p>
          <a:p>
            <a:pPr marL="25400">
              <a:lnSpc>
                <a:spcPct val="100000"/>
              </a:lnSpc>
              <a:spcBef>
                <a:spcPts val="15"/>
              </a:spcBef>
            </a:pPr>
            <a:r>
              <a:rPr sz="1950" b="1" spc="25">
                <a:solidFill>
                  <a:srgbClr val="2B3942"/>
                </a:solidFill>
                <a:latin typeface="微软雅黑"/>
                <a:cs typeface="微软雅黑"/>
              </a:rPr>
              <a:t>谈判工作流程</a:t>
            </a:r>
            <a:endParaRPr sz="1950">
              <a:latin typeface="微软雅黑"/>
              <a:cs typeface="微软雅黑"/>
            </a:endParaRPr>
          </a:p>
        </p:txBody>
      </p:sp>
      <p:sp>
        <p:nvSpPr>
          <p:cNvPr id="21" name="object 21"/>
          <p:cNvSpPr/>
          <p:nvPr/>
        </p:nvSpPr>
        <p:spPr>
          <a:xfrm>
            <a:off x="3554028" y="2903157"/>
            <a:ext cx="251460" cy="251460"/>
          </a:xfrm>
          <a:custGeom>
            <a:rect l="l" t="t" r="r" b="b"/>
            <a:pathLst>
              <a:path w="251460" h="251460">
                <a:moveTo>
                  <a:pt x="125650" y="0"/>
                </a:moveTo>
                <a:lnTo>
                  <a:pt x="0" y="125650"/>
                </a:lnTo>
                <a:lnTo>
                  <a:pt x="125650" y="251301"/>
                </a:lnTo>
                <a:lnTo>
                  <a:pt x="251301" y="125650"/>
                </a:lnTo>
                <a:lnTo>
                  <a:pt x="125650" y="0"/>
                </a:lnTo>
                <a:close/>
              </a:path>
            </a:pathLst>
          </a:custGeom>
          <a:solidFill>
            <a:srgbClr val="FFFFFF"/>
          </a:solidFill>
        </p:spPr>
        <p:txBody>
          <a:bodyPr wrap="square" lIns="0" tIns="0" rIns="0" bIns="0" rtlCol="0"/>
          <a:lstStyle/>
          <a:p/>
        </p:txBody>
      </p:sp>
      <p:sp>
        <p:nvSpPr>
          <p:cNvPr id="22" name="object 22"/>
          <p:cNvSpPr/>
          <p:nvPr/>
        </p:nvSpPr>
        <p:spPr>
          <a:xfrm>
            <a:off x="3554028" y="2903157"/>
            <a:ext cx="251460" cy="251460"/>
          </a:xfrm>
          <a:custGeom>
            <a:rect l="l" t="t" r="r" b="b"/>
            <a:pathLst>
              <a:path w="251460" h="251460">
                <a:moveTo>
                  <a:pt x="0" y="125650"/>
                </a:moveTo>
                <a:lnTo>
                  <a:pt x="125650" y="0"/>
                </a:lnTo>
                <a:lnTo>
                  <a:pt x="251301" y="125650"/>
                </a:lnTo>
                <a:lnTo>
                  <a:pt x="125650" y="251301"/>
                </a:lnTo>
                <a:lnTo>
                  <a:pt x="0" y="125650"/>
                </a:lnTo>
                <a:close/>
              </a:path>
            </a:pathLst>
          </a:custGeom>
          <a:ln w="15706">
            <a:solidFill>
              <a:srgbClr val="A4A4A4"/>
            </a:solidFill>
          </a:ln>
        </p:spPr>
        <p:txBody>
          <a:bodyPr wrap="square" lIns="0" tIns="0" rIns="0" bIns="0" rtlCol="0"/>
          <a:lstStyle/>
          <a:p/>
        </p:txBody>
      </p:sp>
      <p:sp>
        <p:nvSpPr>
          <p:cNvPr id="23" name="object 23"/>
          <p:cNvSpPr txBox="1"/>
          <p:nvPr/>
        </p:nvSpPr>
        <p:spPr>
          <a:xfrm>
            <a:off x="3410891" y="2452586"/>
            <a:ext cx="548640" cy="343535"/>
          </a:xfrm>
          <a:prstGeom prst="rect">
            <a:avLst/>
          </a:prstGeom>
        </p:spPr>
        <p:txBody>
          <a:bodyPr vert="horz" wrap="square" lIns="0" tIns="17145" rIns="0" bIns="0" rtlCol="0">
            <a:spAutoFit/>
          </a:bodyPr>
          <a:lstStyle/>
          <a:p>
            <a:pPr>
              <a:lnSpc>
                <a:spcPct val="100000"/>
              </a:lnSpc>
              <a:spcBef>
                <a:spcPts val="135"/>
              </a:spcBef>
            </a:pPr>
            <a:r>
              <a:rPr sz="2050" b="1" i="1" spc="-50">
                <a:solidFill>
                  <a:srgbClr val="2B3942"/>
                </a:solidFill>
                <a:latin typeface="微软雅黑"/>
                <a:cs typeface="微软雅黑"/>
              </a:rPr>
              <a:t>7</a:t>
            </a:r>
            <a:r>
              <a:rPr sz="2050" b="1" i="1" spc="-25">
                <a:solidFill>
                  <a:srgbClr val="2B3942"/>
                </a:solidFill>
                <a:latin typeface="微软雅黑"/>
                <a:cs typeface="微软雅黑"/>
              </a:rPr>
              <a:t>.</a:t>
            </a:r>
            <a:r>
              <a:rPr sz="2050" b="1" i="1" spc="-55">
                <a:solidFill>
                  <a:srgbClr val="2B3942"/>
                </a:solidFill>
                <a:latin typeface="微软雅黑"/>
                <a:cs typeface="微软雅黑"/>
              </a:rPr>
              <a:t>1</a:t>
            </a:r>
            <a:r>
              <a:rPr sz="2050" b="1" i="1" spc="-45">
                <a:solidFill>
                  <a:srgbClr val="2B3942"/>
                </a:solidFill>
                <a:latin typeface="微软雅黑"/>
                <a:cs typeface="微软雅黑"/>
              </a:rPr>
              <a:t>4</a:t>
            </a:r>
            <a:endParaRPr sz="2050">
              <a:latin typeface="微软雅黑"/>
              <a:cs typeface="微软雅黑"/>
            </a:endParaRPr>
          </a:p>
        </p:txBody>
      </p:sp>
      <p:sp>
        <p:nvSpPr>
          <p:cNvPr id="24" name="object 24"/>
          <p:cNvSpPr/>
          <p:nvPr/>
        </p:nvSpPr>
        <p:spPr>
          <a:xfrm>
            <a:off x="5262876" y="2919492"/>
            <a:ext cx="251460" cy="251460"/>
          </a:xfrm>
          <a:custGeom>
            <a:rect l="l" t="t" r="r" b="b"/>
            <a:pathLst>
              <a:path w="251460" h="251460">
                <a:moveTo>
                  <a:pt x="125650" y="0"/>
                </a:moveTo>
                <a:lnTo>
                  <a:pt x="0" y="125650"/>
                </a:lnTo>
                <a:lnTo>
                  <a:pt x="125650" y="251301"/>
                </a:lnTo>
                <a:lnTo>
                  <a:pt x="251301" y="125650"/>
                </a:lnTo>
                <a:lnTo>
                  <a:pt x="125650" y="0"/>
                </a:lnTo>
                <a:close/>
              </a:path>
            </a:pathLst>
          </a:custGeom>
          <a:solidFill>
            <a:srgbClr val="FFFFFF"/>
          </a:solidFill>
        </p:spPr>
        <p:txBody>
          <a:bodyPr wrap="square" lIns="0" tIns="0" rIns="0" bIns="0" rtlCol="0"/>
          <a:lstStyle/>
          <a:p/>
        </p:txBody>
      </p:sp>
      <p:sp>
        <p:nvSpPr>
          <p:cNvPr id="25" name="object 25"/>
          <p:cNvSpPr/>
          <p:nvPr/>
        </p:nvSpPr>
        <p:spPr>
          <a:xfrm>
            <a:off x="5262876" y="2919492"/>
            <a:ext cx="251460" cy="251460"/>
          </a:xfrm>
          <a:custGeom>
            <a:rect l="l" t="t" r="r" b="b"/>
            <a:pathLst>
              <a:path w="251460" h="251460">
                <a:moveTo>
                  <a:pt x="0" y="125650"/>
                </a:moveTo>
                <a:lnTo>
                  <a:pt x="125650" y="0"/>
                </a:lnTo>
                <a:lnTo>
                  <a:pt x="251301" y="125650"/>
                </a:lnTo>
                <a:lnTo>
                  <a:pt x="125650" y="251301"/>
                </a:lnTo>
                <a:lnTo>
                  <a:pt x="0" y="125650"/>
                </a:lnTo>
                <a:close/>
              </a:path>
            </a:pathLst>
          </a:custGeom>
          <a:ln w="15706">
            <a:solidFill>
              <a:srgbClr val="A4A4A4"/>
            </a:solidFill>
          </a:ln>
        </p:spPr>
        <p:txBody>
          <a:bodyPr wrap="square" lIns="0" tIns="0" rIns="0" bIns="0" rtlCol="0"/>
          <a:lstStyle/>
          <a:p/>
        </p:txBody>
      </p:sp>
      <p:sp>
        <p:nvSpPr>
          <p:cNvPr id="26" name="object 26"/>
          <p:cNvSpPr txBox="1"/>
          <p:nvPr/>
        </p:nvSpPr>
        <p:spPr>
          <a:xfrm>
            <a:off x="5197119" y="2483998"/>
            <a:ext cx="394335" cy="343535"/>
          </a:xfrm>
          <a:prstGeom prst="rect">
            <a:avLst/>
          </a:prstGeom>
        </p:spPr>
        <p:txBody>
          <a:bodyPr vert="horz" wrap="square" lIns="0" tIns="17145" rIns="0" bIns="0" rtlCol="0">
            <a:spAutoFit/>
          </a:bodyPr>
          <a:lstStyle/>
          <a:p>
            <a:pPr>
              <a:lnSpc>
                <a:spcPct val="100000"/>
              </a:lnSpc>
              <a:spcBef>
                <a:spcPts val="135"/>
              </a:spcBef>
            </a:pPr>
            <a:r>
              <a:rPr sz="2050" b="1" i="1" spc="-45">
                <a:solidFill>
                  <a:srgbClr val="2B3942"/>
                </a:solidFill>
                <a:latin typeface="微软雅黑"/>
                <a:cs typeface="微软雅黑"/>
              </a:rPr>
              <a:t>9</a:t>
            </a:r>
            <a:r>
              <a:rPr sz="2050" b="1" i="1" spc="-35">
                <a:solidFill>
                  <a:srgbClr val="2B3942"/>
                </a:solidFill>
                <a:latin typeface="微软雅黑"/>
                <a:cs typeface="微软雅黑"/>
              </a:rPr>
              <a:t>.</a:t>
            </a:r>
            <a:r>
              <a:rPr sz="2050" b="1" i="1" spc="-45">
                <a:solidFill>
                  <a:srgbClr val="2B3942"/>
                </a:solidFill>
                <a:latin typeface="微软雅黑"/>
                <a:cs typeface="微软雅黑"/>
              </a:rPr>
              <a:t>1</a:t>
            </a:r>
            <a:endParaRPr sz="2050">
              <a:latin typeface="微软雅黑"/>
              <a:cs typeface="微软雅黑"/>
            </a:endParaRPr>
          </a:p>
        </p:txBody>
      </p:sp>
      <p:sp>
        <p:nvSpPr>
          <p:cNvPr id="27" name="object 27"/>
          <p:cNvSpPr/>
          <p:nvPr/>
        </p:nvSpPr>
        <p:spPr>
          <a:xfrm>
            <a:off x="6778222" y="2934570"/>
            <a:ext cx="251460" cy="251460"/>
          </a:xfrm>
          <a:custGeom>
            <a:rect l="l" t="t" r="r" b="b"/>
            <a:pathLst>
              <a:path w="251459" h="251460">
                <a:moveTo>
                  <a:pt x="125650" y="0"/>
                </a:moveTo>
                <a:lnTo>
                  <a:pt x="0" y="125650"/>
                </a:lnTo>
                <a:lnTo>
                  <a:pt x="125650" y="251301"/>
                </a:lnTo>
                <a:lnTo>
                  <a:pt x="251301" y="125650"/>
                </a:lnTo>
                <a:lnTo>
                  <a:pt x="125650" y="0"/>
                </a:lnTo>
                <a:close/>
              </a:path>
            </a:pathLst>
          </a:custGeom>
          <a:solidFill>
            <a:srgbClr val="FFFFFF"/>
          </a:solidFill>
        </p:spPr>
        <p:txBody>
          <a:bodyPr wrap="square" lIns="0" tIns="0" rIns="0" bIns="0" rtlCol="0"/>
          <a:lstStyle/>
          <a:p/>
        </p:txBody>
      </p:sp>
      <p:sp>
        <p:nvSpPr>
          <p:cNvPr id="28" name="object 28"/>
          <p:cNvSpPr/>
          <p:nvPr/>
        </p:nvSpPr>
        <p:spPr>
          <a:xfrm>
            <a:off x="6778222" y="2934570"/>
            <a:ext cx="251460" cy="251460"/>
          </a:xfrm>
          <a:custGeom>
            <a:rect l="l" t="t" r="r" b="b"/>
            <a:pathLst>
              <a:path w="251459" h="251460">
                <a:moveTo>
                  <a:pt x="0" y="125650"/>
                </a:moveTo>
                <a:lnTo>
                  <a:pt x="125650" y="0"/>
                </a:lnTo>
                <a:lnTo>
                  <a:pt x="251301" y="125650"/>
                </a:lnTo>
                <a:lnTo>
                  <a:pt x="125650" y="251301"/>
                </a:lnTo>
                <a:lnTo>
                  <a:pt x="0" y="125650"/>
                </a:lnTo>
                <a:close/>
              </a:path>
            </a:pathLst>
          </a:custGeom>
          <a:ln w="15706">
            <a:solidFill>
              <a:srgbClr val="A4A4A4"/>
            </a:solidFill>
          </a:ln>
        </p:spPr>
        <p:txBody>
          <a:bodyPr wrap="square" lIns="0" tIns="0" rIns="0" bIns="0" rtlCol="0"/>
          <a:lstStyle/>
          <a:p/>
        </p:txBody>
      </p:sp>
      <p:sp>
        <p:nvSpPr>
          <p:cNvPr id="29" name="object 29"/>
          <p:cNvSpPr txBox="1"/>
          <p:nvPr/>
        </p:nvSpPr>
        <p:spPr>
          <a:xfrm>
            <a:off x="6558439" y="2499810"/>
            <a:ext cx="703580" cy="343535"/>
          </a:xfrm>
          <a:prstGeom prst="rect">
            <a:avLst/>
          </a:prstGeom>
        </p:spPr>
        <p:txBody>
          <a:bodyPr vert="horz" wrap="square" lIns="0" tIns="17145" rIns="0" bIns="0" rtlCol="0">
            <a:spAutoFit/>
          </a:bodyPr>
          <a:lstStyle/>
          <a:p>
            <a:pPr>
              <a:lnSpc>
                <a:spcPct val="100000"/>
              </a:lnSpc>
              <a:spcBef>
                <a:spcPts val="135"/>
              </a:spcBef>
            </a:pPr>
            <a:r>
              <a:rPr sz="2050" b="1" i="1" spc="-45">
                <a:solidFill>
                  <a:srgbClr val="2B3942"/>
                </a:solidFill>
                <a:latin typeface="微软雅黑"/>
                <a:cs typeface="微软雅黑"/>
              </a:rPr>
              <a:t>1</a:t>
            </a:r>
            <a:r>
              <a:rPr sz="2050" b="1" i="1" spc="-55">
                <a:solidFill>
                  <a:srgbClr val="2B3942"/>
                </a:solidFill>
                <a:latin typeface="微软雅黑"/>
                <a:cs typeface="微软雅黑"/>
              </a:rPr>
              <a:t>0</a:t>
            </a:r>
            <a:r>
              <a:rPr sz="2050" b="1" i="1" spc="-25">
                <a:solidFill>
                  <a:srgbClr val="2B3942"/>
                </a:solidFill>
                <a:latin typeface="微软雅黑"/>
                <a:cs typeface="微软雅黑"/>
              </a:rPr>
              <a:t>.</a:t>
            </a:r>
            <a:r>
              <a:rPr sz="2050" b="1" i="1" spc="-55">
                <a:solidFill>
                  <a:srgbClr val="2B3942"/>
                </a:solidFill>
                <a:latin typeface="微软雅黑"/>
                <a:cs typeface="微软雅黑"/>
              </a:rPr>
              <a:t>1</a:t>
            </a:r>
            <a:r>
              <a:rPr sz="2050" b="1" i="1" spc="-45">
                <a:solidFill>
                  <a:srgbClr val="2B3942"/>
                </a:solidFill>
                <a:latin typeface="微软雅黑"/>
                <a:cs typeface="微软雅黑"/>
              </a:rPr>
              <a:t>6</a:t>
            </a:r>
            <a:endParaRPr sz="2050">
              <a:latin typeface="微软雅黑"/>
              <a:cs typeface="微软雅黑"/>
            </a:endParaRPr>
          </a:p>
        </p:txBody>
      </p:sp>
      <p:sp>
        <p:nvSpPr>
          <p:cNvPr id="30" name="object 30"/>
          <p:cNvSpPr txBox="1"/>
          <p:nvPr/>
        </p:nvSpPr>
        <p:spPr>
          <a:xfrm>
            <a:off x="12311248" y="2499810"/>
            <a:ext cx="703580" cy="343535"/>
          </a:xfrm>
          <a:prstGeom prst="rect">
            <a:avLst/>
          </a:prstGeom>
        </p:spPr>
        <p:txBody>
          <a:bodyPr vert="horz" wrap="square" lIns="0" tIns="17145" rIns="0" bIns="0" rtlCol="0">
            <a:spAutoFit/>
          </a:bodyPr>
          <a:lstStyle/>
          <a:p>
            <a:pPr>
              <a:lnSpc>
                <a:spcPct val="100000"/>
              </a:lnSpc>
              <a:spcBef>
                <a:spcPts val="135"/>
              </a:spcBef>
            </a:pPr>
            <a:r>
              <a:rPr sz="2050" b="1" i="1" spc="-45">
                <a:latin typeface="微软雅黑"/>
                <a:cs typeface="微软雅黑"/>
              </a:rPr>
              <a:t>1</a:t>
            </a:r>
            <a:r>
              <a:rPr sz="2050" b="1" i="1" spc="-55">
                <a:latin typeface="微软雅黑"/>
                <a:cs typeface="微软雅黑"/>
              </a:rPr>
              <a:t>2</a:t>
            </a:r>
            <a:r>
              <a:rPr sz="2050" b="1" i="1" spc="-25">
                <a:latin typeface="微软雅黑"/>
                <a:cs typeface="微软雅黑"/>
              </a:rPr>
              <a:t>.</a:t>
            </a:r>
            <a:r>
              <a:rPr sz="2050" b="1" i="1" spc="-55">
                <a:latin typeface="微软雅黑"/>
                <a:cs typeface="微软雅黑"/>
              </a:rPr>
              <a:t>1</a:t>
            </a:r>
            <a:r>
              <a:rPr sz="2050" b="1" i="1" spc="-45">
                <a:latin typeface="微软雅黑"/>
                <a:cs typeface="微软雅黑"/>
              </a:rPr>
              <a:t>3</a:t>
            </a:r>
            <a:endParaRPr sz="2050">
              <a:latin typeface="微软雅黑"/>
              <a:cs typeface="微软雅黑"/>
            </a:endParaRPr>
          </a:p>
        </p:txBody>
      </p:sp>
      <p:sp>
        <p:nvSpPr>
          <p:cNvPr id="31" name="object 31"/>
          <p:cNvSpPr/>
          <p:nvPr/>
        </p:nvSpPr>
        <p:spPr>
          <a:xfrm>
            <a:off x="628881" y="2308830"/>
            <a:ext cx="12466320" cy="7666355"/>
          </a:xfrm>
          <a:custGeom>
            <a:rect l="l" t="t" r="r" b="b"/>
            <a:pathLst>
              <a:path w="12466319" h="7666355">
                <a:moveTo>
                  <a:pt x="0" y="7665944"/>
                </a:moveTo>
                <a:lnTo>
                  <a:pt x="12465798" y="7665944"/>
                </a:lnTo>
                <a:lnTo>
                  <a:pt x="12465798" y="0"/>
                </a:lnTo>
                <a:lnTo>
                  <a:pt x="0" y="0"/>
                </a:lnTo>
                <a:lnTo>
                  <a:pt x="0" y="7665944"/>
                </a:lnTo>
                <a:close/>
              </a:path>
            </a:pathLst>
          </a:custGeom>
          <a:ln w="15706">
            <a:solidFill>
              <a:srgbClr val="A4A4A4"/>
            </a:solidFill>
          </a:ln>
        </p:spPr>
        <p:txBody>
          <a:bodyPr wrap="square" lIns="0" tIns="0" rIns="0" bIns="0" rtlCol="0"/>
          <a:lstStyle/>
          <a:p/>
        </p:txBody>
      </p:sp>
      <p:sp>
        <p:nvSpPr>
          <p:cNvPr id="32" name="object 32"/>
          <p:cNvSpPr txBox="1"/>
          <p:nvPr/>
        </p:nvSpPr>
        <p:spPr>
          <a:xfrm>
            <a:off x="3723028" y="1978997"/>
            <a:ext cx="6807834" cy="495300"/>
          </a:xfrm>
          <a:prstGeom prst="rect">
            <a:avLst/>
          </a:prstGeom>
          <a:solidFill>
            <a:srgbClr val="FFFFFF"/>
          </a:solidFill>
        </p:spPr>
        <p:txBody>
          <a:bodyPr vert="horz" wrap="square" lIns="0" tIns="61594" rIns="0" bIns="0" rtlCol="0">
            <a:spAutoFit/>
          </a:bodyPr>
          <a:lstStyle/>
          <a:p>
            <a:pPr algn="ctr">
              <a:lnSpc>
                <a:spcPct val="100000"/>
              </a:lnSpc>
              <a:spcBef>
                <a:spcPts val="484"/>
              </a:spcBef>
            </a:pPr>
            <a:r>
              <a:rPr sz="2300" b="1">
                <a:solidFill>
                  <a:srgbClr val="2B3942"/>
                </a:solidFill>
                <a:latin typeface="微软雅黑"/>
                <a:cs typeface="微软雅黑"/>
              </a:rPr>
              <a:t>2023</a:t>
            </a:r>
            <a:r>
              <a:rPr sz="2300" b="1" spc="-15">
                <a:solidFill>
                  <a:srgbClr val="2B3942"/>
                </a:solidFill>
                <a:latin typeface="微软雅黑"/>
                <a:cs typeface="微软雅黑"/>
              </a:rPr>
              <a:t> </a:t>
            </a:r>
            <a:r>
              <a:rPr sz="2300" b="1" spc="5">
                <a:solidFill>
                  <a:srgbClr val="2B3942"/>
                </a:solidFill>
                <a:latin typeface="微软雅黑"/>
                <a:cs typeface="微软雅黑"/>
              </a:rPr>
              <a:t>年国家医保目录谈判流程与时间表</a:t>
            </a:r>
            <a:endParaRPr sz="2300">
              <a:latin typeface="微软雅黑"/>
              <a:cs typeface="微软雅黑"/>
            </a:endParaRPr>
          </a:p>
        </p:txBody>
      </p:sp>
      <p:sp>
        <p:nvSpPr>
          <p:cNvPr id="33" name="object 33"/>
          <p:cNvSpPr/>
          <p:nvPr/>
        </p:nvSpPr>
        <p:spPr>
          <a:xfrm>
            <a:off x="8248963" y="5984739"/>
            <a:ext cx="3295015" cy="1454150"/>
          </a:xfrm>
          <a:custGeom>
            <a:rect l="l" t="t" r="r" b="b"/>
            <a:pathLst>
              <a:path w="3295015" h="1454150">
                <a:moveTo>
                  <a:pt x="0" y="1453777"/>
                </a:moveTo>
                <a:lnTo>
                  <a:pt x="3294559" y="1453777"/>
                </a:lnTo>
                <a:lnTo>
                  <a:pt x="3294559" y="0"/>
                </a:lnTo>
                <a:lnTo>
                  <a:pt x="0" y="0"/>
                </a:lnTo>
                <a:lnTo>
                  <a:pt x="0" y="1453777"/>
                </a:lnTo>
                <a:close/>
              </a:path>
            </a:pathLst>
          </a:custGeom>
          <a:solidFill>
            <a:srgbClr val="FBEFD2"/>
          </a:solidFill>
        </p:spPr>
        <p:txBody>
          <a:bodyPr wrap="square" lIns="0" tIns="0" rIns="0" bIns="0" rtlCol="0"/>
          <a:lstStyle/>
          <a:p/>
        </p:txBody>
      </p:sp>
      <p:sp>
        <p:nvSpPr>
          <p:cNvPr id="34" name="object 34"/>
          <p:cNvSpPr/>
          <p:nvPr/>
        </p:nvSpPr>
        <p:spPr>
          <a:xfrm>
            <a:off x="5387898" y="4377667"/>
            <a:ext cx="1336040" cy="1098550"/>
          </a:xfrm>
          <a:custGeom>
            <a:rect l="l" t="t" r="r" b="b"/>
            <a:pathLst>
              <a:path w="1336040" h="1098550">
                <a:moveTo>
                  <a:pt x="0" y="1098186"/>
                </a:moveTo>
                <a:lnTo>
                  <a:pt x="1335666" y="1098186"/>
                </a:lnTo>
                <a:lnTo>
                  <a:pt x="1335666" y="0"/>
                </a:lnTo>
                <a:lnTo>
                  <a:pt x="0" y="0"/>
                </a:lnTo>
                <a:lnTo>
                  <a:pt x="0" y="1098186"/>
                </a:lnTo>
                <a:close/>
              </a:path>
            </a:pathLst>
          </a:custGeom>
          <a:solidFill>
            <a:srgbClr val="FBEFD2"/>
          </a:solidFill>
        </p:spPr>
        <p:txBody>
          <a:bodyPr wrap="square" lIns="0" tIns="0" rIns="0" bIns="0" rtlCol="0"/>
          <a:lstStyle/>
          <a:p/>
        </p:txBody>
      </p:sp>
      <p:sp>
        <p:nvSpPr>
          <p:cNvPr id="35" name="object 35"/>
          <p:cNvSpPr/>
          <p:nvPr/>
        </p:nvSpPr>
        <p:spPr>
          <a:xfrm>
            <a:off x="5376590" y="5027281"/>
            <a:ext cx="1336040" cy="474980"/>
          </a:xfrm>
          <a:custGeom>
            <a:rect l="l" t="t" r="r" b="b"/>
            <a:pathLst>
              <a:path w="1336040" h="474979">
                <a:moveTo>
                  <a:pt x="1258495" y="0"/>
                </a:moveTo>
                <a:lnTo>
                  <a:pt x="0" y="0"/>
                </a:lnTo>
                <a:lnTo>
                  <a:pt x="0" y="474959"/>
                </a:lnTo>
                <a:lnTo>
                  <a:pt x="1258495" y="474959"/>
                </a:lnTo>
                <a:lnTo>
                  <a:pt x="1335666" y="237479"/>
                </a:lnTo>
                <a:lnTo>
                  <a:pt x="1258495" y="0"/>
                </a:lnTo>
                <a:close/>
              </a:path>
            </a:pathLst>
          </a:custGeom>
          <a:solidFill>
            <a:srgbClr val="79C2C6"/>
          </a:solidFill>
        </p:spPr>
        <p:txBody>
          <a:bodyPr wrap="square" lIns="0" tIns="0" rIns="0" bIns="0" rtlCol="0"/>
          <a:lstStyle/>
          <a:p/>
        </p:txBody>
      </p:sp>
      <p:sp>
        <p:nvSpPr>
          <p:cNvPr id="36" name="object 36"/>
          <p:cNvSpPr/>
          <p:nvPr/>
        </p:nvSpPr>
        <p:spPr>
          <a:xfrm>
            <a:off x="7540294" y="5508523"/>
            <a:ext cx="712470" cy="831850"/>
          </a:xfrm>
          <a:custGeom>
            <a:rect l="l" t="t" r="r" b="b"/>
            <a:pathLst>
              <a:path w="712470" h="831850">
                <a:moveTo>
                  <a:pt x="596735" y="0"/>
                </a:moveTo>
                <a:lnTo>
                  <a:pt x="0" y="0"/>
                </a:lnTo>
                <a:lnTo>
                  <a:pt x="0" y="831807"/>
                </a:lnTo>
                <a:lnTo>
                  <a:pt x="596735" y="831807"/>
                </a:lnTo>
                <a:lnTo>
                  <a:pt x="712439" y="415903"/>
                </a:lnTo>
                <a:lnTo>
                  <a:pt x="596735" y="0"/>
                </a:lnTo>
                <a:close/>
              </a:path>
            </a:pathLst>
          </a:custGeom>
          <a:solidFill>
            <a:srgbClr val="1791AB"/>
          </a:solidFill>
        </p:spPr>
        <p:txBody>
          <a:bodyPr wrap="square" lIns="0" tIns="0" rIns="0" bIns="0" rtlCol="0"/>
          <a:lstStyle/>
          <a:p/>
        </p:txBody>
      </p:sp>
      <p:sp>
        <p:nvSpPr>
          <p:cNvPr id="37" name="object 37"/>
          <p:cNvSpPr/>
          <p:nvPr/>
        </p:nvSpPr>
        <p:spPr>
          <a:xfrm>
            <a:off x="8262784" y="6569014"/>
            <a:ext cx="2077085" cy="301625"/>
          </a:xfrm>
          <a:custGeom>
            <a:rect l="l" t="t" r="r" b="b"/>
            <a:pathLst>
              <a:path w="2077082" h="301625">
                <a:moveTo>
                  <a:pt x="2028001" y="0"/>
                </a:moveTo>
                <a:lnTo>
                  <a:pt x="0" y="0"/>
                </a:lnTo>
                <a:lnTo>
                  <a:pt x="0" y="301561"/>
                </a:lnTo>
                <a:lnTo>
                  <a:pt x="2028001" y="301561"/>
                </a:lnTo>
                <a:lnTo>
                  <a:pt x="2077004" y="150780"/>
                </a:lnTo>
                <a:lnTo>
                  <a:pt x="2028001" y="0"/>
                </a:lnTo>
                <a:close/>
              </a:path>
            </a:pathLst>
          </a:custGeom>
          <a:solidFill>
            <a:srgbClr val="1791AB"/>
          </a:solidFill>
        </p:spPr>
        <p:txBody>
          <a:bodyPr wrap="square" lIns="0" tIns="0" rIns="0" bIns="0" rtlCol="0"/>
          <a:lstStyle/>
          <a:p/>
        </p:txBody>
      </p:sp>
      <p:sp>
        <p:nvSpPr>
          <p:cNvPr id="38" name="object 38"/>
          <p:cNvSpPr/>
          <p:nvPr/>
        </p:nvSpPr>
        <p:spPr>
          <a:xfrm>
            <a:off x="6561475" y="6364204"/>
            <a:ext cx="432434" cy="290830"/>
          </a:xfrm>
          <a:custGeom>
            <a:rect l="l" t="t" r="r" b="b"/>
            <a:pathLst>
              <a:path w="432434" h="290829">
                <a:moveTo>
                  <a:pt x="216119" y="0"/>
                </a:moveTo>
                <a:lnTo>
                  <a:pt x="0" y="290252"/>
                </a:lnTo>
                <a:lnTo>
                  <a:pt x="432238" y="290252"/>
                </a:lnTo>
                <a:lnTo>
                  <a:pt x="216119" y="0"/>
                </a:lnTo>
                <a:close/>
              </a:path>
            </a:pathLst>
          </a:custGeom>
          <a:solidFill>
            <a:srgbClr val="FFC000"/>
          </a:solidFill>
        </p:spPr>
        <p:txBody>
          <a:bodyPr wrap="square" lIns="0" tIns="0" rIns="0" bIns="0" rtlCol="0"/>
          <a:lstStyle/>
          <a:p/>
        </p:txBody>
      </p:sp>
      <p:sp>
        <p:nvSpPr>
          <p:cNvPr id="39" name="object 39"/>
          <p:cNvSpPr/>
          <p:nvPr/>
        </p:nvSpPr>
        <p:spPr>
          <a:xfrm>
            <a:off x="8262784" y="6943453"/>
            <a:ext cx="2077085" cy="301625"/>
          </a:xfrm>
          <a:custGeom>
            <a:rect l="l" t="t" r="r" b="b"/>
            <a:pathLst>
              <a:path w="2077082" h="301625">
                <a:moveTo>
                  <a:pt x="2028001" y="0"/>
                </a:moveTo>
                <a:lnTo>
                  <a:pt x="0" y="0"/>
                </a:lnTo>
                <a:lnTo>
                  <a:pt x="0" y="301561"/>
                </a:lnTo>
                <a:lnTo>
                  <a:pt x="2028001" y="301561"/>
                </a:lnTo>
                <a:lnTo>
                  <a:pt x="2077004" y="150780"/>
                </a:lnTo>
                <a:lnTo>
                  <a:pt x="2028001" y="0"/>
                </a:lnTo>
                <a:close/>
              </a:path>
            </a:pathLst>
          </a:custGeom>
          <a:solidFill>
            <a:srgbClr val="1791AB"/>
          </a:solidFill>
        </p:spPr>
        <p:txBody>
          <a:bodyPr wrap="square" lIns="0" tIns="0" rIns="0" bIns="0" rtlCol="0"/>
          <a:lstStyle/>
          <a:p/>
        </p:txBody>
      </p:sp>
      <p:sp>
        <p:nvSpPr>
          <p:cNvPr id="40" name="object 40"/>
          <p:cNvSpPr txBox="1"/>
          <p:nvPr/>
        </p:nvSpPr>
        <p:spPr>
          <a:xfrm>
            <a:off x="8262994" y="5907878"/>
            <a:ext cx="2084705" cy="1340485"/>
          </a:xfrm>
          <a:prstGeom prst="rect">
            <a:avLst/>
          </a:prstGeom>
        </p:spPr>
        <p:txBody>
          <a:bodyPr vert="horz" wrap="square" lIns="0" tIns="182245" rIns="0" bIns="0" rtlCol="0">
            <a:spAutoFit/>
          </a:bodyPr>
          <a:lstStyle/>
          <a:p>
            <a:pPr marL="1066165">
              <a:lnSpc>
                <a:spcPct val="100000"/>
              </a:lnSpc>
              <a:spcBef>
                <a:spcPts val="1435"/>
              </a:spcBef>
            </a:pPr>
            <a:r>
              <a:rPr sz="2050" b="1" i="1" spc="-75">
                <a:solidFill>
                  <a:srgbClr val="C00000"/>
                </a:solidFill>
                <a:latin typeface="微软雅黑"/>
                <a:cs typeface="微软雅黑"/>
              </a:rPr>
              <a:t>关键壁垒</a:t>
            </a:r>
            <a:endParaRPr sz="2050">
              <a:latin typeface="微软雅黑"/>
              <a:cs typeface="微软雅黑"/>
            </a:endParaRPr>
          </a:p>
          <a:p>
            <a:pPr marL="20320" marR="45720" indent="-20955">
              <a:lnSpc>
                <a:spcPct val="125800"/>
              </a:lnSpc>
              <a:spcBef>
                <a:spcPts val="665"/>
              </a:spcBef>
            </a:pPr>
            <a:r>
              <a:rPr sz="1950" spc="25">
                <a:solidFill>
                  <a:srgbClr val="FFFFFF"/>
                </a:solidFill>
                <a:latin typeface="微软雅黑"/>
                <a:cs typeface="微软雅黑"/>
              </a:rPr>
              <a:t>药物经济学测算 预算影响分析测算</a:t>
            </a:r>
            <a:endParaRPr sz="1950">
              <a:latin typeface="微软雅黑"/>
              <a:cs typeface="微软雅黑"/>
            </a:endParaRPr>
          </a:p>
        </p:txBody>
      </p:sp>
      <p:sp>
        <p:nvSpPr>
          <p:cNvPr id="41" name="object 41"/>
          <p:cNvSpPr/>
          <p:nvPr/>
        </p:nvSpPr>
        <p:spPr>
          <a:xfrm>
            <a:off x="10341046" y="6570271"/>
            <a:ext cx="1246505" cy="648970"/>
          </a:xfrm>
          <a:custGeom>
            <a:rect l="l" t="t" r="r" b="b"/>
            <a:pathLst>
              <a:path w="1246504" h="648970">
                <a:moveTo>
                  <a:pt x="1128866" y="0"/>
                </a:moveTo>
                <a:lnTo>
                  <a:pt x="0" y="0"/>
                </a:lnTo>
                <a:lnTo>
                  <a:pt x="117588" y="324178"/>
                </a:lnTo>
                <a:lnTo>
                  <a:pt x="0" y="648357"/>
                </a:lnTo>
                <a:lnTo>
                  <a:pt x="1128866" y="648357"/>
                </a:lnTo>
                <a:lnTo>
                  <a:pt x="1246454" y="324178"/>
                </a:lnTo>
                <a:lnTo>
                  <a:pt x="1128866" y="0"/>
                </a:lnTo>
                <a:close/>
              </a:path>
            </a:pathLst>
          </a:custGeom>
          <a:solidFill>
            <a:srgbClr val="1791AB"/>
          </a:solidFill>
        </p:spPr>
        <p:txBody>
          <a:bodyPr wrap="square" lIns="0" tIns="0" rIns="0" bIns="0" rtlCol="0"/>
          <a:lstStyle/>
          <a:p/>
        </p:txBody>
      </p:sp>
      <p:sp>
        <p:nvSpPr>
          <p:cNvPr id="42" name="object 42"/>
          <p:cNvSpPr txBox="1"/>
          <p:nvPr/>
        </p:nvSpPr>
        <p:spPr>
          <a:xfrm>
            <a:off x="10461670" y="6570660"/>
            <a:ext cx="1017905" cy="628650"/>
          </a:xfrm>
          <a:prstGeom prst="rect">
            <a:avLst/>
          </a:prstGeom>
        </p:spPr>
        <p:txBody>
          <a:bodyPr vert="horz" wrap="square" lIns="0" tIns="11430" rIns="0" bIns="0" rtlCol="0">
            <a:spAutoFit/>
          </a:bodyPr>
          <a:lstStyle/>
          <a:p>
            <a:pPr marL="125095" marR="5080" indent="-125730">
              <a:lnSpc>
                <a:spcPct val="101499"/>
              </a:lnSpc>
              <a:spcBef>
                <a:spcPts val="90"/>
              </a:spcBef>
            </a:pPr>
            <a:r>
              <a:rPr sz="1950" spc="20">
                <a:solidFill>
                  <a:srgbClr val="FFFFFF"/>
                </a:solidFill>
                <a:latin typeface="微软雅黑"/>
                <a:cs typeface="微软雅黑"/>
              </a:rPr>
              <a:t>确定“信 </a:t>
            </a:r>
            <a:r>
              <a:rPr sz="1950" spc="25">
                <a:solidFill>
                  <a:srgbClr val="FFFFFF"/>
                </a:solidFill>
                <a:latin typeface="微软雅黑"/>
                <a:cs typeface="微软雅黑"/>
              </a:rPr>
              <a:t>封价”</a:t>
            </a:r>
            <a:endParaRPr sz="1950">
              <a:latin typeface="微软雅黑"/>
              <a:cs typeface="微软雅黑"/>
            </a:endParaRPr>
          </a:p>
        </p:txBody>
      </p:sp>
      <p:sp>
        <p:nvSpPr>
          <p:cNvPr id="43" name="object 43"/>
          <p:cNvSpPr/>
          <p:nvPr/>
        </p:nvSpPr>
        <p:spPr>
          <a:xfrm>
            <a:off x="2670075" y="5502240"/>
            <a:ext cx="10092055" cy="0"/>
          </a:xfrm>
          <a:custGeom>
            <a:rect l="l" t="t" r="r" b="b"/>
            <a:pathLst>
              <a:path w="10092055">
                <a:moveTo>
                  <a:pt x="0" y="0"/>
                </a:moveTo>
                <a:lnTo>
                  <a:pt x="10091629" y="0"/>
                </a:lnTo>
              </a:path>
            </a:pathLst>
          </a:custGeom>
          <a:ln w="10470">
            <a:solidFill>
              <a:srgbClr val="666666"/>
            </a:solidFill>
            <a:prstDash val="sysDash"/>
          </a:ln>
        </p:spPr>
        <p:txBody>
          <a:bodyPr wrap="square" lIns="0" tIns="0" rIns="0" bIns="0" rtlCol="0"/>
          <a:lstStyle/>
          <a:p/>
        </p:txBody>
      </p:sp>
      <p:sp>
        <p:nvSpPr>
          <p:cNvPr id="44" name="object 44"/>
          <p:cNvSpPr/>
          <p:nvPr/>
        </p:nvSpPr>
        <p:spPr>
          <a:xfrm>
            <a:off x="2654997" y="7585528"/>
            <a:ext cx="10092055" cy="0"/>
          </a:xfrm>
          <a:custGeom>
            <a:rect l="l" t="t" r="r" b="b"/>
            <a:pathLst>
              <a:path w="10092055">
                <a:moveTo>
                  <a:pt x="0" y="0"/>
                </a:moveTo>
                <a:lnTo>
                  <a:pt x="10091629" y="0"/>
                </a:lnTo>
              </a:path>
            </a:pathLst>
          </a:custGeom>
          <a:ln w="10470">
            <a:solidFill>
              <a:srgbClr val="666666"/>
            </a:solidFill>
            <a:prstDash val="sysDash"/>
          </a:ln>
        </p:spPr>
        <p:txBody>
          <a:bodyPr wrap="square" lIns="0" tIns="0" rIns="0" bIns="0" rtlCol="0"/>
          <a:lstStyle/>
          <a:p/>
        </p:txBody>
      </p:sp>
      <p:sp>
        <p:nvSpPr>
          <p:cNvPr id="45" name="object 45"/>
          <p:cNvSpPr txBox="1"/>
          <p:nvPr/>
        </p:nvSpPr>
        <p:spPr>
          <a:xfrm>
            <a:off x="9269979" y="7864568"/>
            <a:ext cx="1772285" cy="343535"/>
          </a:xfrm>
          <a:prstGeom prst="rect">
            <a:avLst/>
          </a:prstGeom>
        </p:spPr>
        <p:txBody>
          <a:bodyPr vert="horz" wrap="square" lIns="0" tIns="17145" rIns="0" bIns="0" rtlCol="0">
            <a:spAutoFit/>
          </a:bodyPr>
          <a:lstStyle/>
          <a:p>
            <a:pPr>
              <a:lnSpc>
                <a:spcPct val="100000"/>
              </a:lnSpc>
              <a:spcBef>
                <a:spcPts val="135"/>
              </a:spcBef>
            </a:pPr>
            <a:r>
              <a:rPr sz="2050" b="1" i="1" spc="-75">
                <a:solidFill>
                  <a:srgbClr val="C18B0D"/>
                </a:solidFill>
                <a:latin typeface="微软雅黑"/>
                <a:cs typeface="微软雅黑"/>
              </a:rPr>
              <a:t>企业一对一沟通</a:t>
            </a:r>
            <a:endParaRPr sz="2050">
              <a:latin typeface="微软雅黑"/>
              <a:cs typeface="微软雅黑"/>
            </a:endParaRPr>
          </a:p>
        </p:txBody>
      </p:sp>
      <p:sp>
        <p:nvSpPr>
          <p:cNvPr id="46" name="object 46"/>
          <p:cNvSpPr/>
          <p:nvPr/>
        </p:nvSpPr>
        <p:spPr>
          <a:xfrm>
            <a:off x="10122413" y="7468672"/>
            <a:ext cx="431165" cy="290830"/>
          </a:xfrm>
          <a:custGeom>
            <a:rect l="l" t="t" r="r" b="b"/>
            <a:pathLst>
              <a:path w="431165" h="290829">
                <a:moveTo>
                  <a:pt x="215490" y="0"/>
                </a:moveTo>
                <a:lnTo>
                  <a:pt x="0" y="290252"/>
                </a:lnTo>
                <a:lnTo>
                  <a:pt x="430981" y="290252"/>
                </a:lnTo>
                <a:lnTo>
                  <a:pt x="215490" y="0"/>
                </a:lnTo>
                <a:close/>
              </a:path>
            </a:pathLst>
          </a:custGeom>
          <a:solidFill>
            <a:srgbClr val="FFC000"/>
          </a:solidFill>
        </p:spPr>
        <p:txBody>
          <a:bodyPr wrap="square" lIns="0" tIns="0" rIns="0" bIns="0" rtlCol="0"/>
          <a:lstStyle/>
          <a:p/>
        </p:txBody>
      </p:sp>
      <p:sp>
        <p:nvSpPr>
          <p:cNvPr id="47" name="object 47"/>
          <p:cNvSpPr txBox="1"/>
          <p:nvPr/>
        </p:nvSpPr>
        <p:spPr>
          <a:xfrm>
            <a:off x="3967313" y="3412976"/>
            <a:ext cx="1092200" cy="926465"/>
          </a:xfrm>
          <a:prstGeom prst="rect">
            <a:avLst/>
          </a:prstGeom>
        </p:spPr>
        <p:txBody>
          <a:bodyPr vert="horz" wrap="square" lIns="0" tIns="17145" rIns="0" bIns="0" rtlCol="0">
            <a:spAutoFit/>
          </a:bodyPr>
          <a:lstStyle/>
          <a:p>
            <a:pPr marR="5080" algn="r">
              <a:lnSpc>
                <a:spcPct val="100000"/>
              </a:lnSpc>
              <a:spcBef>
                <a:spcPts val="135"/>
              </a:spcBef>
            </a:pPr>
            <a:r>
              <a:rPr sz="2050" b="1" i="1" spc="-60">
                <a:solidFill>
                  <a:srgbClr val="C00000"/>
                </a:solidFill>
                <a:latin typeface="微软雅黑"/>
                <a:cs typeface="微软雅黑"/>
              </a:rPr>
              <a:t>32%</a:t>
            </a:r>
            <a:endParaRPr sz="2050">
              <a:latin typeface="微软雅黑"/>
              <a:cs typeface="微软雅黑"/>
            </a:endParaRPr>
          </a:p>
          <a:p>
            <a:pPr marR="78740" algn="r">
              <a:lnSpc>
                <a:spcPct val="100000"/>
              </a:lnSpc>
              <a:spcBef>
                <a:spcPts val="2250"/>
              </a:spcBef>
            </a:pPr>
            <a:r>
              <a:rPr sz="1950" spc="25">
                <a:solidFill>
                  <a:srgbClr val="FFFFFF"/>
                </a:solidFill>
                <a:latin typeface="微软雅黑"/>
                <a:cs typeface="微软雅黑"/>
              </a:rPr>
              <a:t>形式审查</a:t>
            </a:r>
            <a:endParaRPr sz="1950">
              <a:latin typeface="微软雅黑"/>
              <a:cs typeface="微软雅黑"/>
            </a:endParaRPr>
          </a:p>
        </p:txBody>
      </p:sp>
      <p:sp>
        <p:nvSpPr>
          <p:cNvPr id="48" name="object 48"/>
          <p:cNvSpPr/>
          <p:nvPr/>
        </p:nvSpPr>
        <p:spPr>
          <a:xfrm>
            <a:off x="3690832" y="3337880"/>
            <a:ext cx="739775" cy="572135"/>
          </a:xfrm>
          <a:custGeom>
            <a:rect l="l" t="t" r="r" b="b"/>
            <a:pathLst>
              <a:path w="739775" h="572135">
                <a:moveTo>
                  <a:pt x="337166" y="398334"/>
                </a:moveTo>
                <a:lnTo>
                  <a:pt x="499024" y="234266"/>
                </a:lnTo>
                <a:lnTo>
                  <a:pt x="253771" y="232503"/>
                </a:lnTo>
                <a:lnTo>
                  <a:pt x="120038" y="207513"/>
                </a:lnTo>
                <a:lnTo>
                  <a:pt x="51042" y="137333"/>
                </a:lnTo>
                <a:lnTo>
                  <a:pt x="0" y="0"/>
                </a:lnTo>
                <a:lnTo>
                  <a:pt x="21728" y="72358"/>
                </a:lnTo>
                <a:lnTo>
                  <a:pt x="49555" y="136430"/>
                </a:lnTo>
                <a:lnTo>
                  <a:pt x="82448" y="192712"/>
                </a:lnTo>
                <a:lnTo>
                  <a:pt x="119374" y="241706"/>
                </a:lnTo>
                <a:lnTo>
                  <a:pt x="159301" y="283910"/>
                </a:lnTo>
                <a:lnTo>
                  <a:pt x="201197" y="319824"/>
                </a:lnTo>
                <a:lnTo>
                  <a:pt x="244027" y="349948"/>
                </a:lnTo>
                <a:lnTo>
                  <a:pt x="286761" y="374780"/>
                </a:lnTo>
                <a:lnTo>
                  <a:pt x="328366" y="394820"/>
                </a:lnTo>
                <a:lnTo>
                  <a:pt x="337166" y="398334"/>
                </a:lnTo>
                <a:close/>
              </a:path>
              <a:path w="739775" h="572135">
                <a:moveTo>
                  <a:pt x="502182" y="572131"/>
                </a:moveTo>
                <a:lnTo>
                  <a:pt x="739274" y="331801"/>
                </a:lnTo>
                <a:lnTo>
                  <a:pt x="498715" y="94483"/>
                </a:lnTo>
                <a:lnTo>
                  <a:pt x="499024" y="234266"/>
                </a:lnTo>
                <a:lnTo>
                  <a:pt x="337166" y="398334"/>
                </a:lnTo>
                <a:lnTo>
                  <a:pt x="404056" y="422522"/>
                </a:lnTo>
                <a:lnTo>
                  <a:pt x="462837" y="437049"/>
                </a:lnTo>
                <a:lnTo>
                  <a:pt x="501235" y="442876"/>
                </a:lnTo>
                <a:lnTo>
                  <a:pt x="502182" y="572131"/>
                </a:lnTo>
                <a:close/>
              </a:path>
            </a:pathLst>
          </a:custGeom>
          <a:solidFill>
            <a:srgbClr val="C00000"/>
          </a:solidFill>
        </p:spPr>
        <p:txBody>
          <a:bodyPr wrap="square" lIns="0" tIns="0" rIns="0" bIns="0" rtlCol="0"/>
          <a:lstStyle/>
          <a:p/>
        </p:txBody>
      </p:sp>
      <p:sp>
        <p:nvSpPr>
          <p:cNvPr id="49" name="object 49"/>
          <p:cNvSpPr/>
          <p:nvPr/>
        </p:nvSpPr>
        <p:spPr>
          <a:xfrm>
            <a:off x="5646584" y="3940270"/>
            <a:ext cx="739775" cy="572135"/>
          </a:xfrm>
          <a:custGeom>
            <a:rect l="l" t="t" r="r" b="b"/>
            <a:pathLst>
              <a:path w="739775" h="572135">
                <a:moveTo>
                  <a:pt x="337166" y="398334"/>
                </a:moveTo>
                <a:lnTo>
                  <a:pt x="499024" y="234266"/>
                </a:lnTo>
                <a:lnTo>
                  <a:pt x="253771" y="232503"/>
                </a:lnTo>
                <a:lnTo>
                  <a:pt x="120038" y="207513"/>
                </a:lnTo>
                <a:lnTo>
                  <a:pt x="51042" y="137333"/>
                </a:lnTo>
                <a:lnTo>
                  <a:pt x="0" y="0"/>
                </a:lnTo>
                <a:lnTo>
                  <a:pt x="21728" y="72358"/>
                </a:lnTo>
                <a:lnTo>
                  <a:pt x="49555" y="136430"/>
                </a:lnTo>
                <a:lnTo>
                  <a:pt x="82448" y="192712"/>
                </a:lnTo>
                <a:lnTo>
                  <a:pt x="119374" y="241706"/>
                </a:lnTo>
                <a:lnTo>
                  <a:pt x="159301" y="283910"/>
                </a:lnTo>
                <a:lnTo>
                  <a:pt x="201197" y="319824"/>
                </a:lnTo>
                <a:lnTo>
                  <a:pt x="244027" y="349948"/>
                </a:lnTo>
                <a:lnTo>
                  <a:pt x="286761" y="374780"/>
                </a:lnTo>
                <a:lnTo>
                  <a:pt x="328366" y="394820"/>
                </a:lnTo>
                <a:lnTo>
                  <a:pt x="337166" y="398334"/>
                </a:lnTo>
                <a:close/>
              </a:path>
              <a:path w="739775" h="572135">
                <a:moveTo>
                  <a:pt x="502182" y="572131"/>
                </a:moveTo>
                <a:lnTo>
                  <a:pt x="739274" y="331801"/>
                </a:lnTo>
                <a:lnTo>
                  <a:pt x="498715" y="94483"/>
                </a:lnTo>
                <a:lnTo>
                  <a:pt x="499024" y="234266"/>
                </a:lnTo>
                <a:lnTo>
                  <a:pt x="337166" y="398334"/>
                </a:lnTo>
                <a:lnTo>
                  <a:pt x="404056" y="422522"/>
                </a:lnTo>
                <a:lnTo>
                  <a:pt x="462837" y="437049"/>
                </a:lnTo>
                <a:lnTo>
                  <a:pt x="501235" y="442876"/>
                </a:lnTo>
                <a:lnTo>
                  <a:pt x="502182" y="572131"/>
                </a:lnTo>
                <a:close/>
              </a:path>
            </a:pathLst>
          </a:custGeom>
          <a:solidFill>
            <a:srgbClr val="C00000"/>
          </a:solidFill>
        </p:spPr>
        <p:txBody>
          <a:bodyPr wrap="square" lIns="0" tIns="0" rIns="0" bIns="0" rtlCol="0"/>
          <a:lstStyle/>
          <a:p/>
        </p:txBody>
      </p:sp>
      <p:sp>
        <p:nvSpPr>
          <p:cNvPr id="50" name="object 50"/>
          <p:cNvSpPr txBox="1"/>
          <p:nvPr/>
        </p:nvSpPr>
        <p:spPr>
          <a:xfrm>
            <a:off x="11787494" y="5807667"/>
            <a:ext cx="1017905" cy="1248410"/>
          </a:xfrm>
          <a:prstGeom prst="rect">
            <a:avLst/>
          </a:prstGeom>
        </p:spPr>
        <p:txBody>
          <a:bodyPr vert="horz" wrap="square" lIns="0" tIns="17145" rIns="0" bIns="0" rtlCol="0">
            <a:spAutoFit/>
          </a:bodyPr>
          <a:lstStyle/>
          <a:p>
            <a:pPr>
              <a:lnSpc>
                <a:spcPts val="2415"/>
              </a:lnSpc>
              <a:spcBef>
                <a:spcPts val="135"/>
              </a:spcBef>
            </a:pPr>
            <a:r>
              <a:rPr sz="2050" b="1" i="1" spc="-50">
                <a:solidFill>
                  <a:srgbClr val="C00000"/>
                </a:solidFill>
                <a:latin typeface="微软雅黑"/>
                <a:cs typeface="微软雅黑"/>
              </a:rPr>
              <a:t>15.4%</a:t>
            </a:r>
            <a:endParaRPr sz="2050">
              <a:latin typeface="微软雅黑"/>
              <a:cs typeface="微软雅黑"/>
            </a:endParaRPr>
          </a:p>
          <a:p>
            <a:pPr marR="5080" algn="just">
              <a:lnSpc>
                <a:spcPts val="2370"/>
              </a:lnSpc>
              <a:spcBef>
                <a:spcPts val="110"/>
              </a:spcBef>
            </a:pPr>
            <a:r>
              <a:rPr sz="2050" b="1" i="1" spc="-65">
                <a:solidFill>
                  <a:srgbClr val="C00000"/>
                </a:solidFill>
                <a:latin typeface="微软雅黑"/>
                <a:cs typeface="微软雅黑"/>
              </a:rPr>
              <a:t>（谈判、 竞价淘汰 </a:t>
            </a:r>
            <a:r>
              <a:rPr sz="2050" b="1" i="1" spc="-75">
                <a:solidFill>
                  <a:srgbClr val="C00000"/>
                </a:solidFill>
                <a:latin typeface="微软雅黑"/>
                <a:cs typeface="微软雅黑"/>
              </a:rPr>
              <a:t>率）</a:t>
            </a:r>
            <a:endParaRPr sz="2050">
              <a:latin typeface="微软雅黑"/>
              <a:cs typeface="微软雅黑"/>
            </a:endParaRPr>
          </a:p>
        </p:txBody>
      </p:sp>
      <p:sp>
        <p:nvSpPr>
          <p:cNvPr id="51" name="object 51"/>
          <p:cNvSpPr/>
          <p:nvPr/>
        </p:nvSpPr>
        <p:spPr>
          <a:xfrm>
            <a:off x="11571115" y="7061222"/>
            <a:ext cx="739775" cy="572135"/>
          </a:xfrm>
          <a:custGeom>
            <a:rect l="l" t="t" r="r" b="b"/>
            <a:pathLst>
              <a:path w="739775" h="572134">
                <a:moveTo>
                  <a:pt x="337166" y="398334"/>
                </a:moveTo>
                <a:lnTo>
                  <a:pt x="499024" y="234266"/>
                </a:lnTo>
                <a:lnTo>
                  <a:pt x="253771" y="232503"/>
                </a:lnTo>
                <a:lnTo>
                  <a:pt x="120038" y="207513"/>
                </a:lnTo>
                <a:lnTo>
                  <a:pt x="51042" y="137333"/>
                </a:lnTo>
                <a:lnTo>
                  <a:pt x="0" y="0"/>
                </a:lnTo>
                <a:lnTo>
                  <a:pt x="21728" y="72358"/>
                </a:lnTo>
                <a:lnTo>
                  <a:pt x="49555" y="136430"/>
                </a:lnTo>
                <a:lnTo>
                  <a:pt x="82448" y="192712"/>
                </a:lnTo>
                <a:lnTo>
                  <a:pt x="119374" y="241706"/>
                </a:lnTo>
                <a:lnTo>
                  <a:pt x="159301" y="283910"/>
                </a:lnTo>
                <a:lnTo>
                  <a:pt x="201197" y="319824"/>
                </a:lnTo>
                <a:lnTo>
                  <a:pt x="244027" y="349948"/>
                </a:lnTo>
                <a:lnTo>
                  <a:pt x="286761" y="374780"/>
                </a:lnTo>
                <a:lnTo>
                  <a:pt x="328366" y="394820"/>
                </a:lnTo>
                <a:lnTo>
                  <a:pt x="337166" y="398334"/>
                </a:lnTo>
                <a:close/>
              </a:path>
              <a:path w="739775" h="572134">
                <a:moveTo>
                  <a:pt x="502182" y="572131"/>
                </a:moveTo>
                <a:lnTo>
                  <a:pt x="739274" y="331801"/>
                </a:lnTo>
                <a:lnTo>
                  <a:pt x="498715" y="94483"/>
                </a:lnTo>
                <a:lnTo>
                  <a:pt x="499024" y="234266"/>
                </a:lnTo>
                <a:lnTo>
                  <a:pt x="337166" y="398334"/>
                </a:lnTo>
                <a:lnTo>
                  <a:pt x="404056" y="422522"/>
                </a:lnTo>
                <a:lnTo>
                  <a:pt x="462837" y="437049"/>
                </a:lnTo>
                <a:lnTo>
                  <a:pt x="501235" y="442876"/>
                </a:lnTo>
                <a:lnTo>
                  <a:pt x="502182" y="572131"/>
                </a:lnTo>
                <a:close/>
              </a:path>
            </a:pathLst>
          </a:custGeom>
          <a:solidFill>
            <a:srgbClr val="C00000"/>
          </a:solidFill>
        </p:spPr>
        <p:txBody>
          <a:bodyPr wrap="square" lIns="0" tIns="0" rIns="0" bIns="0" rtlCol="0"/>
          <a:lstStyle/>
          <a:p/>
        </p:txBody>
      </p:sp>
      <p:sp>
        <p:nvSpPr>
          <p:cNvPr id="52" name="object 52"/>
          <p:cNvSpPr/>
          <p:nvPr/>
        </p:nvSpPr>
        <p:spPr>
          <a:xfrm>
            <a:off x="4060873" y="9072994"/>
            <a:ext cx="739775" cy="572135"/>
          </a:xfrm>
          <a:custGeom>
            <a:rect l="l" t="t" r="r" b="b"/>
            <a:pathLst>
              <a:path w="739775" h="572134">
                <a:moveTo>
                  <a:pt x="337166" y="398334"/>
                </a:moveTo>
                <a:lnTo>
                  <a:pt x="499024" y="234266"/>
                </a:lnTo>
                <a:lnTo>
                  <a:pt x="253771" y="232503"/>
                </a:lnTo>
                <a:lnTo>
                  <a:pt x="120038" y="207513"/>
                </a:lnTo>
                <a:lnTo>
                  <a:pt x="51042" y="137333"/>
                </a:lnTo>
                <a:lnTo>
                  <a:pt x="0" y="0"/>
                </a:lnTo>
                <a:lnTo>
                  <a:pt x="21728" y="72358"/>
                </a:lnTo>
                <a:lnTo>
                  <a:pt x="49555" y="136430"/>
                </a:lnTo>
                <a:lnTo>
                  <a:pt x="82448" y="192712"/>
                </a:lnTo>
                <a:lnTo>
                  <a:pt x="119374" y="241706"/>
                </a:lnTo>
                <a:lnTo>
                  <a:pt x="159301" y="283910"/>
                </a:lnTo>
                <a:lnTo>
                  <a:pt x="201197" y="319824"/>
                </a:lnTo>
                <a:lnTo>
                  <a:pt x="244027" y="349948"/>
                </a:lnTo>
                <a:lnTo>
                  <a:pt x="286761" y="374780"/>
                </a:lnTo>
                <a:lnTo>
                  <a:pt x="328366" y="394820"/>
                </a:lnTo>
                <a:lnTo>
                  <a:pt x="337166" y="398334"/>
                </a:lnTo>
                <a:close/>
              </a:path>
              <a:path w="739775" h="572134">
                <a:moveTo>
                  <a:pt x="502182" y="572131"/>
                </a:moveTo>
                <a:lnTo>
                  <a:pt x="739274" y="331801"/>
                </a:lnTo>
                <a:lnTo>
                  <a:pt x="498715" y="94483"/>
                </a:lnTo>
                <a:lnTo>
                  <a:pt x="499024" y="234266"/>
                </a:lnTo>
                <a:lnTo>
                  <a:pt x="337166" y="398334"/>
                </a:lnTo>
                <a:lnTo>
                  <a:pt x="404056" y="422522"/>
                </a:lnTo>
                <a:lnTo>
                  <a:pt x="462837" y="437049"/>
                </a:lnTo>
                <a:lnTo>
                  <a:pt x="501235" y="442876"/>
                </a:lnTo>
                <a:lnTo>
                  <a:pt x="502182" y="572131"/>
                </a:lnTo>
                <a:close/>
              </a:path>
            </a:pathLst>
          </a:custGeom>
          <a:solidFill>
            <a:srgbClr val="C00000"/>
          </a:solidFill>
        </p:spPr>
        <p:txBody>
          <a:bodyPr wrap="square" lIns="0" tIns="0" rIns="0" bIns="0" rtlCol="0"/>
          <a:lstStyle/>
          <a:p/>
        </p:txBody>
      </p:sp>
      <p:sp>
        <p:nvSpPr>
          <p:cNvPr id="53" name="object 53"/>
          <p:cNvSpPr txBox="1"/>
          <p:nvPr/>
        </p:nvSpPr>
        <p:spPr>
          <a:xfrm>
            <a:off x="4885086" y="9188193"/>
            <a:ext cx="767080" cy="343535"/>
          </a:xfrm>
          <a:prstGeom prst="rect">
            <a:avLst/>
          </a:prstGeom>
        </p:spPr>
        <p:txBody>
          <a:bodyPr vert="horz" wrap="square" lIns="0" tIns="17145" rIns="0" bIns="0" rtlCol="0">
            <a:spAutoFit/>
          </a:bodyPr>
          <a:lstStyle/>
          <a:p>
            <a:pPr>
              <a:lnSpc>
                <a:spcPct val="100000"/>
              </a:lnSpc>
              <a:spcBef>
                <a:spcPts val="135"/>
              </a:spcBef>
            </a:pPr>
            <a:r>
              <a:rPr sz="2050" b="1" i="1" spc="-75">
                <a:solidFill>
                  <a:srgbClr val="C00000"/>
                </a:solidFill>
                <a:latin typeface="微软雅黑"/>
                <a:cs typeface="微软雅黑"/>
              </a:rPr>
              <a:t>淘汰率</a:t>
            </a:r>
            <a:endParaRPr sz="2050">
              <a:latin typeface="微软雅黑"/>
              <a:cs typeface="微软雅黑"/>
            </a:endParaRPr>
          </a:p>
        </p:txBody>
      </p:sp>
      <p:sp>
        <p:nvSpPr>
          <p:cNvPr id="54" name="object 54"/>
          <p:cNvSpPr/>
          <p:nvPr/>
        </p:nvSpPr>
        <p:spPr>
          <a:xfrm>
            <a:off x="6803981" y="5509779"/>
            <a:ext cx="712470" cy="831850"/>
          </a:xfrm>
          <a:custGeom>
            <a:rect l="l" t="t" r="r" b="b"/>
            <a:pathLst>
              <a:path w="712470" h="831850">
                <a:moveTo>
                  <a:pt x="596735" y="0"/>
                </a:moveTo>
                <a:lnTo>
                  <a:pt x="0" y="0"/>
                </a:lnTo>
                <a:lnTo>
                  <a:pt x="0" y="831807"/>
                </a:lnTo>
                <a:lnTo>
                  <a:pt x="596735" y="831807"/>
                </a:lnTo>
                <a:lnTo>
                  <a:pt x="712439" y="415903"/>
                </a:lnTo>
                <a:lnTo>
                  <a:pt x="596735" y="0"/>
                </a:lnTo>
                <a:close/>
              </a:path>
            </a:pathLst>
          </a:custGeom>
          <a:solidFill>
            <a:srgbClr val="1791AB"/>
          </a:solidFill>
        </p:spPr>
        <p:txBody>
          <a:bodyPr wrap="square" lIns="0" tIns="0" rIns="0" bIns="0" rtlCol="0"/>
          <a:lstStyle/>
          <a:p/>
        </p:txBody>
      </p:sp>
      <p:sp>
        <p:nvSpPr>
          <p:cNvPr id="55" name="object 55"/>
          <p:cNvSpPr txBox="1"/>
          <p:nvPr/>
        </p:nvSpPr>
        <p:spPr>
          <a:xfrm>
            <a:off x="5507999" y="3998298"/>
            <a:ext cx="5233035" cy="2232660"/>
          </a:xfrm>
          <a:prstGeom prst="rect">
            <a:avLst/>
          </a:prstGeom>
        </p:spPr>
        <p:txBody>
          <a:bodyPr vert="horz" wrap="square" lIns="0" tIns="17145" rIns="0" bIns="0" rtlCol="0">
            <a:spAutoFit/>
          </a:bodyPr>
          <a:lstStyle/>
          <a:p>
            <a:pPr marL="957580">
              <a:lnSpc>
                <a:spcPct val="100000"/>
              </a:lnSpc>
              <a:spcBef>
                <a:spcPts val="135"/>
              </a:spcBef>
            </a:pPr>
            <a:r>
              <a:rPr sz="2050" b="1" i="1" spc="-55">
                <a:solidFill>
                  <a:srgbClr val="C00000"/>
                </a:solidFill>
                <a:latin typeface="微软雅黑"/>
                <a:cs typeface="微软雅黑"/>
              </a:rPr>
              <a:t>43*%</a:t>
            </a:r>
            <a:endParaRPr sz="2050">
              <a:latin typeface="微软雅黑"/>
              <a:cs typeface="微软雅黑"/>
            </a:endParaRPr>
          </a:p>
          <a:p>
            <a:pPr>
              <a:lnSpc>
                <a:spcPts val="2325"/>
              </a:lnSpc>
              <a:spcBef>
                <a:spcPts val="1570"/>
              </a:spcBef>
            </a:pPr>
            <a:r>
              <a:rPr sz="2050" b="1" i="1" spc="-75">
                <a:solidFill>
                  <a:srgbClr val="C00000"/>
                </a:solidFill>
                <a:latin typeface="微软雅黑"/>
                <a:cs typeface="微软雅黑"/>
              </a:rPr>
              <a:t>关键壁垒</a:t>
            </a:r>
            <a:endParaRPr sz="2050">
              <a:latin typeface="微软雅黑"/>
              <a:cs typeface="微软雅黑"/>
            </a:endParaRPr>
          </a:p>
          <a:p>
            <a:pPr marL="1211580">
              <a:lnSpc>
                <a:spcPts val="2285"/>
              </a:lnSpc>
            </a:pPr>
            <a:r>
              <a:rPr sz="2050" b="1" i="1" spc="-75">
                <a:solidFill>
                  <a:srgbClr val="C18B0D"/>
                </a:solidFill>
                <a:latin typeface="微软雅黑"/>
                <a:cs typeface="微软雅黑"/>
              </a:rPr>
              <a:t>通知企业参照药</a:t>
            </a:r>
            <a:r>
              <a:rPr sz="2050" b="1" i="1" spc="-35">
                <a:solidFill>
                  <a:srgbClr val="C18B0D"/>
                </a:solidFill>
                <a:latin typeface="微软雅黑"/>
                <a:cs typeface="微软雅黑"/>
              </a:rPr>
              <a:t>/</a:t>
            </a:r>
            <a:r>
              <a:rPr sz="2050" b="1" i="1" spc="-75">
                <a:solidFill>
                  <a:srgbClr val="C18B0D"/>
                </a:solidFill>
                <a:latin typeface="微软雅黑"/>
                <a:cs typeface="微软雅黑"/>
              </a:rPr>
              <a:t>支付范围</a:t>
            </a:r>
            <a:r>
              <a:rPr sz="2050" b="1" i="1" spc="-35">
                <a:solidFill>
                  <a:srgbClr val="C18B0D"/>
                </a:solidFill>
                <a:latin typeface="微软雅黑"/>
                <a:cs typeface="微软雅黑"/>
              </a:rPr>
              <a:t>/</a:t>
            </a:r>
            <a:r>
              <a:rPr sz="2050" b="1" i="1" spc="-75">
                <a:solidFill>
                  <a:srgbClr val="C18B0D"/>
                </a:solidFill>
                <a:latin typeface="微软雅黑"/>
                <a:cs typeface="微软雅黑"/>
              </a:rPr>
              <a:t>谈判规格</a:t>
            </a:r>
            <a:endParaRPr sz="2050">
              <a:latin typeface="微软雅黑"/>
              <a:cs typeface="微软雅黑"/>
            </a:endParaRPr>
          </a:p>
          <a:p>
            <a:pPr marL="13970">
              <a:lnSpc>
                <a:spcPts val="2300"/>
              </a:lnSpc>
            </a:pPr>
            <a:r>
              <a:rPr sz="1950" spc="25">
                <a:solidFill>
                  <a:srgbClr val="FFFFFF"/>
                </a:solidFill>
                <a:latin typeface="微软雅黑"/>
                <a:cs typeface="微软雅黑"/>
              </a:rPr>
              <a:t>专家评审</a:t>
            </a:r>
            <a:endParaRPr sz="1950">
              <a:latin typeface="微软雅黑"/>
              <a:cs typeface="微软雅黑"/>
            </a:endParaRPr>
          </a:p>
          <a:p>
            <a:pPr marL="1371600" marR="2613660">
              <a:lnSpc>
                <a:spcPct val="101600"/>
              </a:lnSpc>
              <a:spcBef>
                <a:spcPts val="1639"/>
              </a:spcBef>
              <a:tabLst>
                <a:tab pos="2108200"/>
              </a:tabLst>
            </a:pPr>
            <a:r>
              <a:rPr sz="1950" spc="25">
                <a:solidFill>
                  <a:srgbClr val="FFFFFF"/>
                </a:solidFill>
                <a:latin typeface="微软雅黑"/>
                <a:cs typeface="微软雅黑"/>
              </a:rPr>
              <a:t>临</a:t>
            </a:r>
            <a:r>
              <a:rPr sz="1950" spc="30">
                <a:solidFill>
                  <a:srgbClr val="FFFFFF"/>
                </a:solidFill>
                <a:latin typeface="微软雅黑"/>
                <a:cs typeface="微软雅黑"/>
              </a:rPr>
              <a:t>床</a:t>
            </a:r>
            <a:r>
              <a:rPr sz="1950">
                <a:solidFill>
                  <a:srgbClr val="FFFFFF"/>
                </a:solidFill>
                <a:latin typeface="微软雅黑"/>
                <a:cs typeface="微软雅黑"/>
              </a:rPr>
              <a:t>	</a:t>
            </a:r>
            <a:r>
              <a:rPr sz="1950" spc="20">
                <a:solidFill>
                  <a:srgbClr val="FFFFFF"/>
                </a:solidFill>
                <a:latin typeface="微软雅黑"/>
                <a:cs typeface="微软雅黑"/>
              </a:rPr>
              <a:t>提交 打分</a:t>
            </a:r>
            <a:r>
              <a:rPr sz="1950">
                <a:solidFill>
                  <a:srgbClr val="FFFFFF"/>
                </a:solidFill>
                <a:latin typeface="微软雅黑"/>
                <a:cs typeface="微软雅黑"/>
              </a:rPr>
              <a:t>	</a:t>
            </a:r>
            <a:r>
              <a:rPr sz="1950" spc="25">
                <a:solidFill>
                  <a:srgbClr val="FFFFFF"/>
                </a:solidFill>
                <a:latin typeface="微软雅黑"/>
                <a:cs typeface="微软雅黑"/>
              </a:rPr>
              <a:t>材料</a:t>
            </a:r>
            <a:endParaRPr sz="1950">
              <a:latin typeface="微软雅黑"/>
              <a:cs typeface="微软雅黑"/>
            </a:endParaRPr>
          </a:p>
        </p:txBody>
      </p:sp>
      <p:sp>
        <p:nvSpPr>
          <p:cNvPr id="56" name="object 56"/>
          <p:cNvSpPr/>
          <p:nvPr/>
        </p:nvSpPr>
        <p:spPr>
          <a:xfrm>
            <a:off x="7300300" y="5180575"/>
            <a:ext cx="431165" cy="290830"/>
          </a:xfrm>
          <a:custGeom>
            <a:rect l="l" t="t" r="r" b="b"/>
            <a:pathLst>
              <a:path w="431165" h="290829">
                <a:moveTo>
                  <a:pt x="430981" y="0"/>
                </a:moveTo>
                <a:lnTo>
                  <a:pt x="0" y="0"/>
                </a:lnTo>
                <a:lnTo>
                  <a:pt x="215490" y="290252"/>
                </a:lnTo>
                <a:lnTo>
                  <a:pt x="430981" y="0"/>
                </a:lnTo>
                <a:close/>
              </a:path>
            </a:pathLst>
          </a:custGeom>
          <a:solidFill>
            <a:srgbClr val="FFC000"/>
          </a:solidFill>
        </p:spPr>
        <p:txBody>
          <a:bodyPr wrap="square" lIns="0" tIns="0" rIns="0" bIns="0" rtlCol="0"/>
          <a:lstStyle/>
          <a:p/>
        </p:txBody>
      </p:sp>
      <p:sp>
        <p:nvSpPr>
          <p:cNvPr id="57" name="object 57"/>
          <p:cNvSpPr txBox="1"/>
          <p:nvPr/>
        </p:nvSpPr>
        <p:spPr>
          <a:xfrm>
            <a:off x="6175728" y="6762556"/>
            <a:ext cx="1269365" cy="344170"/>
          </a:xfrm>
          <a:prstGeom prst="rect">
            <a:avLst/>
          </a:prstGeom>
        </p:spPr>
        <p:txBody>
          <a:bodyPr vert="horz" wrap="square" lIns="0" tIns="17145" rIns="0" bIns="0" rtlCol="0">
            <a:spAutoFit/>
          </a:bodyPr>
          <a:lstStyle/>
          <a:p>
            <a:pPr>
              <a:lnSpc>
                <a:spcPct val="100000"/>
              </a:lnSpc>
              <a:spcBef>
                <a:spcPts val="135"/>
              </a:spcBef>
            </a:pPr>
            <a:r>
              <a:rPr sz="2050" b="1" i="1" spc="-75">
                <a:solidFill>
                  <a:srgbClr val="C18B0D"/>
                </a:solidFill>
                <a:latin typeface="微软雅黑"/>
                <a:cs typeface="微软雅黑"/>
              </a:rPr>
              <a:t>企业见面会</a:t>
            </a:r>
            <a:endParaRPr sz="2050">
              <a:latin typeface="微软雅黑"/>
              <a:cs typeface="微软雅黑"/>
            </a:endParaRPr>
          </a:p>
        </p:txBody>
      </p:sp>
      <p:sp>
        <p:nvSpPr>
          <p:cNvPr id="58" name="object 58"/>
          <p:cNvSpPr txBox="1"/>
          <p:nvPr/>
        </p:nvSpPr>
        <p:spPr>
          <a:xfrm>
            <a:off x="567940" y="10224191"/>
            <a:ext cx="6809105" cy="495300"/>
          </a:xfrm>
          <a:prstGeom prst="rect">
            <a:avLst/>
          </a:prstGeom>
          <a:solidFill>
            <a:srgbClr val="FFFFFF"/>
          </a:solidFill>
        </p:spPr>
        <p:txBody>
          <a:bodyPr vert="horz" wrap="square" lIns="0" tIns="114935" rIns="0" bIns="0" rtlCol="0">
            <a:spAutoFit/>
          </a:bodyPr>
          <a:lstStyle/>
          <a:p>
            <a:pPr marL="75565">
              <a:lnSpc>
                <a:spcPct val="100000"/>
              </a:lnSpc>
              <a:spcBef>
                <a:spcPts val="905"/>
              </a:spcBef>
            </a:pPr>
            <a:r>
              <a:rPr sz="1650" b="1" spc="-5">
                <a:solidFill>
                  <a:srgbClr val="2B3942"/>
                </a:solidFill>
                <a:latin typeface="微软雅黑"/>
                <a:cs typeface="微软雅黑"/>
              </a:rPr>
              <a:t>*</a:t>
            </a:r>
            <a:r>
              <a:rPr sz="1650" b="1">
                <a:solidFill>
                  <a:srgbClr val="2B3942"/>
                </a:solidFill>
                <a:latin typeface="微软雅黑"/>
                <a:cs typeface="微软雅黑"/>
              </a:rPr>
              <a:t>用参与谈判药品数量和通</a:t>
            </a:r>
            <a:r>
              <a:rPr sz="1650" b="1" spc="-10">
                <a:solidFill>
                  <a:srgbClr val="2B3942"/>
                </a:solidFill>
                <a:latin typeface="微软雅黑"/>
                <a:cs typeface="微软雅黑"/>
              </a:rPr>
              <a:t>过</a:t>
            </a:r>
            <a:r>
              <a:rPr sz="1650" b="1">
                <a:solidFill>
                  <a:srgbClr val="2B3942"/>
                </a:solidFill>
                <a:latin typeface="微软雅黑"/>
                <a:cs typeface="微软雅黑"/>
              </a:rPr>
              <a:t>形式</a:t>
            </a:r>
            <a:r>
              <a:rPr sz="1650" b="1" spc="-10">
                <a:solidFill>
                  <a:srgbClr val="2B3942"/>
                </a:solidFill>
                <a:latin typeface="微软雅黑"/>
                <a:cs typeface="微软雅黑"/>
              </a:rPr>
              <a:t>审</a:t>
            </a:r>
            <a:r>
              <a:rPr sz="1650" b="1">
                <a:solidFill>
                  <a:srgbClr val="2B3942"/>
                </a:solidFill>
                <a:latin typeface="微软雅黑"/>
                <a:cs typeface="微软雅黑"/>
              </a:rPr>
              <a:t>查药</a:t>
            </a:r>
            <a:r>
              <a:rPr sz="1650" b="1" spc="-10">
                <a:solidFill>
                  <a:srgbClr val="2B3942"/>
                </a:solidFill>
                <a:latin typeface="微软雅黑"/>
                <a:cs typeface="微软雅黑"/>
              </a:rPr>
              <a:t>品</a:t>
            </a:r>
            <a:r>
              <a:rPr sz="1650" b="1">
                <a:solidFill>
                  <a:srgbClr val="2B3942"/>
                </a:solidFill>
                <a:latin typeface="微软雅黑"/>
                <a:cs typeface="微软雅黑"/>
              </a:rPr>
              <a:t>数量</a:t>
            </a:r>
            <a:r>
              <a:rPr sz="1650" b="1" spc="-10">
                <a:solidFill>
                  <a:srgbClr val="2B3942"/>
                </a:solidFill>
                <a:latin typeface="微软雅黑"/>
                <a:cs typeface="微软雅黑"/>
              </a:rPr>
              <a:t>计</a:t>
            </a:r>
            <a:r>
              <a:rPr sz="1650" b="1">
                <a:solidFill>
                  <a:srgbClr val="2B3942"/>
                </a:solidFill>
                <a:latin typeface="微软雅黑"/>
                <a:cs typeface="微软雅黑"/>
              </a:rPr>
              <a:t>算</a:t>
            </a:r>
            <a:endParaRPr sz="1650">
              <a:latin typeface="微软雅黑"/>
              <a:cs typeface="微软雅黑"/>
            </a:endParaRPr>
          </a:p>
        </p:txBody>
      </p:sp>
      <p:sp>
        <p:nvSpPr>
          <p:cNvPr id="59" name="object 59"/>
          <p:cNvSpPr/>
          <p:nvPr/>
        </p:nvSpPr>
        <p:spPr>
          <a:xfrm>
            <a:off x="16681377" y="7861959"/>
            <a:ext cx="577215" cy="259079"/>
          </a:xfrm>
          <a:custGeom>
            <a:rect l="l" t="t" r="r" b="b"/>
            <a:pathLst>
              <a:path w="577215" h="259077">
                <a:moveTo>
                  <a:pt x="0" y="258840"/>
                </a:moveTo>
                <a:lnTo>
                  <a:pt x="576736" y="258840"/>
                </a:lnTo>
                <a:lnTo>
                  <a:pt x="576736" y="0"/>
                </a:lnTo>
                <a:lnTo>
                  <a:pt x="0" y="0"/>
                </a:lnTo>
                <a:lnTo>
                  <a:pt x="0" y="258840"/>
                </a:lnTo>
                <a:close/>
              </a:path>
            </a:pathLst>
          </a:custGeom>
          <a:solidFill>
            <a:srgbClr val="4F79A6"/>
          </a:solidFill>
        </p:spPr>
        <p:txBody>
          <a:bodyPr wrap="square" lIns="0" tIns="0" rIns="0" bIns="0" rtlCol="0"/>
          <a:lstStyle/>
          <a:p/>
        </p:txBody>
      </p:sp>
      <p:sp>
        <p:nvSpPr>
          <p:cNvPr id="60" name="object 60"/>
          <p:cNvSpPr/>
          <p:nvPr/>
        </p:nvSpPr>
        <p:spPr>
          <a:xfrm>
            <a:off x="17717994" y="8130851"/>
            <a:ext cx="577215" cy="216535"/>
          </a:xfrm>
          <a:custGeom>
            <a:rect l="l" t="t" r="r" b="b"/>
            <a:pathLst>
              <a:path w="577215" h="216534">
                <a:moveTo>
                  <a:pt x="0" y="216119"/>
                </a:moveTo>
                <a:lnTo>
                  <a:pt x="576736" y="216119"/>
                </a:lnTo>
                <a:lnTo>
                  <a:pt x="576736" y="0"/>
                </a:lnTo>
                <a:lnTo>
                  <a:pt x="0" y="0"/>
                </a:lnTo>
                <a:lnTo>
                  <a:pt x="0" y="216119"/>
                </a:lnTo>
                <a:close/>
              </a:path>
            </a:pathLst>
          </a:custGeom>
          <a:solidFill>
            <a:srgbClr val="1F4E79"/>
          </a:solidFill>
        </p:spPr>
        <p:txBody>
          <a:bodyPr wrap="square" lIns="0" tIns="0" rIns="0" bIns="0" rtlCol="0"/>
          <a:lstStyle/>
          <a:p/>
        </p:txBody>
      </p:sp>
      <p:sp>
        <p:nvSpPr>
          <p:cNvPr id="61" name="object 61"/>
          <p:cNvSpPr/>
          <p:nvPr/>
        </p:nvSpPr>
        <p:spPr>
          <a:xfrm>
            <a:off x="13340325" y="9598451"/>
            <a:ext cx="6222365" cy="0"/>
          </a:xfrm>
          <a:custGeom>
            <a:rect l="l" t="t" r="r" b="b"/>
            <a:pathLst>
              <a:path w="6222365">
                <a:moveTo>
                  <a:pt x="0" y="0"/>
                </a:moveTo>
                <a:lnTo>
                  <a:pt x="6222218" y="0"/>
                </a:lnTo>
              </a:path>
            </a:pathLst>
          </a:custGeom>
          <a:ln w="7853">
            <a:solidFill>
              <a:srgbClr val="000000"/>
            </a:solidFill>
          </a:ln>
        </p:spPr>
        <p:txBody>
          <a:bodyPr wrap="square" lIns="0" tIns="0" rIns="0" bIns="0" rtlCol="0"/>
          <a:lstStyle/>
          <a:p/>
        </p:txBody>
      </p:sp>
      <p:sp>
        <p:nvSpPr>
          <p:cNvPr id="62" name="object 62"/>
          <p:cNvSpPr txBox="1"/>
          <p:nvPr/>
        </p:nvSpPr>
        <p:spPr>
          <a:xfrm>
            <a:off x="14608139" y="3706693"/>
            <a:ext cx="575945" cy="1881505"/>
          </a:xfrm>
          <a:prstGeom prst="rect">
            <a:avLst/>
          </a:prstGeom>
          <a:solidFill>
            <a:srgbClr val="79C2C6"/>
          </a:solidFill>
        </p:spPr>
        <p:txBody>
          <a:bodyPr vert="horz" wrap="square" lIns="0" tIns="0" rIns="0" bIns="0" rtlCol="0">
            <a:spAutoFit/>
          </a:bodyPr>
          <a:lstStyle/>
          <a:p>
            <a:pPr>
              <a:lnSpc>
                <a:spcPct val="100000"/>
              </a:lnSpc>
            </a:pPr>
            <a:endParaRPr sz="3000">
              <a:latin typeface="Times New Roman"/>
              <a:cs typeface="Times New Roman"/>
            </a:endParaRPr>
          </a:p>
          <a:p>
            <a:pPr marL="29845">
              <a:lnSpc>
                <a:spcPct val="100000"/>
              </a:lnSpc>
              <a:spcBef>
                <a:spcPts val="2515"/>
              </a:spcBef>
            </a:pPr>
            <a:r>
              <a:rPr sz="2300">
                <a:latin typeface="微软雅黑"/>
                <a:cs typeface="微软雅黑"/>
              </a:rPr>
              <a:t>182</a:t>
            </a:r>
            <a:endParaRPr sz="2300">
              <a:latin typeface="微软雅黑"/>
              <a:cs typeface="微软雅黑"/>
            </a:endParaRPr>
          </a:p>
        </p:txBody>
      </p:sp>
      <p:sp>
        <p:nvSpPr>
          <p:cNvPr id="63" name="object 63"/>
          <p:cNvSpPr txBox="1"/>
          <p:nvPr/>
        </p:nvSpPr>
        <p:spPr>
          <a:xfrm>
            <a:off x="15644758" y="5587683"/>
            <a:ext cx="575945" cy="2274570"/>
          </a:xfrm>
          <a:prstGeom prst="rect">
            <a:avLst/>
          </a:prstGeom>
          <a:solidFill>
            <a:srgbClr val="00B4CC"/>
          </a:solidFill>
        </p:spPr>
        <p:txBody>
          <a:bodyPr vert="horz" wrap="square" lIns="0" tIns="0" rIns="0" bIns="0" rtlCol="0">
            <a:spAutoFit/>
          </a:bodyPr>
          <a:lstStyle/>
          <a:p>
            <a:pPr>
              <a:lnSpc>
                <a:spcPct val="100000"/>
              </a:lnSpc>
            </a:pPr>
            <a:endParaRPr sz="3000">
              <a:latin typeface="Times New Roman"/>
              <a:cs typeface="Times New Roman"/>
            </a:endParaRPr>
          </a:p>
          <a:p>
            <a:pPr>
              <a:lnSpc>
                <a:spcPct val="100000"/>
              </a:lnSpc>
              <a:spcBef>
                <a:spcPts val="15"/>
              </a:spcBef>
            </a:pPr>
            <a:endParaRPr sz="3500">
              <a:latin typeface="Times New Roman"/>
              <a:cs typeface="Times New Roman"/>
            </a:endParaRPr>
          </a:p>
          <a:p>
            <a:pPr marL="30480">
              <a:lnSpc>
                <a:spcPct val="100000"/>
              </a:lnSpc>
            </a:pPr>
            <a:r>
              <a:rPr sz="2300">
                <a:latin typeface="微软雅黑"/>
                <a:cs typeface="微软雅黑"/>
              </a:rPr>
              <a:t>220</a:t>
            </a:r>
            <a:endParaRPr sz="2300">
              <a:latin typeface="微软雅黑"/>
              <a:cs typeface="微软雅黑"/>
            </a:endParaRPr>
          </a:p>
        </p:txBody>
      </p:sp>
      <p:sp>
        <p:nvSpPr>
          <p:cNvPr id="64" name="object 64"/>
          <p:cNvSpPr/>
          <p:nvPr/>
        </p:nvSpPr>
        <p:spPr>
          <a:xfrm>
            <a:off x="13267449" y="2183807"/>
            <a:ext cx="6530340" cy="460375"/>
          </a:xfrm>
          <a:custGeom>
            <a:rect l="l" t="t" r="r" b="b"/>
            <a:pathLst>
              <a:path w="6530340" h="460375">
                <a:moveTo>
                  <a:pt x="6300122" y="0"/>
                </a:moveTo>
                <a:lnTo>
                  <a:pt x="0" y="0"/>
                </a:lnTo>
                <a:lnTo>
                  <a:pt x="0" y="459881"/>
                </a:lnTo>
                <a:lnTo>
                  <a:pt x="6300122" y="459881"/>
                </a:lnTo>
                <a:lnTo>
                  <a:pt x="6530062" y="229940"/>
                </a:lnTo>
                <a:lnTo>
                  <a:pt x="6300122" y="0"/>
                </a:lnTo>
                <a:close/>
              </a:path>
            </a:pathLst>
          </a:custGeom>
          <a:solidFill>
            <a:srgbClr val="538235"/>
          </a:solidFill>
        </p:spPr>
        <p:txBody>
          <a:bodyPr wrap="square" lIns="0" tIns="0" rIns="0" bIns="0" rtlCol="0"/>
          <a:lstStyle/>
          <a:p/>
        </p:txBody>
      </p:sp>
      <p:sp>
        <p:nvSpPr>
          <p:cNvPr id="65" name="object 65"/>
          <p:cNvSpPr txBox="1"/>
          <p:nvPr/>
        </p:nvSpPr>
        <p:spPr>
          <a:xfrm>
            <a:off x="13372861" y="2207755"/>
            <a:ext cx="5437505" cy="966469"/>
          </a:xfrm>
          <a:prstGeom prst="rect">
            <a:avLst/>
          </a:prstGeom>
        </p:spPr>
        <p:txBody>
          <a:bodyPr vert="horz" wrap="square" lIns="0" tIns="13335" rIns="0" bIns="0" rtlCol="0">
            <a:spAutoFit/>
          </a:bodyPr>
          <a:lstStyle/>
          <a:p>
            <a:pPr marL="768350" algn="ctr">
              <a:lnSpc>
                <a:spcPct val="100000"/>
              </a:lnSpc>
              <a:spcBef>
                <a:spcPts val="105"/>
              </a:spcBef>
            </a:pPr>
            <a:r>
              <a:rPr sz="2300" b="1" spc="5">
                <a:solidFill>
                  <a:srgbClr val="FFFFFF"/>
                </a:solidFill>
                <a:latin typeface="微软雅黑"/>
                <a:cs typeface="微软雅黑"/>
              </a:rPr>
              <a:t>筛选机制</a:t>
            </a:r>
            <a:endParaRPr sz="2300">
              <a:latin typeface="微软雅黑"/>
              <a:cs typeface="微软雅黑"/>
            </a:endParaRPr>
          </a:p>
          <a:p>
            <a:pPr marL="12700">
              <a:lnSpc>
                <a:spcPct val="100000"/>
              </a:lnSpc>
              <a:spcBef>
                <a:spcPts val="2295"/>
              </a:spcBef>
            </a:pPr>
            <a:r>
              <a:rPr sz="1950" spc="10">
                <a:solidFill>
                  <a:srgbClr val="5E5E5E"/>
                </a:solidFill>
                <a:latin typeface="等线"/>
                <a:cs typeface="等线"/>
              </a:rPr>
              <a:t>-</a:t>
            </a:r>
            <a:r>
              <a:rPr sz="1950">
                <a:solidFill>
                  <a:srgbClr val="5E5E5E"/>
                </a:solidFill>
                <a:latin typeface="等线"/>
                <a:cs typeface="等线"/>
              </a:rPr>
              <a:t> </a:t>
            </a:r>
            <a:r>
              <a:rPr sz="1950" spc="10">
                <a:solidFill>
                  <a:srgbClr val="5E5E5E"/>
                </a:solidFill>
                <a:latin typeface="等线"/>
                <a:cs typeface="等线"/>
              </a:rPr>
              <a:t>2023</a:t>
            </a:r>
            <a:r>
              <a:rPr sz="1950" spc="5">
                <a:solidFill>
                  <a:srgbClr val="5E5E5E"/>
                </a:solidFill>
                <a:latin typeface="等线"/>
                <a:cs typeface="等线"/>
              </a:rPr>
              <a:t> </a:t>
            </a:r>
            <a:r>
              <a:rPr sz="1950" spc="25">
                <a:solidFill>
                  <a:srgbClr val="5E5E5E"/>
                </a:solidFill>
                <a:latin typeface="微软雅黑"/>
                <a:cs typeface="微软雅黑"/>
              </a:rPr>
              <a:t>年医保目录调整各阶段入围</a:t>
            </a:r>
            <a:r>
              <a:rPr sz="1950" spc="10">
                <a:solidFill>
                  <a:srgbClr val="5E5E5E"/>
                </a:solidFill>
                <a:latin typeface="等线"/>
                <a:cs typeface="等线"/>
              </a:rPr>
              <a:t>/</a:t>
            </a:r>
            <a:r>
              <a:rPr sz="1950" spc="25">
                <a:solidFill>
                  <a:srgbClr val="5E5E5E"/>
                </a:solidFill>
                <a:latin typeface="微软雅黑"/>
                <a:cs typeface="微软雅黑"/>
              </a:rPr>
              <a:t>筛除产品数量</a:t>
            </a:r>
            <a:endParaRPr sz="1950">
              <a:latin typeface="微软雅黑"/>
              <a:cs typeface="微软雅黑"/>
            </a:endParaRPr>
          </a:p>
        </p:txBody>
      </p:sp>
      <p:sp>
        <p:nvSpPr>
          <p:cNvPr id="80" name="object 80"/>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12</a:t>
            </a:fld>
            <a:r>
              <a:rPr spc="15"/>
              <a:t>－</a:t>
            </a:r>
          </a:p>
        </p:txBody>
      </p:sp>
      <p:sp>
        <p:nvSpPr>
          <p:cNvPr id="66" name="object 66"/>
          <p:cNvSpPr txBox="1"/>
          <p:nvPr/>
        </p:nvSpPr>
        <p:spPr>
          <a:xfrm>
            <a:off x="13686986" y="9702606"/>
            <a:ext cx="445134"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申请</a:t>
            </a:r>
            <a:endParaRPr sz="1650">
              <a:latin typeface="微软雅黑"/>
              <a:cs typeface="微软雅黑"/>
            </a:endParaRPr>
          </a:p>
        </p:txBody>
      </p:sp>
      <p:sp>
        <p:nvSpPr>
          <p:cNvPr id="67" name="object 67"/>
          <p:cNvSpPr txBox="1"/>
          <p:nvPr/>
        </p:nvSpPr>
        <p:spPr>
          <a:xfrm>
            <a:off x="14399634" y="9661937"/>
            <a:ext cx="1873250" cy="529590"/>
          </a:xfrm>
          <a:prstGeom prst="rect">
            <a:avLst/>
          </a:prstGeom>
        </p:spPr>
        <p:txBody>
          <a:bodyPr vert="horz" wrap="square" lIns="0" tIns="13335" rIns="0" bIns="0" rtlCol="0">
            <a:spAutoFit/>
          </a:bodyPr>
          <a:lstStyle/>
          <a:p>
            <a:pPr marL="12700">
              <a:lnSpc>
                <a:spcPct val="100000"/>
              </a:lnSpc>
              <a:spcBef>
                <a:spcPts val="105"/>
              </a:spcBef>
            </a:pPr>
            <a:r>
              <a:rPr sz="1650" spc="-5">
                <a:latin typeface="微软雅黑"/>
                <a:cs typeface="微软雅黑"/>
              </a:rPr>
              <a:t>未通过形</a:t>
            </a:r>
            <a:endParaRPr sz="1650">
              <a:latin typeface="微软雅黑"/>
              <a:cs typeface="微软雅黑"/>
            </a:endParaRPr>
          </a:p>
          <a:p>
            <a:pPr marL="118110">
              <a:lnSpc>
                <a:spcPct val="100000"/>
              </a:lnSpc>
              <a:tabLst>
                <a:tab pos="1229995"/>
              </a:tabLst>
            </a:pPr>
            <a:r>
              <a:rPr sz="1650">
                <a:latin typeface="微软雅黑"/>
                <a:cs typeface="微软雅黑"/>
              </a:rPr>
              <a:t>式审查	</a:t>
            </a:r>
            <a:r>
              <a:rPr sz="2475" baseline="1683">
                <a:latin typeface="微软雅黑"/>
                <a:cs typeface="微软雅黑"/>
              </a:rPr>
              <a:t>家审评</a:t>
            </a:r>
            <a:endParaRPr sz="2475" baseline="1683">
              <a:latin typeface="微软雅黑"/>
              <a:cs typeface="微软雅黑"/>
            </a:endParaRPr>
          </a:p>
        </p:txBody>
      </p:sp>
      <p:sp>
        <p:nvSpPr>
          <p:cNvPr id="68" name="object 68"/>
          <p:cNvSpPr txBox="1"/>
          <p:nvPr/>
        </p:nvSpPr>
        <p:spPr>
          <a:xfrm>
            <a:off x="17821625" y="9683026"/>
            <a:ext cx="655320"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目录外</a:t>
            </a:r>
            <a:endParaRPr sz="1650">
              <a:latin typeface="微软雅黑"/>
              <a:cs typeface="微软雅黑"/>
            </a:endParaRPr>
          </a:p>
        </p:txBody>
      </p:sp>
      <p:sp>
        <p:nvSpPr>
          <p:cNvPr id="69" name="object 69"/>
          <p:cNvSpPr txBox="1"/>
          <p:nvPr/>
        </p:nvSpPr>
        <p:spPr>
          <a:xfrm>
            <a:off x="17821625" y="10185606"/>
            <a:ext cx="655320"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未成功</a:t>
            </a:r>
            <a:endParaRPr sz="1650">
              <a:latin typeface="微软雅黑"/>
              <a:cs typeface="微软雅黑"/>
            </a:endParaRPr>
          </a:p>
        </p:txBody>
      </p:sp>
      <p:sp>
        <p:nvSpPr>
          <p:cNvPr id="70" name="object 70"/>
          <p:cNvSpPr txBox="1"/>
          <p:nvPr/>
        </p:nvSpPr>
        <p:spPr>
          <a:xfrm>
            <a:off x="18810288" y="9668680"/>
            <a:ext cx="655320"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目录外</a:t>
            </a:r>
            <a:endParaRPr sz="1650">
              <a:latin typeface="微软雅黑"/>
              <a:cs typeface="微软雅黑"/>
            </a:endParaRPr>
          </a:p>
        </p:txBody>
      </p:sp>
      <p:sp>
        <p:nvSpPr>
          <p:cNvPr id="71" name="object 71"/>
          <p:cNvSpPr txBox="1"/>
          <p:nvPr/>
        </p:nvSpPr>
        <p:spPr>
          <a:xfrm>
            <a:off x="17672101" y="9919982"/>
            <a:ext cx="1943100" cy="277495"/>
          </a:xfrm>
          <a:prstGeom prst="rect">
            <a:avLst/>
          </a:prstGeom>
        </p:spPr>
        <p:txBody>
          <a:bodyPr vert="horz" wrap="square" lIns="0" tIns="12700" rIns="0" bIns="0" rtlCol="0">
            <a:spAutoFit/>
          </a:bodyPr>
          <a:lstStyle/>
          <a:p>
            <a:pPr marL="12700">
              <a:lnSpc>
                <a:spcPct val="100000"/>
              </a:lnSpc>
              <a:spcBef>
                <a:spcPts val="100"/>
              </a:spcBef>
            </a:pPr>
            <a:r>
              <a:rPr sz="2475" baseline="-3367">
                <a:latin typeface="微软雅黑"/>
                <a:cs typeface="微软雅黑"/>
              </a:rPr>
              <a:t>谈判</a:t>
            </a:r>
            <a:r>
              <a:rPr sz="2475" spc="-7" baseline="-3367">
                <a:latin typeface="微软雅黑"/>
                <a:cs typeface="微软雅黑"/>
              </a:rPr>
              <a:t>/</a:t>
            </a:r>
            <a:r>
              <a:rPr sz="2475" baseline="-3367">
                <a:latin typeface="微软雅黑"/>
                <a:cs typeface="微软雅黑"/>
              </a:rPr>
              <a:t>竞价</a:t>
            </a:r>
            <a:r>
              <a:rPr sz="2475" spc="-127" baseline="-3367">
                <a:latin typeface="微软雅黑"/>
                <a:cs typeface="微软雅黑"/>
              </a:rPr>
              <a:t> </a:t>
            </a:r>
            <a:r>
              <a:rPr sz="1650">
                <a:latin typeface="微软雅黑"/>
                <a:cs typeface="微软雅黑"/>
              </a:rPr>
              <a:t>谈判</a:t>
            </a:r>
            <a:r>
              <a:rPr sz="1650" spc="-5">
                <a:latin typeface="微软雅黑"/>
                <a:cs typeface="微软雅黑"/>
              </a:rPr>
              <a:t>/</a:t>
            </a:r>
            <a:r>
              <a:rPr sz="1650">
                <a:latin typeface="微软雅黑"/>
                <a:cs typeface="微软雅黑"/>
              </a:rPr>
              <a:t>竞价</a:t>
            </a:r>
            <a:endParaRPr sz="1650">
              <a:latin typeface="微软雅黑"/>
              <a:cs typeface="微软雅黑"/>
            </a:endParaRPr>
          </a:p>
        </p:txBody>
      </p:sp>
      <p:sp>
        <p:nvSpPr>
          <p:cNvPr id="72" name="object 72"/>
          <p:cNvSpPr txBox="1"/>
          <p:nvPr/>
        </p:nvSpPr>
        <p:spPr>
          <a:xfrm>
            <a:off x="18914577" y="10171283"/>
            <a:ext cx="445134"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成功</a:t>
            </a:r>
            <a:endParaRPr sz="1650">
              <a:latin typeface="微软雅黑"/>
              <a:cs typeface="微软雅黑"/>
            </a:endParaRPr>
          </a:p>
        </p:txBody>
      </p:sp>
      <p:sp>
        <p:nvSpPr>
          <p:cNvPr id="73" name="object 73"/>
          <p:cNvSpPr txBox="1"/>
          <p:nvPr/>
        </p:nvSpPr>
        <p:spPr>
          <a:xfrm>
            <a:off x="555492" y="10710575"/>
            <a:ext cx="2664460" cy="252095"/>
          </a:xfrm>
          <a:prstGeom prst="rect">
            <a:avLst/>
          </a:prstGeom>
        </p:spPr>
        <p:txBody>
          <a:bodyPr vert="horz" wrap="square" lIns="0" tIns="17145" rIns="0" bIns="0" rtlCol="0">
            <a:spAutoFit/>
          </a:bodyPr>
          <a:lstStyle/>
          <a:p>
            <a:pPr marL="12700">
              <a:lnSpc>
                <a:spcPct val="100000"/>
              </a:lnSpc>
              <a:spcBef>
                <a:spcPts val="135"/>
              </a:spcBef>
            </a:pPr>
            <a:r>
              <a:rPr sz="1450" spc="30">
                <a:solidFill>
                  <a:srgbClr val="5E5E5E"/>
                </a:solidFill>
                <a:latin typeface="微软雅黑"/>
                <a:cs typeface="微软雅黑"/>
              </a:rPr>
              <a:t>来源：国家医保局、丁香园分析</a:t>
            </a:r>
            <a:endParaRPr sz="1450">
              <a:latin typeface="微软雅黑"/>
              <a:cs typeface="微软雅黑"/>
            </a:endParaRPr>
          </a:p>
        </p:txBody>
      </p:sp>
      <p:sp>
        <p:nvSpPr>
          <p:cNvPr id="74" name="object 74"/>
          <p:cNvSpPr txBox="1"/>
          <p:nvPr/>
        </p:nvSpPr>
        <p:spPr>
          <a:xfrm>
            <a:off x="16806683" y="7791669"/>
            <a:ext cx="370205" cy="377190"/>
          </a:xfrm>
          <a:prstGeom prst="rect">
            <a:avLst/>
          </a:prstGeom>
        </p:spPr>
        <p:txBody>
          <a:bodyPr vert="horz" wrap="square" lIns="0" tIns="13335" rIns="0" bIns="0" rtlCol="0">
            <a:spAutoFit/>
          </a:bodyPr>
          <a:lstStyle/>
          <a:p>
            <a:pPr marL="12700">
              <a:lnSpc>
                <a:spcPct val="100000"/>
              </a:lnSpc>
              <a:spcBef>
                <a:spcPts val="105"/>
              </a:spcBef>
            </a:pPr>
            <a:r>
              <a:rPr sz="2300">
                <a:solidFill>
                  <a:srgbClr val="FFFFFF"/>
                </a:solidFill>
                <a:latin typeface="微软雅黑"/>
                <a:cs typeface="微软雅黑"/>
              </a:rPr>
              <a:t>25</a:t>
            </a:r>
            <a:endParaRPr sz="2300">
              <a:latin typeface="微软雅黑"/>
              <a:cs typeface="微软雅黑"/>
            </a:endParaRPr>
          </a:p>
        </p:txBody>
      </p:sp>
      <p:sp>
        <p:nvSpPr>
          <p:cNvPr id="75" name="object 75"/>
          <p:cNvSpPr txBox="1"/>
          <p:nvPr/>
        </p:nvSpPr>
        <p:spPr>
          <a:xfrm>
            <a:off x="17825186" y="8034971"/>
            <a:ext cx="370205" cy="377190"/>
          </a:xfrm>
          <a:prstGeom prst="rect">
            <a:avLst/>
          </a:prstGeom>
        </p:spPr>
        <p:txBody>
          <a:bodyPr vert="horz" wrap="square" lIns="0" tIns="13335" rIns="0" bIns="0" rtlCol="0">
            <a:spAutoFit/>
          </a:bodyPr>
          <a:lstStyle/>
          <a:p>
            <a:pPr marL="12700">
              <a:lnSpc>
                <a:spcPct val="100000"/>
              </a:lnSpc>
              <a:spcBef>
                <a:spcPts val="105"/>
              </a:spcBef>
            </a:pPr>
            <a:r>
              <a:rPr sz="2300">
                <a:solidFill>
                  <a:srgbClr val="FFFFFF"/>
                </a:solidFill>
                <a:latin typeface="微软雅黑"/>
                <a:cs typeface="微软雅黑"/>
              </a:rPr>
              <a:t>22</a:t>
            </a:r>
            <a:endParaRPr sz="2300">
              <a:latin typeface="微软雅黑"/>
              <a:cs typeface="微软雅黑"/>
            </a:endParaRPr>
          </a:p>
        </p:txBody>
      </p:sp>
      <p:sp>
        <p:nvSpPr>
          <p:cNvPr id="76" name="object 76"/>
          <p:cNvSpPr txBox="1"/>
          <p:nvPr/>
        </p:nvSpPr>
        <p:spPr>
          <a:xfrm>
            <a:off x="18755869" y="8346971"/>
            <a:ext cx="575945" cy="1251585"/>
          </a:xfrm>
          <a:prstGeom prst="rect">
            <a:avLst/>
          </a:prstGeom>
          <a:solidFill>
            <a:srgbClr val="001F5F"/>
          </a:solidFill>
        </p:spPr>
        <p:txBody>
          <a:bodyPr vert="horz" wrap="square" lIns="0" tIns="6350" rIns="0" bIns="0" rtlCol="0">
            <a:spAutoFit/>
          </a:bodyPr>
          <a:lstStyle/>
          <a:p>
            <a:pPr>
              <a:lnSpc>
                <a:spcPct val="100000"/>
              </a:lnSpc>
              <a:spcBef>
                <a:spcPts val="50"/>
              </a:spcBef>
            </a:pPr>
            <a:endParaRPr sz="2900">
              <a:latin typeface="Times New Roman"/>
              <a:cs typeface="Times New Roman"/>
            </a:endParaRPr>
          </a:p>
          <a:p>
            <a:pPr marL="22225">
              <a:lnSpc>
                <a:spcPct val="100000"/>
              </a:lnSpc>
            </a:pPr>
            <a:r>
              <a:rPr sz="2300">
                <a:solidFill>
                  <a:srgbClr val="FFFFFF"/>
                </a:solidFill>
                <a:latin typeface="微软雅黑"/>
                <a:cs typeface="微软雅黑"/>
              </a:rPr>
              <a:t>121</a:t>
            </a:r>
            <a:endParaRPr sz="2300">
              <a:latin typeface="微软雅黑"/>
              <a:cs typeface="微软雅黑"/>
            </a:endParaRPr>
          </a:p>
        </p:txBody>
      </p:sp>
      <p:sp>
        <p:nvSpPr>
          <p:cNvPr id="77" name="object 77"/>
          <p:cNvSpPr txBox="1"/>
          <p:nvPr/>
        </p:nvSpPr>
        <p:spPr>
          <a:xfrm>
            <a:off x="13570266" y="3706693"/>
            <a:ext cx="577215" cy="5892165"/>
          </a:xfrm>
          <a:prstGeom prst="rect">
            <a:avLst/>
          </a:prstGeom>
          <a:solidFill>
            <a:srgbClr val="A4A4A4"/>
          </a:solidFill>
        </p:spPr>
        <p:txBody>
          <a:bodyPr vert="horz" wrap="square" lIns="0" tIns="0" rIns="0" bIns="0" rtlCol="0">
            <a:spAutoFit/>
          </a:bodyPr>
          <a:lstStyle/>
          <a:p>
            <a:pPr>
              <a:lnSpc>
                <a:spcPct val="100000"/>
              </a:lnSpc>
            </a:pPr>
            <a:endParaRPr sz="3000">
              <a:latin typeface="Times New Roman"/>
              <a:cs typeface="Times New Roman"/>
            </a:endParaRPr>
          </a:p>
          <a:p>
            <a:pPr>
              <a:lnSpc>
                <a:spcPct val="100000"/>
              </a:lnSpc>
            </a:pPr>
            <a:endParaRPr sz="3000">
              <a:latin typeface="Times New Roman"/>
              <a:cs typeface="Times New Roman"/>
            </a:endParaRPr>
          </a:p>
          <a:p>
            <a:pPr>
              <a:lnSpc>
                <a:spcPct val="100000"/>
              </a:lnSpc>
            </a:pPr>
            <a:endParaRPr sz="3000">
              <a:latin typeface="Times New Roman"/>
              <a:cs typeface="Times New Roman"/>
            </a:endParaRPr>
          </a:p>
          <a:p>
            <a:pPr>
              <a:lnSpc>
                <a:spcPct val="100000"/>
              </a:lnSpc>
            </a:pPr>
            <a:endParaRPr sz="3000">
              <a:latin typeface="Times New Roman"/>
              <a:cs typeface="Times New Roman"/>
            </a:endParaRPr>
          </a:p>
          <a:p>
            <a:pPr>
              <a:lnSpc>
                <a:spcPct val="100000"/>
              </a:lnSpc>
              <a:spcBef>
                <a:spcPts val="25"/>
              </a:spcBef>
            </a:pPr>
            <a:endParaRPr sz="4050">
              <a:latin typeface="Times New Roman"/>
              <a:cs typeface="Times New Roman"/>
            </a:endParaRPr>
          </a:p>
          <a:p>
            <a:pPr marL="39370">
              <a:lnSpc>
                <a:spcPct val="100000"/>
              </a:lnSpc>
              <a:spcBef>
                <a:spcPts val="5"/>
              </a:spcBef>
            </a:pPr>
            <a:r>
              <a:rPr sz="2300">
                <a:solidFill>
                  <a:srgbClr val="FFFFFF"/>
                </a:solidFill>
                <a:latin typeface="微软雅黑"/>
                <a:cs typeface="微软雅黑"/>
              </a:rPr>
              <a:t>570</a:t>
            </a:r>
            <a:endParaRPr sz="2300">
              <a:latin typeface="微软雅黑"/>
              <a:cs typeface="微软雅黑"/>
            </a:endParaRPr>
          </a:p>
        </p:txBody>
      </p:sp>
      <p:sp>
        <p:nvSpPr>
          <p:cNvPr id="78" name="object 78"/>
          <p:cNvSpPr txBox="1"/>
          <p:nvPr/>
        </p:nvSpPr>
        <p:spPr>
          <a:xfrm>
            <a:off x="15511959" y="9668680"/>
            <a:ext cx="2093595" cy="277495"/>
          </a:xfrm>
          <a:prstGeom prst="rect">
            <a:avLst/>
          </a:prstGeom>
        </p:spPr>
        <p:txBody>
          <a:bodyPr vert="horz" wrap="square" lIns="0" tIns="12700" rIns="0" bIns="0" rtlCol="0">
            <a:spAutoFit/>
          </a:bodyPr>
          <a:lstStyle/>
          <a:p>
            <a:pPr marL="12700">
              <a:lnSpc>
                <a:spcPct val="100000"/>
              </a:lnSpc>
              <a:spcBef>
                <a:spcPts val="100"/>
              </a:spcBef>
            </a:pPr>
            <a:r>
              <a:rPr sz="2475" baseline="3367">
                <a:latin typeface="微软雅黑"/>
                <a:cs typeface="微软雅黑"/>
              </a:rPr>
              <a:t>未通过专</a:t>
            </a:r>
            <a:r>
              <a:rPr sz="2475" spc="225" baseline="3367">
                <a:latin typeface="微软雅黑"/>
                <a:cs typeface="微软雅黑"/>
              </a:rPr>
              <a:t> </a:t>
            </a:r>
            <a:r>
              <a:rPr sz="1650">
                <a:latin typeface="微软雅黑"/>
                <a:cs typeface="微软雅黑"/>
              </a:rPr>
              <a:t>目录内谈判/</a:t>
            </a:r>
            <a:endParaRPr sz="1650">
              <a:latin typeface="微软雅黑"/>
              <a:cs typeface="微软雅黑"/>
            </a:endParaRPr>
          </a:p>
        </p:txBody>
      </p:sp>
      <p:sp>
        <p:nvSpPr>
          <p:cNvPr id="79" name="object 79"/>
          <p:cNvSpPr txBox="1"/>
          <p:nvPr/>
        </p:nvSpPr>
        <p:spPr>
          <a:xfrm>
            <a:off x="16590773" y="9919982"/>
            <a:ext cx="864869" cy="277495"/>
          </a:xfrm>
          <a:prstGeom prst="rect">
            <a:avLst/>
          </a:prstGeom>
        </p:spPr>
        <p:txBody>
          <a:bodyPr vert="horz" wrap="square" lIns="0" tIns="12700" rIns="0" bIns="0" rtlCol="0">
            <a:spAutoFit/>
          </a:bodyPr>
          <a:lstStyle/>
          <a:p>
            <a:pPr marL="12700">
              <a:lnSpc>
                <a:spcPct val="100000"/>
              </a:lnSpc>
              <a:spcBef>
                <a:spcPts val="100"/>
              </a:spcBef>
            </a:pPr>
            <a:r>
              <a:rPr sz="1650">
                <a:latin typeface="微软雅黑"/>
                <a:cs typeface="微软雅黑"/>
              </a:rPr>
              <a:t>竞价品种</a:t>
            </a:r>
            <a:endParaRPr sz="1650">
              <a:latin typeface="微软雅黑"/>
              <a:cs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60135"/>
            <a:ext cx="12696825" cy="1232535"/>
          </a:xfrm>
          <a:prstGeom prst="rect">
            <a:avLst/>
          </a:prstGeom>
        </p:spPr>
        <p:txBody>
          <a:bodyPr vert="horz" wrap="square" lIns="0" tIns="13970" rIns="0" bIns="0" rtlCol="0">
            <a:spAutoFit/>
          </a:bodyPr>
          <a:lstStyle/>
          <a:p>
            <a:pPr marL="12700">
              <a:lnSpc>
                <a:spcPct val="100000"/>
              </a:lnSpc>
              <a:spcBef>
                <a:spcPts val="110"/>
              </a:spcBef>
            </a:pPr>
            <a:r>
              <a:rPr sz="3950" spc="5">
                <a:solidFill>
                  <a:srgbClr val="000000"/>
                </a:solidFill>
              </a:rPr>
              <a:t>2023</a:t>
            </a:r>
            <a:r>
              <a:rPr sz="3950" spc="-20">
                <a:solidFill>
                  <a:srgbClr val="000000"/>
                </a:solidFill>
              </a:rPr>
              <a:t> </a:t>
            </a:r>
            <a:r>
              <a:rPr sz="3950">
                <a:solidFill>
                  <a:srgbClr val="000000"/>
                </a:solidFill>
              </a:rPr>
              <a:t>年医保目录调整：</a:t>
            </a:r>
            <a:r>
              <a:rPr sz="3950" spc="5">
                <a:solidFill>
                  <a:srgbClr val="000000"/>
                </a:solidFill>
              </a:rPr>
              <a:t>共</a:t>
            </a:r>
            <a:r>
              <a:rPr sz="3950">
                <a:solidFill>
                  <a:srgbClr val="000000"/>
                </a:solidFill>
              </a:rPr>
              <a:t> </a:t>
            </a:r>
            <a:r>
              <a:rPr sz="3950" spc="5">
                <a:solidFill>
                  <a:srgbClr val="000000"/>
                </a:solidFill>
              </a:rPr>
              <a:t>224</a:t>
            </a:r>
            <a:r>
              <a:rPr sz="3950" spc="-10">
                <a:solidFill>
                  <a:srgbClr val="000000"/>
                </a:solidFill>
              </a:rPr>
              <a:t> </a:t>
            </a:r>
            <a:r>
              <a:rPr sz="3950">
                <a:solidFill>
                  <a:srgbClr val="000000"/>
                </a:solidFill>
              </a:rPr>
              <a:t>个目录外药品通过形式审</a:t>
            </a:r>
            <a:endParaRPr sz="3950"/>
          </a:p>
          <a:p>
            <a:pPr marL="12700">
              <a:lnSpc>
                <a:spcPct val="100000"/>
              </a:lnSpc>
              <a:spcBef>
                <a:spcPts val="10"/>
              </a:spcBef>
            </a:pPr>
            <a:r>
              <a:rPr sz="3950" spc="5">
                <a:solidFill>
                  <a:srgbClr val="000000"/>
                </a:solidFill>
              </a:rPr>
              <a:t>查，126</a:t>
            </a:r>
            <a:r>
              <a:rPr sz="3950" spc="-20">
                <a:solidFill>
                  <a:srgbClr val="000000"/>
                </a:solidFill>
              </a:rPr>
              <a:t> </a:t>
            </a:r>
            <a:r>
              <a:rPr sz="3950" spc="5">
                <a:solidFill>
                  <a:srgbClr val="000000"/>
                </a:solidFill>
              </a:rPr>
              <a:t>个成功准入，谈</a:t>
            </a:r>
            <a:r>
              <a:rPr sz="3950" spc="-10">
                <a:solidFill>
                  <a:srgbClr val="000000"/>
                </a:solidFill>
              </a:rPr>
              <a:t>判</a:t>
            </a:r>
            <a:r>
              <a:rPr sz="3950" spc="-5">
                <a:solidFill>
                  <a:srgbClr val="000000"/>
                </a:solidFill>
              </a:rPr>
              <a:t>/</a:t>
            </a:r>
            <a:r>
              <a:rPr sz="3950" spc="5">
                <a:solidFill>
                  <a:srgbClr val="000000"/>
                </a:solidFill>
              </a:rPr>
              <a:t>竞价平均价格降幅为</a:t>
            </a:r>
            <a:r>
              <a:rPr sz="3950" spc="-15">
                <a:solidFill>
                  <a:srgbClr val="000000"/>
                </a:solidFill>
              </a:rPr>
              <a:t> </a:t>
            </a:r>
            <a:r>
              <a:rPr sz="3950">
                <a:solidFill>
                  <a:srgbClr val="000000"/>
                </a:solidFill>
              </a:rPr>
              <a:t>61.7%</a:t>
            </a:r>
            <a:endParaRPr sz="3950"/>
          </a:p>
        </p:txBody>
      </p:sp>
      <p:sp>
        <p:nvSpPr>
          <p:cNvPr id="3" name="object 3"/>
          <p:cNvSpPr/>
          <p:nvPr/>
        </p:nvSpPr>
        <p:spPr>
          <a:xfrm>
            <a:off x="930442" y="2702116"/>
            <a:ext cx="8997315" cy="0"/>
          </a:xfrm>
          <a:custGeom>
            <a:rect l="l" t="t" r="r" b="b"/>
            <a:pathLst>
              <a:path w="8997315">
                <a:moveTo>
                  <a:pt x="0" y="0"/>
                </a:moveTo>
                <a:lnTo>
                  <a:pt x="8996794" y="0"/>
                </a:lnTo>
              </a:path>
            </a:pathLst>
          </a:custGeom>
          <a:ln w="23559">
            <a:solidFill>
              <a:srgbClr val="00B4CC"/>
            </a:solidFill>
          </a:ln>
        </p:spPr>
        <p:txBody>
          <a:bodyPr wrap="square" lIns="0" tIns="0" rIns="0" bIns="0" rtlCol="0"/>
          <a:lstStyle/>
          <a:p/>
        </p:txBody>
      </p:sp>
      <p:sp>
        <p:nvSpPr>
          <p:cNvPr id="4" name="object 4"/>
          <p:cNvSpPr txBox="1"/>
          <p:nvPr/>
        </p:nvSpPr>
        <p:spPr>
          <a:xfrm>
            <a:off x="1020925" y="1987134"/>
            <a:ext cx="8886190" cy="402590"/>
          </a:xfrm>
          <a:prstGeom prst="rect">
            <a:avLst/>
          </a:prstGeom>
        </p:spPr>
        <p:txBody>
          <a:bodyPr vert="horz" wrap="square" lIns="0" tIns="15240" rIns="0" bIns="0" rtlCol="0">
            <a:spAutoFit/>
          </a:bodyPr>
          <a:lstStyle/>
          <a:p>
            <a:pPr marL="38100">
              <a:lnSpc>
                <a:spcPct val="100000"/>
              </a:lnSpc>
              <a:spcBef>
                <a:spcPts val="120"/>
              </a:spcBef>
            </a:pPr>
            <a:r>
              <a:rPr sz="2450" b="1" spc="10">
                <a:solidFill>
                  <a:srgbClr val="00AFC7"/>
                </a:solidFill>
                <a:latin typeface="微软雅黑"/>
                <a:cs typeface="微软雅黑"/>
              </a:rPr>
              <a:t>2023</a:t>
            </a:r>
            <a:r>
              <a:rPr sz="2450" b="1">
                <a:solidFill>
                  <a:srgbClr val="00AFC7"/>
                </a:solidFill>
                <a:latin typeface="微软雅黑"/>
                <a:cs typeface="微软雅黑"/>
              </a:rPr>
              <a:t> </a:t>
            </a:r>
            <a:r>
              <a:rPr sz="2450" b="1" spc="20">
                <a:solidFill>
                  <a:srgbClr val="00AFC7"/>
                </a:solidFill>
                <a:latin typeface="微软雅黑"/>
                <a:cs typeface="微软雅黑"/>
              </a:rPr>
              <a:t>版目录覆盖共</a:t>
            </a:r>
            <a:r>
              <a:rPr sz="2450" b="1" spc="-5">
                <a:solidFill>
                  <a:srgbClr val="00AFC7"/>
                </a:solidFill>
                <a:latin typeface="微软雅黑"/>
                <a:cs typeface="微软雅黑"/>
              </a:rPr>
              <a:t> </a:t>
            </a:r>
            <a:r>
              <a:rPr sz="2450" b="1" spc="10">
                <a:solidFill>
                  <a:srgbClr val="00AFC7"/>
                </a:solidFill>
                <a:latin typeface="微软雅黑"/>
                <a:cs typeface="微软雅黑"/>
              </a:rPr>
              <a:t>3088</a:t>
            </a:r>
            <a:r>
              <a:rPr sz="2450" b="1" spc="-10">
                <a:solidFill>
                  <a:srgbClr val="00AFC7"/>
                </a:solidFill>
                <a:latin typeface="微软雅黑"/>
                <a:cs typeface="微软雅黑"/>
              </a:rPr>
              <a:t> </a:t>
            </a:r>
            <a:r>
              <a:rPr sz="2450" b="1" spc="20">
                <a:solidFill>
                  <a:srgbClr val="00AFC7"/>
                </a:solidFill>
                <a:latin typeface="微软雅黑"/>
                <a:cs typeface="微软雅黑"/>
              </a:rPr>
              <a:t>个药品</a:t>
            </a:r>
            <a:r>
              <a:rPr sz="2475" b="1" spc="7" baseline="25252">
                <a:solidFill>
                  <a:srgbClr val="00AFC7"/>
                </a:solidFill>
                <a:latin typeface="微软雅黑"/>
                <a:cs typeface="微软雅黑"/>
              </a:rPr>
              <a:t>1，</a:t>
            </a:r>
            <a:r>
              <a:rPr sz="2450" b="1" spc="5">
                <a:solidFill>
                  <a:srgbClr val="00AFC7"/>
                </a:solidFill>
                <a:latin typeface="微软雅黑"/>
                <a:cs typeface="微软雅黑"/>
              </a:rPr>
              <a:t>126</a:t>
            </a:r>
            <a:r>
              <a:rPr sz="2450" b="1" spc="-5">
                <a:solidFill>
                  <a:srgbClr val="00AFC7"/>
                </a:solidFill>
                <a:latin typeface="微软雅黑"/>
                <a:cs typeface="微软雅黑"/>
              </a:rPr>
              <a:t> </a:t>
            </a:r>
            <a:r>
              <a:rPr sz="2450" b="1" spc="20">
                <a:solidFill>
                  <a:srgbClr val="00AFC7"/>
                </a:solidFill>
                <a:latin typeface="微软雅黑"/>
                <a:cs typeface="微软雅黑"/>
              </a:rPr>
              <a:t>个目录外药品成功准入</a:t>
            </a:r>
            <a:endParaRPr sz="2450">
              <a:latin typeface="微软雅黑"/>
              <a:cs typeface="微软雅黑"/>
            </a:endParaRPr>
          </a:p>
        </p:txBody>
      </p:sp>
      <p:sp>
        <p:nvSpPr>
          <p:cNvPr id="5" name="object 5"/>
          <p:cNvSpPr/>
          <p:nvPr/>
        </p:nvSpPr>
        <p:spPr>
          <a:xfrm>
            <a:off x="1897324" y="8584450"/>
            <a:ext cx="3776345" cy="0"/>
          </a:xfrm>
          <a:custGeom>
            <a:rect l="l" t="t" r="r" b="b"/>
            <a:pathLst>
              <a:path w="3776345">
                <a:moveTo>
                  <a:pt x="0" y="0"/>
                </a:moveTo>
                <a:lnTo>
                  <a:pt x="3775801" y="0"/>
                </a:lnTo>
              </a:path>
            </a:pathLst>
          </a:custGeom>
          <a:ln w="7853">
            <a:solidFill>
              <a:srgbClr val="D9D9D9"/>
            </a:solidFill>
          </a:ln>
        </p:spPr>
        <p:txBody>
          <a:bodyPr wrap="square" lIns="0" tIns="0" rIns="0" bIns="0" rtlCol="0"/>
          <a:lstStyle/>
          <a:p/>
        </p:txBody>
      </p:sp>
      <p:sp>
        <p:nvSpPr>
          <p:cNvPr id="6" name="object 6"/>
          <p:cNvSpPr txBox="1"/>
          <p:nvPr/>
        </p:nvSpPr>
        <p:spPr>
          <a:xfrm>
            <a:off x="2462752" y="8054205"/>
            <a:ext cx="755650" cy="526415"/>
          </a:xfrm>
          <a:prstGeom prst="rect">
            <a:avLst/>
          </a:prstGeom>
          <a:solidFill>
            <a:srgbClr val="1791AB"/>
          </a:solidFill>
        </p:spPr>
        <p:txBody>
          <a:bodyPr vert="horz" wrap="square" lIns="0" tIns="100965" rIns="0" bIns="0" rtlCol="0">
            <a:spAutoFit/>
          </a:bodyPr>
          <a:lstStyle/>
          <a:p>
            <a:pPr marL="138430">
              <a:lnSpc>
                <a:spcPct val="100000"/>
              </a:lnSpc>
              <a:spcBef>
                <a:spcPts val="795"/>
              </a:spcBef>
            </a:pPr>
            <a:r>
              <a:rPr sz="2150" spc="-10">
                <a:solidFill>
                  <a:srgbClr val="404040"/>
                </a:solidFill>
                <a:latin typeface="微软雅黑"/>
                <a:cs typeface="微软雅黑"/>
              </a:rPr>
              <a:t>363</a:t>
            </a:r>
            <a:endParaRPr sz="2150">
              <a:latin typeface="微软雅黑"/>
              <a:cs typeface="微软雅黑"/>
            </a:endParaRPr>
          </a:p>
        </p:txBody>
      </p:sp>
      <p:sp>
        <p:nvSpPr>
          <p:cNvPr id="7" name="object 7"/>
          <p:cNvSpPr txBox="1"/>
          <p:nvPr/>
        </p:nvSpPr>
        <p:spPr>
          <a:xfrm>
            <a:off x="4351281" y="7952427"/>
            <a:ext cx="755650" cy="628650"/>
          </a:xfrm>
          <a:prstGeom prst="rect">
            <a:avLst/>
          </a:prstGeom>
          <a:solidFill>
            <a:srgbClr val="1791AB"/>
          </a:solidFill>
        </p:spPr>
        <p:txBody>
          <a:bodyPr vert="horz" wrap="square" lIns="0" tIns="151765" rIns="0" bIns="0" rtlCol="0">
            <a:spAutoFit/>
          </a:bodyPr>
          <a:lstStyle/>
          <a:p>
            <a:pPr marL="137795">
              <a:lnSpc>
                <a:spcPct val="100000"/>
              </a:lnSpc>
              <a:spcBef>
                <a:spcPts val="1195"/>
              </a:spcBef>
            </a:pPr>
            <a:r>
              <a:rPr sz="2150" spc="-10">
                <a:solidFill>
                  <a:srgbClr val="404040"/>
                </a:solidFill>
                <a:latin typeface="微软雅黑"/>
                <a:cs typeface="微软雅黑"/>
              </a:rPr>
              <a:t>432</a:t>
            </a:r>
            <a:endParaRPr sz="2150">
              <a:latin typeface="微软雅黑"/>
              <a:cs typeface="微软雅黑"/>
            </a:endParaRPr>
          </a:p>
        </p:txBody>
      </p:sp>
      <p:sp>
        <p:nvSpPr>
          <p:cNvPr id="8" name="object 8"/>
          <p:cNvSpPr txBox="1"/>
          <p:nvPr/>
        </p:nvSpPr>
        <p:spPr>
          <a:xfrm>
            <a:off x="2462752" y="6135520"/>
            <a:ext cx="755650" cy="1918970"/>
          </a:xfrm>
          <a:prstGeom prst="rect">
            <a:avLst/>
          </a:prstGeom>
          <a:solidFill>
            <a:srgbClr val="79C2C6"/>
          </a:solidFill>
        </p:spPr>
        <p:txBody>
          <a:bodyPr vert="horz" wrap="square" lIns="0" tIns="0" rIns="0" bIns="0" rtlCol="0">
            <a:spAutoFit/>
          </a:bodyPr>
          <a:lstStyle/>
          <a:p>
            <a:pPr>
              <a:lnSpc>
                <a:spcPct val="100000"/>
              </a:lnSpc>
            </a:pPr>
            <a:endParaRPr sz="2800">
              <a:latin typeface="Times New Roman"/>
              <a:cs typeface="Times New Roman"/>
            </a:endParaRPr>
          </a:p>
          <a:p>
            <a:pPr>
              <a:lnSpc>
                <a:spcPct val="100000"/>
              </a:lnSpc>
              <a:spcBef>
                <a:spcPts val="50"/>
              </a:spcBef>
            </a:pPr>
            <a:endParaRPr sz="2600">
              <a:latin typeface="Times New Roman"/>
              <a:cs typeface="Times New Roman"/>
            </a:endParaRPr>
          </a:p>
          <a:p>
            <a:pPr marL="58419">
              <a:lnSpc>
                <a:spcPct val="100000"/>
              </a:lnSpc>
            </a:pPr>
            <a:r>
              <a:rPr sz="2150" spc="-10">
                <a:solidFill>
                  <a:srgbClr val="404040"/>
                </a:solidFill>
                <a:latin typeface="微软雅黑"/>
                <a:cs typeface="微软雅黑"/>
              </a:rPr>
              <a:t>1312</a:t>
            </a:r>
            <a:endParaRPr sz="2150">
              <a:latin typeface="微软雅黑"/>
              <a:cs typeface="微软雅黑"/>
            </a:endParaRPr>
          </a:p>
        </p:txBody>
      </p:sp>
      <p:sp>
        <p:nvSpPr>
          <p:cNvPr id="9" name="object 9"/>
          <p:cNvSpPr txBox="1"/>
          <p:nvPr/>
        </p:nvSpPr>
        <p:spPr>
          <a:xfrm>
            <a:off x="4351281" y="6004843"/>
            <a:ext cx="755650" cy="1948180"/>
          </a:xfrm>
          <a:prstGeom prst="rect">
            <a:avLst/>
          </a:prstGeom>
          <a:solidFill>
            <a:srgbClr val="79C2C6"/>
          </a:solidFill>
        </p:spPr>
        <p:txBody>
          <a:bodyPr vert="horz" wrap="square" lIns="0" tIns="0" rIns="0" bIns="0" rtlCol="0">
            <a:spAutoFit/>
          </a:bodyPr>
          <a:lstStyle/>
          <a:p>
            <a:pPr>
              <a:lnSpc>
                <a:spcPct val="100000"/>
              </a:lnSpc>
            </a:pPr>
            <a:endParaRPr sz="2800">
              <a:latin typeface="Times New Roman"/>
              <a:cs typeface="Times New Roman"/>
            </a:endParaRPr>
          </a:p>
          <a:p>
            <a:pPr>
              <a:lnSpc>
                <a:spcPct val="100000"/>
              </a:lnSpc>
              <a:spcBef>
                <a:spcPts val="50"/>
              </a:spcBef>
            </a:pPr>
            <a:endParaRPr sz="2700">
              <a:latin typeface="Times New Roman"/>
              <a:cs typeface="Times New Roman"/>
            </a:endParaRPr>
          </a:p>
          <a:p>
            <a:pPr marL="57785">
              <a:lnSpc>
                <a:spcPct val="100000"/>
              </a:lnSpc>
            </a:pPr>
            <a:r>
              <a:rPr sz="2150" spc="-10">
                <a:solidFill>
                  <a:srgbClr val="404040"/>
                </a:solidFill>
                <a:latin typeface="微软雅黑"/>
                <a:cs typeface="微软雅黑"/>
              </a:rPr>
              <a:t>1333</a:t>
            </a:r>
            <a:endParaRPr sz="2150">
              <a:latin typeface="微软雅黑"/>
              <a:cs typeface="微软雅黑"/>
            </a:endParaRPr>
          </a:p>
        </p:txBody>
      </p:sp>
      <p:sp>
        <p:nvSpPr>
          <p:cNvPr id="10" name="object 10"/>
          <p:cNvSpPr txBox="1"/>
          <p:nvPr/>
        </p:nvSpPr>
        <p:spPr>
          <a:xfrm>
            <a:off x="2462752" y="4220604"/>
            <a:ext cx="755650" cy="1915160"/>
          </a:xfrm>
          <a:prstGeom prst="rect">
            <a:avLst/>
          </a:prstGeom>
          <a:solidFill>
            <a:srgbClr val="CDF8FF"/>
          </a:solidFill>
        </p:spPr>
        <p:txBody>
          <a:bodyPr vert="horz" wrap="square" lIns="0" tIns="0" rIns="0" bIns="0" rtlCol="0">
            <a:spAutoFit/>
          </a:bodyPr>
          <a:lstStyle/>
          <a:p>
            <a:pPr>
              <a:lnSpc>
                <a:spcPct val="100000"/>
              </a:lnSpc>
            </a:pPr>
            <a:endParaRPr sz="2800">
              <a:latin typeface="Times New Roman"/>
              <a:cs typeface="Times New Roman"/>
            </a:endParaRPr>
          </a:p>
          <a:p>
            <a:pPr>
              <a:lnSpc>
                <a:spcPct val="100000"/>
              </a:lnSpc>
              <a:spcBef>
                <a:spcPts val="35"/>
              </a:spcBef>
            </a:pPr>
            <a:endParaRPr sz="2600">
              <a:latin typeface="Times New Roman"/>
              <a:cs typeface="Times New Roman"/>
            </a:endParaRPr>
          </a:p>
          <a:p>
            <a:pPr marL="58419">
              <a:lnSpc>
                <a:spcPct val="100000"/>
              </a:lnSpc>
            </a:pPr>
            <a:r>
              <a:rPr sz="2150" spc="-10">
                <a:solidFill>
                  <a:srgbClr val="404040"/>
                </a:solidFill>
                <a:latin typeface="微软雅黑"/>
                <a:cs typeface="微软雅黑"/>
              </a:rPr>
              <a:t>1311</a:t>
            </a:r>
            <a:endParaRPr sz="2150">
              <a:latin typeface="微软雅黑"/>
              <a:cs typeface="微软雅黑"/>
            </a:endParaRPr>
          </a:p>
        </p:txBody>
      </p:sp>
      <p:sp>
        <p:nvSpPr>
          <p:cNvPr id="11" name="object 11"/>
          <p:cNvSpPr txBox="1"/>
          <p:nvPr/>
        </p:nvSpPr>
        <p:spPr>
          <a:xfrm>
            <a:off x="4351281" y="4071080"/>
            <a:ext cx="755650" cy="1934210"/>
          </a:xfrm>
          <a:prstGeom prst="rect">
            <a:avLst/>
          </a:prstGeom>
          <a:solidFill>
            <a:srgbClr val="CDF8FF"/>
          </a:solidFill>
        </p:spPr>
        <p:txBody>
          <a:bodyPr vert="horz" wrap="square" lIns="0" tIns="0" rIns="0" bIns="0" rtlCol="0">
            <a:spAutoFit/>
          </a:bodyPr>
          <a:lstStyle/>
          <a:p>
            <a:pPr>
              <a:lnSpc>
                <a:spcPct val="100000"/>
              </a:lnSpc>
            </a:pPr>
            <a:endParaRPr sz="2800">
              <a:latin typeface="Times New Roman"/>
              <a:cs typeface="Times New Roman"/>
            </a:endParaRPr>
          </a:p>
          <a:p>
            <a:pPr>
              <a:lnSpc>
                <a:spcPct val="100000"/>
              </a:lnSpc>
              <a:spcBef>
                <a:spcPts val="50"/>
              </a:spcBef>
            </a:pPr>
            <a:endParaRPr sz="2650">
              <a:latin typeface="Times New Roman"/>
              <a:cs typeface="Times New Roman"/>
            </a:endParaRPr>
          </a:p>
          <a:p>
            <a:pPr marL="57785">
              <a:lnSpc>
                <a:spcPct val="100000"/>
              </a:lnSpc>
            </a:pPr>
            <a:r>
              <a:rPr sz="2150" spc="-10">
                <a:solidFill>
                  <a:srgbClr val="404040"/>
                </a:solidFill>
                <a:latin typeface="微软雅黑"/>
                <a:cs typeface="微软雅黑"/>
              </a:rPr>
              <a:t>1323</a:t>
            </a:r>
            <a:endParaRPr sz="2150">
              <a:latin typeface="微软雅黑"/>
              <a:cs typeface="微软雅黑"/>
            </a:endParaRPr>
          </a:p>
        </p:txBody>
      </p:sp>
      <p:sp>
        <p:nvSpPr>
          <p:cNvPr id="12" name="object 12"/>
          <p:cNvSpPr txBox="1"/>
          <p:nvPr/>
        </p:nvSpPr>
        <p:spPr>
          <a:xfrm>
            <a:off x="1448826" y="8385997"/>
            <a:ext cx="185420" cy="353060"/>
          </a:xfrm>
          <a:prstGeom prst="rect">
            <a:avLst/>
          </a:prstGeom>
        </p:spPr>
        <p:txBody>
          <a:bodyPr vert="horz" wrap="square" lIns="0" tIns="12065" rIns="0" bIns="0" rtlCol="0">
            <a:spAutoFit/>
          </a:bodyPr>
          <a:lstStyle/>
          <a:p>
            <a:pPr marL="12700">
              <a:lnSpc>
                <a:spcPct val="100000"/>
              </a:lnSpc>
              <a:spcBef>
                <a:spcPts val="95"/>
              </a:spcBef>
            </a:pPr>
            <a:r>
              <a:rPr sz="2150" spc="-5">
                <a:solidFill>
                  <a:srgbClr val="585858"/>
                </a:solidFill>
                <a:latin typeface="微软雅黑"/>
                <a:cs typeface="微软雅黑"/>
              </a:rPr>
              <a:t>0</a:t>
            </a:r>
            <a:endParaRPr sz="2150">
              <a:latin typeface="微软雅黑"/>
              <a:cs typeface="微软雅黑"/>
            </a:endParaRPr>
          </a:p>
        </p:txBody>
      </p:sp>
      <p:sp>
        <p:nvSpPr>
          <p:cNvPr id="13" name="object 13"/>
          <p:cNvSpPr txBox="1"/>
          <p:nvPr/>
        </p:nvSpPr>
        <p:spPr>
          <a:xfrm>
            <a:off x="1129673" y="7655234"/>
            <a:ext cx="50419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500</a:t>
            </a:r>
            <a:endParaRPr sz="2150">
              <a:latin typeface="微软雅黑"/>
              <a:cs typeface="微软雅黑"/>
            </a:endParaRPr>
          </a:p>
        </p:txBody>
      </p:sp>
      <p:sp>
        <p:nvSpPr>
          <p:cNvPr id="14" name="object 14"/>
          <p:cNvSpPr txBox="1"/>
          <p:nvPr/>
        </p:nvSpPr>
        <p:spPr>
          <a:xfrm>
            <a:off x="969887" y="6924471"/>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1000</a:t>
            </a:r>
            <a:endParaRPr sz="2150">
              <a:latin typeface="微软雅黑"/>
              <a:cs typeface="微软雅黑"/>
            </a:endParaRPr>
          </a:p>
        </p:txBody>
      </p:sp>
      <p:sp>
        <p:nvSpPr>
          <p:cNvPr id="15" name="object 15"/>
          <p:cNvSpPr txBox="1"/>
          <p:nvPr/>
        </p:nvSpPr>
        <p:spPr>
          <a:xfrm>
            <a:off x="969887" y="6193142"/>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1500</a:t>
            </a:r>
            <a:endParaRPr sz="2150">
              <a:latin typeface="微软雅黑"/>
              <a:cs typeface="微软雅黑"/>
            </a:endParaRPr>
          </a:p>
        </p:txBody>
      </p:sp>
      <p:sp>
        <p:nvSpPr>
          <p:cNvPr id="16" name="object 16"/>
          <p:cNvSpPr txBox="1"/>
          <p:nvPr/>
        </p:nvSpPr>
        <p:spPr>
          <a:xfrm>
            <a:off x="969887" y="5462630"/>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2000</a:t>
            </a:r>
            <a:endParaRPr sz="2150">
              <a:latin typeface="微软雅黑"/>
              <a:cs typeface="微软雅黑"/>
            </a:endParaRPr>
          </a:p>
        </p:txBody>
      </p:sp>
      <p:sp>
        <p:nvSpPr>
          <p:cNvPr id="17" name="object 17"/>
          <p:cNvSpPr txBox="1"/>
          <p:nvPr/>
        </p:nvSpPr>
        <p:spPr>
          <a:xfrm>
            <a:off x="969887" y="4731867"/>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2500</a:t>
            </a:r>
            <a:endParaRPr sz="2150">
              <a:latin typeface="微软雅黑"/>
              <a:cs typeface="微软雅黑"/>
            </a:endParaRPr>
          </a:p>
        </p:txBody>
      </p:sp>
      <p:sp>
        <p:nvSpPr>
          <p:cNvPr id="18" name="object 18"/>
          <p:cNvSpPr txBox="1"/>
          <p:nvPr/>
        </p:nvSpPr>
        <p:spPr>
          <a:xfrm>
            <a:off x="969887" y="4001104"/>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3000</a:t>
            </a:r>
            <a:endParaRPr sz="2150">
              <a:latin typeface="微软雅黑"/>
              <a:cs typeface="微软雅黑"/>
            </a:endParaRPr>
          </a:p>
        </p:txBody>
      </p:sp>
      <p:sp>
        <p:nvSpPr>
          <p:cNvPr id="19" name="object 19"/>
          <p:cNvSpPr txBox="1"/>
          <p:nvPr/>
        </p:nvSpPr>
        <p:spPr>
          <a:xfrm>
            <a:off x="969887" y="3270341"/>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3500</a:t>
            </a:r>
            <a:endParaRPr sz="2150">
              <a:latin typeface="微软雅黑"/>
              <a:cs typeface="微软雅黑"/>
            </a:endParaRPr>
          </a:p>
        </p:txBody>
      </p:sp>
      <p:sp>
        <p:nvSpPr>
          <p:cNvPr id="20" name="object 20"/>
          <p:cNvSpPr/>
          <p:nvPr/>
        </p:nvSpPr>
        <p:spPr>
          <a:xfrm>
            <a:off x="1353257" y="9518034"/>
            <a:ext cx="162560" cy="162560"/>
          </a:xfrm>
          <a:custGeom>
            <a:rect l="l" t="t" r="r" b="b"/>
            <a:pathLst>
              <a:path w="162559" h="162559">
                <a:moveTo>
                  <a:pt x="0" y="162089"/>
                </a:moveTo>
                <a:lnTo>
                  <a:pt x="162089" y="162089"/>
                </a:lnTo>
                <a:lnTo>
                  <a:pt x="162089" y="0"/>
                </a:lnTo>
                <a:lnTo>
                  <a:pt x="0" y="0"/>
                </a:lnTo>
                <a:lnTo>
                  <a:pt x="0" y="162089"/>
                </a:lnTo>
                <a:close/>
              </a:path>
            </a:pathLst>
          </a:custGeom>
          <a:solidFill>
            <a:srgbClr val="1791AB"/>
          </a:solidFill>
        </p:spPr>
        <p:txBody>
          <a:bodyPr wrap="square" lIns="0" tIns="0" rIns="0" bIns="0" rtlCol="0"/>
          <a:lstStyle/>
          <a:p/>
        </p:txBody>
      </p:sp>
      <p:sp>
        <p:nvSpPr>
          <p:cNvPr id="21" name="object 21"/>
          <p:cNvSpPr/>
          <p:nvPr/>
        </p:nvSpPr>
        <p:spPr>
          <a:xfrm>
            <a:off x="4704359" y="9518034"/>
            <a:ext cx="161290" cy="162560"/>
          </a:xfrm>
          <a:custGeom>
            <a:rect l="l" t="t" r="r" b="b"/>
            <a:pathLst>
              <a:path w="161289" h="162559">
                <a:moveTo>
                  <a:pt x="0" y="162089"/>
                </a:moveTo>
                <a:lnTo>
                  <a:pt x="160832" y="162089"/>
                </a:lnTo>
                <a:lnTo>
                  <a:pt x="160832" y="0"/>
                </a:lnTo>
                <a:lnTo>
                  <a:pt x="0" y="0"/>
                </a:lnTo>
                <a:lnTo>
                  <a:pt x="0" y="162089"/>
                </a:lnTo>
                <a:close/>
              </a:path>
            </a:pathLst>
          </a:custGeom>
          <a:solidFill>
            <a:srgbClr val="79C2C6"/>
          </a:solidFill>
        </p:spPr>
        <p:txBody>
          <a:bodyPr wrap="square" lIns="0" tIns="0" rIns="0" bIns="0" rtlCol="0"/>
          <a:lstStyle/>
          <a:p/>
        </p:txBody>
      </p:sp>
      <p:sp>
        <p:nvSpPr>
          <p:cNvPr id="22" name="object 22"/>
          <p:cNvSpPr/>
          <p:nvPr/>
        </p:nvSpPr>
        <p:spPr>
          <a:xfrm>
            <a:off x="5604018" y="9518034"/>
            <a:ext cx="162560" cy="162560"/>
          </a:xfrm>
          <a:custGeom>
            <a:rect l="l" t="t" r="r" b="b"/>
            <a:pathLst>
              <a:path w="162560" h="162559">
                <a:moveTo>
                  <a:pt x="0" y="162089"/>
                </a:moveTo>
                <a:lnTo>
                  <a:pt x="162089" y="162089"/>
                </a:lnTo>
                <a:lnTo>
                  <a:pt x="162089" y="0"/>
                </a:lnTo>
                <a:lnTo>
                  <a:pt x="0" y="0"/>
                </a:lnTo>
                <a:lnTo>
                  <a:pt x="0" y="162089"/>
                </a:lnTo>
                <a:close/>
              </a:path>
            </a:pathLst>
          </a:custGeom>
          <a:solidFill>
            <a:srgbClr val="CDF8FF"/>
          </a:solidFill>
        </p:spPr>
        <p:txBody>
          <a:bodyPr wrap="square" lIns="0" tIns="0" rIns="0" bIns="0" rtlCol="0"/>
          <a:lstStyle/>
          <a:p/>
        </p:txBody>
      </p:sp>
      <p:sp>
        <p:nvSpPr>
          <p:cNvPr id="23" name="object 23"/>
          <p:cNvSpPr txBox="1"/>
          <p:nvPr/>
        </p:nvSpPr>
        <p:spPr>
          <a:xfrm>
            <a:off x="1579502" y="8833627"/>
            <a:ext cx="5093970" cy="920115"/>
          </a:xfrm>
          <a:prstGeom prst="rect">
            <a:avLst/>
          </a:prstGeom>
        </p:spPr>
        <p:txBody>
          <a:bodyPr vert="horz" wrap="square" lIns="0" tIns="12065" rIns="0" bIns="0" rtlCol="0">
            <a:spAutoFit/>
          </a:bodyPr>
          <a:lstStyle/>
          <a:p>
            <a:pPr marL="492125">
              <a:lnSpc>
                <a:spcPct val="100000"/>
              </a:lnSpc>
              <a:spcBef>
                <a:spcPts val="95"/>
              </a:spcBef>
              <a:tabLst>
                <a:tab pos="2379345"/>
              </a:tabLst>
            </a:pPr>
            <a:r>
              <a:rPr sz="2150" spc="-10">
                <a:solidFill>
                  <a:srgbClr val="585858"/>
                </a:solidFill>
                <a:latin typeface="微软雅黑"/>
                <a:cs typeface="微软雅黑"/>
              </a:rPr>
              <a:t>2022</a:t>
            </a:r>
            <a:r>
              <a:rPr sz="2150">
                <a:solidFill>
                  <a:srgbClr val="585858"/>
                </a:solidFill>
                <a:latin typeface="微软雅黑"/>
                <a:cs typeface="微软雅黑"/>
              </a:rPr>
              <a:t> </a:t>
            </a:r>
            <a:r>
              <a:rPr sz="2150" spc="-5">
                <a:solidFill>
                  <a:srgbClr val="585858"/>
                </a:solidFill>
                <a:latin typeface="微软雅黑"/>
                <a:cs typeface="微软雅黑"/>
              </a:rPr>
              <a:t>版目录	</a:t>
            </a:r>
            <a:r>
              <a:rPr sz="2150" spc="-10">
                <a:solidFill>
                  <a:srgbClr val="585858"/>
                </a:solidFill>
                <a:latin typeface="微软雅黑"/>
                <a:cs typeface="微软雅黑"/>
              </a:rPr>
              <a:t>2023 </a:t>
            </a:r>
            <a:r>
              <a:rPr sz="2150" spc="-5">
                <a:solidFill>
                  <a:srgbClr val="585858"/>
                </a:solidFill>
                <a:latin typeface="微软雅黑"/>
                <a:cs typeface="微软雅黑"/>
              </a:rPr>
              <a:t>版目录</a:t>
            </a:r>
            <a:endParaRPr sz="2150">
              <a:latin typeface="微软雅黑"/>
              <a:cs typeface="微软雅黑"/>
            </a:endParaRPr>
          </a:p>
          <a:p>
            <a:pPr marL="12700">
              <a:lnSpc>
                <a:spcPct val="100000"/>
              </a:lnSpc>
              <a:spcBef>
                <a:spcPts val="1890"/>
              </a:spcBef>
              <a:tabLst>
                <a:tab pos="3362960"/>
                <a:tab pos="4262755"/>
              </a:tabLst>
            </a:pPr>
            <a:r>
              <a:rPr sz="2150" spc="-5">
                <a:solidFill>
                  <a:srgbClr val="585858"/>
                </a:solidFill>
                <a:latin typeface="微软雅黑"/>
                <a:cs typeface="微软雅黑"/>
              </a:rPr>
              <a:t>协议期内谈判、竞价药品	西药	中成药</a:t>
            </a:r>
            <a:endParaRPr sz="2150">
              <a:latin typeface="微软雅黑"/>
              <a:cs typeface="微软雅黑"/>
            </a:endParaRPr>
          </a:p>
        </p:txBody>
      </p:sp>
      <p:sp>
        <p:nvSpPr>
          <p:cNvPr id="24" name="object 24"/>
          <p:cNvSpPr txBox="1"/>
          <p:nvPr/>
        </p:nvSpPr>
        <p:spPr>
          <a:xfrm>
            <a:off x="2494029" y="3835245"/>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latin typeface="微软雅黑"/>
                <a:cs typeface="微软雅黑"/>
              </a:rPr>
              <a:t>2967</a:t>
            </a:r>
            <a:endParaRPr sz="2150">
              <a:latin typeface="微软雅黑"/>
              <a:cs typeface="微软雅黑"/>
            </a:endParaRPr>
          </a:p>
        </p:txBody>
      </p:sp>
      <p:sp>
        <p:nvSpPr>
          <p:cNvPr id="25" name="object 25"/>
          <p:cNvSpPr txBox="1"/>
          <p:nvPr/>
        </p:nvSpPr>
        <p:spPr>
          <a:xfrm>
            <a:off x="4423814" y="3670329"/>
            <a:ext cx="664210" cy="353060"/>
          </a:xfrm>
          <a:prstGeom prst="rect">
            <a:avLst/>
          </a:prstGeom>
        </p:spPr>
        <p:txBody>
          <a:bodyPr vert="horz" wrap="square" lIns="0" tIns="12065" rIns="0" bIns="0" rtlCol="0">
            <a:spAutoFit/>
          </a:bodyPr>
          <a:lstStyle/>
          <a:p>
            <a:pPr marL="12700">
              <a:lnSpc>
                <a:spcPct val="100000"/>
              </a:lnSpc>
              <a:spcBef>
                <a:spcPts val="95"/>
              </a:spcBef>
            </a:pPr>
            <a:r>
              <a:rPr sz="2150" spc="-10">
                <a:latin typeface="微软雅黑"/>
                <a:cs typeface="微软雅黑"/>
              </a:rPr>
              <a:t>3088</a:t>
            </a:r>
            <a:endParaRPr sz="2150">
              <a:latin typeface="微软雅黑"/>
              <a:cs typeface="微软雅黑"/>
            </a:endParaRPr>
          </a:p>
        </p:txBody>
      </p:sp>
      <p:sp>
        <p:nvSpPr>
          <p:cNvPr id="26" name="object 26"/>
          <p:cNvSpPr txBox="1"/>
          <p:nvPr/>
        </p:nvSpPr>
        <p:spPr>
          <a:xfrm>
            <a:off x="925910" y="10066742"/>
            <a:ext cx="18042255" cy="727075"/>
          </a:xfrm>
          <a:prstGeom prst="rect">
            <a:avLst/>
          </a:prstGeom>
        </p:spPr>
        <p:txBody>
          <a:bodyPr vert="horz" wrap="square" lIns="0" tIns="11430" rIns="0" bIns="0" rtlCol="0">
            <a:spAutoFit/>
          </a:bodyPr>
          <a:lstStyle/>
          <a:p>
            <a:pPr marL="12700" marR="5080">
              <a:lnSpc>
                <a:spcPct val="158800"/>
              </a:lnSpc>
              <a:spcBef>
                <a:spcPts val="90"/>
              </a:spcBef>
            </a:pPr>
            <a:r>
              <a:rPr sz="1450" spc="30">
                <a:solidFill>
                  <a:srgbClr val="5E5E5E"/>
                </a:solidFill>
                <a:latin typeface="微软雅黑"/>
                <a:cs typeface="微软雅黑"/>
              </a:rPr>
              <a:t>注：</a:t>
            </a:r>
            <a:r>
              <a:rPr sz="1450" spc="70">
                <a:solidFill>
                  <a:srgbClr val="5E5E5E"/>
                </a:solidFill>
                <a:latin typeface="微软雅黑"/>
                <a:cs typeface="微软雅黑"/>
              </a:rPr>
              <a:t> </a:t>
            </a:r>
            <a:r>
              <a:rPr sz="1450" spc="10">
                <a:solidFill>
                  <a:srgbClr val="5E5E5E"/>
                </a:solidFill>
                <a:latin typeface="微软雅黑"/>
                <a:cs typeface="微软雅黑"/>
              </a:rPr>
              <a:t>1.</a:t>
            </a:r>
            <a:r>
              <a:rPr sz="1450" spc="70">
                <a:solidFill>
                  <a:srgbClr val="5E5E5E"/>
                </a:solidFill>
                <a:latin typeface="微软雅黑"/>
                <a:cs typeface="微软雅黑"/>
              </a:rPr>
              <a:t> </a:t>
            </a:r>
            <a:r>
              <a:rPr sz="1450" spc="30">
                <a:solidFill>
                  <a:srgbClr val="5E5E5E"/>
                </a:solidFill>
                <a:latin typeface="微软雅黑"/>
                <a:cs typeface="微软雅黑"/>
              </a:rPr>
              <a:t>西药部分不包含协议期内谈判西药，中成药部分不包含协议期内谈判中成药部分</a:t>
            </a:r>
            <a:r>
              <a:rPr sz="1450" spc="15">
                <a:solidFill>
                  <a:srgbClr val="5E5E5E"/>
                </a:solidFill>
                <a:latin typeface="微软雅黑"/>
                <a:cs typeface="微软雅黑"/>
              </a:rPr>
              <a:t>；2.</a:t>
            </a:r>
            <a:r>
              <a:rPr sz="1450" spc="50">
                <a:solidFill>
                  <a:srgbClr val="5E5E5E"/>
                </a:solidFill>
                <a:latin typeface="微软雅黑"/>
                <a:cs typeface="微软雅黑"/>
              </a:rPr>
              <a:t> </a:t>
            </a:r>
            <a:r>
              <a:rPr sz="1450" spc="15">
                <a:solidFill>
                  <a:srgbClr val="5E5E5E"/>
                </a:solidFill>
                <a:latin typeface="微软雅黑"/>
                <a:cs typeface="微软雅黑"/>
              </a:rPr>
              <a:t>2017-2021</a:t>
            </a:r>
            <a:r>
              <a:rPr sz="1450" spc="40">
                <a:solidFill>
                  <a:srgbClr val="5E5E5E"/>
                </a:solidFill>
                <a:latin typeface="微软雅黑"/>
                <a:cs typeface="微软雅黑"/>
              </a:rPr>
              <a:t> </a:t>
            </a:r>
            <a:r>
              <a:rPr sz="1450" spc="30">
                <a:solidFill>
                  <a:srgbClr val="5E5E5E"/>
                </a:solidFill>
                <a:latin typeface="微软雅黑"/>
                <a:cs typeface="微软雅黑"/>
              </a:rPr>
              <a:t>年为新增产品谈判平均降幅</a:t>
            </a:r>
            <a:r>
              <a:rPr sz="1450" spc="20">
                <a:solidFill>
                  <a:srgbClr val="5E5E5E"/>
                </a:solidFill>
                <a:latin typeface="微软雅黑"/>
                <a:cs typeface="微软雅黑"/>
              </a:rPr>
              <a:t>；2022</a:t>
            </a:r>
            <a:r>
              <a:rPr sz="1450" spc="30">
                <a:solidFill>
                  <a:srgbClr val="5E5E5E"/>
                </a:solidFill>
                <a:latin typeface="微软雅黑"/>
                <a:cs typeface="微软雅黑"/>
              </a:rPr>
              <a:t>、</a:t>
            </a:r>
            <a:r>
              <a:rPr sz="1450" spc="15">
                <a:solidFill>
                  <a:srgbClr val="5E5E5E"/>
                </a:solidFill>
                <a:latin typeface="微软雅黑"/>
                <a:cs typeface="微软雅黑"/>
              </a:rPr>
              <a:t>2023</a:t>
            </a:r>
            <a:r>
              <a:rPr sz="1450" spc="25">
                <a:solidFill>
                  <a:srgbClr val="5E5E5E"/>
                </a:solidFill>
                <a:latin typeface="微软雅黑"/>
                <a:cs typeface="微软雅黑"/>
              </a:rPr>
              <a:t> </a:t>
            </a:r>
            <a:r>
              <a:rPr sz="1450" spc="30">
                <a:solidFill>
                  <a:srgbClr val="5E5E5E"/>
                </a:solidFill>
                <a:latin typeface="微软雅黑"/>
                <a:cs typeface="微软雅黑"/>
              </a:rPr>
              <a:t>年为新增产品谈判</a:t>
            </a:r>
            <a:r>
              <a:rPr sz="1450" spc="5">
                <a:solidFill>
                  <a:srgbClr val="5E5E5E"/>
                </a:solidFill>
                <a:latin typeface="微软雅黑"/>
                <a:cs typeface="微软雅黑"/>
              </a:rPr>
              <a:t>/</a:t>
            </a:r>
            <a:r>
              <a:rPr sz="1450" spc="30">
                <a:solidFill>
                  <a:srgbClr val="5E5E5E"/>
                </a:solidFill>
                <a:latin typeface="微软雅黑"/>
                <a:cs typeface="微软雅黑"/>
              </a:rPr>
              <a:t>竞价平均降幅</a:t>
            </a:r>
            <a:r>
              <a:rPr sz="1450" spc="15">
                <a:solidFill>
                  <a:srgbClr val="5E5E5E"/>
                </a:solidFill>
                <a:latin typeface="微软雅黑"/>
                <a:cs typeface="微软雅黑"/>
              </a:rPr>
              <a:t>；3.</a:t>
            </a:r>
            <a:r>
              <a:rPr sz="1450" spc="30">
                <a:solidFill>
                  <a:srgbClr val="5E5E5E"/>
                </a:solidFill>
                <a:latin typeface="微软雅黑"/>
                <a:cs typeface="微软雅黑"/>
              </a:rPr>
              <a:t>注射用头孢西丁钠</a:t>
            </a:r>
            <a:r>
              <a:rPr sz="1450" spc="5">
                <a:solidFill>
                  <a:srgbClr val="5E5E5E"/>
                </a:solidFill>
                <a:latin typeface="微软雅黑"/>
                <a:cs typeface="微软雅黑"/>
              </a:rPr>
              <a:t>/</a:t>
            </a:r>
            <a:r>
              <a:rPr sz="1450" spc="30">
                <a:solidFill>
                  <a:srgbClr val="5E5E5E"/>
                </a:solidFill>
                <a:latin typeface="微软雅黑"/>
                <a:cs typeface="微软雅黑"/>
              </a:rPr>
              <a:t>葡萄糖注射液 来源：国家医保局，</a:t>
            </a:r>
            <a:r>
              <a:rPr sz="1450" spc="15">
                <a:solidFill>
                  <a:srgbClr val="5E5E5E"/>
                </a:solidFill>
                <a:latin typeface="微软雅黑"/>
                <a:cs typeface="微软雅黑"/>
              </a:rPr>
              <a:t> </a:t>
            </a:r>
            <a:r>
              <a:rPr sz="1450" spc="10">
                <a:solidFill>
                  <a:srgbClr val="5E5E5E"/>
                </a:solidFill>
                <a:latin typeface="微软雅黑"/>
                <a:cs typeface="微软雅黑"/>
              </a:rPr>
              <a:t>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27" name="object 27"/>
          <p:cNvSpPr/>
          <p:nvPr/>
        </p:nvSpPr>
        <p:spPr>
          <a:xfrm>
            <a:off x="5610300" y="3821035"/>
            <a:ext cx="498832" cy="5093876"/>
          </a:xfrm>
          <a:prstGeom prst="rect">
            <a:avLst/>
          </a:prstGeom>
          <a:blipFill>
            <a:blip r:embed="rId2"/>
            <a:stretch>
              <a:fillRect/>
            </a:stretch>
          </a:blipFill>
        </p:spPr>
        <p:txBody>
          <a:bodyPr wrap="square" lIns="0" tIns="0" rIns="0" bIns="0" rtlCol="0"/>
          <a:lstStyle/>
          <a:p/>
        </p:txBody>
      </p:sp>
      <p:sp>
        <p:nvSpPr>
          <p:cNvPr id="28" name="object 28"/>
          <p:cNvSpPr txBox="1"/>
          <p:nvPr/>
        </p:nvSpPr>
        <p:spPr>
          <a:xfrm>
            <a:off x="6348781" y="3192856"/>
            <a:ext cx="3515360" cy="353060"/>
          </a:xfrm>
          <a:prstGeom prst="rect">
            <a:avLst/>
          </a:prstGeom>
        </p:spPr>
        <p:txBody>
          <a:bodyPr vert="horz" wrap="square" lIns="0" tIns="12065" rIns="0" bIns="0" rtlCol="0">
            <a:spAutoFit/>
          </a:bodyPr>
          <a:lstStyle/>
          <a:p>
            <a:pPr marL="12700">
              <a:lnSpc>
                <a:spcPct val="100000"/>
              </a:lnSpc>
              <a:spcBef>
                <a:spcPts val="95"/>
              </a:spcBef>
            </a:pPr>
            <a:r>
              <a:rPr sz="2150" b="1" spc="-5">
                <a:latin typeface="微软雅黑"/>
                <a:cs typeface="微软雅黑"/>
              </a:rPr>
              <a:t>2023</a:t>
            </a:r>
            <a:r>
              <a:rPr sz="2150" b="1" spc="-50">
                <a:latin typeface="微软雅黑"/>
                <a:cs typeface="微软雅黑"/>
              </a:rPr>
              <a:t> </a:t>
            </a:r>
            <a:r>
              <a:rPr sz="2150" b="1" spc="-5">
                <a:latin typeface="微软雅黑"/>
                <a:cs typeface="微软雅黑"/>
              </a:rPr>
              <a:t>版目录相较于</a:t>
            </a:r>
            <a:r>
              <a:rPr sz="2150" b="1" spc="-40">
                <a:latin typeface="微软雅黑"/>
                <a:cs typeface="微软雅黑"/>
              </a:rPr>
              <a:t> </a:t>
            </a:r>
            <a:r>
              <a:rPr sz="2150" b="1" spc="-5">
                <a:latin typeface="微软雅黑"/>
                <a:cs typeface="微软雅黑"/>
              </a:rPr>
              <a:t>2022</a:t>
            </a:r>
            <a:r>
              <a:rPr sz="2150" b="1" spc="-60">
                <a:latin typeface="微软雅黑"/>
                <a:cs typeface="微软雅黑"/>
              </a:rPr>
              <a:t> </a:t>
            </a:r>
            <a:r>
              <a:rPr sz="2150" b="1" spc="-5">
                <a:latin typeface="微软雅黑"/>
                <a:cs typeface="微软雅黑"/>
              </a:rPr>
              <a:t>版</a:t>
            </a:r>
            <a:endParaRPr sz="2150">
              <a:latin typeface="微软雅黑"/>
              <a:cs typeface="微软雅黑"/>
            </a:endParaRPr>
          </a:p>
        </p:txBody>
      </p:sp>
      <p:sp>
        <p:nvSpPr>
          <p:cNvPr id="29" name="object 29"/>
          <p:cNvSpPr/>
          <p:nvPr/>
        </p:nvSpPr>
        <p:spPr>
          <a:xfrm>
            <a:off x="6362319" y="3821663"/>
            <a:ext cx="948690" cy="948690"/>
          </a:xfrm>
          <a:custGeom>
            <a:rect l="l" t="t" r="r" b="b"/>
            <a:pathLst>
              <a:path w="948690" h="948689">
                <a:moveTo>
                  <a:pt x="0" y="474331"/>
                </a:moveTo>
                <a:lnTo>
                  <a:pt x="2448" y="425830"/>
                </a:lnTo>
                <a:lnTo>
                  <a:pt x="9636" y="378732"/>
                </a:lnTo>
                <a:lnTo>
                  <a:pt x="21323" y="333273"/>
                </a:lnTo>
                <a:lnTo>
                  <a:pt x="37273" y="289693"/>
                </a:lnTo>
                <a:lnTo>
                  <a:pt x="57246" y="248229"/>
                </a:lnTo>
                <a:lnTo>
                  <a:pt x="81004" y="209121"/>
                </a:lnTo>
                <a:lnTo>
                  <a:pt x="108309" y="172605"/>
                </a:lnTo>
                <a:lnTo>
                  <a:pt x="138922" y="138922"/>
                </a:lnTo>
                <a:lnTo>
                  <a:pt x="172605" y="108309"/>
                </a:lnTo>
                <a:lnTo>
                  <a:pt x="209121" y="81004"/>
                </a:lnTo>
                <a:lnTo>
                  <a:pt x="248229" y="57246"/>
                </a:lnTo>
                <a:lnTo>
                  <a:pt x="289693" y="37273"/>
                </a:lnTo>
                <a:lnTo>
                  <a:pt x="333273" y="21323"/>
                </a:lnTo>
                <a:lnTo>
                  <a:pt x="378732" y="9636"/>
                </a:lnTo>
                <a:lnTo>
                  <a:pt x="425830" y="2448"/>
                </a:lnTo>
                <a:lnTo>
                  <a:pt x="474331" y="0"/>
                </a:lnTo>
                <a:lnTo>
                  <a:pt x="522831" y="2448"/>
                </a:lnTo>
                <a:lnTo>
                  <a:pt x="569929" y="9636"/>
                </a:lnTo>
                <a:lnTo>
                  <a:pt x="615388" y="21323"/>
                </a:lnTo>
                <a:lnTo>
                  <a:pt x="658968" y="37273"/>
                </a:lnTo>
                <a:lnTo>
                  <a:pt x="700432" y="57246"/>
                </a:lnTo>
                <a:lnTo>
                  <a:pt x="739541" y="81004"/>
                </a:lnTo>
                <a:lnTo>
                  <a:pt x="776056" y="108309"/>
                </a:lnTo>
                <a:lnTo>
                  <a:pt x="809739" y="138922"/>
                </a:lnTo>
                <a:lnTo>
                  <a:pt x="840353" y="172605"/>
                </a:lnTo>
                <a:lnTo>
                  <a:pt x="867658" y="209121"/>
                </a:lnTo>
                <a:lnTo>
                  <a:pt x="891416" y="248229"/>
                </a:lnTo>
                <a:lnTo>
                  <a:pt x="911389" y="289693"/>
                </a:lnTo>
                <a:lnTo>
                  <a:pt x="927338" y="333273"/>
                </a:lnTo>
                <a:lnTo>
                  <a:pt x="939026" y="378732"/>
                </a:lnTo>
                <a:lnTo>
                  <a:pt x="946213" y="425830"/>
                </a:lnTo>
                <a:lnTo>
                  <a:pt x="948662" y="474331"/>
                </a:lnTo>
                <a:lnTo>
                  <a:pt x="946213" y="522831"/>
                </a:lnTo>
                <a:lnTo>
                  <a:pt x="939026" y="569929"/>
                </a:lnTo>
                <a:lnTo>
                  <a:pt x="927338" y="615388"/>
                </a:lnTo>
                <a:lnTo>
                  <a:pt x="911389" y="658968"/>
                </a:lnTo>
                <a:lnTo>
                  <a:pt x="891416" y="700432"/>
                </a:lnTo>
                <a:lnTo>
                  <a:pt x="867658" y="739541"/>
                </a:lnTo>
                <a:lnTo>
                  <a:pt x="840353" y="776056"/>
                </a:lnTo>
                <a:lnTo>
                  <a:pt x="809739" y="809739"/>
                </a:lnTo>
                <a:lnTo>
                  <a:pt x="776056" y="840353"/>
                </a:lnTo>
                <a:lnTo>
                  <a:pt x="739541" y="867658"/>
                </a:lnTo>
                <a:lnTo>
                  <a:pt x="700432" y="891416"/>
                </a:lnTo>
                <a:lnTo>
                  <a:pt x="658968" y="911389"/>
                </a:lnTo>
                <a:lnTo>
                  <a:pt x="615388" y="927338"/>
                </a:lnTo>
                <a:lnTo>
                  <a:pt x="569929" y="939026"/>
                </a:lnTo>
                <a:lnTo>
                  <a:pt x="522831" y="946213"/>
                </a:lnTo>
                <a:lnTo>
                  <a:pt x="474331" y="948662"/>
                </a:lnTo>
                <a:lnTo>
                  <a:pt x="425830" y="946213"/>
                </a:lnTo>
                <a:lnTo>
                  <a:pt x="378732" y="939026"/>
                </a:lnTo>
                <a:lnTo>
                  <a:pt x="333273" y="927338"/>
                </a:lnTo>
                <a:lnTo>
                  <a:pt x="289693" y="911389"/>
                </a:lnTo>
                <a:lnTo>
                  <a:pt x="248229" y="891416"/>
                </a:lnTo>
                <a:lnTo>
                  <a:pt x="209121" y="867658"/>
                </a:lnTo>
                <a:lnTo>
                  <a:pt x="172605" y="840353"/>
                </a:lnTo>
                <a:lnTo>
                  <a:pt x="138922" y="809739"/>
                </a:lnTo>
                <a:lnTo>
                  <a:pt x="108309" y="776056"/>
                </a:lnTo>
                <a:lnTo>
                  <a:pt x="81004" y="739541"/>
                </a:lnTo>
                <a:lnTo>
                  <a:pt x="57246" y="700432"/>
                </a:lnTo>
                <a:lnTo>
                  <a:pt x="37273" y="658968"/>
                </a:lnTo>
                <a:lnTo>
                  <a:pt x="21323" y="615388"/>
                </a:lnTo>
                <a:lnTo>
                  <a:pt x="9636" y="569929"/>
                </a:lnTo>
                <a:lnTo>
                  <a:pt x="2448" y="522831"/>
                </a:lnTo>
                <a:lnTo>
                  <a:pt x="0" y="474331"/>
                </a:lnTo>
                <a:close/>
              </a:path>
            </a:pathLst>
          </a:custGeom>
          <a:ln w="31412">
            <a:solidFill>
              <a:srgbClr val="2E5496"/>
            </a:solidFill>
          </a:ln>
        </p:spPr>
        <p:txBody>
          <a:bodyPr wrap="square" lIns="0" tIns="0" rIns="0" bIns="0" rtlCol="0"/>
          <a:lstStyle/>
          <a:p/>
        </p:txBody>
      </p:sp>
      <p:sp>
        <p:nvSpPr>
          <p:cNvPr id="30" name="object 30"/>
          <p:cNvSpPr txBox="1"/>
          <p:nvPr/>
        </p:nvSpPr>
        <p:spPr>
          <a:xfrm>
            <a:off x="6495478" y="4136283"/>
            <a:ext cx="681355" cy="301625"/>
          </a:xfrm>
          <a:prstGeom prst="rect">
            <a:avLst/>
          </a:prstGeom>
        </p:spPr>
        <p:txBody>
          <a:bodyPr vert="horz" wrap="square" lIns="0" tIns="13970" rIns="0" bIns="0" rtlCol="0">
            <a:spAutoFit/>
          </a:bodyPr>
          <a:lstStyle/>
          <a:p>
            <a:pPr marL="12700">
              <a:lnSpc>
                <a:spcPct val="100000"/>
              </a:lnSpc>
              <a:spcBef>
                <a:spcPts val="110"/>
              </a:spcBef>
            </a:pPr>
            <a:r>
              <a:rPr sz="1800" b="1" spc="5">
                <a:latin typeface="微软雅黑"/>
                <a:cs typeface="微软雅黑"/>
              </a:rPr>
              <a:t>＋105</a:t>
            </a:r>
            <a:endParaRPr sz="1800">
              <a:latin typeface="微软雅黑"/>
              <a:cs typeface="微软雅黑"/>
            </a:endParaRPr>
          </a:p>
        </p:txBody>
      </p:sp>
      <p:sp>
        <p:nvSpPr>
          <p:cNvPr id="31" name="object 31"/>
          <p:cNvSpPr txBox="1"/>
          <p:nvPr/>
        </p:nvSpPr>
        <p:spPr>
          <a:xfrm>
            <a:off x="7432623" y="4094295"/>
            <a:ext cx="2207260" cy="353060"/>
          </a:xfrm>
          <a:prstGeom prst="rect">
            <a:avLst/>
          </a:prstGeom>
        </p:spPr>
        <p:txBody>
          <a:bodyPr vert="horz" wrap="square" lIns="0" tIns="12065" rIns="0" bIns="0" rtlCol="0">
            <a:spAutoFit/>
          </a:bodyPr>
          <a:lstStyle/>
          <a:p>
            <a:pPr marL="12700">
              <a:lnSpc>
                <a:spcPct val="100000"/>
              </a:lnSpc>
              <a:spcBef>
                <a:spcPts val="95"/>
              </a:spcBef>
            </a:pPr>
            <a:r>
              <a:rPr sz="2150" spc="-5">
                <a:latin typeface="微软雅黑"/>
                <a:cs typeface="微软雅黑"/>
              </a:rPr>
              <a:t>独家药品谈判准入</a:t>
            </a:r>
            <a:endParaRPr sz="2150">
              <a:latin typeface="微软雅黑"/>
              <a:cs typeface="微软雅黑"/>
            </a:endParaRPr>
          </a:p>
        </p:txBody>
      </p:sp>
      <p:sp>
        <p:nvSpPr>
          <p:cNvPr id="32" name="object 32"/>
          <p:cNvSpPr/>
          <p:nvPr/>
        </p:nvSpPr>
        <p:spPr>
          <a:xfrm>
            <a:off x="6362319" y="4990214"/>
            <a:ext cx="948690" cy="949960"/>
          </a:xfrm>
          <a:custGeom>
            <a:rect l="l" t="t" r="r" b="b"/>
            <a:pathLst>
              <a:path w="948690" h="949960">
                <a:moveTo>
                  <a:pt x="0" y="474959"/>
                </a:moveTo>
                <a:lnTo>
                  <a:pt x="2448" y="426400"/>
                </a:lnTo>
                <a:lnTo>
                  <a:pt x="9636" y="379243"/>
                </a:lnTo>
                <a:lnTo>
                  <a:pt x="21323" y="333727"/>
                </a:lnTo>
                <a:lnTo>
                  <a:pt x="37273" y="290090"/>
                </a:lnTo>
                <a:lnTo>
                  <a:pt x="57246" y="248573"/>
                </a:lnTo>
                <a:lnTo>
                  <a:pt x="81004" y="209412"/>
                </a:lnTo>
                <a:lnTo>
                  <a:pt x="108309" y="172848"/>
                </a:lnTo>
                <a:lnTo>
                  <a:pt x="138922" y="139118"/>
                </a:lnTo>
                <a:lnTo>
                  <a:pt x="172605" y="108463"/>
                </a:lnTo>
                <a:lnTo>
                  <a:pt x="209121" y="81120"/>
                </a:lnTo>
                <a:lnTo>
                  <a:pt x="248229" y="57328"/>
                </a:lnTo>
                <a:lnTo>
                  <a:pt x="289693" y="37327"/>
                </a:lnTo>
                <a:lnTo>
                  <a:pt x="333273" y="21354"/>
                </a:lnTo>
                <a:lnTo>
                  <a:pt x="378732" y="9650"/>
                </a:lnTo>
                <a:lnTo>
                  <a:pt x="425830" y="2452"/>
                </a:lnTo>
                <a:lnTo>
                  <a:pt x="474331" y="0"/>
                </a:lnTo>
                <a:lnTo>
                  <a:pt x="522831" y="2452"/>
                </a:lnTo>
                <a:lnTo>
                  <a:pt x="569929" y="9650"/>
                </a:lnTo>
                <a:lnTo>
                  <a:pt x="615388" y="21354"/>
                </a:lnTo>
                <a:lnTo>
                  <a:pt x="658968" y="37327"/>
                </a:lnTo>
                <a:lnTo>
                  <a:pt x="700432" y="57328"/>
                </a:lnTo>
                <a:lnTo>
                  <a:pt x="739541" y="81120"/>
                </a:lnTo>
                <a:lnTo>
                  <a:pt x="776056" y="108463"/>
                </a:lnTo>
                <a:lnTo>
                  <a:pt x="809739" y="139118"/>
                </a:lnTo>
                <a:lnTo>
                  <a:pt x="840353" y="172848"/>
                </a:lnTo>
                <a:lnTo>
                  <a:pt x="867658" y="209412"/>
                </a:lnTo>
                <a:lnTo>
                  <a:pt x="891416" y="248573"/>
                </a:lnTo>
                <a:lnTo>
                  <a:pt x="911389" y="290090"/>
                </a:lnTo>
                <a:lnTo>
                  <a:pt x="927338" y="333727"/>
                </a:lnTo>
                <a:lnTo>
                  <a:pt x="939026" y="379243"/>
                </a:lnTo>
                <a:lnTo>
                  <a:pt x="946213" y="426400"/>
                </a:lnTo>
                <a:lnTo>
                  <a:pt x="948662" y="474959"/>
                </a:lnTo>
                <a:lnTo>
                  <a:pt x="946213" y="523518"/>
                </a:lnTo>
                <a:lnTo>
                  <a:pt x="939026" y="570675"/>
                </a:lnTo>
                <a:lnTo>
                  <a:pt x="927338" y="616191"/>
                </a:lnTo>
                <a:lnTo>
                  <a:pt x="911389" y="659827"/>
                </a:lnTo>
                <a:lnTo>
                  <a:pt x="891416" y="701345"/>
                </a:lnTo>
                <a:lnTo>
                  <a:pt x="867658" y="740506"/>
                </a:lnTo>
                <a:lnTo>
                  <a:pt x="840353" y="777070"/>
                </a:lnTo>
                <a:lnTo>
                  <a:pt x="809739" y="810799"/>
                </a:lnTo>
                <a:lnTo>
                  <a:pt x="776056" y="841455"/>
                </a:lnTo>
                <a:lnTo>
                  <a:pt x="739541" y="868798"/>
                </a:lnTo>
                <a:lnTo>
                  <a:pt x="700432" y="892590"/>
                </a:lnTo>
                <a:lnTo>
                  <a:pt x="658968" y="912591"/>
                </a:lnTo>
                <a:lnTo>
                  <a:pt x="615388" y="928564"/>
                </a:lnTo>
                <a:lnTo>
                  <a:pt x="569929" y="940268"/>
                </a:lnTo>
                <a:lnTo>
                  <a:pt x="522831" y="947466"/>
                </a:lnTo>
                <a:lnTo>
                  <a:pt x="474331" y="949918"/>
                </a:lnTo>
                <a:lnTo>
                  <a:pt x="425830" y="947466"/>
                </a:lnTo>
                <a:lnTo>
                  <a:pt x="378732" y="940268"/>
                </a:lnTo>
                <a:lnTo>
                  <a:pt x="333273" y="928564"/>
                </a:lnTo>
                <a:lnTo>
                  <a:pt x="289693" y="912591"/>
                </a:lnTo>
                <a:lnTo>
                  <a:pt x="248229" y="892590"/>
                </a:lnTo>
                <a:lnTo>
                  <a:pt x="209121" y="868798"/>
                </a:lnTo>
                <a:lnTo>
                  <a:pt x="172605" y="841455"/>
                </a:lnTo>
                <a:lnTo>
                  <a:pt x="138922" y="810799"/>
                </a:lnTo>
                <a:lnTo>
                  <a:pt x="108309" y="777070"/>
                </a:lnTo>
                <a:lnTo>
                  <a:pt x="81004" y="740506"/>
                </a:lnTo>
                <a:lnTo>
                  <a:pt x="57246" y="701345"/>
                </a:lnTo>
                <a:lnTo>
                  <a:pt x="37273" y="659827"/>
                </a:lnTo>
                <a:lnTo>
                  <a:pt x="21323" y="616191"/>
                </a:lnTo>
                <a:lnTo>
                  <a:pt x="9636" y="570675"/>
                </a:lnTo>
                <a:lnTo>
                  <a:pt x="2448" y="523518"/>
                </a:lnTo>
                <a:lnTo>
                  <a:pt x="0" y="474959"/>
                </a:lnTo>
                <a:close/>
              </a:path>
            </a:pathLst>
          </a:custGeom>
          <a:ln w="31412">
            <a:solidFill>
              <a:srgbClr val="2E5496"/>
            </a:solidFill>
          </a:ln>
        </p:spPr>
        <p:txBody>
          <a:bodyPr wrap="square" lIns="0" tIns="0" rIns="0" bIns="0" rtlCol="0"/>
          <a:lstStyle/>
          <a:p/>
        </p:txBody>
      </p:sp>
      <p:sp>
        <p:nvSpPr>
          <p:cNvPr id="33" name="object 33"/>
          <p:cNvSpPr txBox="1"/>
          <p:nvPr/>
        </p:nvSpPr>
        <p:spPr>
          <a:xfrm>
            <a:off x="6565843" y="5263160"/>
            <a:ext cx="3346450" cy="353060"/>
          </a:xfrm>
          <a:prstGeom prst="rect">
            <a:avLst/>
          </a:prstGeom>
        </p:spPr>
        <p:txBody>
          <a:bodyPr vert="horz" wrap="square" lIns="0" tIns="12065" rIns="0" bIns="0" rtlCol="0">
            <a:spAutoFit/>
          </a:bodyPr>
          <a:lstStyle/>
          <a:p>
            <a:pPr marL="12700">
              <a:lnSpc>
                <a:spcPct val="100000"/>
              </a:lnSpc>
              <a:spcBef>
                <a:spcPts val="95"/>
              </a:spcBef>
              <a:tabLst>
                <a:tab pos="878840"/>
              </a:tabLst>
            </a:pPr>
            <a:r>
              <a:rPr sz="1800" b="1" spc="5">
                <a:latin typeface="微软雅黑"/>
                <a:cs typeface="微软雅黑"/>
              </a:rPr>
              <a:t>＋16	</a:t>
            </a:r>
            <a:r>
              <a:rPr sz="2150" spc="-5">
                <a:latin typeface="微软雅黑"/>
                <a:cs typeface="微软雅黑"/>
              </a:rPr>
              <a:t>非独家药品竞价准入</a:t>
            </a:r>
            <a:endParaRPr sz="2150">
              <a:latin typeface="微软雅黑"/>
              <a:cs typeface="微软雅黑"/>
            </a:endParaRPr>
          </a:p>
        </p:txBody>
      </p:sp>
      <p:sp>
        <p:nvSpPr>
          <p:cNvPr id="34" name="object 34"/>
          <p:cNvSpPr/>
          <p:nvPr/>
        </p:nvSpPr>
        <p:spPr>
          <a:xfrm>
            <a:off x="6362319" y="6126096"/>
            <a:ext cx="948690" cy="949960"/>
          </a:xfrm>
          <a:custGeom>
            <a:rect l="l" t="t" r="r" b="b"/>
            <a:pathLst>
              <a:path w="948690" h="949959">
                <a:moveTo>
                  <a:pt x="0" y="474959"/>
                </a:moveTo>
                <a:lnTo>
                  <a:pt x="2448" y="426400"/>
                </a:lnTo>
                <a:lnTo>
                  <a:pt x="9636" y="379243"/>
                </a:lnTo>
                <a:lnTo>
                  <a:pt x="21323" y="333727"/>
                </a:lnTo>
                <a:lnTo>
                  <a:pt x="37273" y="290090"/>
                </a:lnTo>
                <a:lnTo>
                  <a:pt x="57246" y="248573"/>
                </a:lnTo>
                <a:lnTo>
                  <a:pt x="81004" y="209412"/>
                </a:lnTo>
                <a:lnTo>
                  <a:pt x="108309" y="172848"/>
                </a:lnTo>
                <a:lnTo>
                  <a:pt x="138922" y="139118"/>
                </a:lnTo>
                <a:lnTo>
                  <a:pt x="172605" y="108463"/>
                </a:lnTo>
                <a:lnTo>
                  <a:pt x="209121" y="81120"/>
                </a:lnTo>
                <a:lnTo>
                  <a:pt x="248229" y="57328"/>
                </a:lnTo>
                <a:lnTo>
                  <a:pt x="289693" y="37327"/>
                </a:lnTo>
                <a:lnTo>
                  <a:pt x="333273" y="21354"/>
                </a:lnTo>
                <a:lnTo>
                  <a:pt x="378732" y="9650"/>
                </a:lnTo>
                <a:lnTo>
                  <a:pt x="425830" y="2452"/>
                </a:lnTo>
                <a:lnTo>
                  <a:pt x="474331" y="0"/>
                </a:lnTo>
                <a:lnTo>
                  <a:pt x="522831" y="2452"/>
                </a:lnTo>
                <a:lnTo>
                  <a:pt x="569929" y="9650"/>
                </a:lnTo>
                <a:lnTo>
                  <a:pt x="615388" y="21354"/>
                </a:lnTo>
                <a:lnTo>
                  <a:pt x="658968" y="37327"/>
                </a:lnTo>
                <a:lnTo>
                  <a:pt x="700432" y="57328"/>
                </a:lnTo>
                <a:lnTo>
                  <a:pt x="739541" y="81120"/>
                </a:lnTo>
                <a:lnTo>
                  <a:pt x="776056" y="108463"/>
                </a:lnTo>
                <a:lnTo>
                  <a:pt x="809739" y="139118"/>
                </a:lnTo>
                <a:lnTo>
                  <a:pt x="840353" y="172848"/>
                </a:lnTo>
                <a:lnTo>
                  <a:pt x="867658" y="209412"/>
                </a:lnTo>
                <a:lnTo>
                  <a:pt x="891416" y="248573"/>
                </a:lnTo>
                <a:lnTo>
                  <a:pt x="911389" y="290090"/>
                </a:lnTo>
                <a:lnTo>
                  <a:pt x="927338" y="333727"/>
                </a:lnTo>
                <a:lnTo>
                  <a:pt x="939026" y="379243"/>
                </a:lnTo>
                <a:lnTo>
                  <a:pt x="946213" y="426400"/>
                </a:lnTo>
                <a:lnTo>
                  <a:pt x="948662" y="474959"/>
                </a:lnTo>
                <a:lnTo>
                  <a:pt x="946213" y="523518"/>
                </a:lnTo>
                <a:lnTo>
                  <a:pt x="939026" y="570675"/>
                </a:lnTo>
                <a:lnTo>
                  <a:pt x="927338" y="616191"/>
                </a:lnTo>
                <a:lnTo>
                  <a:pt x="911389" y="659827"/>
                </a:lnTo>
                <a:lnTo>
                  <a:pt x="891416" y="701345"/>
                </a:lnTo>
                <a:lnTo>
                  <a:pt x="867658" y="740506"/>
                </a:lnTo>
                <a:lnTo>
                  <a:pt x="840353" y="777070"/>
                </a:lnTo>
                <a:lnTo>
                  <a:pt x="809739" y="810799"/>
                </a:lnTo>
                <a:lnTo>
                  <a:pt x="776056" y="841455"/>
                </a:lnTo>
                <a:lnTo>
                  <a:pt x="739541" y="868798"/>
                </a:lnTo>
                <a:lnTo>
                  <a:pt x="700432" y="892590"/>
                </a:lnTo>
                <a:lnTo>
                  <a:pt x="658968" y="912591"/>
                </a:lnTo>
                <a:lnTo>
                  <a:pt x="615388" y="928564"/>
                </a:lnTo>
                <a:lnTo>
                  <a:pt x="569929" y="940268"/>
                </a:lnTo>
                <a:lnTo>
                  <a:pt x="522831" y="947466"/>
                </a:lnTo>
                <a:lnTo>
                  <a:pt x="474331" y="949918"/>
                </a:lnTo>
                <a:lnTo>
                  <a:pt x="425830" y="947466"/>
                </a:lnTo>
                <a:lnTo>
                  <a:pt x="378732" y="940268"/>
                </a:lnTo>
                <a:lnTo>
                  <a:pt x="333273" y="928564"/>
                </a:lnTo>
                <a:lnTo>
                  <a:pt x="289693" y="912591"/>
                </a:lnTo>
                <a:lnTo>
                  <a:pt x="248229" y="892590"/>
                </a:lnTo>
                <a:lnTo>
                  <a:pt x="209121" y="868798"/>
                </a:lnTo>
                <a:lnTo>
                  <a:pt x="172605" y="841455"/>
                </a:lnTo>
                <a:lnTo>
                  <a:pt x="138922" y="810799"/>
                </a:lnTo>
                <a:lnTo>
                  <a:pt x="108309" y="777070"/>
                </a:lnTo>
                <a:lnTo>
                  <a:pt x="81004" y="740506"/>
                </a:lnTo>
                <a:lnTo>
                  <a:pt x="57246" y="701345"/>
                </a:lnTo>
                <a:lnTo>
                  <a:pt x="37273" y="659827"/>
                </a:lnTo>
                <a:lnTo>
                  <a:pt x="21323" y="616191"/>
                </a:lnTo>
                <a:lnTo>
                  <a:pt x="9636" y="570675"/>
                </a:lnTo>
                <a:lnTo>
                  <a:pt x="2448" y="523518"/>
                </a:lnTo>
                <a:lnTo>
                  <a:pt x="0" y="474959"/>
                </a:lnTo>
                <a:close/>
              </a:path>
            </a:pathLst>
          </a:custGeom>
          <a:ln w="31412">
            <a:solidFill>
              <a:srgbClr val="2E5496"/>
            </a:solidFill>
          </a:ln>
        </p:spPr>
        <p:txBody>
          <a:bodyPr wrap="square" lIns="0" tIns="0" rIns="0" bIns="0" rtlCol="0"/>
          <a:lstStyle/>
          <a:p/>
        </p:txBody>
      </p:sp>
      <p:sp>
        <p:nvSpPr>
          <p:cNvPr id="35" name="object 35"/>
          <p:cNvSpPr txBox="1"/>
          <p:nvPr/>
        </p:nvSpPr>
        <p:spPr>
          <a:xfrm>
            <a:off x="6637463" y="6441449"/>
            <a:ext cx="397510" cy="301625"/>
          </a:xfrm>
          <a:prstGeom prst="rect">
            <a:avLst/>
          </a:prstGeom>
        </p:spPr>
        <p:txBody>
          <a:bodyPr vert="horz" wrap="square" lIns="0" tIns="13970" rIns="0" bIns="0" rtlCol="0">
            <a:spAutoFit/>
          </a:bodyPr>
          <a:lstStyle/>
          <a:p>
            <a:pPr marL="12700">
              <a:lnSpc>
                <a:spcPct val="100000"/>
              </a:lnSpc>
              <a:spcBef>
                <a:spcPts val="110"/>
              </a:spcBef>
            </a:pPr>
            <a:r>
              <a:rPr sz="1800" b="1" spc="5">
                <a:latin typeface="微软雅黑"/>
                <a:cs typeface="微软雅黑"/>
              </a:rPr>
              <a:t>＋4</a:t>
            </a:r>
            <a:endParaRPr sz="1800">
              <a:latin typeface="微软雅黑"/>
              <a:cs typeface="微软雅黑"/>
            </a:endParaRPr>
          </a:p>
        </p:txBody>
      </p:sp>
      <p:sp>
        <p:nvSpPr>
          <p:cNvPr id="36" name="object 36"/>
          <p:cNvSpPr txBox="1"/>
          <p:nvPr/>
        </p:nvSpPr>
        <p:spPr>
          <a:xfrm>
            <a:off x="7432623" y="6369618"/>
            <a:ext cx="2479675" cy="353060"/>
          </a:xfrm>
          <a:prstGeom prst="rect">
            <a:avLst/>
          </a:prstGeom>
        </p:spPr>
        <p:txBody>
          <a:bodyPr vert="horz" wrap="square" lIns="0" tIns="12065" rIns="0" bIns="0" rtlCol="0">
            <a:spAutoFit/>
          </a:bodyPr>
          <a:lstStyle/>
          <a:p>
            <a:pPr marL="12700">
              <a:lnSpc>
                <a:spcPct val="100000"/>
              </a:lnSpc>
              <a:spcBef>
                <a:spcPts val="95"/>
              </a:spcBef>
            </a:pPr>
            <a:r>
              <a:rPr sz="2150" spc="-5">
                <a:latin typeface="微软雅黑"/>
                <a:cs typeface="微软雅黑"/>
              </a:rPr>
              <a:t>非独家药品直接调入</a:t>
            </a:r>
            <a:endParaRPr sz="2150">
              <a:latin typeface="微软雅黑"/>
              <a:cs typeface="微软雅黑"/>
            </a:endParaRPr>
          </a:p>
        </p:txBody>
      </p:sp>
      <p:sp>
        <p:nvSpPr>
          <p:cNvPr id="37" name="object 37"/>
          <p:cNvSpPr/>
          <p:nvPr/>
        </p:nvSpPr>
        <p:spPr>
          <a:xfrm>
            <a:off x="6362319" y="8392833"/>
            <a:ext cx="948690" cy="949960"/>
          </a:xfrm>
          <a:custGeom>
            <a:rect l="l" t="t" r="r" b="b"/>
            <a:pathLst>
              <a:path w="948690" h="949959">
                <a:moveTo>
                  <a:pt x="0" y="474959"/>
                </a:moveTo>
                <a:lnTo>
                  <a:pt x="2448" y="426400"/>
                </a:lnTo>
                <a:lnTo>
                  <a:pt x="9636" y="379243"/>
                </a:lnTo>
                <a:lnTo>
                  <a:pt x="21323" y="333727"/>
                </a:lnTo>
                <a:lnTo>
                  <a:pt x="37273" y="290090"/>
                </a:lnTo>
                <a:lnTo>
                  <a:pt x="57246" y="248573"/>
                </a:lnTo>
                <a:lnTo>
                  <a:pt x="81004" y="209412"/>
                </a:lnTo>
                <a:lnTo>
                  <a:pt x="108309" y="172848"/>
                </a:lnTo>
                <a:lnTo>
                  <a:pt x="138922" y="139118"/>
                </a:lnTo>
                <a:lnTo>
                  <a:pt x="172605" y="108463"/>
                </a:lnTo>
                <a:lnTo>
                  <a:pt x="209121" y="81120"/>
                </a:lnTo>
                <a:lnTo>
                  <a:pt x="248229" y="57328"/>
                </a:lnTo>
                <a:lnTo>
                  <a:pt x="289693" y="37327"/>
                </a:lnTo>
                <a:lnTo>
                  <a:pt x="333273" y="21354"/>
                </a:lnTo>
                <a:lnTo>
                  <a:pt x="378732" y="9650"/>
                </a:lnTo>
                <a:lnTo>
                  <a:pt x="425830" y="2452"/>
                </a:lnTo>
                <a:lnTo>
                  <a:pt x="474331" y="0"/>
                </a:lnTo>
                <a:lnTo>
                  <a:pt x="522831" y="2452"/>
                </a:lnTo>
                <a:lnTo>
                  <a:pt x="569929" y="9650"/>
                </a:lnTo>
                <a:lnTo>
                  <a:pt x="615388" y="21354"/>
                </a:lnTo>
                <a:lnTo>
                  <a:pt x="658968" y="37327"/>
                </a:lnTo>
                <a:lnTo>
                  <a:pt x="700432" y="57328"/>
                </a:lnTo>
                <a:lnTo>
                  <a:pt x="739541" y="81120"/>
                </a:lnTo>
                <a:lnTo>
                  <a:pt x="776056" y="108463"/>
                </a:lnTo>
                <a:lnTo>
                  <a:pt x="809739" y="139118"/>
                </a:lnTo>
                <a:lnTo>
                  <a:pt x="840353" y="172848"/>
                </a:lnTo>
                <a:lnTo>
                  <a:pt x="867658" y="209412"/>
                </a:lnTo>
                <a:lnTo>
                  <a:pt x="891416" y="248573"/>
                </a:lnTo>
                <a:lnTo>
                  <a:pt x="911389" y="290090"/>
                </a:lnTo>
                <a:lnTo>
                  <a:pt x="927338" y="333727"/>
                </a:lnTo>
                <a:lnTo>
                  <a:pt x="939026" y="379243"/>
                </a:lnTo>
                <a:lnTo>
                  <a:pt x="946213" y="426400"/>
                </a:lnTo>
                <a:lnTo>
                  <a:pt x="948662" y="474959"/>
                </a:lnTo>
                <a:lnTo>
                  <a:pt x="946213" y="523518"/>
                </a:lnTo>
                <a:lnTo>
                  <a:pt x="939026" y="570675"/>
                </a:lnTo>
                <a:lnTo>
                  <a:pt x="927338" y="616191"/>
                </a:lnTo>
                <a:lnTo>
                  <a:pt x="911389" y="659827"/>
                </a:lnTo>
                <a:lnTo>
                  <a:pt x="891416" y="701345"/>
                </a:lnTo>
                <a:lnTo>
                  <a:pt x="867658" y="740506"/>
                </a:lnTo>
                <a:lnTo>
                  <a:pt x="840353" y="777070"/>
                </a:lnTo>
                <a:lnTo>
                  <a:pt x="809739" y="810799"/>
                </a:lnTo>
                <a:lnTo>
                  <a:pt x="776056" y="841455"/>
                </a:lnTo>
                <a:lnTo>
                  <a:pt x="739541" y="868798"/>
                </a:lnTo>
                <a:lnTo>
                  <a:pt x="700432" y="892590"/>
                </a:lnTo>
                <a:lnTo>
                  <a:pt x="658968" y="912591"/>
                </a:lnTo>
                <a:lnTo>
                  <a:pt x="615388" y="928564"/>
                </a:lnTo>
                <a:lnTo>
                  <a:pt x="569929" y="940268"/>
                </a:lnTo>
                <a:lnTo>
                  <a:pt x="522831" y="947466"/>
                </a:lnTo>
                <a:lnTo>
                  <a:pt x="474331" y="949918"/>
                </a:lnTo>
                <a:lnTo>
                  <a:pt x="425830" y="947466"/>
                </a:lnTo>
                <a:lnTo>
                  <a:pt x="378732" y="940268"/>
                </a:lnTo>
                <a:lnTo>
                  <a:pt x="333273" y="928564"/>
                </a:lnTo>
                <a:lnTo>
                  <a:pt x="289693" y="912591"/>
                </a:lnTo>
                <a:lnTo>
                  <a:pt x="248229" y="892590"/>
                </a:lnTo>
                <a:lnTo>
                  <a:pt x="209121" y="868798"/>
                </a:lnTo>
                <a:lnTo>
                  <a:pt x="172605" y="841455"/>
                </a:lnTo>
                <a:lnTo>
                  <a:pt x="138922" y="810799"/>
                </a:lnTo>
                <a:lnTo>
                  <a:pt x="108309" y="777070"/>
                </a:lnTo>
                <a:lnTo>
                  <a:pt x="81004" y="740506"/>
                </a:lnTo>
                <a:lnTo>
                  <a:pt x="57246" y="701345"/>
                </a:lnTo>
                <a:lnTo>
                  <a:pt x="37273" y="659827"/>
                </a:lnTo>
                <a:lnTo>
                  <a:pt x="21323" y="616191"/>
                </a:lnTo>
                <a:lnTo>
                  <a:pt x="9636" y="570675"/>
                </a:lnTo>
                <a:lnTo>
                  <a:pt x="2448" y="523518"/>
                </a:lnTo>
                <a:lnTo>
                  <a:pt x="0" y="474959"/>
                </a:lnTo>
                <a:close/>
              </a:path>
            </a:pathLst>
          </a:custGeom>
          <a:ln w="31412">
            <a:solidFill>
              <a:srgbClr val="2E5496"/>
            </a:solidFill>
          </a:ln>
        </p:spPr>
        <p:txBody>
          <a:bodyPr wrap="square" lIns="0" tIns="0" rIns="0" bIns="0" rtlCol="0"/>
          <a:lstStyle/>
          <a:p/>
        </p:txBody>
      </p:sp>
      <p:sp>
        <p:nvSpPr>
          <p:cNvPr id="38" name="object 38"/>
          <p:cNvSpPr txBox="1"/>
          <p:nvPr/>
        </p:nvSpPr>
        <p:spPr>
          <a:xfrm>
            <a:off x="6701545" y="8668291"/>
            <a:ext cx="2392680" cy="353060"/>
          </a:xfrm>
          <a:prstGeom prst="rect">
            <a:avLst/>
          </a:prstGeom>
        </p:spPr>
        <p:txBody>
          <a:bodyPr vert="horz" wrap="square" lIns="0" tIns="12065" rIns="0" bIns="0" rtlCol="0">
            <a:spAutoFit/>
          </a:bodyPr>
          <a:lstStyle/>
          <a:p>
            <a:pPr marL="12700">
              <a:lnSpc>
                <a:spcPct val="100000"/>
              </a:lnSpc>
              <a:spcBef>
                <a:spcPts val="95"/>
              </a:spcBef>
              <a:tabLst>
                <a:tab pos="743585"/>
              </a:tabLst>
            </a:pPr>
            <a:r>
              <a:rPr sz="1800" b="1" spc="5">
                <a:latin typeface="微软雅黑"/>
                <a:cs typeface="微软雅黑"/>
              </a:rPr>
              <a:t>-1	</a:t>
            </a:r>
            <a:r>
              <a:rPr sz="2150" spc="-5">
                <a:latin typeface="微软雅黑"/>
                <a:cs typeface="微软雅黑"/>
              </a:rPr>
              <a:t>药品调出目录</a:t>
            </a:r>
            <a:endParaRPr sz="2150">
              <a:latin typeface="微软雅黑"/>
              <a:cs typeface="微软雅黑"/>
            </a:endParaRPr>
          </a:p>
        </p:txBody>
      </p:sp>
      <p:sp>
        <p:nvSpPr>
          <p:cNvPr id="39" name="object 39"/>
          <p:cNvSpPr/>
          <p:nvPr/>
        </p:nvSpPr>
        <p:spPr>
          <a:xfrm>
            <a:off x="10320314" y="2702116"/>
            <a:ext cx="9144635" cy="0"/>
          </a:xfrm>
          <a:custGeom>
            <a:rect l="l" t="t" r="r" b="b"/>
            <a:pathLst>
              <a:path w="9144635">
                <a:moveTo>
                  <a:pt x="0" y="0"/>
                </a:moveTo>
                <a:lnTo>
                  <a:pt x="9144014" y="0"/>
                </a:lnTo>
              </a:path>
            </a:pathLst>
          </a:custGeom>
          <a:ln w="23559">
            <a:solidFill>
              <a:srgbClr val="00B4CC"/>
            </a:solidFill>
          </a:ln>
        </p:spPr>
        <p:txBody>
          <a:bodyPr wrap="square" lIns="0" tIns="0" rIns="0" bIns="0" rtlCol="0"/>
          <a:lstStyle/>
          <a:p/>
        </p:txBody>
      </p:sp>
      <p:sp>
        <p:nvSpPr>
          <p:cNvPr id="40" name="object 40"/>
          <p:cNvSpPr/>
          <p:nvPr/>
        </p:nvSpPr>
        <p:spPr>
          <a:xfrm>
            <a:off x="11987069" y="6765029"/>
            <a:ext cx="255270" cy="2005964"/>
          </a:xfrm>
          <a:custGeom>
            <a:rect l="l" t="t" r="r" b="b"/>
            <a:pathLst>
              <a:path w="255270" h="2005964">
                <a:moveTo>
                  <a:pt x="255070" y="0"/>
                </a:moveTo>
                <a:lnTo>
                  <a:pt x="0" y="0"/>
                </a:lnTo>
                <a:lnTo>
                  <a:pt x="0" y="2005383"/>
                </a:lnTo>
                <a:lnTo>
                  <a:pt x="255070" y="2005383"/>
                </a:lnTo>
                <a:lnTo>
                  <a:pt x="255070" y="0"/>
                </a:lnTo>
                <a:close/>
              </a:path>
            </a:pathLst>
          </a:custGeom>
          <a:solidFill>
            <a:srgbClr val="9DC3E6"/>
          </a:solidFill>
        </p:spPr>
        <p:txBody>
          <a:bodyPr wrap="square" lIns="0" tIns="0" rIns="0" bIns="0" rtlCol="0"/>
          <a:lstStyle/>
          <a:p/>
        </p:txBody>
      </p:sp>
      <p:sp>
        <p:nvSpPr>
          <p:cNvPr id="41" name="object 41"/>
          <p:cNvSpPr/>
          <p:nvPr/>
        </p:nvSpPr>
        <p:spPr>
          <a:xfrm>
            <a:off x="13125462" y="6173215"/>
            <a:ext cx="255270" cy="2597785"/>
          </a:xfrm>
          <a:custGeom>
            <a:rect l="l" t="t" r="r" b="b"/>
            <a:pathLst>
              <a:path w="255269" h="2597784">
                <a:moveTo>
                  <a:pt x="255070" y="0"/>
                </a:moveTo>
                <a:lnTo>
                  <a:pt x="0" y="0"/>
                </a:lnTo>
                <a:lnTo>
                  <a:pt x="0" y="2597198"/>
                </a:lnTo>
                <a:lnTo>
                  <a:pt x="255070" y="2597198"/>
                </a:lnTo>
                <a:lnTo>
                  <a:pt x="255070" y="0"/>
                </a:lnTo>
                <a:close/>
              </a:path>
            </a:pathLst>
          </a:custGeom>
          <a:solidFill>
            <a:srgbClr val="9DC3E6"/>
          </a:solidFill>
        </p:spPr>
        <p:txBody>
          <a:bodyPr wrap="square" lIns="0" tIns="0" rIns="0" bIns="0" rtlCol="0"/>
          <a:lstStyle/>
          <a:p/>
        </p:txBody>
      </p:sp>
      <p:sp>
        <p:nvSpPr>
          <p:cNvPr id="42" name="object 42"/>
          <p:cNvSpPr/>
          <p:nvPr/>
        </p:nvSpPr>
        <p:spPr>
          <a:xfrm>
            <a:off x="14262602" y="5991021"/>
            <a:ext cx="255270" cy="2779395"/>
          </a:xfrm>
          <a:custGeom>
            <a:rect l="l" t="t" r="r" b="b"/>
            <a:pathLst>
              <a:path w="255269" h="2779395">
                <a:moveTo>
                  <a:pt x="255070" y="0"/>
                </a:moveTo>
                <a:lnTo>
                  <a:pt x="0" y="0"/>
                </a:lnTo>
                <a:lnTo>
                  <a:pt x="0" y="2779391"/>
                </a:lnTo>
                <a:lnTo>
                  <a:pt x="255070" y="2779391"/>
                </a:lnTo>
                <a:lnTo>
                  <a:pt x="255070" y="0"/>
                </a:lnTo>
                <a:close/>
              </a:path>
            </a:pathLst>
          </a:custGeom>
          <a:solidFill>
            <a:srgbClr val="9DC3E6"/>
          </a:solidFill>
        </p:spPr>
        <p:txBody>
          <a:bodyPr wrap="square" lIns="0" tIns="0" rIns="0" bIns="0" rtlCol="0"/>
          <a:lstStyle/>
          <a:p/>
        </p:txBody>
      </p:sp>
      <p:sp>
        <p:nvSpPr>
          <p:cNvPr id="43" name="object 43"/>
          <p:cNvSpPr/>
          <p:nvPr/>
        </p:nvSpPr>
        <p:spPr>
          <a:xfrm>
            <a:off x="15399741" y="6218449"/>
            <a:ext cx="255270" cy="2552065"/>
          </a:xfrm>
          <a:custGeom>
            <a:rect l="l" t="t" r="r" b="b"/>
            <a:pathLst>
              <a:path w="255269" h="2552065">
                <a:moveTo>
                  <a:pt x="255070" y="0"/>
                </a:moveTo>
                <a:lnTo>
                  <a:pt x="0" y="0"/>
                </a:lnTo>
                <a:lnTo>
                  <a:pt x="0" y="2551964"/>
                </a:lnTo>
                <a:lnTo>
                  <a:pt x="255070" y="2551964"/>
                </a:lnTo>
                <a:lnTo>
                  <a:pt x="255070" y="0"/>
                </a:lnTo>
                <a:close/>
              </a:path>
            </a:pathLst>
          </a:custGeom>
          <a:solidFill>
            <a:srgbClr val="9DC3E6"/>
          </a:solidFill>
        </p:spPr>
        <p:txBody>
          <a:bodyPr wrap="square" lIns="0" tIns="0" rIns="0" bIns="0" rtlCol="0"/>
          <a:lstStyle/>
          <a:p/>
        </p:txBody>
      </p:sp>
      <p:sp>
        <p:nvSpPr>
          <p:cNvPr id="44" name="object 44"/>
          <p:cNvSpPr/>
          <p:nvPr/>
        </p:nvSpPr>
        <p:spPr>
          <a:xfrm>
            <a:off x="16538135" y="5945787"/>
            <a:ext cx="255270" cy="2825115"/>
          </a:xfrm>
          <a:custGeom>
            <a:rect l="l" t="t" r="r" b="b"/>
            <a:pathLst>
              <a:path w="255269" h="2825115">
                <a:moveTo>
                  <a:pt x="255070" y="0"/>
                </a:moveTo>
                <a:lnTo>
                  <a:pt x="0" y="0"/>
                </a:lnTo>
                <a:lnTo>
                  <a:pt x="0" y="2824626"/>
                </a:lnTo>
                <a:lnTo>
                  <a:pt x="255070" y="2824626"/>
                </a:lnTo>
                <a:lnTo>
                  <a:pt x="255070" y="0"/>
                </a:lnTo>
                <a:close/>
              </a:path>
            </a:pathLst>
          </a:custGeom>
          <a:solidFill>
            <a:srgbClr val="9DC3E6"/>
          </a:solidFill>
        </p:spPr>
        <p:txBody>
          <a:bodyPr wrap="square" lIns="0" tIns="0" rIns="0" bIns="0" rtlCol="0"/>
          <a:lstStyle/>
          <a:p/>
        </p:txBody>
      </p:sp>
      <p:sp>
        <p:nvSpPr>
          <p:cNvPr id="45" name="object 45"/>
          <p:cNvSpPr/>
          <p:nvPr/>
        </p:nvSpPr>
        <p:spPr>
          <a:xfrm>
            <a:off x="17675273" y="6036255"/>
            <a:ext cx="255270" cy="2734310"/>
          </a:xfrm>
          <a:custGeom>
            <a:rect l="l" t="t" r="r" b="b"/>
            <a:pathLst>
              <a:path w="255269" h="2734309">
                <a:moveTo>
                  <a:pt x="255070" y="0"/>
                </a:moveTo>
                <a:lnTo>
                  <a:pt x="0" y="0"/>
                </a:lnTo>
                <a:lnTo>
                  <a:pt x="0" y="2734157"/>
                </a:lnTo>
                <a:lnTo>
                  <a:pt x="255070" y="2734157"/>
                </a:lnTo>
                <a:lnTo>
                  <a:pt x="255070" y="0"/>
                </a:lnTo>
                <a:close/>
              </a:path>
            </a:pathLst>
          </a:custGeom>
          <a:solidFill>
            <a:srgbClr val="9DC3E6"/>
          </a:solidFill>
        </p:spPr>
        <p:txBody>
          <a:bodyPr wrap="square" lIns="0" tIns="0" rIns="0" bIns="0" rtlCol="0"/>
          <a:lstStyle/>
          <a:p/>
        </p:txBody>
      </p:sp>
      <p:sp>
        <p:nvSpPr>
          <p:cNvPr id="46" name="object 46"/>
          <p:cNvSpPr/>
          <p:nvPr/>
        </p:nvSpPr>
        <p:spPr>
          <a:xfrm>
            <a:off x="18813669" y="5945787"/>
            <a:ext cx="255270" cy="2825115"/>
          </a:xfrm>
          <a:custGeom>
            <a:rect l="l" t="t" r="r" b="b"/>
            <a:pathLst>
              <a:path w="255269" h="2825115">
                <a:moveTo>
                  <a:pt x="255070" y="0"/>
                </a:moveTo>
                <a:lnTo>
                  <a:pt x="0" y="0"/>
                </a:lnTo>
                <a:lnTo>
                  <a:pt x="0" y="2824626"/>
                </a:lnTo>
                <a:lnTo>
                  <a:pt x="255070" y="2824626"/>
                </a:lnTo>
                <a:lnTo>
                  <a:pt x="255070" y="0"/>
                </a:lnTo>
                <a:close/>
              </a:path>
            </a:pathLst>
          </a:custGeom>
          <a:solidFill>
            <a:srgbClr val="9DC3E6"/>
          </a:solidFill>
        </p:spPr>
        <p:txBody>
          <a:bodyPr wrap="square" lIns="0" tIns="0" rIns="0" bIns="0" rtlCol="0"/>
          <a:lstStyle/>
          <a:p/>
        </p:txBody>
      </p:sp>
      <p:sp>
        <p:nvSpPr>
          <p:cNvPr id="47" name="object 47"/>
          <p:cNvSpPr/>
          <p:nvPr/>
        </p:nvSpPr>
        <p:spPr>
          <a:xfrm>
            <a:off x="11383946" y="8770413"/>
            <a:ext cx="7964170" cy="0"/>
          </a:xfrm>
          <a:custGeom>
            <a:rect l="l" t="t" r="r" b="b"/>
            <a:pathLst>
              <a:path w="7964169">
                <a:moveTo>
                  <a:pt x="0" y="0"/>
                </a:moveTo>
                <a:lnTo>
                  <a:pt x="7963736" y="0"/>
                </a:lnTo>
              </a:path>
            </a:pathLst>
          </a:custGeom>
          <a:ln w="7853">
            <a:solidFill>
              <a:srgbClr val="D9D9D9"/>
            </a:solidFill>
          </a:ln>
        </p:spPr>
        <p:txBody>
          <a:bodyPr wrap="square" lIns="0" tIns="0" rIns="0" bIns="0" rtlCol="0"/>
          <a:lstStyle/>
          <a:p/>
        </p:txBody>
      </p:sp>
      <p:sp>
        <p:nvSpPr>
          <p:cNvPr id="48" name="object 48"/>
          <p:cNvSpPr txBox="1"/>
          <p:nvPr/>
        </p:nvSpPr>
        <p:spPr>
          <a:xfrm>
            <a:off x="11497629" y="5124106"/>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70%</a:t>
            </a:r>
            <a:endParaRPr sz="2150">
              <a:latin typeface="微软雅黑"/>
              <a:cs typeface="微软雅黑"/>
            </a:endParaRPr>
          </a:p>
        </p:txBody>
      </p:sp>
      <p:sp>
        <p:nvSpPr>
          <p:cNvPr id="49" name="object 49"/>
          <p:cNvSpPr txBox="1"/>
          <p:nvPr/>
        </p:nvSpPr>
        <p:spPr>
          <a:xfrm>
            <a:off x="12635501" y="5078453"/>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71%</a:t>
            </a:r>
            <a:endParaRPr sz="2150">
              <a:latin typeface="微软雅黑"/>
              <a:cs typeface="微软雅黑"/>
            </a:endParaRPr>
          </a:p>
        </p:txBody>
      </p:sp>
      <p:sp>
        <p:nvSpPr>
          <p:cNvPr id="50" name="object 50"/>
          <p:cNvSpPr txBox="1"/>
          <p:nvPr/>
        </p:nvSpPr>
        <p:spPr>
          <a:xfrm>
            <a:off x="13773162" y="4440567"/>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85%</a:t>
            </a:r>
            <a:endParaRPr sz="2150">
              <a:latin typeface="微软雅黑"/>
              <a:cs typeface="微软雅黑"/>
            </a:endParaRPr>
          </a:p>
        </p:txBody>
      </p:sp>
      <p:sp>
        <p:nvSpPr>
          <p:cNvPr id="51" name="object 51"/>
          <p:cNvSpPr txBox="1"/>
          <p:nvPr/>
        </p:nvSpPr>
        <p:spPr>
          <a:xfrm>
            <a:off x="14911034" y="4212930"/>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90%</a:t>
            </a:r>
            <a:endParaRPr sz="2150">
              <a:latin typeface="微软雅黑"/>
              <a:cs typeface="微软雅黑"/>
            </a:endParaRPr>
          </a:p>
        </p:txBody>
      </p:sp>
      <p:sp>
        <p:nvSpPr>
          <p:cNvPr id="52" name="object 52"/>
          <p:cNvSpPr txBox="1"/>
          <p:nvPr/>
        </p:nvSpPr>
        <p:spPr>
          <a:xfrm>
            <a:off x="15076818" y="4670433"/>
            <a:ext cx="496570" cy="4096385"/>
          </a:xfrm>
          <a:prstGeom prst="rect">
            <a:avLst/>
          </a:prstGeom>
          <a:solidFill>
            <a:srgbClr val="6F2F9F"/>
          </a:solidFill>
        </p:spPr>
        <p:txBody>
          <a:bodyPr vert="horz" wrap="square" lIns="0" tIns="0" rIns="0" bIns="0" rtlCol="0">
            <a:spAutoFit/>
          </a:bodyPr>
          <a:lstStyle/>
          <a:p>
            <a:pPr marR="231775">
              <a:lnSpc>
                <a:spcPct val="100000"/>
              </a:lnSpc>
            </a:pPr>
            <a:endParaRPr sz="2800">
              <a:latin typeface="Times New Roman"/>
              <a:cs typeface="Times New Roman"/>
            </a:endParaRPr>
          </a:p>
          <a:p>
            <a:pPr marR="231775">
              <a:lnSpc>
                <a:spcPct val="100000"/>
              </a:lnSpc>
            </a:pPr>
            <a:endParaRPr sz="2800">
              <a:latin typeface="Times New Roman"/>
              <a:cs typeface="Times New Roman"/>
            </a:endParaRPr>
          </a:p>
          <a:p>
            <a:pPr algn="r">
              <a:lnSpc>
                <a:spcPct val="100000"/>
              </a:lnSpc>
              <a:spcBef>
                <a:spcPts val="2250"/>
              </a:spcBef>
            </a:pPr>
            <a:r>
              <a:rPr sz="2150" spc="-10">
                <a:solidFill>
                  <a:srgbClr val="404040"/>
                </a:solidFill>
                <a:latin typeface="微软雅黑"/>
                <a:cs typeface="微软雅黑"/>
              </a:rPr>
              <a:t>56</a:t>
            </a:r>
            <a:endParaRPr sz="2150">
              <a:latin typeface="微软雅黑"/>
              <a:cs typeface="微软雅黑"/>
            </a:endParaRPr>
          </a:p>
        </p:txBody>
      </p:sp>
      <p:sp>
        <p:nvSpPr>
          <p:cNvPr id="53" name="object 53"/>
          <p:cNvSpPr txBox="1"/>
          <p:nvPr/>
        </p:nvSpPr>
        <p:spPr>
          <a:xfrm>
            <a:off x="15554156" y="5761993"/>
            <a:ext cx="26797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a:t>
            </a:r>
            <a:endParaRPr sz="2150">
              <a:latin typeface="微软雅黑"/>
              <a:cs typeface="微软雅黑"/>
            </a:endParaRPr>
          </a:p>
        </p:txBody>
      </p:sp>
      <p:sp>
        <p:nvSpPr>
          <p:cNvPr id="54" name="object 54"/>
          <p:cNvSpPr txBox="1"/>
          <p:nvPr/>
        </p:nvSpPr>
        <p:spPr>
          <a:xfrm>
            <a:off x="16213956" y="4488240"/>
            <a:ext cx="496570" cy="4278630"/>
          </a:xfrm>
          <a:prstGeom prst="rect">
            <a:avLst/>
          </a:prstGeom>
          <a:solidFill>
            <a:srgbClr val="6F2F9F"/>
          </a:solidFill>
        </p:spPr>
        <p:txBody>
          <a:bodyPr vert="horz" wrap="square" lIns="0" tIns="0" rIns="0" bIns="0" rtlCol="0">
            <a:spAutoFit/>
          </a:bodyPr>
          <a:lstStyle/>
          <a:p>
            <a:pPr marR="231775">
              <a:lnSpc>
                <a:spcPct val="100000"/>
              </a:lnSpc>
            </a:pPr>
            <a:endParaRPr sz="2800">
              <a:latin typeface="Times New Roman"/>
              <a:cs typeface="Times New Roman"/>
            </a:endParaRPr>
          </a:p>
          <a:p>
            <a:pPr marR="231775">
              <a:lnSpc>
                <a:spcPct val="100000"/>
              </a:lnSpc>
              <a:spcBef>
                <a:spcPts val="35"/>
              </a:spcBef>
            </a:pPr>
            <a:endParaRPr sz="4100">
              <a:latin typeface="Times New Roman"/>
              <a:cs typeface="Times New Roman"/>
            </a:endParaRPr>
          </a:p>
          <a:p>
            <a:pPr algn="r">
              <a:lnSpc>
                <a:spcPct val="100000"/>
              </a:lnSpc>
            </a:pPr>
            <a:r>
              <a:rPr sz="2150" spc="-10">
                <a:solidFill>
                  <a:srgbClr val="404040"/>
                </a:solidFill>
                <a:latin typeface="微软雅黑"/>
                <a:cs typeface="微软雅黑"/>
              </a:rPr>
              <a:t>62</a:t>
            </a:r>
            <a:endParaRPr sz="2150">
              <a:latin typeface="微软雅黑"/>
              <a:cs typeface="微软雅黑"/>
            </a:endParaRPr>
          </a:p>
        </p:txBody>
      </p:sp>
      <p:sp>
        <p:nvSpPr>
          <p:cNvPr id="55" name="object 55"/>
          <p:cNvSpPr txBox="1"/>
          <p:nvPr/>
        </p:nvSpPr>
        <p:spPr>
          <a:xfrm>
            <a:off x="16692028" y="5488493"/>
            <a:ext cx="26797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404040"/>
                </a:solidFill>
                <a:latin typeface="微软雅黑"/>
                <a:cs typeface="微软雅黑"/>
              </a:rPr>
              <a:t>%</a:t>
            </a:r>
            <a:endParaRPr sz="2150">
              <a:latin typeface="微软雅黑"/>
              <a:cs typeface="微软雅黑"/>
            </a:endParaRPr>
          </a:p>
        </p:txBody>
      </p:sp>
      <p:sp>
        <p:nvSpPr>
          <p:cNvPr id="56" name="object 56"/>
          <p:cNvSpPr txBox="1"/>
          <p:nvPr/>
        </p:nvSpPr>
        <p:spPr>
          <a:xfrm>
            <a:off x="10694199" y="8571959"/>
            <a:ext cx="42735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0%</a:t>
            </a:r>
            <a:endParaRPr sz="2150">
              <a:latin typeface="微软雅黑"/>
              <a:cs typeface="微软雅黑"/>
            </a:endParaRPr>
          </a:p>
        </p:txBody>
      </p:sp>
      <p:sp>
        <p:nvSpPr>
          <p:cNvPr id="57" name="object 57"/>
          <p:cNvSpPr txBox="1"/>
          <p:nvPr/>
        </p:nvSpPr>
        <p:spPr>
          <a:xfrm>
            <a:off x="10534622" y="7660783"/>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20%</a:t>
            </a:r>
            <a:endParaRPr sz="2150">
              <a:latin typeface="微软雅黑"/>
              <a:cs typeface="微软雅黑"/>
            </a:endParaRPr>
          </a:p>
        </p:txBody>
      </p:sp>
      <p:sp>
        <p:nvSpPr>
          <p:cNvPr id="58" name="object 58"/>
          <p:cNvSpPr txBox="1"/>
          <p:nvPr/>
        </p:nvSpPr>
        <p:spPr>
          <a:xfrm>
            <a:off x="10534622" y="6749607"/>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40%</a:t>
            </a:r>
            <a:endParaRPr sz="2150">
              <a:latin typeface="微软雅黑"/>
              <a:cs typeface="微软雅黑"/>
            </a:endParaRPr>
          </a:p>
        </p:txBody>
      </p:sp>
      <p:sp>
        <p:nvSpPr>
          <p:cNvPr id="59" name="object 59"/>
          <p:cNvSpPr txBox="1"/>
          <p:nvPr/>
        </p:nvSpPr>
        <p:spPr>
          <a:xfrm>
            <a:off x="10534622" y="5838325"/>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60%</a:t>
            </a:r>
            <a:endParaRPr sz="2150">
              <a:latin typeface="微软雅黑"/>
              <a:cs typeface="微软雅黑"/>
            </a:endParaRPr>
          </a:p>
        </p:txBody>
      </p:sp>
      <p:sp>
        <p:nvSpPr>
          <p:cNvPr id="60" name="object 60"/>
          <p:cNvSpPr txBox="1"/>
          <p:nvPr/>
        </p:nvSpPr>
        <p:spPr>
          <a:xfrm>
            <a:off x="10534622" y="4927149"/>
            <a:ext cx="587375"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80%</a:t>
            </a:r>
            <a:endParaRPr sz="2150">
              <a:latin typeface="微软雅黑"/>
              <a:cs typeface="微软雅黑"/>
            </a:endParaRPr>
          </a:p>
        </p:txBody>
      </p:sp>
      <p:sp>
        <p:nvSpPr>
          <p:cNvPr id="61" name="object 61"/>
          <p:cNvSpPr txBox="1"/>
          <p:nvPr/>
        </p:nvSpPr>
        <p:spPr>
          <a:xfrm>
            <a:off x="10375046" y="4015868"/>
            <a:ext cx="746760" cy="353060"/>
          </a:xfrm>
          <a:prstGeom prst="rect">
            <a:avLst/>
          </a:prstGeom>
        </p:spPr>
        <p:txBody>
          <a:bodyPr vert="horz" wrap="square" lIns="0" tIns="12065" rIns="0" bIns="0" rtlCol="0">
            <a:spAutoFit/>
          </a:bodyPr>
          <a:lstStyle/>
          <a:p>
            <a:pPr marL="12700">
              <a:lnSpc>
                <a:spcPct val="100000"/>
              </a:lnSpc>
              <a:spcBef>
                <a:spcPts val="95"/>
              </a:spcBef>
            </a:pPr>
            <a:r>
              <a:rPr sz="2150" spc="-10">
                <a:solidFill>
                  <a:srgbClr val="585858"/>
                </a:solidFill>
                <a:latin typeface="微软雅黑"/>
                <a:cs typeface="微软雅黑"/>
              </a:rPr>
              <a:t>100%</a:t>
            </a:r>
            <a:endParaRPr sz="2150">
              <a:latin typeface="微软雅黑"/>
              <a:cs typeface="微软雅黑"/>
            </a:endParaRPr>
          </a:p>
        </p:txBody>
      </p:sp>
      <p:sp>
        <p:nvSpPr>
          <p:cNvPr id="62" name="object 62"/>
          <p:cNvSpPr txBox="1"/>
          <p:nvPr/>
        </p:nvSpPr>
        <p:spPr>
          <a:xfrm>
            <a:off x="11621500" y="5558783"/>
            <a:ext cx="787400" cy="3759835"/>
          </a:xfrm>
          <a:prstGeom prst="rect">
            <a:avLst/>
          </a:prstGeom>
          <a:solidFill>
            <a:srgbClr val="6F2F9F"/>
          </a:solidFill>
        </p:spPr>
        <p:txBody>
          <a:bodyPr vert="horz" wrap="square" lIns="0" tIns="0" rIns="0" bIns="0" rtlCol="0">
            <a:spAutoFit/>
          </a:bodyPr>
          <a:lstStyle/>
          <a:p>
            <a:pPr>
              <a:lnSpc>
                <a:spcPct val="100000"/>
              </a:lnSpc>
            </a:pPr>
            <a:endParaRPr sz="2800">
              <a:latin typeface="Times New Roman"/>
              <a:cs typeface="Times New Roman"/>
            </a:endParaRPr>
          </a:p>
          <a:p>
            <a:pPr>
              <a:lnSpc>
                <a:spcPct val="100000"/>
              </a:lnSpc>
              <a:spcBef>
                <a:spcPts val="20"/>
              </a:spcBef>
            </a:pPr>
            <a:endParaRPr sz="2400">
              <a:latin typeface="Times New Roman"/>
              <a:cs typeface="Times New Roman"/>
            </a:endParaRPr>
          </a:p>
          <a:p>
            <a:pPr marL="212725">
              <a:lnSpc>
                <a:spcPct val="100000"/>
              </a:lnSpc>
            </a:pPr>
            <a:r>
              <a:rPr sz="2150" spc="-10">
                <a:solidFill>
                  <a:srgbClr val="404040"/>
                </a:solidFill>
                <a:latin typeface="微软雅黑"/>
                <a:cs typeface="微软雅黑"/>
              </a:rPr>
              <a:t>44%</a:t>
            </a:r>
            <a:endParaRPr sz="215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pPr>
            <a:endParaRPr sz="1550">
              <a:latin typeface="微软雅黑"/>
              <a:cs typeface="微软雅黑"/>
            </a:endParaRPr>
          </a:p>
          <a:p>
            <a:pPr marL="12700">
              <a:lnSpc>
                <a:spcPct val="100000"/>
              </a:lnSpc>
            </a:pPr>
            <a:r>
              <a:rPr sz="2150" spc="-10">
                <a:solidFill>
                  <a:srgbClr val="585858"/>
                </a:solidFill>
                <a:latin typeface="微软雅黑"/>
                <a:cs typeface="微软雅黑"/>
              </a:rPr>
              <a:t>2017</a:t>
            </a:r>
            <a:endParaRPr sz="2150">
              <a:latin typeface="微软雅黑"/>
              <a:cs typeface="微软雅黑"/>
            </a:endParaRPr>
          </a:p>
        </p:txBody>
      </p:sp>
      <p:sp>
        <p:nvSpPr>
          <p:cNvPr id="63" name="object 63"/>
          <p:cNvSpPr txBox="1"/>
          <p:nvPr/>
        </p:nvSpPr>
        <p:spPr>
          <a:xfrm>
            <a:off x="12759162" y="5558783"/>
            <a:ext cx="787400" cy="3759835"/>
          </a:xfrm>
          <a:prstGeom prst="rect">
            <a:avLst/>
          </a:prstGeom>
          <a:solidFill>
            <a:srgbClr val="6F2F9F"/>
          </a:solidFill>
        </p:spPr>
        <p:txBody>
          <a:bodyPr vert="horz" wrap="square" lIns="0" tIns="169545" rIns="0" bIns="0" rtlCol="0">
            <a:spAutoFit/>
          </a:bodyPr>
          <a:lstStyle/>
          <a:p>
            <a:pPr marL="212725">
              <a:lnSpc>
                <a:spcPct val="100000"/>
              </a:lnSpc>
              <a:spcBef>
                <a:spcPts val="1335"/>
              </a:spcBef>
            </a:pPr>
            <a:r>
              <a:rPr sz="2150" spc="-10">
                <a:solidFill>
                  <a:srgbClr val="404040"/>
                </a:solidFill>
                <a:latin typeface="微软雅黑"/>
                <a:cs typeface="微软雅黑"/>
              </a:rPr>
              <a:t>57%</a:t>
            </a:r>
            <a:endParaRPr sz="215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spcBef>
                <a:spcPts val="55"/>
              </a:spcBef>
            </a:pPr>
            <a:endParaRPr sz="4050">
              <a:latin typeface="微软雅黑"/>
              <a:cs typeface="微软雅黑"/>
            </a:endParaRPr>
          </a:p>
          <a:p>
            <a:pPr marL="12700">
              <a:lnSpc>
                <a:spcPct val="100000"/>
              </a:lnSpc>
            </a:pPr>
            <a:r>
              <a:rPr sz="2150" spc="-10">
                <a:solidFill>
                  <a:srgbClr val="585858"/>
                </a:solidFill>
                <a:latin typeface="微软雅黑"/>
                <a:cs typeface="微软雅黑"/>
              </a:rPr>
              <a:t>2018</a:t>
            </a:r>
            <a:endParaRPr sz="2150">
              <a:latin typeface="微软雅黑"/>
              <a:cs typeface="微软雅黑"/>
            </a:endParaRPr>
          </a:p>
        </p:txBody>
      </p:sp>
      <p:sp>
        <p:nvSpPr>
          <p:cNvPr id="64" name="object 64"/>
          <p:cNvSpPr/>
          <p:nvPr/>
        </p:nvSpPr>
        <p:spPr>
          <a:xfrm>
            <a:off x="13473517" y="9518034"/>
            <a:ext cx="161290" cy="162560"/>
          </a:xfrm>
          <a:custGeom>
            <a:rect l="l" t="t" r="r" b="b"/>
            <a:pathLst>
              <a:path w="161290" h="162559">
                <a:moveTo>
                  <a:pt x="0" y="162089"/>
                </a:moveTo>
                <a:lnTo>
                  <a:pt x="160832" y="162089"/>
                </a:lnTo>
                <a:lnTo>
                  <a:pt x="160832" y="0"/>
                </a:lnTo>
                <a:lnTo>
                  <a:pt x="0" y="0"/>
                </a:lnTo>
                <a:lnTo>
                  <a:pt x="0" y="162089"/>
                </a:lnTo>
                <a:close/>
              </a:path>
            </a:pathLst>
          </a:custGeom>
          <a:solidFill>
            <a:srgbClr val="6F2F9F"/>
          </a:solidFill>
        </p:spPr>
        <p:txBody>
          <a:bodyPr wrap="square" lIns="0" tIns="0" rIns="0" bIns="0" rtlCol="0"/>
          <a:lstStyle/>
          <a:p/>
        </p:txBody>
      </p:sp>
      <p:sp>
        <p:nvSpPr>
          <p:cNvPr id="65" name="object 65"/>
          <p:cNvSpPr txBox="1"/>
          <p:nvPr/>
        </p:nvSpPr>
        <p:spPr>
          <a:xfrm>
            <a:off x="13700075" y="4897861"/>
            <a:ext cx="1116330" cy="4855845"/>
          </a:xfrm>
          <a:prstGeom prst="rect">
            <a:avLst/>
          </a:prstGeom>
          <a:solidFill>
            <a:srgbClr val="6F2F9F"/>
          </a:solidFill>
        </p:spPr>
        <p:txBody>
          <a:bodyPr vert="horz" wrap="square" lIns="0" tIns="0" rIns="0" bIns="0" rtlCol="0">
            <a:spAutoFit/>
          </a:bodyPr>
          <a:lstStyle/>
          <a:p>
            <a:pPr>
              <a:lnSpc>
                <a:spcPct val="100000"/>
              </a:lnSpc>
            </a:pPr>
            <a:endParaRPr sz="2800">
              <a:latin typeface="Times New Roman"/>
              <a:cs typeface="Times New Roman"/>
            </a:endParaRPr>
          </a:p>
          <a:p>
            <a:pPr marL="409575">
              <a:lnSpc>
                <a:spcPct val="100000"/>
              </a:lnSpc>
              <a:spcBef>
                <a:spcPts val="1885"/>
              </a:spcBef>
            </a:pPr>
            <a:r>
              <a:rPr sz="2150" spc="-10">
                <a:solidFill>
                  <a:srgbClr val="404040"/>
                </a:solidFill>
                <a:latin typeface="微软雅黑"/>
                <a:cs typeface="微软雅黑"/>
              </a:rPr>
              <a:t>61%</a:t>
            </a:r>
            <a:endParaRPr sz="215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pPr>
            <a:endParaRPr sz="2800">
              <a:latin typeface="微软雅黑"/>
              <a:cs typeface="微软雅黑"/>
            </a:endParaRPr>
          </a:p>
          <a:p>
            <a:pPr>
              <a:lnSpc>
                <a:spcPct val="100000"/>
              </a:lnSpc>
              <a:spcBef>
                <a:spcPts val="15"/>
              </a:spcBef>
            </a:pPr>
            <a:endParaRPr sz="2050">
              <a:latin typeface="微软雅黑"/>
              <a:cs typeface="微软雅黑"/>
            </a:endParaRPr>
          </a:p>
          <a:p>
            <a:pPr marR="50800" algn="ctr">
              <a:lnSpc>
                <a:spcPct val="100000"/>
              </a:lnSpc>
            </a:pPr>
            <a:r>
              <a:rPr sz="2150" spc="-10">
                <a:solidFill>
                  <a:srgbClr val="585858"/>
                </a:solidFill>
                <a:latin typeface="微软雅黑"/>
                <a:cs typeface="微软雅黑"/>
              </a:rPr>
              <a:t>2019</a:t>
            </a:r>
            <a:endParaRPr sz="2150">
              <a:latin typeface="微软雅黑"/>
              <a:cs typeface="微软雅黑"/>
            </a:endParaRPr>
          </a:p>
          <a:p>
            <a:pPr algn="ctr">
              <a:lnSpc>
                <a:spcPct val="100000"/>
              </a:lnSpc>
              <a:spcBef>
                <a:spcPts val="850"/>
              </a:spcBef>
            </a:pPr>
            <a:r>
              <a:rPr sz="2150" spc="-10">
                <a:solidFill>
                  <a:srgbClr val="585858"/>
                </a:solidFill>
                <a:latin typeface="微软雅黑"/>
                <a:cs typeface="微软雅黑"/>
              </a:rPr>
              <a:t>最高降幅</a:t>
            </a:r>
            <a:endParaRPr sz="2150">
              <a:latin typeface="微软雅黑"/>
              <a:cs typeface="微软雅黑"/>
            </a:endParaRPr>
          </a:p>
        </p:txBody>
      </p:sp>
      <p:sp>
        <p:nvSpPr>
          <p:cNvPr id="66" name="object 66"/>
          <p:cNvSpPr/>
          <p:nvPr/>
        </p:nvSpPr>
        <p:spPr>
          <a:xfrm>
            <a:off x="15074305" y="9518034"/>
            <a:ext cx="161290" cy="162560"/>
          </a:xfrm>
          <a:custGeom>
            <a:rect l="l" t="t" r="r" b="b"/>
            <a:pathLst>
              <a:path w="161290" h="162559">
                <a:moveTo>
                  <a:pt x="0" y="162089"/>
                </a:moveTo>
                <a:lnTo>
                  <a:pt x="160832" y="162089"/>
                </a:lnTo>
                <a:lnTo>
                  <a:pt x="160832" y="0"/>
                </a:lnTo>
                <a:lnTo>
                  <a:pt x="0" y="0"/>
                </a:lnTo>
                <a:lnTo>
                  <a:pt x="0" y="162089"/>
                </a:lnTo>
                <a:close/>
              </a:path>
            </a:pathLst>
          </a:custGeom>
          <a:solidFill>
            <a:srgbClr val="9DC3E6"/>
          </a:solidFill>
        </p:spPr>
        <p:txBody>
          <a:bodyPr wrap="square" lIns="0" tIns="0" rIns="0" bIns="0" rtlCol="0"/>
          <a:lstStyle/>
          <a:p/>
        </p:txBody>
      </p:sp>
      <p:sp>
        <p:nvSpPr>
          <p:cNvPr id="67" name="object 67"/>
          <p:cNvSpPr txBox="1"/>
          <p:nvPr/>
        </p:nvSpPr>
        <p:spPr>
          <a:xfrm>
            <a:off x="15009609" y="4055134"/>
            <a:ext cx="4264025" cy="5698490"/>
          </a:xfrm>
          <a:prstGeom prst="rect">
            <a:avLst/>
          </a:prstGeom>
        </p:spPr>
        <p:txBody>
          <a:bodyPr vert="horz" wrap="square" lIns="0" tIns="12065" rIns="0" bIns="0" rtlCol="0">
            <a:spAutoFit/>
          </a:bodyPr>
          <a:lstStyle/>
          <a:p>
            <a:pPr marL="676910" algn="ctr">
              <a:lnSpc>
                <a:spcPct val="100000"/>
              </a:lnSpc>
              <a:spcBef>
                <a:spcPts val="95"/>
              </a:spcBef>
              <a:tabLst>
                <a:tab pos="1814830"/>
                <a:tab pos="2952750"/>
              </a:tabLst>
            </a:pPr>
            <a:r>
              <a:rPr sz="2150" spc="-10">
                <a:solidFill>
                  <a:srgbClr val="404040"/>
                </a:solidFill>
                <a:latin typeface="微软雅黑"/>
                <a:cs typeface="微软雅黑"/>
              </a:rPr>
              <a:t>94%	94%	</a:t>
            </a:r>
            <a:r>
              <a:rPr sz="3225" spc="-15" baseline="-12919">
                <a:solidFill>
                  <a:srgbClr val="404040"/>
                </a:solidFill>
                <a:latin typeface="微软雅黑"/>
                <a:cs typeface="微软雅黑"/>
              </a:rPr>
              <a:t>92%</a:t>
            </a:r>
            <a:endParaRPr sz="3225" baseline="-12919">
              <a:latin typeface="微软雅黑"/>
              <a:cs typeface="微软雅黑"/>
            </a:endParaRPr>
          </a:p>
          <a:p>
            <a:pPr>
              <a:lnSpc>
                <a:spcPct val="100000"/>
              </a:lnSpc>
              <a:spcBef>
                <a:spcPts val="40"/>
              </a:spcBef>
            </a:pPr>
            <a:endParaRPr sz="4700">
              <a:latin typeface="微软雅黑"/>
              <a:cs typeface="微软雅黑"/>
            </a:endParaRPr>
          </a:p>
          <a:p>
            <a:pPr marL="2513330">
              <a:lnSpc>
                <a:spcPct val="100000"/>
              </a:lnSpc>
              <a:spcBef>
                <a:spcPts val="5"/>
              </a:spcBef>
              <a:tabLst>
                <a:tab pos="3651250"/>
              </a:tabLst>
            </a:pPr>
            <a:r>
              <a:rPr sz="3225" spc="-15" baseline="-18087">
                <a:solidFill>
                  <a:srgbClr val="404040"/>
                </a:solidFill>
                <a:latin typeface="微软雅黑"/>
                <a:cs typeface="微软雅黑"/>
              </a:rPr>
              <a:t>60%	</a:t>
            </a:r>
            <a:r>
              <a:rPr sz="2150" spc="-10">
                <a:solidFill>
                  <a:srgbClr val="404040"/>
                </a:solidFill>
                <a:latin typeface="微软雅黑"/>
                <a:cs typeface="微软雅黑"/>
              </a:rPr>
              <a:t>62%</a:t>
            </a:r>
            <a:endParaRPr sz="2150">
              <a:latin typeface="微软雅黑"/>
              <a:cs typeface="微软雅黑"/>
            </a:endParaRPr>
          </a:p>
          <a:p>
            <a:pPr>
              <a:lnSpc>
                <a:spcPct val="100000"/>
              </a:lnSpc>
            </a:pPr>
            <a:endParaRPr sz="3500">
              <a:latin typeface="微软雅黑"/>
              <a:cs typeface="微软雅黑"/>
            </a:endParaRPr>
          </a:p>
          <a:p>
            <a:pPr>
              <a:lnSpc>
                <a:spcPct val="100000"/>
              </a:lnSpc>
            </a:pPr>
            <a:endParaRPr sz="3500">
              <a:latin typeface="微软雅黑"/>
              <a:cs typeface="微软雅黑"/>
            </a:endParaRPr>
          </a:p>
          <a:p>
            <a:pPr>
              <a:lnSpc>
                <a:spcPct val="100000"/>
              </a:lnSpc>
            </a:pPr>
            <a:endParaRPr sz="3500">
              <a:latin typeface="微软雅黑"/>
              <a:cs typeface="微软雅黑"/>
            </a:endParaRPr>
          </a:p>
          <a:p>
            <a:pPr>
              <a:lnSpc>
                <a:spcPct val="100000"/>
              </a:lnSpc>
              <a:spcBef>
                <a:spcPts val="5"/>
              </a:spcBef>
            </a:pPr>
            <a:endParaRPr sz="2950">
              <a:latin typeface="微软雅黑"/>
              <a:cs typeface="微软雅黑"/>
            </a:endParaRPr>
          </a:p>
          <a:p>
            <a:pPr marL="38100">
              <a:lnSpc>
                <a:spcPct val="100000"/>
              </a:lnSpc>
              <a:tabLst>
                <a:tab pos="1175385"/>
                <a:tab pos="2313305"/>
                <a:tab pos="3450590"/>
              </a:tabLst>
            </a:pPr>
            <a:r>
              <a:rPr sz="2150" spc="-10">
                <a:solidFill>
                  <a:srgbClr val="585858"/>
                </a:solidFill>
                <a:latin typeface="微软雅黑"/>
                <a:cs typeface="微软雅黑"/>
              </a:rPr>
              <a:t>2020	2021	2022	2023</a:t>
            </a:r>
            <a:endParaRPr sz="2150">
              <a:latin typeface="微软雅黑"/>
              <a:cs typeface="微软雅黑"/>
            </a:endParaRPr>
          </a:p>
          <a:p>
            <a:pPr marL="303530">
              <a:lnSpc>
                <a:spcPct val="100000"/>
              </a:lnSpc>
              <a:spcBef>
                <a:spcPts val="844"/>
              </a:spcBef>
            </a:pPr>
            <a:r>
              <a:rPr sz="2150" spc="-10">
                <a:solidFill>
                  <a:srgbClr val="585858"/>
                </a:solidFill>
                <a:latin typeface="微软雅黑"/>
                <a:cs typeface="微软雅黑"/>
              </a:rPr>
              <a:t>平均降幅</a:t>
            </a:r>
            <a:endParaRPr sz="2150">
              <a:latin typeface="微软雅黑"/>
              <a:cs typeface="微软雅黑"/>
            </a:endParaRPr>
          </a:p>
        </p:txBody>
      </p:sp>
      <p:sp>
        <p:nvSpPr>
          <p:cNvPr id="68" name="object 68"/>
          <p:cNvSpPr txBox="1"/>
          <p:nvPr/>
        </p:nvSpPr>
        <p:spPr>
          <a:xfrm>
            <a:off x="10310545" y="1987134"/>
            <a:ext cx="9467215" cy="402590"/>
          </a:xfrm>
          <a:prstGeom prst="rect">
            <a:avLst/>
          </a:prstGeom>
        </p:spPr>
        <p:txBody>
          <a:bodyPr vert="horz" wrap="square" lIns="0" tIns="15240" rIns="0" bIns="0" rtlCol="0">
            <a:spAutoFit/>
          </a:bodyPr>
          <a:lstStyle/>
          <a:p>
            <a:pPr marL="12700">
              <a:lnSpc>
                <a:spcPct val="100000"/>
              </a:lnSpc>
              <a:spcBef>
                <a:spcPts val="120"/>
              </a:spcBef>
            </a:pPr>
            <a:r>
              <a:rPr sz="2450" b="1" spc="10">
                <a:solidFill>
                  <a:srgbClr val="00AFC7"/>
                </a:solidFill>
                <a:latin typeface="微软雅黑"/>
                <a:cs typeface="微软雅黑"/>
              </a:rPr>
              <a:t>2023</a:t>
            </a:r>
            <a:r>
              <a:rPr sz="2450" b="1" spc="5">
                <a:solidFill>
                  <a:srgbClr val="00AFC7"/>
                </a:solidFill>
                <a:latin typeface="微软雅黑"/>
                <a:cs typeface="微软雅黑"/>
              </a:rPr>
              <a:t> </a:t>
            </a:r>
            <a:r>
              <a:rPr sz="2450" b="1" spc="20">
                <a:solidFill>
                  <a:srgbClr val="00AFC7"/>
                </a:solidFill>
                <a:latin typeface="微软雅黑"/>
                <a:cs typeface="微软雅黑"/>
              </a:rPr>
              <a:t>年医保谈判</a:t>
            </a:r>
            <a:r>
              <a:rPr sz="2450" b="1" spc="5">
                <a:solidFill>
                  <a:srgbClr val="00AFC7"/>
                </a:solidFill>
                <a:latin typeface="微软雅黑"/>
                <a:cs typeface="微软雅黑"/>
              </a:rPr>
              <a:t>/</a:t>
            </a:r>
            <a:r>
              <a:rPr sz="2450" b="1" spc="20">
                <a:solidFill>
                  <a:srgbClr val="00AFC7"/>
                </a:solidFill>
                <a:latin typeface="微软雅黑"/>
                <a:cs typeface="微软雅黑"/>
              </a:rPr>
              <a:t>竞价平均价格降幅为</a:t>
            </a:r>
            <a:r>
              <a:rPr sz="2450" b="1" spc="-5">
                <a:solidFill>
                  <a:srgbClr val="00AFC7"/>
                </a:solidFill>
                <a:latin typeface="微软雅黑"/>
                <a:cs typeface="微软雅黑"/>
              </a:rPr>
              <a:t> </a:t>
            </a:r>
            <a:r>
              <a:rPr sz="2450" b="1" spc="10">
                <a:solidFill>
                  <a:srgbClr val="00AFC7"/>
                </a:solidFill>
                <a:latin typeface="微软雅黑"/>
                <a:cs typeface="微软雅黑"/>
              </a:rPr>
              <a:t>61.7%，</a:t>
            </a:r>
            <a:r>
              <a:rPr sz="2450" b="1" spc="20">
                <a:solidFill>
                  <a:srgbClr val="00AFC7"/>
                </a:solidFill>
                <a:latin typeface="微软雅黑"/>
                <a:cs typeface="微软雅黑"/>
              </a:rPr>
              <a:t>最高降幅超过</a:t>
            </a:r>
            <a:r>
              <a:rPr sz="2450" b="1" spc="10">
                <a:solidFill>
                  <a:srgbClr val="00AFC7"/>
                </a:solidFill>
                <a:latin typeface="微软雅黑"/>
                <a:cs typeface="微软雅黑"/>
              </a:rPr>
              <a:t> 90%</a:t>
            </a:r>
            <a:endParaRPr sz="2450">
              <a:latin typeface="微软雅黑"/>
              <a:cs typeface="微软雅黑"/>
            </a:endParaRPr>
          </a:p>
        </p:txBody>
      </p:sp>
      <p:sp>
        <p:nvSpPr>
          <p:cNvPr id="69" name="object 69"/>
          <p:cNvSpPr txBox="1"/>
          <p:nvPr/>
        </p:nvSpPr>
        <p:spPr>
          <a:xfrm>
            <a:off x="12582458" y="2797580"/>
            <a:ext cx="4657090" cy="353060"/>
          </a:xfrm>
          <a:prstGeom prst="rect">
            <a:avLst/>
          </a:prstGeom>
        </p:spPr>
        <p:txBody>
          <a:bodyPr vert="horz" wrap="square" lIns="0" tIns="12065" rIns="0" bIns="0" rtlCol="0">
            <a:spAutoFit/>
          </a:bodyPr>
          <a:lstStyle/>
          <a:p>
            <a:pPr marL="38100">
              <a:lnSpc>
                <a:spcPct val="100000"/>
              </a:lnSpc>
              <a:spcBef>
                <a:spcPts val="95"/>
              </a:spcBef>
            </a:pPr>
            <a:r>
              <a:rPr sz="2150" spc="-10">
                <a:latin typeface="微软雅黑"/>
                <a:cs typeface="微软雅黑"/>
              </a:rPr>
              <a:t>2017-2023</a:t>
            </a:r>
            <a:r>
              <a:rPr sz="2150" spc="-20">
                <a:latin typeface="微软雅黑"/>
                <a:cs typeface="微软雅黑"/>
              </a:rPr>
              <a:t> </a:t>
            </a:r>
            <a:r>
              <a:rPr sz="2150" spc="-5">
                <a:latin typeface="微软雅黑"/>
                <a:cs typeface="微软雅黑"/>
              </a:rPr>
              <a:t>年医保谈判价格降幅分</a:t>
            </a:r>
            <a:r>
              <a:rPr sz="2150" spc="-15">
                <a:latin typeface="微软雅黑"/>
                <a:cs typeface="微软雅黑"/>
              </a:rPr>
              <a:t>析</a:t>
            </a:r>
            <a:r>
              <a:rPr sz="2100" spc="15" baseline="25793">
                <a:latin typeface="微软雅黑"/>
                <a:cs typeface="微软雅黑"/>
              </a:rPr>
              <a:t>2</a:t>
            </a:r>
            <a:endParaRPr sz="2100" baseline="25793">
              <a:latin typeface="微软雅黑"/>
              <a:cs typeface="微软雅黑"/>
            </a:endParaRPr>
          </a:p>
        </p:txBody>
      </p:sp>
      <p:sp>
        <p:nvSpPr>
          <p:cNvPr id="70" name="object 70"/>
          <p:cNvSpPr/>
          <p:nvPr/>
        </p:nvSpPr>
        <p:spPr>
          <a:xfrm>
            <a:off x="6362319" y="7282081"/>
            <a:ext cx="948690" cy="949960"/>
          </a:xfrm>
          <a:custGeom>
            <a:rect l="l" t="t" r="r" b="b"/>
            <a:pathLst>
              <a:path w="948690" h="949959">
                <a:moveTo>
                  <a:pt x="0" y="474959"/>
                </a:moveTo>
                <a:lnTo>
                  <a:pt x="2448" y="426400"/>
                </a:lnTo>
                <a:lnTo>
                  <a:pt x="9636" y="379243"/>
                </a:lnTo>
                <a:lnTo>
                  <a:pt x="21323" y="333727"/>
                </a:lnTo>
                <a:lnTo>
                  <a:pt x="37273" y="290090"/>
                </a:lnTo>
                <a:lnTo>
                  <a:pt x="57246" y="248573"/>
                </a:lnTo>
                <a:lnTo>
                  <a:pt x="81004" y="209412"/>
                </a:lnTo>
                <a:lnTo>
                  <a:pt x="108309" y="172848"/>
                </a:lnTo>
                <a:lnTo>
                  <a:pt x="138922" y="139118"/>
                </a:lnTo>
                <a:lnTo>
                  <a:pt x="172605" y="108463"/>
                </a:lnTo>
                <a:lnTo>
                  <a:pt x="209121" y="81120"/>
                </a:lnTo>
                <a:lnTo>
                  <a:pt x="248229" y="57328"/>
                </a:lnTo>
                <a:lnTo>
                  <a:pt x="289693" y="37327"/>
                </a:lnTo>
                <a:lnTo>
                  <a:pt x="333273" y="21354"/>
                </a:lnTo>
                <a:lnTo>
                  <a:pt x="378732" y="9650"/>
                </a:lnTo>
                <a:lnTo>
                  <a:pt x="425830" y="2452"/>
                </a:lnTo>
                <a:lnTo>
                  <a:pt x="474331" y="0"/>
                </a:lnTo>
                <a:lnTo>
                  <a:pt x="522831" y="2452"/>
                </a:lnTo>
                <a:lnTo>
                  <a:pt x="569929" y="9650"/>
                </a:lnTo>
                <a:lnTo>
                  <a:pt x="615388" y="21354"/>
                </a:lnTo>
                <a:lnTo>
                  <a:pt x="658968" y="37327"/>
                </a:lnTo>
                <a:lnTo>
                  <a:pt x="700432" y="57328"/>
                </a:lnTo>
                <a:lnTo>
                  <a:pt x="739541" y="81120"/>
                </a:lnTo>
                <a:lnTo>
                  <a:pt x="776056" y="108463"/>
                </a:lnTo>
                <a:lnTo>
                  <a:pt x="809739" y="139118"/>
                </a:lnTo>
                <a:lnTo>
                  <a:pt x="840353" y="172848"/>
                </a:lnTo>
                <a:lnTo>
                  <a:pt x="867658" y="209412"/>
                </a:lnTo>
                <a:lnTo>
                  <a:pt x="891416" y="248573"/>
                </a:lnTo>
                <a:lnTo>
                  <a:pt x="911389" y="290090"/>
                </a:lnTo>
                <a:lnTo>
                  <a:pt x="927338" y="333727"/>
                </a:lnTo>
                <a:lnTo>
                  <a:pt x="939026" y="379243"/>
                </a:lnTo>
                <a:lnTo>
                  <a:pt x="946213" y="426400"/>
                </a:lnTo>
                <a:lnTo>
                  <a:pt x="948662" y="474959"/>
                </a:lnTo>
                <a:lnTo>
                  <a:pt x="946213" y="523518"/>
                </a:lnTo>
                <a:lnTo>
                  <a:pt x="939026" y="570675"/>
                </a:lnTo>
                <a:lnTo>
                  <a:pt x="927338" y="616191"/>
                </a:lnTo>
                <a:lnTo>
                  <a:pt x="911389" y="659827"/>
                </a:lnTo>
                <a:lnTo>
                  <a:pt x="891416" y="701345"/>
                </a:lnTo>
                <a:lnTo>
                  <a:pt x="867658" y="740506"/>
                </a:lnTo>
                <a:lnTo>
                  <a:pt x="840353" y="777070"/>
                </a:lnTo>
                <a:lnTo>
                  <a:pt x="809739" y="810799"/>
                </a:lnTo>
                <a:lnTo>
                  <a:pt x="776056" y="841455"/>
                </a:lnTo>
                <a:lnTo>
                  <a:pt x="739541" y="868798"/>
                </a:lnTo>
                <a:lnTo>
                  <a:pt x="700432" y="892590"/>
                </a:lnTo>
                <a:lnTo>
                  <a:pt x="658968" y="912591"/>
                </a:lnTo>
                <a:lnTo>
                  <a:pt x="615388" y="928564"/>
                </a:lnTo>
                <a:lnTo>
                  <a:pt x="569929" y="940268"/>
                </a:lnTo>
                <a:lnTo>
                  <a:pt x="522831" y="947466"/>
                </a:lnTo>
                <a:lnTo>
                  <a:pt x="474331" y="949918"/>
                </a:lnTo>
                <a:lnTo>
                  <a:pt x="425830" y="947466"/>
                </a:lnTo>
                <a:lnTo>
                  <a:pt x="378732" y="940268"/>
                </a:lnTo>
                <a:lnTo>
                  <a:pt x="333273" y="928564"/>
                </a:lnTo>
                <a:lnTo>
                  <a:pt x="289693" y="912591"/>
                </a:lnTo>
                <a:lnTo>
                  <a:pt x="248229" y="892590"/>
                </a:lnTo>
                <a:lnTo>
                  <a:pt x="209121" y="868798"/>
                </a:lnTo>
                <a:lnTo>
                  <a:pt x="172605" y="841455"/>
                </a:lnTo>
                <a:lnTo>
                  <a:pt x="138922" y="810799"/>
                </a:lnTo>
                <a:lnTo>
                  <a:pt x="108309" y="777070"/>
                </a:lnTo>
                <a:lnTo>
                  <a:pt x="81004" y="740506"/>
                </a:lnTo>
                <a:lnTo>
                  <a:pt x="57246" y="701345"/>
                </a:lnTo>
                <a:lnTo>
                  <a:pt x="37273" y="659827"/>
                </a:lnTo>
                <a:lnTo>
                  <a:pt x="21323" y="616191"/>
                </a:lnTo>
                <a:lnTo>
                  <a:pt x="9636" y="570675"/>
                </a:lnTo>
                <a:lnTo>
                  <a:pt x="2448" y="523518"/>
                </a:lnTo>
                <a:lnTo>
                  <a:pt x="0" y="474959"/>
                </a:lnTo>
                <a:close/>
              </a:path>
            </a:pathLst>
          </a:custGeom>
          <a:ln w="31412">
            <a:solidFill>
              <a:srgbClr val="2E5496"/>
            </a:solidFill>
          </a:ln>
        </p:spPr>
        <p:txBody>
          <a:bodyPr wrap="square" lIns="0" tIns="0" rIns="0" bIns="0" rtlCol="0"/>
          <a:lstStyle/>
          <a:p/>
        </p:txBody>
      </p:sp>
      <p:sp>
        <p:nvSpPr>
          <p:cNvPr id="71" name="object 71"/>
          <p:cNvSpPr txBox="1"/>
          <p:nvPr/>
        </p:nvSpPr>
        <p:spPr>
          <a:xfrm>
            <a:off x="6637463" y="7598167"/>
            <a:ext cx="397510" cy="301625"/>
          </a:xfrm>
          <a:prstGeom prst="rect">
            <a:avLst/>
          </a:prstGeom>
        </p:spPr>
        <p:txBody>
          <a:bodyPr vert="horz" wrap="square" lIns="0" tIns="13970" rIns="0" bIns="0" rtlCol="0">
            <a:spAutoFit/>
          </a:bodyPr>
          <a:lstStyle/>
          <a:p>
            <a:pPr marL="12700">
              <a:lnSpc>
                <a:spcPct val="100000"/>
              </a:lnSpc>
              <a:spcBef>
                <a:spcPts val="110"/>
              </a:spcBef>
            </a:pPr>
            <a:r>
              <a:rPr sz="1800" b="1" spc="5">
                <a:latin typeface="微软雅黑"/>
                <a:cs typeface="微软雅黑"/>
              </a:rPr>
              <a:t>＋1</a:t>
            </a:r>
            <a:endParaRPr sz="1800">
              <a:latin typeface="微软雅黑"/>
              <a:cs typeface="微软雅黑"/>
            </a:endParaRPr>
          </a:p>
        </p:txBody>
      </p:sp>
      <p:sp>
        <p:nvSpPr>
          <p:cNvPr id="73" name="object 73"/>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13</a:t>
            </a:fld>
            <a:r>
              <a:rPr spc="15"/>
              <a:t>－</a:t>
            </a:r>
          </a:p>
        </p:txBody>
      </p:sp>
      <p:sp>
        <p:nvSpPr>
          <p:cNvPr id="72" name="object 72"/>
          <p:cNvSpPr txBox="1"/>
          <p:nvPr/>
        </p:nvSpPr>
        <p:spPr>
          <a:xfrm>
            <a:off x="7407223" y="7385084"/>
            <a:ext cx="2530475" cy="679450"/>
          </a:xfrm>
          <a:prstGeom prst="rect">
            <a:avLst/>
          </a:prstGeom>
        </p:spPr>
        <p:txBody>
          <a:bodyPr vert="horz" wrap="square" lIns="0" tIns="12065" rIns="0" bIns="0" rtlCol="0">
            <a:spAutoFit/>
          </a:bodyPr>
          <a:lstStyle/>
          <a:p>
            <a:pPr marL="38100">
              <a:lnSpc>
                <a:spcPts val="2575"/>
              </a:lnSpc>
              <a:spcBef>
                <a:spcPts val="95"/>
              </a:spcBef>
            </a:pPr>
            <a:r>
              <a:rPr sz="2150" spc="-5">
                <a:latin typeface="微软雅黑"/>
                <a:cs typeface="微软雅黑"/>
              </a:rPr>
              <a:t>独家药品直接调入</a:t>
            </a:r>
            <a:r>
              <a:rPr sz="2100" spc="15" baseline="25793">
                <a:latin typeface="微软雅黑"/>
                <a:cs typeface="微软雅黑"/>
              </a:rPr>
              <a:t>3</a:t>
            </a:r>
            <a:endParaRPr sz="2100" baseline="25793">
              <a:latin typeface="微软雅黑"/>
              <a:cs typeface="微软雅黑"/>
            </a:endParaRPr>
          </a:p>
          <a:p>
            <a:pPr marL="38100">
              <a:lnSpc>
                <a:spcPts val="2575"/>
              </a:lnSpc>
            </a:pPr>
            <a:r>
              <a:rPr sz="2150" spc="-5">
                <a:latin typeface="微软雅黑"/>
                <a:cs typeface="微软雅黑"/>
              </a:rPr>
              <a:t>（第八批集采药品）</a:t>
            </a:r>
            <a:endParaRPr sz="2150">
              <a:latin typeface="微软雅黑"/>
              <a:cs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29497"/>
            <a:ext cx="13627736" cy="1835150"/>
          </a:xfrm>
          <a:prstGeom prst="rect">
            <a:avLst/>
          </a:prstGeom>
        </p:spPr>
        <p:txBody>
          <a:bodyPr vert="horz" wrap="square" lIns="0" tIns="12065" rIns="0" bIns="0" rtlCol="0">
            <a:spAutoFit/>
          </a:bodyPr>
          <a:lstStyle/>
          <a:p>
            <a:pPr marL="12700" marR="5080" algn="just">
              <a:lnSpc>
                <a:spcPct val="100200"/>
              </a:lnSpc>
              <a:spcBef>
                <a:spcPts val="95"/>
              </a:spcBef>
            </a:pPr>
            <a:r>
              <a:rPr sz="3950" spc="5">
                <a:solidFill>
                  <a:srgbClr val="000000"/>
                </a:solidFill>
              </a:rPr>
              <a:t>从</a:t>
            </a:r>
            <a:r>
              <a:rPr sz="3950" spc="-15">
                <a:solidFill>
                  <a:srgbClr val="000000"/>
                </a:solidFill>
              </a:rPr>
              <a:t> </a:t>
            </a:r>
            <a:r>
              <a:rPr sz="3950">
                <a:solidFill>
                  <a:srgbClr val="000000"/>
                </a:solidFill>
              </a:rPr>
              <a:t>2019</a:t>
            </a:r>
            <a:r>
              <a:rPr sz="3950" spc="-20">
                <a:solidFill>
                  <a:srgbClr val="000000"/>
                </a:solidFill>
              </a:rPr>
              <a:t> </a:t>
            </a:r>
            <a:r>
              <a:rPr sz="3950" spc="5">
                <a:solidFill>
                  <a:srgbClr val="000000"/>
                </a:solidFill>
              </a:rPr>
              <a:t>年以来，谈判成功率逐年提升；近三年目录外新增纳 </a:t>
            </a:r>
            <a:r>
              <a:rPr sz="3950">
                <a:solidFill>
                  <a:srgbClr val="000000"/>
                </a:solidFill>
              </a:rPr>
              <a:t>入的国产药品数量显著提高</a:t>
            </a:r>
            <a:r>
              <a:rPr sz="3950" spc="5">
                <a:solidFill>
                  <a:srgbClr val="000000"/>
                </a:solidFill>
              </a:rPr>
              <a:t>；新调入的目录外药品中西药</a:t>
            </a:r>
            <a:r>
              <a:rPr sz="3950" spc="-20">
                <a:solidFill>
                  <a:srgbClr val="000000"/>
                </a:solidFill>
              </a:rPr>
              <a:t>占</a:t>
            </a:r>
            <a:r>
              <a:rPr sz="3950" spc="5">
                <a:solidFill>
                  <a:srgbClr val="000000"/>
                </a:solidFill>
              </a:rPr>
              <a:t>比 超过</a:t>
            </a:r>
            <a:r>
              <a:rPr sz="3950" spc="-5">
                <a:solidFill>
                  <a:srgbClr val="000000"/>
                </a:solidFill>
              </a:rPr>
              <a:t> </a:t>
            </a:r>
            <a:r>
              <a:rPr sz="3950" spc="5">
                <a:solidFill>
                  <a:srgbClr val="000000"/>
                </a:solidFill>
              </a:rPr>
              <a:t>90%</a:t>
            </a:r>
            <a:endParaRPr sz="3950"/>
          </a:p>
        </p:txBody>
      </p:sp>
      <p:sp>
        <p:nvSpPr>
          <p:cNvPr id="3" name="object 3"/>
          <p:cNvSpPr/>
          <p:nvPr/>
        </p:nvSpPr>
        <p:spPr>
          <a:xfrm>
            <a:off x="6282" y="2201398"/>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1791AB"/>
          </a:solidFill>
        </p:spPr>
        <p:txBody>
          <a:bodyPr wrap="square" lIns="0" tIns="0" rIns="0" bIns="0" rtlCol="0"/>
          <a:lstStyle/>
          <a:p/>
        </p:txBody>
      </p:sp>
      <p:sp>
        <p:nvSpPr>
          <p:cNvPr id="4" name="object 4"/>
          <p:cNvSpPr txBox="1"/>
          <p:nvPr/>
        </p:nvSpPr>
        <p:spPr>
          <a:xfrm>
            <a:off x="172257" y="2263356"/>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b="1" spc="20">
                <a:solidFill>
                  <a:srgbClr val="FFFFFF"/>
                </a:solidFill>
                <a:latin typeface="微软雅黑"/>
                <a:cs typeface="微软雅黑"/>
              </a:rPr>
              <a:t>目录 外药 品准 </a:t>
            </a:r>
            <a:r>
              <a:rPr sz="1950" b="1" spc="25">
                <a:solidFill>
                  <a:srgbClr val="FFFFFF"/>
                </a:solidFill>
                <a:latin typeface="微软雅黑"/>
                <a:cs typeface="微软雅黑"/>
              </a:rPr>
              <a:t>入</a:t>
            </a:r>
            <a:endParaRPr sz="1950">
              <a:latin typeface="微软雅黑"/>
              <a:cs typeface="微软雅黑"/>
            </a:endParaRPr>
          </a:p>
        </p:txBody>
      </p:sp>
      <p:sp>
        <p:nvSpPr>
          <p:cNvPr id="5" name="object 5"/>
          <p:cNvSpPr/>
          <p:nvPr/>
        </p:nvSpPr>
        <p:spPr>
          <a:xfrm>
            <a:off x="6282" y="3658946"/>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79C2C6"/>
          </a:solidFill>
        </p:spPr>
        <p:txBody>
          <a:bodyPr wrap="square" lIns="0" tIns="0" rIns="0" bIns="0" rtlCol="0"/>
          <a:lstStyle/>
          <a:p/>
        </p:txBody>
      </p:sp>
      <p:sp>
        <p:nvSpPr>
          <p:cNvPr id="6" name="object 6"/>
          <p:cNvSpPr txBox="1"/>
          <p:nvPr/>
        </p:nvSpPr>
        <p:spPr>
          <a:xfrm>
            <a:off x="1221324" y="2201398"/>
            <a:ext cx="5424805" cy="1093470"/>
          </a:xfrm>
          <a:prstGeom prst="rect">
            <a:avLst/>
          </a:prstGeom>
          <a:solidFill>
            <a:srgbClr val="00AFC7"/>
          </a:solidFill>
        </p:spPr>
        <p:txBody>
          <a:bodyPr vert="horz" wrap="square" lIns="0" tIns="2540" rIns="0" bIns="0" rtlCol="0">
            <a:spAutoFit/>
          </a:bodyPr>
          <a:lstStyle/>
          <a:p>
            <a:pPr>
              <a:lnSpc>
                <a:spcPct val="100000"/>
              </a:lnSpc>
              <a:spcBef>
                <a:spcPts val="20"/>
              </a:spcBef>
            </a:pPr>
            <a:endParaRPr sz="2450">
              <a:latin typeface="Times New Roman"/>
              <a:cs typeface="Times New Roman"/>
            </a:endParaRPr>
          </a:p>
          <a:p>
            <a:pPr algn="ctr">
              <a:lnSpc>
                <a:spcPct val="100000"/>
              </a:lnSpc>
            </a:pPr>
            <a:r>
              <a:rPr sz="2300" b="1" spc="5">
                <a:solidFill>
                  <a:srgbClr val="FFFFFF"/>
                </a:solidFill>
                <a:latin typeface="微软雅黑"/>
                <a:cs typeface="微软雅黑"/>
              </a:rPr>
              <a:t>近几年目录外药品谈判成功率</a:t>
            </a:r>
            <a:endParaRPr sz="2300">
              <a:latin typeface="微软雅黑"/>
              <a:cs typeface="微软雅黑"/>
            </a:endParaRPr>
          </a:p>
        </p:txBody>
      </p:sp>
      <p:sp>
        <p:nvSpPr>
          <p:cNvPr id="7" name="object 7"/>
          <p:cNvSpPr txBox="1"/>
          <p:nvPr/>
        </p:nvSpPr>
        <p:spPr>
          <a:xfrm>
            <a:off x="7458620" y="2201398"/>
            <a:ext cx="5424805" cy="1093470"/>
          </a:xfrm>
          <a:prstGeom prst="rect">
            <a:avLst/>
          </a:prstGeom>
          <a:solidFill>
            <a:srgbClr val="00AFC7"/>
          </a:solidFill>
        </p:spPr>
        <p:txBody>
          <a:bodyPr vert="horz" wrap="square" lIns="0" tIns="184150" rIns="0" bIns="0" rtlCol="0">
            <a:spAutoFit/>
          </a:bodyPr>
          <a:lstStyle/>
          <a:p>
            <a:pPr algn="ctr">
              <a:lnSpc>
                <a:spcPct val="100000"/>
              </a:lnSpc>
              <a:spcBef>
                <a:spcPts val="1450"/>
              </a:spcBef>
            </a:pPr>
            <a:r>
              <a:rPr sz="2300" b="1">
                <a:solidFill>
                  <a:srgbClr val="FFFFFF"/>
                </a:solidFill>
                <a:latin typeface="微软雅黑"/>
                <a:cs typeface="微软雅黑"/>
              </a:rPr>
              <a:t>2021-2023</a:t>
            </a:r>
            <a:r>
              <a:rPr sz="2300" b="1" spc="-45">
                <a:solidFill>
                  <a:srgbClr val="FFFFFF"/>
                </a:solidFill>
                <a:latin typeface="微软雅黑"/>
                <a:cs typeface="微软雅黑"/>
              </a:rPr>
              <a:t> </a:t>
            </a:r>
            <a:r>
              <a:rPr sz="2300" b="1" spc="5">
                <a:solidFill>
                  <a:srgbClr val="FFFFFF"/>
                </a:solidFill>
                <a:latin typeface="微软雅黑"/>
                <a:cs typeface="微软雅黑"/>
              </a:rPr>
              <a:t>年目录外谈判新增药品国产</a:t>
            </a:r>
            <a:endParaRPr sz="2300">
              <a:latin typeface="微软雅黑"/>
              <a:cs typeface="微软雅黑"/>
            </a:endParaRPr>
          </a:p>
          <a:p>
            <a:pPr algn="ctr">
              <a:lnSpc>
                <a:spcPct val="100000"/>
              </a:lnSpc>
              <a:spcBef>
                <a:spcPts val="15"/>
              </a:spcBef>
            </a:pPr>
            <a:r>
              <a:rPr sz="2300" b="1" spc="-5">
                <a:solidFill>
                  <a:srgbClr val="FFFFFF"/>
                </a:solidFill>
                <a:latin typeface="微软雅黑"/>
                <a:cs typeface="微软雅黑"/>
              </a:rPr>
              <a:t>/</a:t>
            </a:r>
            <a:r>
              <a:rPr sz="2300" b="1" spc="5">
                <a:solidFill>
                  <a:srgbClr val="FFFFFF"/>
                </a:solidFill>
                <a:latin typeface="微软雅黑"/>
                <a:cs typeface="微软雅黑"/>
              </a:rPr>
              <a:t>进口分布情况</a:t>
            </a:r>
            <a:r>
              <a:rPr sz="2300" b="1">
                <a:solidFill>
                  <a:srgbClr val="FFFFFF"/>
                </a:solidFill>
                <a:latin typeface="微软雅黑"/>
                <a:cs typeface="微软雅黑"/>
              </a:rPr>
              <a:t>*</a:t>
            </a:r>
            <a:endParaRPr sz="2300">
              <a:latin typeface="微软雅黑"/>
              <a:cs typeface="微软雅黑"/>
            </a:endParaRPr>
          </a:p>
        </p:txBody>
      </p:sp>
      <p:sp>
        <p:nvSpPr>
          <p:cNvPr id="8" name="object 8"/>
          <p:cNvSpPr txBox="1"/>
          <p:nvPr/>
        </p:nvSpPr>
        <p:spPr>
          <a:xfrm>
            <a:off x="13620528" y="2201398"/>
            <a:ext cx="5426075" cy="1093470"/>
          </a:xfrm>
          <a:prstGeom prst="rect">
            <a:avLst/>
          </a:prstGeom>
          <a:solidFill>
            <a:srgbClr val="00AFC7"/>
          </a:solidFill>
        </p:spPr>
        <p:txBody>
          <a:bodyPr vert="horz" wrap="square" lIns="0" tIns="182880" rIns="0" bIns="0" rtlCol="0">
            <a:spAutoFit/>
          </a:bodyPr>
          <a:lstStyle/>
          <a:p>
            <a:pPr marL="1833880" marR="180340" indent="-1645285">
              <a:lnSpc>
                <a:spcPct val="100400"/>
              </a:lnSpc>
              <a:spcBef>
                <a:spcPts val="1440"/>
              </a:spcBef>
            </a:pPr>
            <a:r>
              <a:rPr sz="2300" b="1">
                <a:solidFill>
                  <a:srgbClr val="FFFFFF"/>
                </a:solidFill>
                <a:latin typeface="微软雅黑"/>
                <a:cs typeface="微软雅黑"/>
              </a:rPr>
              <a:t>2023</a:t>
            </a:r>
            <a:r>
              <a:rPr sz="2300" b="1" spc="-80">
                <a:solidFill>
                  <a:srgbClr val="FFFFFF"/>
                </a:solidFill>
                <a:latin typeface="微软雅黑"/>
                <a:cs typeface="微软雅黑"/>
              </a:rPr>
              <a:t> </a:t>
            </a:r>
            <a:r>
              <a:rPr sz="2300" b="1" spc="5">
                <a:solidFill>
                  <a:srgbClr val="FFFFFF"/>
                </a:solidFill>
                <a:latin typeface="微软雅黑"/>
                <a:cs typeface="微软雅黑"/>
              </a:rPr>
              <a:t>年成功谈判的目录外药品中西药</a:t>
            </a:r>
            <a:r>
              <a:rPr sz="2300" b="1">
                <a:solidFill>
                  <a:srgbClr val="FFFFFF"/>
                </a:solidFill>
                <a:latin typeface="微软雅黑"/>
                <a:cs typeface="微软雅黑"/>
              </a:rPr>
              <a:t>/  </a:t>
            </a:r>
            <a:r>
              <a:rPr sz="2300" b="1" spc="5">
                <a:solidFill>
                  <a:srgbClr val="FFFFFF"/>
                </a:solidFill>
                <a:latin typeface="微软雅黑"/>
                <a:cs typeface="微软雅黑"/>
              </a:rPr>
              <a:t>中药分布情况</a:t>
            </a:r>
            <a:endParaRPr sz="2300">
              <a:latin typeface="微软雅黑"/>
              <a:cs typeface="微软雅黑"/>
            </a:endParaRPr>
          </a:p>
        </p:txBody>
      </p:sp>
      <p:sp>
        <p:nvSpPr>
          <p:cNvPr id="9" name="object 9"/>
          <p:cNvSpPr/>
          <p:nvPr/>
        </p:nvSpPr>
        <p:spPr>
          <a:xfrm>
            <a:off x="14267521" y="4725294"/>
            <a:ext cx="4545330" cy="4533900"/>
          </a:xfrm>
          <a:custGeom>
            <a:rect l="l" t="t" r="r" b="b"/>
            <a:pathLst>
              <a:path w="4545330" h="4533900">
                <a:moveTo>
                  <a:pt x="2557442" y="4521200"/>
                </a:moveTo>
                <a:lnTo>
                  <a:pt x="1987341" y="4521200"/>
                </a:lnTo>
                <a:lnTo>
                  <a:pt x="2034173" y="4533900"/>
                </a:lnTo>
                <a:lnTo>
                  <a:pt x="2510609" y="4533900"/>
                </a:lnTo>
                <a:lnTo>
                  <a:pt x="2557442" y="4521200"/>
                </a:lnTo>
                <a:close/>
              </a:path>
              <a:path w="4545330" h="4533900">
                <a:moveTo>
                  <a:pt x="2696137" y="4495800"/>
                </a:moveTo>
                <a:lnTo>
                  <a:pt x="1848645" y="4495800"/>
                </a:lnTo>
                <a:lnTo>
                  <a:pt x="1940802" y="4521200"/>
                </a:lnTo>
                <a:lnTo>
                  <a:pt x="2603980" y="4521200"/>
                </a:lnTo>
                <a:lnTo>
                  <a:pt x="2696137" y="4495800"/>
                </a:lnTo>
                <a:close/>
              </a:path>
              <a:path w="4545330" h="4533900">
                <a:moveTo>
                  <a:pt x="1054732" y="342900"/>
                </a:moveTo>
                <a:lnTo>
                  <a:pt x="1013159" y="381000"/>
                </a:lnTo>
                <a:lnTo>
                  <a:pt x="972297" y="406400"/>
                </a:lnTo>
                <a:lnTo>
                  <a:pt x="932155" y="431800"/>
                </a:lnTo>
                <a:lnTo>
                  <a:pt x="892741" y="457200"/>
                </a:lnTo>
                <a:lnTo>
                  <a:pt x="854061" y="495300"/>
                </a:lnTo>
                <a:lnTo>
                  <a:pt x="816126" y="520700"/>
                </a:lnTo>
                <a:lnTo>
                  <a:pt x="778941" y="558800"/>
                </a:lnTo>
                <a:lnTo>
                  <a:pt x="742517" y="584200"/>
                </a:lnTo>
                <a:lnTo>
                  <a:pt x="706860" y="622300"/>
                </a:lnTo>
                <a:lnTo>
                  <a:pt x="671978" y="660400"/>
                </a:lnTo>
                <a:lnTo>
                  <a:pt x="637880" y="685800"/>
                </a:lnTo>
                <a:lnTo>
                  <a:pt x="604574" y="723900"/>
                </a:lnTo>
                <a:lnTo>
                  <a:pt x="572068" y="762000"/>
                </a:lnTo>
                <a:lnTo>
                  <a:pt x="540369" y="800100"/>
                </a:lnTo>
                <a:lnTo>
                  <a:pt x="509486" y="838200"/>
                </a:lnTo>
                <a:lnTo>
                  <a:pt x="479427" y="876300"/>
                </a:lnTo>
                <a:lnTo>
                  <a:pt x="450199" y="914400"/>
                </a:lnTo>
                <a:lnTo>
                  <a:pt x="421812" y="952500"/>
                </a:lnTo>
                <a:lnTo>
                  <a:pt x="394272" y="990600"/>
                </a:lnTo>
                <a:lnTo>
                  <a:pt x="367588" y="1028700"/>
                </a:lnTo>
                <a:lnTo>
                  <a:pt x="341768" y="1066800"/>
                </a:lnTo>
                <a:lnTo>
                  <a:pt x="316820" y="1104900"/>
                </a:lnTo>
                <a:lnTo>
                  <a:pt x="292753" y="1155700"/>
                </a:lnTo>
                <a:lnTo>
                  <a:pt x="269573" y="1193800"/>
                </a:lnTo>
                <a:lnTo>
                  <a:pt x="247289" y="1231900"/>
                </a:lnTo>
                <a:lnTo>
                  <a:pt x="225909" y="1282700"/>
                </a:lnTo>
                <a:lnTo>
                  <a:pt x="205442" y="1320800"/>
                </a:lnTo>
                <a:lnTo>
                  <a:pt x="185894" y="1371600"/>
                </a:lnTo>
                <a:lnTo>
                  <a:pt x="167275" y="1409700"/>
                </a:lnTo>
                <a:lnTo>
                  <a:pt x="149592" y="1460500"/>
                </a:lnTo>
                <a:lnTo>
                  <a:pt x="132853" y="1498600"/>
                </a:lnTo>
                <a:lnTo>
                  <a:pt x="117066" y="1549400"/>
                </a:lnTo>
                <a:lnTo>
                  <a:pt x="102240" y="1587500"/>
                </a:lnTo>
                <a:lnTo>
                  <a:pt x="88382" y="1638300"/>
                </a:lnTo>
                <a:lnTo>
                  <a:pt x="75500" y="1689100"/>
                </a:lnTo>
                <a:lnTo>
                  <a:pt x="63603" y="1739900"/>
                </a:lnTo>
                <a:lnTo>
                  <a:pt x="52698" y="1778000"/>
                </a:lnTo>
                <a:lnTo>
                  <a:pt x="42794" y="1828800"/>
                </a:lnTo>
                <a:lnTo>
                  <a:pt x="33898" y="1879600"/>
                </a:lnTo>
                <a:lnTo>
                  <a:pt x="26019" y="1930400"/>
                </a:lnTo>
                <a:lnTo>
                  <a:pt x="19164" y="1968500"/>
                </a:lnTo>
                <a:lnTo>
                  <a:pt x="13342" y="2019300"/>
                </a:lnTo>
                <a:lnTo>
                  <a:pt x="8560" y="2070100"/>
                </a:lnTo>
                <a:lnTo>
                  <a:pt x="4827" y="2120900"/>
                </a:lnTo>
                <a:lnTo>
                  <a:pt x="2150" y="2171700"/>
                </a:lnTo>
                <a:lnTo>
                  <a:pt x="539" y="2222500"/>
                </a:lnTo>
                <a:lnTo>
                  <a:pt x="0" y="2273300"/>
                </a:lnTo>
                <a:lnTo>
                  <a:pt x="500" y="2311400"/>
                </a:lnTo>
                <a:lnTo>
                  <a:pt x="1993" y="2362200"/>
                </a:lnTo>
                <a:lnTo>
                  <a:pt x="4470" y="2413000"/>
                </a:lnTo>
                <a:lnTo>
                  <a:pt x="7921" y="2463800"/>
                </a:lnTo>
                <a:lnTo>
                  <a:pt x="12335" y="2501900"/>
                </a:lnTo>
                <a:lnTo>
                  <a:pt x="17704" y="2552700"/>
                </a:lnTo>
                <a:lnTo>
                  <a:pt x="24017" y="2603500"/>
                </a:lnTo>
                <a:lnTo>
                  <a:pt x="31264" y="2641600"/>
                </a:lnTo>
                <a:lnTo>
                  <a:pt x="39436" y="2692400"/>
                </a:lnTo>
                <a:lnTo>
                  <a:pt x="48522" y="2743200"/>
                </a:lnTo>
                <a:lnTo>
                  <a:pt x="58513" y="2781300"/>
                </a:lnTo>
                <a:lnTo>
                  <a:pt x="69398" y="2832100"/>
                </a:lnTo>
                <a:lnTo>
                  <a:pt x="81169" y="2870200"/>
                </a:lnTo>
                <a:lnTo>
                  <a:pt x="93815" y="2921000"/>
                </a:lnTo>
                <a:lnTo>
                  <a:pt x="107326" y="2959100"/>
                </a:lnTo>
                <a:lnTo>
                  <a:pt x="121693" y="2997200"/>
                </a:lnTo>
                <a:lnTo>
                  <a:pt x="136905" y="3048000"/>
                </a:lnTo>
                <a:lnTo>
                  <a:pt x="152953" y="3086100"/>
                </a:lnTo>
                <a:lnTo>
                  <a:pt x="169827" y="3136900"/>
                </a:lnTo>
                <a:lnTo>
                  <a:pt x="187517" y="3175000"/>
                </a:lnTo>
                <a:lnTo>
                  <a:pt x="206013" y="3213100"/>
                </a:lnTo>
                <a:lnTo>
                  <a:pt x="225305" y="3251200"/>
                </a:lnTo>
                <a:lnTo>
                  <a:pt x="245384" y="3302000"/>
                </a:lnTo>
                <a:lnTo>
                  <a:pt x="266239" y="3340100"/>
                </a:lnTo>
                <a:lnTo>
                  <a:pt x="287861" y="3378200"/>
                </a:lnTo>
                <a:lnTo>
                  <a:pt x="310240" y="3416300"/>
                </a:lnTo>
                <a:lnTo>
                  <a:pt x="333366" y="3454400"/>
                </a:lnTo>
                <a:lnTo>
                  <a:pt x="357229" y="3492500"/>
                </a:lnTo>
                <a:lnTo>
                  <a:pt x="381819" y="3530600"/>
                </a:lnTo>
                <a:lnTo>
                  <a:pt x="407127" y="3568700"/>
                </a:lnTo>
                <a:lnTo>
                  <a:pt x="433143" y="3606800"/>
                </a:lnTo>
                <a:lnTo>
                  <a:pt x="459856" y="3644900"/>
                </a:lnTo>
                <a:lnTo>
                  <a:pt x="487257" y="3670300"/>
                </a:lnTo>
                <a:lnTo>
                  <a:pt x="515336" y="3708400"/>
                </a:lnTo>
                <a:lnTo>
                  <a:pt x="544083" y="3746500"/>
                </a:lnTo>
                <a:lnTo>
                  <a:pt x="573488" y="3771900"/>
                </a:lnTo>
                <a:lnTo>
                  <a:pt x="603542" y="3810000"/>
                </a:lnTo>
                <a:lnTo>
                  <a:pt x="634234" y="3848100"/>
                </a:lnTo>
                <a:lnTo>
                  <a:pt x="665555" y="3873500"/>
                </a:lnTo>
                <a:lnTo>
                  <a:pt x="697495" y="3911600"/>
                </a:lnTo>
                <a:lnTo>
                  <a:pt x="730044" y="3937000"/>
                </a:lnTo>
                <a:lnTo>
                  <a:pt x="763192" y="3962400"/>
                </a:lnTo>
                <a:lnTo>
                  <a:pt x="796929" y="4000500"/>
                </a:lnTo>
                <a:lnTo>
                  <a:pt x="831246" y="4025900"/>
                </a:lnTo>
                <a:lnTo>
                  <a:pt x="866133" y="4051300"/>
                </a:lnTo>
                <a:lnTo>
                  <a:pt x="901579" y="4076700"/>
                </a:lnTo>
                <a:lnTo>
                  <a:pt x="937574" y="4102100"/>
                </a:lnTo>
                <a:lnTo>
                  <a:pt x="974110" y="4127500"/>
                </a:lnTo>
                <a:lnTo>
                  <a:pt x="1048763" y="4178300"/>
                </a:lnTo>
                <a:lnTo>
                  <a:pt x="1125457" y="4229100"/>
                </a:lnTo>
                <a:lnTo>
                  <a:pt x="1204114" y="4279900"/>
                </a:lnTo>
                <a:lnTo>
                  <a:pt x="1244154" y="4292600"/>
                </a:lnTo>
                <a:lnTo>
                  <a:pt x="1284655" y="4318000"/>
                </a:lnTo>
                <a:lnTo>
                  <a:pt x="1325607" y="4330700"/>
                </a:lnTo>
                <a:lnTo>
                  <a:pt x="1367000" y="4356100"/>
                </a:lnTo>
                <a:lnTo>
                  <a:pt x="1451073" y="4381500"/>
                </a:lnTo>
                <a:lnTo>
                  <a:pt x="1493731" y="4406900"/>
                </a:lnTo>
                <a:lnTo>
                  <a:pt x="1803047" y="4495800"/>
                </a:lnTo>
                <a:lnTo>
                  <a:pt x="2741736" y="4495800"/>
                </a:lnTo>
                <a:lnTo>
                  <a:pt x="3051051" y="4406900"/>
                </a:lnTo>
                <a:lnTo>
                  <a:pt x="3093709" y="4381500"/>
                </a:lnTo>
                <a:lnTo>
                  <a:pt x="3177782" y="4356100"/>
                </a:lnTo>
                <a:lnTo>
                  <a:pt x="3219175" y="4330700"/>
                </a:lnTo>
                <a:lnTo>
                  <a:pt x="3260128" y="4318000"/>
                </a:lnTo>
                <a:lnTo>
                  <a:pt x="3300629" y="4292600"/>
                </a:lnTo>
                <a:lnTo>
                  <a:pt x="3340668" y="4279900"/>
                </a:lnTo>
                <a:lnTo>
                  <a:pt x="3419325" y="4229100"/>
                </a:lnTo>
                <a:lnTo>
                  <a:pt x="3496019" y="4178300"/>
                </a:lnTo>
                <a:lnTo>
                  <a:pt x="3570672" y="4127500"/>
                </a:lnTo>
                <a:lnTo>
                  <a:pt x="3607208" y="4102100"/>
                </a:lnTo>
                <a:lnTo>
                  <a:pt x="3643203" y="4076700"/>
                </a:lnTo>
                <a:lnTo>
                  <a:pt x="3678650" y="4051300"/>
                </a:lnTo>
                <a:lnTo>
                  <a:pt x="3713536" y="4025900"/>
                </a:lnTo>
                <a:lnTo>
                  <a:pt x="3747853" y="4000500"/>
                </a:lnTo>
                <a:lnTo>
                  <a:pt x="3781590" y="3962400"/>
                </a:lnTo>
                <a:lnTo>
                  <a:pt x="3814738" y="3937000"/>
                </a:lnTo>
                <a:lnTo>
                  <a:pt x="3847287" y="3911600"/>
                </a:lnTo>
                <a:lnTo>
                  <a:pt x="3879227" y="3873500"/>
                </a:lnTo>
                <a:lnTo>
                  <a:pt x="3910548" y="3848100"/>
                </a:lnTo>
                <a:lnTo>
                  <a:pt x="3941240" y="3810000"/>
                </a:lnTo>
                <a:lnTo>
                  <a:pt x="3971294" y="3771900"/>
                </a:lnTo>
                <a:lnTo>
                  <a:pt x="4000700" y="3746500"/>
                </a:lnTo>
                <a:lnTo>
                  <a:pt x="4029447" y="3708400"/>
                </a:lnTo>
                <a:lnTo>
                  <a:pt x="4057525" y="3670300"/>
                </a:lnTo>
                <a:lnTo>
                  <a:pt x="4084926" y="3644900"/>
                </a:lnTo>
                <a:lnTo>
                  <a:pt x="4111639" y="3606800"/>
                </a:lnTo>
                <a:lnTo>
                  <a:pt x="4137655" y="3568700"/>
                </a:lnTo>
                <a:lnTo>
                  <a:pt x="4162963" y="3530600"/>
                </a:lnTo>
                <a:lnTo>
                  <a:pt x="4187553" y="3492500"/>
                </a:lnTo>
                <a:lnTo>
                  <a:pt x="4211416" y="3454400"/>
                </a:lnTo>
                <a:lnTo>
                  <a:pt x="4234542" y="3416300"/>
                </a:lnTo>
                <a:lnTo>
                  <a:pt x="4256921" y="3378200"/>
                </a:lnTo>
                <a:lnTo>
                  <a:pt x="4278543" y="3340100"/>
                </a:lnTo>
                <a:lnTo>
                  <a:pt x="4299398" y="3302000"/>
                </a:lnTo>
                <a:lnTo>
                  <a:pt x="4319477" y="3251200"/>
                </a:lnTo>
                <a:lnTo>
                  <a:pt x="4338769" y="3213100"/>
                </a:lnTo>
                <a:lnTo>
                  <a:pt x="4357265" y="3175000"/>
                </a:lnTo>
                <a:lnTo>
                  <a:pt x="4374955" y="3136900"/>
                </a:lnTo>
                <a:lnTo>
                  <a:pt x="4391829" y="3086100"/>
                </a:lnTo>
                <a:lnTo>
                  <a:pt x="4407877" y="3048000"/>
                </a:lnTo>
                <a:lnTo>
                  <a:pt x="4423089" y="2997200"/>
                </a:lnTo>
                <a:lnTo>
                  <a:pt x="4437456" y="2959100"/>
                </a:lnTo>
                <a:lnTo>
                  <a:pt x="4450967" y="2921000"/>
                </a:lnTo>
                <a:lnTo>
                  <a:pt x="4463613" y="2870200"/>
                </a:lnTo>
                <a:lnTo>
                  <a:pt x="4475384" y="2832100"/>
                </a:lnTo>
                <a:lnTo>
                  <a:pt x="4486269" y="2781300"/>
                </a:lnTo>
                <a:lnTo>
                  <a:pt x="4496260" y="2743200"/>
                </a:lnTo>
                <a:lnTo>
                  <a:pt x="4505346" y="2692400"/>
                </a:lnTo>
                <a:lnTo>
                  <a:pt x="4513518" y="2641600"/>
                </a:lnTo>
                <a:lnTo>
                  <a:pt x="4520765" y="2603500"/>
                </a:lnTo>
                <a:lnTo>
                  <a:pt x="4527078" y="2552700"/>
                </a:lnTo>
                <a:lnTo>
                  <a:pt x="4532447" y="2501900"/>
                </a:lnTo>
                <a:lnTo>
                  <a:pt x="4536861" y="2463800"/>
                </a:lnTo>
                <a:lnTo>
                  <a:pt x="4540312" y="2413000"/>
                </a:lnTo>
                <a:lnTo>
                  <a:pt x="4542789" y="2362200"/>
                </a:lnTo>
                <a:lnTo>
                  <a:pt x="4544283" y="2311400"/>
                </a:lnTo>
                <a:lnTo>
                  <a:pt x="4544783" y="2273300"/>
                </a:lnTo>
                <a:lnTo>
                  <a:pt x="2272391" y="2273300"/>
                </a:lnTo>
                <a:lnTo>
                  <a:pt x="1054732" y="342900"/>
                </a:lnTo>
                <a:close/>
              </a:path>
              <a:path w="4545330" h="4533900">
                <a:moveTo>
                  <a:pt x="2463494" y="0"/>
                </a:moveTo>
                <a:lnTo>
                  <a:pt x="2272391" y="0"/>
                </a:lnTo>
                <a:lnTo>
                  <a:pt x="2272391" y="2273300"/>
                </a:lnTo>
                <a:lnTo>
                  <a:pt x="4544783" y="2273300"/>
                </a:lnTo>
                <a:lnTo>
                  <a:pt x="4544283" y="2222500"/>
                </a:lnTo>
                <a:lnTo>
                  <a:pt x="4542789" y="2171700"/>
                </a:lnTo>
                <a:lnTo>
                  <a:pt x="4540312" y="2120900"/>
                </a:lnTo>
                <a:lnTo>
                  <a:pt x="4536861" y="2082800"/>
                </a:lnTo>
                <a:lnTo>
                  <a:pt x="4532447" y="2032000"/>
                </a:lnTo>
                <a:lnTo>
                  <a:pt x="4527078" y="1981200"/>
                </a:lnTo>
                <a:lnTo>
                  <a:pt x="4520765" y="1930400"/>
                </a:lnTo>
                <a:lnTo>
                  <a:pt x="4513518" y="1892300"/>
                </a:lnTo>
                <a:lnTo>
                  <a:pt x="4505346" y="1841500"/>
                </a:lnTo>
                <a:lnTo>
                  <a:pt x="4496260" y="1803400"/>
                </a:lnTo>
                <a:lnTo>
                  <a:pt x="4486269" y="1752600"/>
                </a:lnTo>
                <a:lnTo>
                  <a:pt x="4475384" y="1714500"/>
                </a:lnTo>
                <a:lnTo>
                  <a:pt x="4463613" y="1663700"/>
                </a:lnTo>
                <a:lnTo>
                  <a:pt x="4450967" y="1625600"/>
                </a:lnTo>
                <a:lnTo>
                  <a:pt x="4437456" y="1574800"/>
                </a:lnTo>
                <a:lnTo>
                  <a:pt x="4423089" y="1536700"/>
                </a:lnTo>
                <a:lnTo>
                  <a:pt x="4407877" y="1485900"/>
                </a:lnTo>
                <a:lnTo>
                  <a:pt x="4391829" y="1447800"/>
                </a:lnTo>
                <a:lnTo>
                  <a:pt x="4374955" y="1409700"/>
                </a:lnTo>
                <a:lnTo>
                  <a:pt x="4357265" y="1358900"/>
                </a:lnTo>
                <a:lnTo>
                  <a:pt x="4338769" y="1320800"/>
                </a:lnTo>
                <a:lnTo>
                  <a:pt x="4319477" y="1282700"/>
                </a:lnTo>
                <a:lnTo>
                  <a:pt x="4299398" y="1244600"/>
                </a:lnTo>
                <a:lnTo>
                  <a:pt x="4278543" y="1193800"/>
                </a:lnTo>
                <a:lnTo>
                  <a:pt x="4256921" y="1155700"/>
                </a:lnTo>
                <a:lnTo>
                  <a:pt x="4234542" y="1117600"/>
                </a:lnTo>
                <a:lnTo>
                  <a:pt x="4211416" y="1079500"/>
                </a:lnTo>
                <a:lnTo>
                  <a:pt x="4187553" y="1041400"/>
                </a:lnTo>
                <a:lnTo>
                  <a:pt x="4162963" y="1003300"/>
                </a:lnTo>
                <a:lnTo>
                  <a:pt x="4137655" y="965200"/>
                </a:lnTo>
                <a:lnTo>
                  <a:pt x="4111639" y="927100"/>
                </a:lnTo>
                <a:lnTo>
                  <a:pt x="4084926" y="901700"/>
                </a:lnTo>
                <a:lnTo>
                  <a:pt x="4057525" y="863600"/>
                </a:lnTo>
                <a:lnTo>
                  <a:pt x="4029447" y="825500"/>
                </a:lnTo>
                <a:lnTo>
                  <a:pt x="4000700" y="787400"/>
                </a:lnTo>
                <a:lnTo>
                  <a:pt x="3971294" y="762000"/>
                </a:lnTo>
                <a:lnTo>
                  <a:pt x="3941240" y="723900"/>
                </a:lnTo>
                <a:lnTo>
                  <a:pt x="3910548" y="698500"/>
                </a:lnTo>
                <a:lnTo>
                  <a:pt x="3879227" y="660400"/>
                </a:lnTo>
                <a:lnTo>
                  <a:pt x="3847287" y="635000"/>
                </a:lnTo>
                <a:lnTo>
                  <a:pt x="3814738" y="596900"/>
                </a:lnTo>
                <a:lnTo>
                  <a:pt x="3781590" y="571500"/>
                </a:lnTo>
                <a:lnTo>
                  <a:pt x="3747853" y="533400"/>
                </a:lnTo>
                <a:lnTo>
                  <a:pt x="3713536" y="508000"/>
                </a:lnTo>
                <a:lnTo>
                  <a:pt x="3678650" y="482600"/>
                </a:lnTo>
                <a:lnTo>
                  <a:pt x="3643203" y="457200"/>
                </a:lnTo>
                <a:lnTo>
                  <a:pt x="3607208" y="431800"/>
                </a:lnTo>
                <a:lnTo>
                  <a:pt x="3533606" y="381000"/>
                </a:lnTo>
                <a:lnTo>
                  <a:pt x="3457923" y="330200"/>
                </a:lnTo>
                <a:lnTo>
                  <a:pt x="3380237" y="279400"/>
                </a:lnTo>
                <a:lnTo>
                  <a:pt x="3340668" y="266700"/>
                </a:lnTo>
                <a:lnTo>
                  <a:pt x="3260128" y="215900"/>
                </a:lnTo>
                <a:lnTo>
                  <a:pt x="3219175" y="203200"/>
                </a:lnTo>
                <a:lnTo>
                  <a:pt x="3177782" y="177800"/>
                </a:lnTo>
                <a:lnTo>
                  <a:pt x="3093709" y="152400"/>
                </a:lnTo>
                <a:lnTo>
                  <a:pt x="3051051" y="127000"/>
                </a:lnTo>
                <a:lnTo>
                  <a:pt x="2741736" y="38100"/>
                </a:lnTo>
                <a:lnTo>
                  <a:pt x="2696137" y="38100"/>
                </a:lnTo>
                <a:lnTo>
                  <a:pt x="2650215" y="25400"/>
                </a:lnTo>
                <a:lnTo>
                  <a:pt x="2603980" y="25400"/>
                </a:lnTo>
                <a:lnTo>
                  <a:pt x="2557442" y="12700"/>
                </a:lnTo>
                <a:lnTo>
                  <a:pt x="2510609" y="12700"/>
                </a:lnTo>
                <a:lnTo>
                  <a:pt x="2463494" y="0"/>
                </a:lnTo>
                <a:close/>
              </a:path>
            </a:pathLst>
          </a:custGeom>
          <a:solidFill>
            <a:srgbClr val="1791AB"/>
          </a:solidFill>
        </p:spPr>
        <p:txBody>
          <a:bodyPr wrap="square" lIns="0" tIns="0" rIns="0" bIns="0" rtlCol="0"/>
          <a:lstStyle/>
          <a:p/>
        </p:txBody>
      </p:sp>
      <p:sp>
        <p:nvSpPr>
          <p:cNvPr id="10" name="object 10"/>
          <p:cNvSpPr/>
          <p:nvPr/>
        </p:nvSpPr>
        <p:spPr>
          <a:xfrm>
            <a:off x="14267521" y="4714306"/>
            <a:ext cx="4545330" cy="4545330"/>
          </a:xfrm>
          <a:custGeom>
            <a:rect l="l" t="t" r="r" b="b"/>
            <a:pathLst>
              <a:path w="4545330" h="4545330">
                <a:moveTo>
                  <a:pt x="2272391" y="0"/>
                </a:moveTo>
                <a:lnTo>
                  <a:pt x="2320543" y="500"/>
                </a:lnTo>
                <a:lnTo>
                  <a:pt x="2368451" y="1993"/>
                </a:lnTo>
                <a:lnTo>
                  <a:pt x="2416104" y="4470"/>
                </a:lnTo>
                <a:lnTo>
                  <a:pt x="2463494" y="7921"/>
                </a:lnTo>
                <a:lnTo>
                  <a:pt x="2510609" y="12335"/>
                </a:lnTo>
                <a:lnTo>
                  <a:pt x="2557442" y="17704"/>
                </a:lnTo>
                <a:lnTo>
                  <a:pt x="2603980" y="24017"/>
                </a:lnTo>
                <a:lnTo>
                  <a:pt x="2650215" y="31264"/>
                </a:lnTo>
                <a:lnTo>
                  <a:pt x="2696137" y="39436"/>
                </a:lnTo>
                <a:lnTo>
                  <a:pt x="2741736" y="48522"/>
                </a:lnTo>
                <a:lnTo>
                  <a:pt x="2787001" y="58513"/>
                </a:lnTo>
                <a:lnTo>
                  <a:pt x="2831924" y="69398"/>
                </a:lnTo>
                <a:lnTo>
                  <a:pt x="2876494" y="81169"/>
                </a:lnTo>
                <a:lnTo>
                  <a:pt x="2920702" y="93815"/>
                </a:lnTo>
                <a:lnTo>
                  <a:pt x="2964537" y="107326"/>
                </a:lnTo>
                <a:lnTo>
                  <a:pt x="3007990" y="121693"/>
                </a:lnTo>
                <a:lnTo>
                  <a:pt x="3051051" y="136905"/>
                </a:lnTo>
                <a:lnTo>
                  <a:pt x="3093709" y="152953"/>
                </a:lnTo>
                <a:lnTo>
                  <a:pt x="3135956" y="169827"/>
                </a:lnTo>
                <a:lnTo>
                  <a:pt x="3177782" y="187517"/>
                </a:lnTo>
                <a:lnTo>
                  <a:pt x="3219175" y="206013"/>
                </a:lnTo>
                <a:lnTo>
                  <a:pt x="3260128" y="225305"/>
                </a:lnTo>
                <a:lnTo>
                  <a:pt x="3300629" y="245384"/>
                </a:lnTo>
                <a:lnTo>
                  <a:pt x="3340668" y="266239"/>
                </a:lnTo>
                <a:lnTo>
                  <a:pt x="3380237" y="287861"/>
                </a:lnTo>
                <a:lnTo>
                  <a:pt x="3419325" y="310240"/>
                </a:lnTo>
                <a:lnTo>
                  <a:pt x="3457923" y="333366"/>
                </a:lnTo>
                <a:lnTo>
                  <a:pt x="3496019" y="357229"/>
                </a:lnTo>
                <a:lnTo>
                  <a:pt x="3533606" y="381819"/>
                </a:lnTo>
                <a:lnTo>
                  <a:pt x="3570672" y="407127"/>
                </a:lnTo>
                <a:lnTo>
                  <a:pt x="3607208" y="433143"/>
                </a:lnTo>
                <a:lnTo>
                  <a:pt x="3643203" y="459856"/>
                </a:lnTo>
                <a:lnTo>
                  <a:pt x="3678650" y="487257"/>
                </a:lnTo>
                <a:lnTo>
                  <a:pt x="3713536" y="515336"/>
                </a:lnTo>
                <a:lnTo>
                  <a:pt x="3747853" y="544083"/>
                </a:lnTo>
                <a:lnTo>
                  <a:pt x="3781590" y="573488"/>
                </a:lnTo>
                <a:lnTo>
                  <a:pt x="3814738" y="603542"/>
                </a:lnTo>
                <a:lnTo>
                  <a:pt x="3847287" y="634234"/>
                </a:lnTo>
                <a:lnTo>
                  <a:pt x="3879227" y="665555"/>
                </a:lnTo>
                <a:lnTo>
                  <a:pt x="3910548" y="697495"/>
                </a:lnTo>
                <a:lnTo>
                  <a:pt x="3941240" y="730044"/>
                </a:lnTo>
                <a:lnTo>
                  <a:pt x="3971294" y="763192"/>
                </a:lnTo>
                <a:lnTo>
                  <a:pt x="4000700" y="796929"/>
                </a:lnTo>
                <a:lnTo>
                  <a:pt x="4029447" y="831246"/>
                </a:lnTo>
                <a:lnTo>
                  <a:pt x="4057525" y="866133"/>
                </a:lnTo>
                <a:lnTo>
                  <a:pt x="4084926" y="901579"/>
                </a:lnTo>
                <a:lnTo>
                  <a:pt x="4111639" y="937574"/>
                </a:lnTo>
                <a:lnTo>
                  <a:pt x="4137655" y="974110"/>
                </a:lnTo>
                <a:lnTo>
                  <a:pt x="4162963" y="1011176"/>
                </a:lnTo>
                <a:lnTo>
                  <a:pt x="4187553" y="1048763"/>
                </a:lnTo>
                <a:lnTo>
                  <a:pt x="4211416" y="1086859"/>
                </a:lnTo>
                <a:lnTo>
                  <a:pt x="4234542" y="1125457"/>
                </a:lnTo>
                <a:lnTo>
                  <a:pt x="4256921" y="1164545"/>
                </a:lnTo>
                <a:lnTo>
                  <a:pt x="4278543" y="1204114"/>
                </a:lnTo>
                <a:lnTo>
                  <a:pt x="4299398" y="1244154"/>
                </a:lnTo>
                <a:lnTo>
                  <a:pt x="4319477" y="1284655"/>
                </a:lnTo>
                <a:lnTo>
                  <a:pt x="4338769" y="1325607"/>
                </a:lnTo>
                <a:lnTo>
                  <a:pt x="4357265" y="1367000"/>
                </a:lnTo>
                <a:lnTo>
                  <a:pt x="4374955" y="1408826"/>
                </a:lnTo>
                <a:lnTo>
                  <a:pt x="4391829" y="1451073"/>
                </a:lnTo>
                <a:lnTo>
                  <a:pt x="4407877" y="1493731"/>
                </a:lnTo>
                <a:lnTo>
                  <a:pt x="4423089" y="1536792"/>
                </a:lnTo>
                <a:lnTo>
                  <a:pt x="4437456" y="1580245"/>
                </a:lnTo>
                <a:lnTo>
                  <a:pt x="4450967" y="1624080"/>
                </a:lnTo>
                <a:lnTo>
                  <a:pt x="4463613" y="1668288"/>
                </a:lnTo>
                <a:lnTo>
                  <a:pt x="4475384" y="1712858"/>
                </a:lnTo>
                <a:lnTo>
                  <a:pt x="4486269" y="1757781"/>
                </a:lnTo>
                <a:lnTo>
                  <a:pt x="4496260" y="1803047"/>
                </a:lnTo>
                <a:lnTo>
                  <a:pt x="4505346" y="1848645"/>
                </a:lnTo>
                <a:lnTo>
                  <a:pt x="4513518" y="1894567"/>
                </a:lnTo>
                <a:lnTo>
                  <a:pt x="4520765" y="1940802"/>
                </a:lnTo>
                <a:lnTo>
                  <a:pt x="4527078" y="1987341"/>
                </a:lnTo>
                <a:lnTo>
                  <a:pt x="4532447" y="2034173"/>
                </a:lnTo>
                <a:lnTo>
                  <a:pt x="4536861" y="2081288"/>
                </a:lnTo>
                <a:lnTo>
                  <a:pt x="4540312" y="2128678"/>
                </a:lnTo>
                <a:lnTo>
                  <a:pt x="4542789" y="2176331"/>
                </a:lnTo>
                <a:lnTo>
                  <a:pt x="4544283" y="2224239"/>
                </a:lnTo>
                <a:lnTo>
                  <a:pt x="4544783" y="2272391"/>
                </a:lnTo>
                <a:lnTo>
                  <a:pt x="4544283" y="2320543"/>
                </a:lnTo>
                <a:lnTo>
                  <a:pt x="4542789" y="2368451"/>
                </a:lnTo>
                <a:lnTo>
                  <a:pt x="4540312" y="2416105"/>
                </a:lnTo>
                <a:lnTo>
                  <a:pt x="4536861" y="2463495"/>
                </a:lnTo>
                <a:lnTo>
                  <a:pt x="4532447" y="2510611"/>
                </a:lnTo>
                <a:lnTo>
                  <a:pt x="4527078" y="2557443"/>
                </a:lnTo>
                <a:lnTo>
                  <a:pt x="4520765" y="2603982"/>
                </a:lnTo>
                <a:lnTo>
                  <a:pt x="4513518" y="2650218"/>
                </a:lnTo>
                <a:lnTo>
                  <a:pt x="4505346" y="2696141"/>
                </a:lnTo>
                <a:lnTo>
                  <a:pt x="4496260" y="2741740"/>
                </a:lnTo>
                <a:lnTo>
                  <a:pt x="4486269" y="2787007"/>
                </a:lnTo>
                <a:lnTo>
                  <a:pt x="4475384" y="2831931"/>
                </a:lnTo>
                <a:lnTo>
                  <a:pt x="4463613" y="2876502"/>
                </a:lnTo>
                <a:lnTo>
                  <a:pt x="4450967" y="2920711"/>
                </a:lnTo>
                <a:lnTo>
                  <a:pt x="4437456" y="2964547"/>
                </a:lnTo>
                <a:lnTo>
                  <a:pt x="4423089" y="3008001"/>
                </a:lnTo>
                <a:lnTo>
                  <a:pt x="4407877" y="3051063"/>
                </a:lnTo>
                <a:lnTo>
                  <a:pt x="4391829" y="3093724"/>
                </a:lnTo>
                <a:lnTo>
                  <a:pt x="4374955" y="3135972"/>
                </a:lnTo>
                <a:lnTo>
                  <a:pt x="4357265" y="3177799"/>
                </a:lnTo>
                <a:lnTo>
                  <a:pt x="4338769" y="3219194"/>
                </a:lnTo>
                <a:lnTo>
                  <a:pt x="4319477" y="3260148"/>
                </a:lnTo>
                <a:lnTo>
                  <a:pt x="4299398" y="3300651"/>
                </a:lnTo>
                <a:lnTo>
                  <a:pt x="4278543" y="3340692"/>
                </a:lnTo>
                <a:lnTo>
                  <a:pt x="4256921" y="3380263"/>
                </a:lnTo>
                <a:lnTo>
                  <a:pt x="4234542" y="3419352"/>
                </a:lnTo>
                <a:lnTo>
                  <a:pt x="4211416" y="3457952"/>
                </a:lnTo>
                <a:lnTo>
                  <a:pt x="4187553" y="3496050"/>
                </a:lnTo>
                <a:lnTo>
                  <a:pt x="4162963" y="3533638"/>
                </a:lnTo>
                <a:lnTo>
                  <a:pt x="4137655" y="3570706"/>
                </a:lnTo>
                <a:lnTo>
                  <a:pt x="4111639" y="3607244"/>
                </a:lnTo>
                <a:lnTo>
                  <a:pt x="4084926" y="3643242"/>
                </a:lnTo>
                <a:lnTo>
                  <a:pt x="4057525" y="3678690"/>
                </a:lnTo>
                <a:lnTo>
                  <a:pt x="4029447" y="3713578"/>
                </a:lnTo>
                <a:lnTo>
                  <a:pt x="4000700" y="3747897"/>
                </a:lnTo>
                <a:lnTo>
                  <a:pt x="3971294" y="3781636"/>
                </a:lnTo>
                <a:lnTo>
                  <a:pt x="3941240" y="3814786"/>
                </a:lnTo>
                <a:lnTo>
                  <a:pt x="3910548" y="3847337"/>
                </a:lnTo>
                <a:lnTo>
                  <a:pt x="3879227" y="3879279"/>
                </a:lnTo>
                <a:lnTo>
                  <a:pt x="3847287" y="3910602"/>
                </a:lnTo>
                <a:lnTo>
                  <a:pt x="3814738" y="3941297"/>
                </a:lnTo>
                <a:lnTo>
                  <a:pt x="3781590" y="3971353"/>
                </a:lnTo>
                <a:lnTo>
                  <a:pt x="3747853" y="4000760"/>
                </a:lnTo>
                <a:lnTo>
                  <a:pt x="3713536" y="4029509"/>
                </a:lnTo>
                <a:lnTo>
                  <a:pt x="3678650" y="4057590"/>
                </a:lnTo>
                <a:lnTo>
                  <a:pt x="3643203" y="4084993"/>
                </a:lnTo>
                <a:lnTo>
                  <a:pt x="3607208" y="4111708"/>
                </a:lnTo>
                <a:lnTo>
                  <a:pt x="3570672" y="4137725"/>
                </a:lnTo>
                <a:lnTo>
                  <a:pt x="3533606" y="4163035"/>
                </a:lnTo>
                <a:lnTo>
                  <a:pt x="3496019" y="4187627"/>
                </a:lnTo>
                <a:lnTo>
                  <a:pt x="3457923" y="4211492"/>
                </a:lnTo>
                <a:lnTo>
                  <a:pt x="3419325" y="4234619"/>
                </a:lnTo>
                <a:lnTo>
                  <a:pt x="3380237" y="4257000"/>
                </a:lnTo>
                <a:lnTo>
                  <a:pt x="3340668" y="4278624"/>
                </a:lnTo>
                <a:lnTo>
                  <a:pt x="3300629" y="4299481"/>
                </a:lnTo>
                <a:lnTo>
                  <a:pt x="3260128" y="4319561"/>
                </a:lnTo>
                <a:lnTo>
                  <a:pt x="3219175" y="4338855"/>
                </a:lnTo>
                <a:lnTo>
                  <a:pt x="3177782" y="4357353"/>
                </a:lnTo>
                <a:lnTo>
                  <a:pt x="3135956" y="4375044"/>
                </a:lnTo>
                <a:lnTo>
                  <a:pt x="3093709" y="4391919"/>
                </a:lnTo>
                <a:lnTo>
                  <a:pt x="3051051" y="4407969"/>
                </a:lnTo>
                <a:lnTo>
                  <a:pt x="3007990" y="4423182"/>
                </a:lnTo>
                <a:lnTo>
                  <a:pt x="2964537" y="4437550"/>
                </a:lnTo>
                <a:lnTo>
                  <a:pt x="2920702" y="4451063"/>
                </a:lnTo>
                <a:lnTo>
                  <a:pt x="2876494" y="4463710"/>
                </a:lnTo>
                <a:lnTo>
                  <a:pt x="2831924" y="4475482"/>
                </a:lnTo>
                <a:lnTo>
                  <a:pt x="2787001" y="4486368"/>
                </a:lnTo>
                <a:lnTo>
                  <a:pt x="2741736" y="4496360"/>
                </a:lnTo>
                <a:lnTo>
                  <a:pt x="2696137" y="4505447"/>
                </a:lnTo>
                <a:lnTo>
                  <a:pt x="2650215" y="4513620"/>
                </a:lnTo>
                <a:lnTo>
                  <a:pt x="2603980" y="4520867"/>
                </a:lnTo>
                <a:lnTo>
                  <a:pt x="2557442" y="4527181"/>
                </a:lnTo>
                <a:lnTo>
                  <a:pt x="2510609" y="4532550"/>
                </a:lnTo>
                <a:lnTo>
                  <a:pt x="2463494" y="4536965"/>
                </a:lnTo>
                <a:lnTo>
                  <a:pt x="2416104" y="4540416"/>
                </a:lnTo>
                <a:lnTo>
                  <a:pt x="2368451" y="4542894"/>
                </a:lnTo>
                <a:lnTo>
                  <a:pt x="2320543" y="4544387"/>
                </a:lnTo>
                <a:lnTo>
                  <a:pt x="2272391" y="4544887"/>
                </a:lnTo>
                <a:lnTo>
                  <a:pt x="2224239" y="4544387"/>
                </a:lnTo>
                <a:lnTo>
                  <a:pt x="2176331" y="4542894"/>
                </a:lnTo>
                <a:lnTo>
                  <a:pt x="2128678" y="4540416"/>
                </a:lnTo>
                <a:lnTo>
                  <a:pt x="2081288" y="4536965"/>
                </a:lnTo>
                <a:lnTo>
                  <a:pt x="2034173" y="4532550"/>
                </a:lnTo>
                <a:lnTo>
                  <a:pt x="1987341" y="4527181"/>
                </a:lnTo>
                <a:lnTo>
                  <a:pt x="1940802" y="4520867"/>
                </a:lnTo>
                <a:lnTo>
                  <a:pt x="1894567" y="4513620"/>
                </a:lnTo>
                <a:lnTo>
                  <a:pt x="1848645" y="4505447"/>
                </a:lnTo>
                <a:lnTo>
                  <a:pt x="1803047" y="4496360"/>
                </a:lnTo>
                <a:lnTo>
                  <a:pt x="1757781" y="4486368"/>
                </a:lnTo>
                <a:lnTo>
                  <a:pt x="1712858" y="4475482"/>
                </a:lnTo>
                <a:lnTo>
                  <a:pt x="1668288" y="4463710"/>
                </a:lnTo>
                <a:lnTo>
                  <a:pt x="1624080" y="4451063"/>
                </a:lnTo>
                <a:lnTo>
                  <a:pt x="1580245" y="4437550"/>
                </a:lnTo>
                <a:lnTo>
                  <a:pt x="1536792" y="4423182"/>
                </a:lnTo>
                <a:lnTo>
                  <a:pt x="1493731" y="4407969"/>
                </a:lnTo>
                <a:lnTo>
                  <a:pt x="1451073" y="4391919"/>
                </a:lnTo>
                <a:lnTo>
                  <a:pt x="1408826" y="4375044"/>
                </a:lnTo>
                <a:lnTo>
                  <a:pt x="1367000" y="4357353"/>
                </a:lnTo>
                <a:lnTo>
                  <a:pt x="1325607" y="4338855"/>
                </a:lnTo>
                <a:lnTo>
                  <a:pt x="1284655" y="4319561"/>
                </a:lnTo>
                <a:lnTo>
                  <a:pt x="1244154" y="4299481"/>
                </a:lnTo>
                <a:lnTo>
                  <a:pt x="1204114" y="4278624"/>
                </a:lnTo>
                <a:lnTo>
                  <a:pt x="1164545" y="4257000"/>
                </a:lnTo>
                <a:lnTo>
                  <a:pt x="1125457" y="4234619"/>
                </a:lnTo>
                <a:lnTo>
                  <a:pt x="1086859" y="4211492"/>
                </a:lnTo>
                <a:lnTo>
                  <a:pt x="1048763" y="4187627"/>
                </a:lnTo>
                <a:lnTo>
                  <a:pt x="1011176" y="4163035"/>
                </a:lnTo>
                <a:lnTo>
                  <a:pt x="974110" y="4137725"/>
                </a:lnTo>
                <a:lnTo>
                  <a:pt x="937574" y="4111708"/>
                </a:lnTo>
                <a:lnTo>
                  <a:pt x="901579" y="4084993"/>
                </a:lnTo>
                <a:lnTo>
                  <a:pt x="866133" y="4057590"/>
                </a:lnTo>
                <a:lnTo>
                  <a:pt x="831246" y="4029509"/>
                </a:lnTo>
                <a:lnTo>
                  <a:pt x="796929" y="4000760"/>
                </a:lnTo>
                <a:lnTo>
                  <a:pt x="763192" y="3971353"/>
                </a:lnTo>
                <a:lnTo>
                  <a:pt x="730044" y="3941297"/>
                </a:lnTo>
                <a:lnTo>
                  <a:pt x="697495" y="3910602"/>
                </a:lnTo>
                <a:lnTo>
                  <a:pt x="665555" y="3879279"/>
                </a:lnTo>
                <a:lnTo>
                  <a:pt x="634234" y="3847337"/>
                </a:lnTo>
                <a:lnTo>
                  <a:pt x="603542" y="3814786"/>
                </a:lnTo>
                <a:lnTo>
                  <a:pt x="573488" y="3781636"/>
                </a:lnTo>
                <a:lnTo>
                  <a:pt x="544083" y="3747897"/>
                </a:lnTo>
                <a:lnTo>
                  <a:pt x="515336" y="3713578"/>
                </a:lnTo>
                <a:lnTo>
                  <a:pt x="487257" y="3678690"/>
                </a:lnTo>
                <a:lnTo>
                  <a:pt x="459856" y="3643242"/>
                </a:lnTo>
                <a:lnTo>
                  <a:pt x="433143" y="3607244"/>
                </a:lnTo>
                <a:lnTo>
                  <a:pt x="407127" y="3570706"/>
                </a:lnTo>
                <a:lnTo>
                  <a:pt x="381819" y="3533638"/>
                </a:lnTo>
                <a:lnTo>
                  <a:pt x="357229" y="3496050"/>
                </a:lnTo>
                <a:lnTo>
                  <a:pt x="333366" y="3457952"/>
                </a:lnTo>
                <a:lnTo>
                  <a:pt x="310240" y="3419352"/>
                </a:lnTo>
                <a:lnTo>
                  <a:pt x="287861" y="3380263"/>
                </a:lnTo>
                <a:lnTo>
                  <a:pt x="266239" y="3340692"/>
                </a:lnTo>
                <a:lnTo>
                  <a:pt x="245384" y="3300651"/>
                </a:lnTo>
                <a:lnTo>
                  <a:pt x="225305" y="3260148"/>
                </a:lnTo>
                <a:lnTo>
                  <a:pt x="206013" y="3219194"/>
                </a:lnTo>
                <a:lnTo>
                  <a:pt x="187517" y="3177799"/>
                </a:lnTo>
                <a:lnTo>
                  <a:pt x="169827" y="3135972"/>
                </a:lnTo>
                <a:lnTo>
                  <a:pt x="152953" y="3093724"/>
                </a:lnTo>
                <a:lnTo>
                  <a:pt x="136905" y="3051063"/>
                </a:lnTo>
                <a:lnTo>
                  <a:pt x="121693" y="3008001"/>
                </a:lnTo>
                <a:lnTo>
                  <a:pt x="107326" y="2964547"/>
                </a:lnTo>
                <a:lnTo>
                  <a:pt x="93815" y="2920711"/>
                </a:lnTo>
                <a:lnTo>
                  <a:pt x="81169" y="2876502"/>
                </a:lnTo>
                <a:lnTo>
                  <a:pt x="69398" y="2831931"/>
                </a:lnTo>
                <a:lnTo>
                  <a:pt x="58513" y="2787007"/>
                </a:lnTo>
                <a:lnTo>
                  <a:pt x="48522" y="2741740"/>
                </a:lnTo>
                <a:lnTo>
                  <a:pt x="39436" y="2696141"/>
                </a:lnTo>
                <a:lnTo>
                  <a:pt x="31264" y="2650218"/>
                </a:lnTo>
                <a:lnTo>
                  <a:pt x="24017" y="2603982"/>
                </a:lnTo>
                <a:lnTo>
                  <a:pt x="17704" y="2557443"/>
                </a:lnTo>
                <a:lnTo>
                  <a:pt x="12335" y="2510611"/>
                </a:lnTo>
                <a:lnTo>
                  <a:pt x="7921" y="2463495"/>
                </a:lnTo>
                <a:lnTo>
                  <a:pt x="4470" y="2416105"/>
                </a:lnTo>
                <a:lnTo>
                  <a:pt x="1993" y="2368451"/>
                </a:lnTo>
                <a:lnTo>
                  <a:pt x="500" y="2320543"/>
                </a:lnTo>
                <a:lnTo>
                  <a:pt x="0" y="2272391"/>
                </a:lnTo>
                <a:lnTo>
                  <a:pt x="539" y="2222808"/>
                </a:lnTo>
                <a:lnTo>
                  <a:pt x="2150" y="2173387"/>
                </a:lnTo>
                <a:lnTo>
                  <a:pt x="4827" y="2124142"/>
                </a:lnTo>
                <a:lnTo>
                  <a:pt x="8560" y="2075088"/>
                </a:lnTo>
                <a:lnTo>
                  <a:pt x="13342" y="2026240"/>
                </a:lnTo>
                <a:lnTo>
                  <a:pt x="19164" y="1977611"/>
                </a:lnTo>
                <a:lnTo>
                  <a:pt x="26019" y="1929218"/>
                </a:lnTo>
                <a:lnTo>
                  <a:pt x="33898" y="1881073"/>
                </a:lnTo>
                <a:lnTo>
                  <a:pt x="42794" y="1833193"/>
                </a:lnTo>
                <a:lnTo>
                  <a:pt x="52698" y="1785591"/>
                </a:lnTo>
                <a:lnTo>
                  <a:pt x="63603" y="1738283"/>
                </a:lnTo>
                <a:lnTo>
                  <a:pt x="75500" y="1691282"/>
                </a:lnTo>
                <a:lnTo>
                  <a:pt x="88382" y="1644603"/>
                </a:lnTo>
                <a:lnTo>
                  <a:pt x="102240" y="1598262"/>
                </a:lnTo>
                <a:lnTo>
                  <a:pt x="117066" y="1552272"/>
                </a:lnTo>
                <a:lnTo>
                  <a:pt x="132853" y="1506648"/>
                </a:lnTo>
                <a:lnTo>
                  <a:pt x="149592" y="1461406"/>
                </a:lnTo>
                <a:lnTo>
                  <a:pt x="167275" y="1416558"/>
                </a:lnTo>
                <a:lnTo>
                  <a:pt x="185894" y="1372121"/>
                </a:lnTo>
                <a:lnTo>
                  <a:pt x="205442" y="1328109"/>
                </a:lnTo>
                <a:lnTo>
                  <a:pt x="225909" y="1284536"/>
                </a:lnTo>
                <a:lnTo>
                  <a:pt x="247289" y="1241416"/>
                </a:lnTo>
                <a:lnTo>
                  <a:pt x="269573" y="1198766"/>
                </a:lnTo>
                <a:lnTo>
                  <a:pt x="292753" y="1156598"/>
                </a:lnTo>
                <a:lnTo>
                  <a:pt x="316820" y="1114928"/>
                </a:lnTo>
                <a:lnTo>
                  <a:pt x="341768" y="1073771"/>
                </a:lnTo>
                <a:lnTo>
                  <a:pt x="367588" y="1033141"/>
                </a:lnTo>
                <a:lnTo>
                  <a:pt x="394272" y="993052"/>
                </a:lnTo>
                <a:lnTo>
                  <a:pt x="421812" y="953519"/>
                </a:lnTo>
                <a:lnTo>
                  <a:pt x="450199" y="914558"/>
                </a:lnTo>
                <a:lnTo>
                  <a:pt x="479427" y="876181"/>
                </a:lnTo>
                <a:lnTo>
                  <a:pt x="509486" y="838405"/>
                </a:lnTo>
                <a:lnTo>
                  <a:pt x="540369" y="801243"/>
                </a:lnTo>
                <a:lnTo>
                  <a:pt x="572068" y="764711"/>
                </a:lnTo>
                <a:lnTo>
                  <a:pt x="604574" y="728823"/>
                </a:lnTo>
                <a:lnTo>
                  <a:pt x="637880" y="693593"/>
                </a:lnTo>
                <a:lnTo>
                  <a:pt x="671978" y="659036"/>
                </a:lnTo>
                <a:lnTo>
                  <a:pt x="706860" y="625167"/>
                </a:lnTo>
                <a:lnTo>
                  <a:pt x="742517" y="592001"/>
                </a:lnTo>
                <a:lnTo>
                  <a:pt x="778941" y="559551"/>
                </a:lnTo>
                <a:lnTo>
                  <a:pt x="816126" y="527833"/>
                </a:lnTo>
                <a:lnTo>
                  <a:pt x="854061" y="496861"/>
                </a:lnTo>
                <a:lnTo>
                  <a:pt x="892741" y="466650"/>
                </a:lnTo>
                <a:lnTo>
                  <a:pt x="932155" y="437214"/>
                </a:lnTo>
                <a:lnTo>
                  <a:pt x="972297" y="408569"/>
                </a:lnTo>
                <a:lnTo>
                  <a:pt x="1013159" y="380728"/>
                </a:lnTo>
                <a:lnTo>
                  <a:pt x="1054732" y="353706"/>
                </a:lnTo>
                <a:lnTo>
                  <a:pt x="2272391" y="2272391"/>
                </a:lnTo>
                <a:lnTo>
                  <a:pt x="2272391" y="0"/>
                </a:lnTo>
                <a:close/>
              </a:path>
            </a:pathLst>
          </a:custGeom>
          <a:ln w="15706">
            <a:solidFill>
              <a:srgbClr val="FFFFFF"/>
            </a:solidFill>
          </a:ln>
        </p:spPr>
        <p:txBody>
          <a:bodyPr wrap="square" lIns="0" tIns="0" rIns="0" bIns="0" rtlCol="0"/>
          <a:lstStyle/>
          <a:p/>
        </p:txBody>
      </p:sp>
      <p:sp>
        <p:nvSpPr>
          <p:cNvPr id="11" name="object 11"/>
          <p:cNvSpPr/>
          <p:nvPr/>
        </p:nvSpPr>
        <p:spPr>
          <a:xfrm>
            <a:off x="15322255" y="4714306"/>
            <a:ext cx="1217930" cy="2272665"/>
          </a:xfrm>
          <a:custGeom>
            <a:rect l="l" t="t" r="r" b="b"/>
            <a:pathLst>
              <a:path w="1217930" h="2272665">
                <a:moveTo>
                  <a:pt x="1217659" y="0"/>
                </a:moveTo>
                <a:lnTo>
                  <a:pt x="1167948" y="543"/>
                </a:lnTo>
                <a:lnTo>
                  <a:pt x="1118332" y="2170"/>
                </a:lnTo>
                <a:lnTo>
                  <a:pt x="1068828" y="4875"/>
                </a:lnTo>
                <a:lnTo>
                  <a:pt x="1019452" y="8654"/>
                </a:lnTo>
                <a:lnTo>
                  <a:pt x="970223" y="13503"/>
                </a:lnTo>
                <a:lnTo>
                  <a:pt x="921156" y="19415"/>
                </a:lnTo>
                <a:lnTo>
                  <a:pt x="872268" y="26387"/>
                </a:lnTo>
                <a:lnTo>
                  <a:pt x="823577" y="34413"/>
                </a:lnTo>
                <a:lnTo>
                  <a:pt x="775099" y="43489"/>
                </a:lnTo>
                <a:lnTo>
                  <a:pt x="726852" y="53610"/>
                </a:lnTo>
                <a:lnTo>
                  <a:pt x="678851" y="64771"/>
                </a:lnTo>
                <a:lnTo>
                  <a:pt x="631115" y="76967"/>
                </a:lnTo>
                <a:lnTo>
                  <a:pt x="583660" y="90193"/>
                </a:lnTo>
                <a:lnTo>
                  <a:pt x="536502" y="104445"/>
                </a:lnTo>
                <a:lnTo>
                  <a:pt x="489659" y="119718"/>
                </a:lnTo>
                <a:lnTo>
                  <a:pt x="443148" y="136006"/>
                </a:lnTo>
                <a:lnTo>
                  <a:pt x="396986" y="153306"/>
                </a:lnTo>
                <a:lnTo>
                  <a:pt x="351189" y="171612"/>
                </a:lnTo>
                <a:lnTo>
                  <a:pt x="305774" y="190920"/>
                </a:lnTo>
                <a:lnTo>
                  <a:pt x="260759" y="211224"/>
                </a:lnTo>
                <a:lnTo>
                  <a:pt x="216160" y="232519"/>
                </a:lnTo>
                <a:lnTo>
                  <a:pt x="171994" y="254802"/>
                </a:lnTo>
                <a:lnTo>
                  <a:pt x="128278" y="278067"/>
                </a:lnTo>
                <a:lnTo>
                  <a:pt x="85029" y="302309"/>
                </a:lnTo>
                <a:lnTo>
                  <a:pt x="42264" y="327524"/>
                </a:lnTo>
                <a:lnTo>
                  <a:pt x="0" y="353706"/>
                </a:lnTo>
                <a:lnTo>
                  <a:pt x="1217659" y="2272391"/>
                </a:lnTo>
                <a:lnTo>
                  <a:pt x="1217659" y="0"/>
                </a:lnTo>
                <a:close/>
              </a:path>
            </a:pathLst>
          </a:custGeom>
          <a:solidFill>
            <a:srgbClr val="79C2C6"/>
          </a:solidFill>
        </p:spPr>
        <p:txBody>
          <a:bodyPr wrap="square" lIns="0" tIns="0" rIns="0" bIns="0" rtlCol="0"/>
          <a:lstStyle/>
          <a:p/>
        </p:txBody>
      </p:sp>
      <p:sp>
        <p:nvSpPr>
          <p:cNvPr id="12" name="object 12"/>
          <p:cNvSpPr/>
          <p:nvPr/>
        </p:nvSpPr>
        <p:spPr>
          <a:xfrm>
            <a:off x="15322255" y="4714306"/>
            <a:ext cx="1217930" cy="2272665"/>
          </a:xfrm>
          <a:custGeom>
            <a:rect l="l" t="t" r="r" b="b"/>
            <a:pathLst>
              <a:path w="1217930" h="2272665">
                <a:moveTo>
                  <a:pt x="0" y="353706"/>
                </a:moveTo>
                <a:lnTo>
                  <a:pt x="42264" y="327524"/>
                </a:lnTo>
                <a:lnTo>
                  <a:pt x="85029" y="302309"/>
                </a:lnTo>
                <a:lnTo>
                  <a:pt x="128278" y="278067"/>
                </a:lnTo>
                <a:lnTo>
                  <a:pt x="171994" y="254802"/>
                </a:lnTo>
                <a:lnTo>
                  <a:pt x="216160" y="232519"/>
                </a:lnTo>
                <a:lnTo>
                  <a:pt x="260759" y="211224"/>
                </a:lnTo>
                <a:lnTo>
                  <a:pt x="305774" y="190920"/>
                </a:lnTo>
                <a:lnTo>
                  <a:pt x="351189" y="171612"/>
                </a:lnTo>
                <a:lnTo>
                  <a:pt x="396986" y="153306"/>
                </a:lnTo>
                <a:lnTo>
                  <a:pt x="443148" y="136006"/>
                </a:lnTo>
                <a:lnTo>
                  <a:pt x="489659" y="119718"/>
                </a:lnTo>
                <a:lnTo>
                  <a:pt x="536502" y="104445"/>
                </a:lnTo>
                <a:lnTo>
                  <a:pt x="583660" y="90193"/>
                </a:lnTo>
                <a:lnTo>
                  <a:pt x="631115" y="76967"/>
                </a:lnTo>
                <a:lnTo>
                  <a:pt x="678851" y="64771"/>
                </a:lnTo>
                <a:lnTo>
                  <a:pt x="726852" y="53610"/>
                </a:lnTo>
                <a:lnTo>
                  <a:pt x="775099" y="43489"/>
                </a:lnTo>
                <a:lnTo>
                  <a:pt x="823577" y="34413"/>
                </a:lnTo>
                <a:lnTo>
                  <a:pt x="872268" y="26387"/>
                </a:lnTo>
                <a:lnTo>
                  <a:pt x="921156" y="19415"/>
                </a:lnTo>
                <a:lnTo>
                  <a:pt x="970223" y="13503"/>
                </a:lnTo>
                <a:lnTo>
                  <a:pt x="1019452" y="8654"/>
                </a:lnTo>
                <a:lnTo>
                  <a:pt x="1068828" y="4875"/>
                </a:lnTo>
                <a:lnTo>
                  <a:pt x="1118332" y="2170"/>
                </a:lnTo>
                <a:lnTo>
                  <a:pt x="1167948" y="543"/>
                </a:lnTo>
                <a:lnTo>
                  <a:pt x="1217659" y="0"/>
                </a:lnTo>
                <a:lnTo>
                  <a:pt x="1217659" y="2272391"/>
                </a:lnTo>
                <a:lnTo>
                  <a:pt x="0" y="353706"/>
                </a:lnTo>
                <a:close/>
              </a:path>
            </a:pathLst>
          </a:custGeom>
          <a:ln w="15706">
            <a:solidFill>
              <a:srgbClr val="FFFFFF"/>
            </a:solidFill>
          </a:ln>
        </p:spPr>
        <p:txBody>
          <a:bodyPr wrap="square" lIns="0" tIns="0" rIns="0" bIns="0" rtlCol="0"/>
          <a:lstStyle/>
          <a:p/>
        </p:txBody>
      </p:sp>
      <p:sp>
        <p:nvSpPr>
          <p:cNvPr id="13" name="object 13"/>
          <p:cNvSpPr/>
          <p:nvPr/>
        </p:nvSpPr>
        <p:spPr>
          <a:xfrm>
            <a:off x="14460500" y="4163433"/>
            <a:ext cx="161290" cy="162560"/>
          </a:xfrm>
          <a:custGeom>
            <a:rect l="l" t="t" r="r" b="b"/>
            <a:pathLst>
              <a:path w="161290" h="162560">
                <a:moveTo>
                  <a:pt x="0" y="162089"/>
                </a:moveTo>
                <a:lnTo>
                  <a:pt x="160832" y="162089"/>
                </a:lnTo>
                <a:lnTo>
                  <a:pt x="160832" y="0"/>
                </a:lnTo>
                <a:lnTo>
                  <a:pt x="0" y="0"/>
                </a:lnTo>
                <a:lnTo>
                  <a:pt x="0" y="162089"/>
                </a:lnTo>
                <a:close/>
              </a:path>
            </a:pathLst>
          </a:custGeom>
          <a:solidFill>
            <a:srgbClr val="1791AB"/>
          </a:solidFill>
        </p:spPr>
        <p:txBody>
          <a:bodyPr wrap="square" lIns="0" tIns="0" rIns="0" bIns="0" rtlCol="0"/>
          <a:lstStyle/>
          <a:p/>
        </p:txBody>
      </p:sp>
      <p:sp>
        <p:nvSpPr>
          <p:cNvPr id="14" name="object 14"/>
          <p:cNvSpPr/>
          <p:nvPr/>
        </p:nvSpPr>
        <p:spPr>
          <a:xfrm>
            <a:off x="14460500" y="4163433"/>
            <a:ext cx="161290" cy="162560"/>
          </a:xfrm>
          <a:custGeom>
            <a:rect l="l" t="t" r="r" b="b"/>
            <a:pathLst>
              <a:path w="161290" h="162560">
                <a:moveTo>
                  <a:pt x="0" y="162089"/>
                </a:moveTo>
                <a:lnTo>
                  <a:pt x="160832" y="162089"/>
                </a:lnTo>
                <a:lnTo>
                  <a:pt x="160832" y="0"/>
                </a:lnTo>
                <a:lnTo>
                  <a:pt x="0" y="0"/>
                </a:lnTo>
                <a:lnTo>
                  <a:pt x="0" y="162089"/>
                </a:lnTo>
                <a:close/>
              </a:path>
            </a:pathLst>
          </a:custGeom>
          <a:ln w="15706">
            <a:solidFill>
              <a:srgbClr val="FFFFFF"/>
            </a:solidFill>
          </a:ln>
        </p:spPr>
        <p:txBody>
          <a:bodyPr wrap="square" lIns="0" tIns="0" rIns="0" bIns="0" rtlCol="0"/>
          <a:lstStyle/>
          <a:p/>
        </p:txBody>
      </p:sp>
      <p:sp>
        <p:nvSpPr>
          <p:cNvPr id="15" name="object 15"/>
          <p:cNvSpPr/>
          <p:nvPr/>
        </p:nvSpPr>
        <p:spPr>
          <a:xfrm>
            <a:off x="15390316" y="4163433"/>
            <a:ext cx="162560" cy="162560"/>
          </a:xfrm>
          <a:custGeom>
            <a:rect l="l" t="t" r="r" b="b"/>
            <a:pathLst>
              <a:path w="162559" h="162560">
                <a:moveTo>
                  <a:pt x="0" y="162089"/>
                </a:moveTo>
                <a:lnTo>
                  <a:pt x="162089" y="162089"/>
                </a:lnTo>
                <a:lnTo>
                  <a:pt x="162089" y="0"/>
                </a:lnTo>
                <a:lnTo>
                  <a:pt x="0" y="0"/>
                </a:lnTo>
                <a:lnTo>
                  <a:pt x="0" y="162089"/>
                </a:lnTo>
                <a:close/>
              </a:path>
            </a:pathLst>
          </a:custGeom>
          <a:solidFill>
            <a:srgbClr val="79C2C6"/>
          </a:solidFill>
        </p:spPr>
        <p:txBody>
          <a:bodyPr wrap="square" lIns="0" tIns="0" rIns="0" bIns="0" rtlCol="0"/>
          <a:lstStyle/>
          <a:p/>
        </p:txBody>
      </p:sp>
      <p:sp>
        <p:nvSpPr>
          <p:cNvPr id="16" name="object 16"/>
          <p:cNvSpPr/>
          <p:nvPr/>
        </p:nvSpPr>
        <p:spPr>
          <a:xfrm>
            <a:off x="15390316" y="4163433"/>
            <a:ext cx="162560" cy="162560"/>
          </a:xfrm>
          <a:custGeom>
            <a:rect l="l" t="t" r="r" b="b"/>
            <a:pathLst>
              <a:path w="162559" h="162560">
                <a:moveTo>
                  <a:pt x="0" y="162089"/>
                </a:moveTo>
                <a:lnTo>
                  <a:pt x="162089" y="162089"/>
                </a:lnTo>
                <a:lnTo>
                  <a:pt x="162089" y="0"/>
                </a:lnTo>
                <a:lnTo>
                  <a:pt x="0" y="0"/>
                </a:lnTo>
                <a:lnTo>
                  <a:pt x="0" y="162089"/>
                </a:lnTo>
                <a:close/>
              </a:path>
            </a:pathLst>
          </a:custGeom>
          <a:ln w="15706">
            <a:solidFill>
              <a:srgbClr val="FFFFFF"/>
            </a:solidFill>
          </a:ln>
        </p:spPr>
        <p:txBody>
          <a:bodyPr wrap="square" lIns="0" tIns="0" rIns="0" bIns="0" rtlCol="0"/>
          <a:lstStyle/>
          <a:p/>
        </p:txBody>
      </p:sp>
      <p:sp>
        <p:nvSpPr>
          <p:cNvPr id="17" name="object 17"/>
          <p:cNvSpPr txBox="1"/>
          <p:nvPr/>
        </p:nvSpPr>
        <p:spPr>
          <a:xfrm>
            <a:off x="15997703" y="5418652"/>
            <a:ext cx="499109" cy="327025"/>
          </a:xfrm>
          <a:prstGeom prst="rect">
            <a:avLst/>
          </a:prstGeom>
        </p:spPr>
        <p:txBody>
          <a:bodyPr vert="horz" wrap="square" lIns="0" tIns="15875" rIns="0" bIns="0" rtlCol="0">
            <a:spAutoFit/>
          </a:bodyPr>
          <a:lstStyle/>
          <a:p>
            <a:pPr marL="12700">
              <a:lnSpc>
                <a:spcPct val="100000"/>
              </a:lnSpc>
              <a:spcBef>
                <a:spcPts val="125"/>
              </a:spcBef>
            </a:pPr>
            <a:r>
              <a:rPr sz="1950" spc="15">
                <a:latin typeface="微软雅黑"/>
                <a:cs typeface="微软雅黑"/>
              </a:rPr>
              <a:t>9</a:t>
            </a:r>
            <a:r>
              <a:rPr sz="1950" spc="-75">
                <a:latin typeface="微软雅黑"/>
                <a:cs typeface="微软雅黑"/>
              </a:rPr>
              <a:t> </a:t>
            </a:r>
            <a:r>
              <a:rPr sz="1950" spc="25">
                <a:latin typeface="微软雅黑"/>
                <a:cs typeface="微软雅黑"/>
              </a:rPr>
              <a:t>个</a:t>
            </a:r>
            <a:endParaRPr sz="1950">
              <a:latin typeface="微软雅黑"/>
              <a:cs typeface="微软雅黑"/>
            </a:endParaRPr>
          </a:p>
        </p:txBody>
      </p:sp>
      <p:sp>
        <p:nvSpPr>
          <p:cNvPr id="18" name="object 18"/>
          <p:cNvSpPr/>
          <p:nvPr/>
        </p:nvSpPr>
        <p:spPr>
          <a:xfrm>
            <a:off x="8904859" y="8153468"/>
            <a:ext cx="931544" cy="1064260"/>
          </a:xfrm>
          <a:custGeom>
            <a:rect l="l" t="t" r="r" b="b"/>
            <a:pathLst>
              <a:path w="931544" h="1064259">
                <a:moveTo>
                  <a:pt x="931071" y="0"/>
                </a:moveTo>
                <a:lnTo>
                  <a:pt x="0" y="0"/>
                </a:lnTo>
                <a:lnTo>
                  <a:pt x="0" y="1064260"/>
                </a:lnTo>
                <a:lnTo>
                  <a:pt x="931071" y="1064260"/>
                </a:lnTo>
                <a:lnTo>
                  <a:pt x="931071" y="0"/>
                </a:lnTo>
                <a:close/>
              </a:path>
            </a:pathLst>
          </a:custGeom>
          <a:solidFill>
            <a:srgbClr val="8FAADC"/>
          </a:solidFill>
        </p:spPr>
        <p:txBody>
          <a:bodyPr wrap="square" lIns="0" tIns="0" rIns="0" bIns="0" rtlCol="0"/>
          <a:lstStyle/>
          <a:p/>
        </p:txBody>
      </p:sp>
      <p:sp>
        <p:nvSpPr>
          <p:cNvPr id="19" name="object 19"/>
          <p:cNvSpPr/>
          <p:nvPr/>
        </p:nvSpPr>
        <p:spPr>
          <a:xfrm>
            <a:off x="11234422" y="8509060"/>
            <a:ext cx="931544" cy="709295"/>
          </a:xfrm>
          <a:custGeom>
            <a:rect l="l" t="t" r="r" b="b"/>
            <a:pathLst>
              <a:path w="931544" h="709295">
                <a:moveTo>
                  <a:pt x="931071" y="0"/>
                </a:moveTo>
                <a:lnTo>
                  <a:pt x="0" y="0"/>
                </a:lnTo>
                <a:lnTo>
                  <a:pt x="0" y="708669"/>
                </a:lnTo>
                <a:lnTo>
                  <a:pt x="931071" y="708669"/>
                </a:lnTo>
                <a:lnTo>
                  <a:pt x="931071" y="0"/>
                </a:lnTo>
                <a:close/>
              </a:path>
            </a:pathLst>
          </a:custGeom>
          <a:solidFill>
            <a:srgbClr val="8FAADC"/>
          </a:solidFill>
        </p:spPr>
        <p:txBody>
          <a:bodyPr wrap="square" lIns="0" tIns="0" rIns="0" bIns="0" rtlCol="0"/>
          <a:lstStyle/>
          <a:p/>
        </p:txBody>
      </p:sp>
      <p:sp>
        <p:nvSpPr>
          <p:cNvPr id="20" name="object 20"/>
          <p:cNvSpPr/>
          <p:nvPr/>
        </p:nvSpPr>
        <p:spPr>
          <a:xfrm>
            <a:off x="8904859" y="6790159"/>
            <a:ext cx="931544" cy="1363345"/>
          </a:xfrm>
          <a:custGeom>
            <a:rect l="l" t="t" r="r" b="b"/>
            <a:pathLst>
              <a:path w="931544" h="1363345">
                <a:moveTo>
                  <a:pt x="931071" y="0"/>
                </a:moveTo>
                <a:lnTo>
                  <a:pt x="0" y="0"/>
                </a:lnTo>
                <a:lnTo>
                  <a:pt x="0" y="1363309"/>
                </a:lnTo>
                <a:lnTo>
                  <a:pt x="931071" y="1363309"/>
                </a:lnTo>
                <a:lnTo>
                  <a:pt x="931071" y="0"/>
                </a:lnTo>
                <a:close/>
              </a:path>
            </a:pathLst>
          </a:custGeom>
          <a:solidFill>
            <a:srgbClr val="DAE2F3"/>
          </a:solidFill>
        </p:spPr>
        <p:txBody>
          <a:bodyPr wrap="square" lIns="0" tIns="0" rIns="0" bIns="0" rtlCol="0"/>
          <a:lstStyle/>
          <a:p/>
        </p:txBody>
      </p:sp>
      <p:sp>
        <p:nvSpPr>
          <p:cNvPr id="21" name="object 21"/>
          <p:cNvSpPr/>
          <p:nvPr/>
        </p:nvSpPr>
        <p:spPr>
          <a:xfrm>
            <a:off x="11234422" y="7335483"/>
            <a:ext cx="931544" cy="1174115"/>
          </a:xfrm>
          <a:custGeom>
            <a:rect l="l" t="t" r="r" b="b"/>
            <a:pathLst>
              <a:path w="931544" h="1174115">
                <a:moveTo>
                  <a:pt x="931071" y="0"/>
                </a:moveTo>
                <a:lnTo>
                  <a:pt x="0" y="0"/>
                </a:lnTo>
                <a:lnTo>
                  <a:pt x="0" y="1173576"/>
                </a:lnTo>
                <a:lnTo>
                  <a:pt x="931071" y="1173576"/>
                </a:lnTo>
                <a:lnTo>
                  <a:pt x="931071" y="0"/>
                </a:lnTo>
                <a:close/>
              </a:path>
            </a:pathLst>
          </a:custGeom>
          <a:solidFill>
            <a:srgbClr val="DAE2F3"/>
          </a:solidFill>
        </p:spPr>
        <p:txBody>
          <a:bodyPr wrap="square" lIns="0" tIns="0" rIns="0" bIns="0" rtlCol="0"/>
          <a:lstStyle/>
          <a:p/>
        </p:txBody>
      </p:sp>
      <p:sp>
        <p:nvSpPr>
          <p:cNvPr id="22" name="object 22"/>
          <p:cNvSpPr/>
          <p:nvPr/>
        </p:nvSpPr>
        <p:spPr>
          <a:xfrm>
            <a:off x="8904859" y="4906657"/>
            <a:ext cx="931544" cy="1884045"/>
          </a:xfrm>
          <a:custGeom>
            <a:rect l="l" t="t" r="r" b="b"/>
            <a:pathLst>
              <a:path w="931544" h="1884045">
                <a:moveTo>
                  <a:pt x="931071" y="0"/>
                </a:moveTo>
                <a:lnTo>
                  <a:pt x="0" y="0"/>
                </a:lnTo>
                <a:lnTo>
                  <a:pt x="0" y="1883502"/>
                </a:lnTo>
                <a:lnTo>
                  <a:pt x="931071" y="1883502"/>
                </a:lnTo>
                <a:lnTo>
                  <a:pt x="931071" y="0"/>
                </a:lnTo>
                <a:close/>
              </a:path>
            </a:pathLst>
          </a:custGeom>
          <a:solidFill>
            <a:srgbClr val="A4A4A4"/>
          </a:solidFill>
        </p:spPr>
        <p:txBody>
          <a:bodyPr wrap="square" lIns="0" tIns="0" rIns="0" bIns="0" rtlCol="0"/>
          <a:lstStyle/>
          <a:p/>
        </p:txBody>
      </p:sp>
      <p:sp>
        <p:nvSpPr>
          <p:cNvPr id="23" name="object 23"/>
          <p:cNvSpPr/>
          <p:nvPr/>
        </p:nvSpPr>
        <p:spPr>
          <a:xfrm>
            <a:off x="11234422" y="6352895"/>
            <a:ext cx="931544" cy="982980"/>
          </a:xfrm>
          <a:custGeom>
            <a:rect l="l" t="t" r="r" b="b"/>
            <a:pathLst>
              <a:path w="931544" h="982978">
                <a:moveTo>
                  <a:pt x="931071" y="0"/>
                </a:moveTo>
                <a:lnTo>
                  <a:pt x="0" y="0"/>
                </a:lnTo>
                <a:lnTo>
                  <a:pt x="0" y="982587"/>
                </a:lnTo>
                <a:lnTo>
                  <a:pt x="931071" y="982587"/>
                </a:lnTo>
                <a:lnTo>
                  <a:pt x="931071" y="0"/>
                </a:lnTo>
                <a:close/>
              </a:path>
            </a:pathLst>
          </a:custGeom>
          <a:solidFill>
            <a:srgbClr val="A4A4A4"/>
          </a:solidFill>
        </p:spPr>
        <p:txBody>
          <a:bodyPr wrap="square" lIns="0" tIns="0" rIns="0" bIns="0" rtlCol="0"/>
          <a:lstStyle/>
          <a:p/>
        </p:txBody>
      </p:sp>
      <p:sp>
        <p:nvSpPr>
          <p:cNvPr id="24" name="object 24"/>
          <p:cNvSpPr/>
          <p:nvPr/>
        </p:nvSpPr>
        <p:spPr>
          <a:xfrm>
            <a:off x="8204985" y="9217729"/>
            <a:ext cx="4659630" cy="0"/>
          </a:xfrm>
          <a:custGeom>
            <a:rect l="l" t="t" r="r" b="b"/>
            <a:pathLst>
              <a:path w="4659630">
                <a:moveTo>
                  <a:pt x="0" y="0"/>
                </a:moveTo>
                <a:lnTo>
                  <a:pt x="4659125" y="0"/>
                </a:lnTo>
              </a:path>
            </a:pathLst>
          </a:custGeom>
          <a:ln w="7853">
            <a:solidFill>
              <a:srgbClr val="D9D9D9"/>
            </a:solidFill>
          </a:ln>
        </p:spPr>
        <p:txBody>
          <a:bodyPr wrap="square" lIns="0" tIns="0" rIns="0" bIns="0" rtlCol="0"/>
          <a:lstStyle/>
          <a:p/>
        </p:txBody>
      </p:sp>
      <p:sp>
        <p:nvSpPr>
          <p:cNvPr id="25" name="object 25"/>
          <p:cNvSpPr txBox="1"/>
          <p:nvPr/>
        </p:nvSpPr>
        <p:spPr>
          <a:xfrm>
            <a:off x="9085452" y="9467849"/>
            <a:ext cx="571500" cy="353060"/>
          </a:xfrm>
          <a:prstGeom prst="rect">
            <a:avLst/>
          </a:prstGeom>
        </p:spPr>
        <p:txBody>
          <a:bodyPr vert="horz" wrap="square" lIns="0" tIns="12065" rIns="0" bIns="0" rtlCol="0">
            <a:spAutoFit/>
          </a:bodyPr>
          <a:lstStyle/>
          <a:p>
            <a:pPr marL="12700">
              <a:lnSpc>
                <a:spcPct val="100000"/>
              </a:lnSpc>
              <a:spcBef>
                <a:spcPts val="95"/>
              </a:spcBef>
            </a:pPr>
            <a:r>
              <a:rPr sz="2150" spc="-5">
                <a:solidFill>
                  <a:srgbClr val="585858"/>
                </a:solidFill>
                <a:latin typeface="微软雅黑"/>
                <a:cs typeface="微软雅黑"/>
              </a:rPr>
              <a:t>国产</a:t>
            </a:r>
            <a:endParaRPr sz="2150">
              <a:latin typeface="微软雅黑"/>
              <a:cs typeface="微软雅黑"/>
            </a:endParaRPr>
          </a:p>
        </p:txBody>
      </p:sp>
      <p:sp>
        <p:nvSpPr>
          <p:cNvPr id="26" name="object 26"/>
          <p:cNvSpPr txBox="1"/>
          <p:nvPr/>
        </p:nvSpPr>
        <p:spPr>
          <a:xfrm>
            <a:off x="11415224" y="9467849"/>
            <a:ext cx="570865" cy="353060"/>
          </a:xfrm>
          <a:prstGeom prst="rect">
            <a:avLst/>
          </a:prstGeom>
        </p:spPr>
        <p:txBody>
          <a:bodyPr vert="horz" wrap="square" lIns="0" tIns="12065" rIns="0" bIns="0" rtlCol="0">
            <a:spAutoFit/>
          </a:bodyPr>
          <a:lstStyle/>
          <a:p>
            <a:pPr marL="12700">
              <a:lnSpc>
                <a:spcPct val="100000"/>
              </a:lnSpc>
              <a:spcBef>
                <a:spcPts val="95"/>
              </a:spcBef>
            </a:pPr>
            <a:r>
              <a:rPr sz="2150" spc="-5">
                <a:solidFill>
                  <a:srgbClr val="585858"/>
                </a:solidFill>
                <a:latin typeface="微软雅黑"/>
                <a:cs typeface="微软雅黑"/>
              </a:rPr>
              <a:t>进口</a:t>
            </a:r>
            <a:endParaRPr sz="2150">
              <a:latin typeface="微软雅黑"/>
              <a:cs typeface="微软雅黑"/>
            </a:endParaRPr>
          </a:p>
        </p:txBody>
      </p:sp>
      <p:sp>
        <p:nvSpPr>
          <p:cNvPr id="27" name="object 27"/>
          <p:cNvSpPr/>
          <p:nvPr/>
        </p:nvSpPr>
        <p:spPr>
          <a:xfrm>
            <a:off x="8737744" y="4210552"/>
            <a:ext cx="162560" cy="162560"/>
          </a:xfrm>
          <a:custGeom>
            <a:rect l="l" t="t" r="r" b="b"/>
            <a:pathLst>
              <a:path w="162559" h="162560">
                <a:moveTo>
                  <a:pt x="0" y="162089"/>
                </a:moveTo>
                <a:lnTo>
                  <a:pt x="162089" y="162089"/>
                </a:lnTo>
                <a:lnTo>
                  <a:pt x="162089" y="0"/>
                </a:lnTo>
                <a:lnTo>
                  <a:pt x="0" y="0"/>
                </a:lnTo>
                <a:lnTo>
                  <a:pt x="0" y="162089"/>
                </a:lnTo>
                <a:close/>
              </a:path>
            </a:pathLst>
          </a:custGeom>
          <a:solidFill>
            <a:srgbClr val="8FAADC"/>
          </a:solidFill>
        </p:spPr>
        <p:txBody>
          <a:bodyPr wrap="square" lIns="0" tIns="0" rIns="0" bIns="0" rtlCol="0"/>
          <a:lstStyle/>
          <a:p/>
        </p:txBody>
      </p:sp>
      <p:sp>
        <p:nvSpPr>
          <p:cNvPr id="28" name="object 28"/>
          <p:cNvSpPr/>
          <p:nvPr/>
        </p:nvSpPr>
        <p:spPr>
          <a:xfrm>
            <a:off x="9844726" y="4210552"/>
            <a:ext cx="162560" cy="162560"/>
          </a:xfrm>
          <a:custGeom>
            <a:rect l="l" t="t" r="r" b="b"/>
            <a:pathLst>
              <a:path w="162559" h="162560">
                <a:moveTo>
                  <a:pt x="0" y="162089"/>
                </a:moveTo>
                <a:lnTo>
                  <a:pt x="162089" y="162089"/>
                </a:lnTo>
                <a:lnTo>
                  <a:pt x="162089" y="0"/>
                </a:lnTo>
                <a:lnTo>
                  <a:pt x="0" y="0"/>
                </a:lnTo>
                <a:lnTo>
                  <a:pt x="0" y="162089"/>
                </a:lnTo>
                <a:close/>
              </a:path>
            </a:pathLst>
          </a:custGeom>
          <a:solidFill>
            <a:srgbClr val="DAE2F3"/>
          </a:solidFill>
        </p:spPr>
        <p:txBody>
          <a:bodyPr wrap="square" lIns="0" tIns="0" rIns="0" bIns="0" rtlCol="0"/>
          <a:lstStyle/>
          <a:p/>
        </p:txBody>
      </p:sp>
      <p:sp>
        <p:nvSpPr>
          <p:cNvPr id="29" name="object 29"/>
          <p:cNvSpPr/>
          <p:nvPr/>
        </p:nvSpPr>
        <p:spPr>
          <a:xfrm>
            <a:off x="10950451" y="4210552"/>
            <a:ext cx="162560" cy="162560"/>
          </a:xfrm>
          <a:custGeom>
            <a:rect l="l" t="t" r="r" b="b"/>
            <a:pathLst>
              <a:path w="162559" h="162560">
                <a:moveTo>
                  <a:pt x="0" y="162089"/>
                </a:moveTo>
                <a:lnTo>
                  <a:pt x="162089" y="162089"/>
                </a:lnTo>
                <a:lnTo>
                  <a:pt x="162089" y="0"/>
                </a:lnTo>
                <a:lnTo>
                  <a:pt x="0" y="0"/>
                </a:lnTo>
                <a:lnTo>
                  <a:pt x="0" y="162089"/>
                </a:lnTo>
                <a:close/>
              </a:path>
            </a:pathLst>
          </a:custGeom>
          <a:solidFill>
            <a:srgbClr val="A4A4A4"/>
          </a:solidFill>
        </p:spPr>
        <p:txBody>
          <a:bodyPr wrap="square" lIns="0" tIns="0" rIns="0" bIns="0" rtlCol="0"/>
          <a:lstStyle/>
          <a:p/>
        </p:txBody>
      </p:sp>
      <p:sp>
        <p:nvSpPr>
          <p:cNvPr id="30" name="object 30"/>
          <p:cNvSpPr/>
          <p:nvPr/>
        </p:nvSpPr>
        <p:spPr>
          <a:xfrm>
            <a:off x="2330819" y="4959430"/>
            <a:ext cx="197485" cy="3919220"/>
          </a:xfrm>
          <a:custGeom>
            <a:rect l="l" t="t" r="r" b="b"/>
            <a:pathLst>
              <a:path w="197485" h="3919220">
                <a:moveTo>
                  <a:pt x="197271" y="0"/>
                </a:moveTo>
                <a:lnTo>
                  <a:pt x="0" y="0"/>
                </a:lnTo>
                <a:lnTo>
                  <a:pt x="0" y="3919042"/>
                </a:lnTo>
                <a:lnTo>
                  <a:pt x="197271" y="3919042"/>
                </a:lnTo>
                <a:lnTo>
                  <a:pt x="197271" y="0"/>
                </a:lnTo>
                <a:close/>
              </a:path>
            </a:pathLst>
          </a:custGeom>
          <a:solidFill>
            <a:srgbClr val="6F2F9F"/>
          </a:solidFill>
        </p:spPr>
        <p:txBody>
          <a:bodyPr wrap="square" lIns="0" tIns="0" rIns="0" bIns="0" rtlCol="0"/>
          <a:lstStyle/>
          <a:p/>
        </p:txBody>
      </p:sp>
      <p:sp>
        <p:nvSpPr>
          <p:cNvPr id="31" name="object 31"/>
          <p:cNvSpPr/>
          <p:nvPr/>
        </p:nvSpPr>
        <p:spPr>
          <a:xfrm>
            <a:off x="2961585" y="4385206"/>
            <a:ext cx="198755" cy="4493260"/>
          </a:xfrm>
          <a:custGeom>
            <a:rect l="l" t="t" r="r" b="b"/>
            <a:pathLst>
              <a:path w="198755" h="4493259">
                <a:moveTo>
                  <a:pt x="198527" y="0"/>
                </a:moveTo>
                <a:lnTo>
                  <a:pt x="0" y="0"/>
                </a:lnTo>
                <a:lnTo>
                  <a:pt x="0" y="4493266"/>
                </a:lnTo>
                <a:lnTo>
                  <a:pt x="198527" y="4493266"/>
                </a:lnTo>
                <a:lnTo>
                  <a:pt x="198527" y="0"/>
                </a:lnTo>
                <a:close/>
              </a:path>
            </a:pathLst>
          </a:custGeom>
          <a:solidFill>
            <a:srgbClr val="6F2F9F"/>
          </a:solidFill>
        </p:spPr>
        <p:txBody>
          <a:bodyPr wrap="square" lIns="0" tIns="0" rIns="0" bIns="0" rtlCol="0"/>
          <a:lstStyle/>
          <a:p/>
        </p:txBody>
      </p:sp>
      <p:sp>
        <p:nvSpPr>
          <p:cNvPr id="32" name="object 32"/>
          <p:cNvSpPr/>
          <p:nvPr/>
        </p:nvSpPr>
        <p:spPr>
          <a:xfrm>
            <a:off x="3592351" y="6058873"/>
            <a:ext cx="198755" cy="2820035"/>
          </a:xfrm>
          <a:custGeom>
            <a:rect l="l" t="t" r="r" b="b"/>
            <a:pathLst>
              <a:path w="198754" h="2820034">
                <a:moveTo>
                  <a:pt x="198527" y="0"/>
                </a:moveTo>
                <a:lnTo>
                  <a:pt x="0" y="0"/>
                </a:lnTo>
                <a:lnTo>
                  <a:pt x="0" y="2819600"/>
                </a:lnTo>
                <a:lnTo>
                  <a:pt x="198527" y="2819600"/>
                </a:lnTo>
                <a:lnTo>
                  <a:pt x="198527" y="0"/>
                </a:lnTo>
                <a:close/>
              </a:path>
            </a:pathLst>
          </a:custGeom>
          <a:solidFill>
            <a:srgbClr val="6F2F9F"/>
          </a:solidFill>
        </p:spPr>
        <p:txBody>
          <a:bodyPr wrap="square" lIns="0" tIns="0" rIns="0" bIns="0" rtlCol="0"/>
          <a:lstStyle/>
          <a:p/>
        </p:txBody>
      </p:sp>
      <p:sp>
        <p:nvSpPr>
          <p:cNvPr id="33" name="object 33"/>
          <p:cNvSpPr/>
          <p:nvPr/>
        </p:nvSpPr>
        <p:spPr>
          <a:xfrm>
            <a:off x="4223117" y="5389155"/>
            <a:ext cx="198755" cy="3489325"/>
          </a:xfrm>
          <a:custGeom>
            <a:rect l="l" t="t" r="r" b="b"/>
            <a:pathLst>
              <a:path w="198754" h="3489325">
                <a:moveTo>
                  <a:pt x="198527" y="0"/>
                </a:moveTo>
                <a:lnTo>
                  <a:pt x="0" y="0"/>
                </a:lnTo>
                <a:lnTo>
                  <a:pt x="0" y="3489317"/>
                </a:lnTo>
                <a:lnTo>
                  <a:pt x="198527" y="3489317"/>
                </a:lnTo>
                <a:lnTo>
                  <a:pt x="198527" y="0"/>
                </a:lnTo>
                <a:close/>
              </a:path>
            </a:pathLst>
          </a:custGeom>
          <a:solidFill>
            <a:srgbClr val="6F2F9F"/>
          </a:solidFill>
        </p:spPr>
        <p:txBody>
          <a:bodyPr wrap="square" lIns="0" tIns="0" rIns="0" bIns="0" rtlCol="0"/>
          <a:lstStyle/>
          <a:p/>
        </p:txBody>
      </p:sp>
      <p:sp>
        <p:nvSpPr>
          <p:cNvPr id="34" name="object 34"/>
          <p:cNvSpPr/>
          <p:nvPr/>
        </p:nvSpPr>
        <p:spPr>
          <a:xfrm>
            <a:off x="4855140" y="5102671"/>
            <a:ext cx="197485" cy="3776345"/>
          </a:xfrm>
          <a:custGeom>
            <a:rect l="l" t="t" r="r" b="b"/>
            <a:pathLst>
              <a:path w="197485" h="3776345">
                <a:moveTo>
                  <a:pt x="197271" y="0"/>
                </a:moveTo>
                <a:lnTo>
                  <a:pt x="0" y="0"/>
                </a:lnTo>
                <a:lnTo>
                  <a:pt x="0" y="3775801"/>
                </a:lnTo>
                <a:lnTo>
                  <a:pt x="197271" y="3775801"/>
                </a:lnTo>
                <a:lnTo>
                  <a:pt x="197271" y="0"/>
                </a:lnTo>
                <a:close/>
              </a:path>
            </a:pathLst>
          </a:custGeom>
          <a:solidFill>
            <a:srgbClr val="6F2F9F"/>
          </a:solidFill>
        </p:spPr>
        <p:txBody>
          <a:bodyPr wrap="square" lIns="0" tIns="0" rIns="0" bIns="0" rtlCol="0"/>
          <a:lstStyle/>
          <a:p/>
        </p:txBody>
      </p:sp>
      <p:sp>
        <p:nvSpPr>
          <p:cNvPr id="35" name="object 35"/>
          <p:cNvSpPr/>
          <p:nvPr/>
        </p:nvSpPr>
        <p:spPr>
          <a:xfrm>
            <a:off x="5485906" y="4959430"/>
            <a:ext cx="197485" cy="3919220"/>
          </a:xfrm>
          <a:custGeom>
            <a:rect l="l" t="t" r="r" b="b"/>
            <a:pathLst>
              <a:path w="197485" h="3919220">
                <a:moveTo>
                  <a:pt x="197271" y="0"/>
                </a:moveTo>
                <a:lnTo>
                  <a:pt x="0" y="0"/>
                </a:lnTo>
                <a:lnTo>
                  <a:pt x="0" y="3919042"/>
                </a:lnTo>
                <a:lnTo>
                  <a:pt x="197271" y="3919042"/>
                </a:lnTo>
                <a:lnTo>
                  <a:pt x="197271" y="0"/>
                </a:lnTo>
                <a:close/>
              </a:path>
            </a:pathLst>
          </a:custGeom>
          <a:solidFill>
            <a:srgbClr val="6F2F9F"/>
          </a:solidFill>
        </p:spPr>
        <p:txBody>
          <a:bodyPr wrap="square" lIns="0" tIns="0" rIns="0" bIns="0" rtlCol="0"/>
          <a:lstStyle/>
          <a:p/>
        </p:txBody>
      </p:sp>
      <p:sp>
        <p:nvSpPr>
          <p:cNvPr id="36" name="object 36"/>
          <p:cNvSpPr/>
          <p:nvPr/>
        </p:nvSpPr>
        <p:spPr>
          <a:xfrm>
            <a:off x="6116672" y="4816188"/>
            <a:ext cx="197485" cy="4062729"/>
          </a:xfrm>
          <a:custGeom>
            <a:rect l="l" t="t" r="r" b="b"/>
            <a:pathLst>
              <a:path w="197485" h="4062729">
                <a:moveTo>
                  <a:pt x="197271" y="0"/>
                </a:moveTo>
                <a:lnTo>
                  <a:pt x="0" y="0"/>
                </a:lnTo>
                <a:lnTo>
                  <a:pt x="0" y="4062284"/>
                </a:lnTo>
                <a:lnTo>
                  <a:pt x="197271" y="4062284"/>
                </a:lnTo>
                <a:lnTo>
                  <a:pt x="197271" y="0"/>
                </a:lnTo>
                <a:close/>
              </a:path>
            </a:pathLst>
          </a:custGeom>
          <a:solidFill>
            <a:srgbClr val="6F2F9F"/>
          </a:solidFill>
        </p:spPr>
        <p:txBody>
          <a:bodyPr wrap="square" lIns="0" tIns="0" rIns="0" bIns="0" rtlCol="0"/>
          <a:lstStyle/>
          <a:p/>
        </p:txBody>
      </p:sp>
      <p:sp>
        <p:nvSpPr>
          <p:cNvPr id="37" name="object 37"/>
          <p:cNvSpPr/>
          <p:nvPr/>
        </p:nvSpPr>
        <p:spPr>
          <a:xfrm>
            <a:off x="2114699" y="8878472"/>
            <a:ext cx="4417060" cy="0"/>
          </a:xfrm>
          <a:custGeom>
            <a:rect l="l" t="t" r="r" b="b"/>
            <a:pathLst>
              <a:path w="4417059">
                <a:moveTo>
                  <a:pt x="0" y="0"/>
                </a:moveTo>
                <a:lnTo>
                  <a:pt x="4416619" y="0"/>
                </a:lnTo>
              </a:path>
            </a:pathLst>
          </a:custGeom>
          <a:ln w="7853">
            <a:solidFill>
              <a:srgbClr val="D9D9D9"/>
            </a:solidFill>
          </a:ln>
        </p:spPr>
        <p:txBody>
          <a:bodyPr wrap="square" lIns="0" tIns="0" rIns="0" bIns="0" rtlCol="0"/>
          <a:lstStyle/>
          <a:p/>
        </p:txBody>
      </p:sp>
      <p:graphicFrame>
        <p:nvGraphicFramePr>
          <p:cNvPr id="38" name="object 38"/>
          <p:cNvGraphicFramePr>
            <a:graphicFrameLocks noGrp="1"/>
          </p:cNvGraphicFramePr>
          <p:nvPr/>
        </p:nvGraphicFramePr>
        <p:xfrm>
          <a:off x="6282" y="3658946"/>
          <a:ext cx="17642839" cy="5718175"/>
        </p:xfrm>
        <a:graphic>
          <a:graphicData uri="http://schemas.openxmlformats.org/drawingml/2006/table">
            <a:tbl>
              <a:tblPr firstRow="1" bandRow="1">
                <a:tableStyleId>{2D5ABB26-0587-4C30-8999-92F81FD0307C}</a:tableStyleId>
              </a:tblPr>
              <a:tblGrid>
                <a:gridCol w="859155"/>
                <a:gridCol w="1127759"/>
                <a:gridCol w="751205"/>
                <a:gridCol w="630555"/>
                <a:gridCol w="630554"/>
                <a:gridCol w="1261745"/>
                <a:gridCol w="1704340"/>
                <a:gridCol w="1763395"/>
                <a:gridCol w="164465"/>
                <a:gridCol w="942340"/>
                <a:gridCol w="161925"/>
                <a:gridCol w="943609"/>
                <a:gridCol w="161925"/>
                <a:gridCol w="1052829"/>
                <a:gridCol w="3152140"/>
                <a:gridCol w="1401444"/>
                <a:gridCol w="929640"/>
              </a:tblGrid>
              <a:tr h="2569304">
                <a:tc>
                  <a:txBody>
                    <a:bodyPr vert="horz" wrap="square"/>
                    <a:lstStyle/>
                    <a:p>
                      <a:pPr marL="178435" marR="170180" algn="just">
                        <a:lnSpc>
                          <a:spcPct val="101499"/>
                        </a:lnSpc>
                        <a:spcBef>
                          <a:spcPts val="585"/>
                        </a:spcBef>
                      </a:pPr>
                      <a:r>
                        <a:rPr sz="1950">
                          <a:latin typeface="微软雅黑"/>
                          <a:cs typeface="微软雅黑"/>
                        </a:rPr>
                        <a:t>目录 内药 品准 </a:t>
                      </a:r>
                      <a:r>
                        <a:rPr sz="1950" spc="25">
                          <a:latin typeface="微软雅黑"/>
                          <a:cs typeface="微软雅黑"/>
                        </a:rPr>
                        <a:t>入</a:t>
                      </a:r>
                      <a:endParaRPr sz="1950">
                        <a:latin typeface="微软雅黑"/>
                        <a:cs typeface="微软雅黑"/>
                      </a:endParaRPr>
                    </a:p>
                  </a:txBody>
                  <a:tcPr marL="0" marR="0" marT="74295" marB="0"/>
                </a:tc>
                <a:tc>
                  <a:txBody>
                    <a:bodyPr vert="horz" wrap="square"/>
                    <a:lstStyle/>
                    <a:p>
                      <a:pPr marL="251460">
                        <a:lnSpc>
                          <a:spcPct val="100000"/>
                        </a:lnSpc>
                        <a:spcBef>
                          <a:spcPts val="1995"/>
                        </a:spcBef>
                      </a:pPr>
                      <a:r>
                        <a:rPr sz="2150" spc="-10">
                          <a:solidFill>
                            <a:srgbClr val="585858"/>
                          </a:solidFill>
                          <a:latin typeface="微软雅黑"/>
                          <a:cs typeface="微软雅黑"/>
                        </a:rPr>
                        <a:t>100%</a:t>
                      </a:r>
                      <a:endParaRPr sz="2150">
                        <a:latin typeface="微软雅黑"/>
                        <a:cs typeface="微软雅黑"/>
                      </a:endParaRPr>
                    </a:p>
                    <a:p>
                      <a:pPr marL="410845">
                        <a:lnSpc>
                          <a:spcPct val="100000"/>
                        </a:lnSpc>
                        <a:spcBef>
                          <a:spcPts val="1185"/>
                        </a:spcBef>
                      </a:pPr>
                      <a:r>
                        <a:rPr sz="2150" spc="-10">
                          <a:solidFill>
                            <a:srgbClr val="585858"/>
                          </a:solidFill>
                          <a:latin typeface="微软雅黑"/>
                          <a:cs typeface="微软雅黑"/>
                        </a:rPr>
                        <a:t>90%</a:t>
                      </a:r>
                      <a:endParaRPr sz="2150">
                        <a:latin typeface="微软雅黑"/>
                        <a:cs typeface="微软雅黑"/>
                      </a:endParaRPr>
                    </a:p>
                    <a:p>
                      <a:pPr marL="410845">
                        <a:lnSpc>
                          <a:spcPct val="100000"/>
                        </a:lnSpc>
                        <a:spcBef>
                          <a:spcPts val="1185"/>
                        </a:spcBef>
                      </a:pPr>
                      <a:r>
                        <a:rPr sz="2150" spc="-10">
                          <a:solidFill>
                            <a:srgbClr val="585858"/>
                          </a:solidFill>
                          <a:latin typeface="微软雅黑"/>
                          <a:cs typeface="微软雅黑"/>
                        </a:rPr>
                        <a:t>80%</a:t>
                      </a:r>
                      <a:endParaRPr sz="2150">
                        <a:latin typeface="微软雅黑"/>
                        <a:cs typeface="微软雅黑"/>
                      </a:endParaRPr>
                    </a:p>
                    <a:p>
                      <a:pPr marL="410845">
                        <a:lnSpc>
                          <a:spcPct val="100000"/>
                        </a:lnSpc>
                        <a:spcBef>
                          <a:spcPts val="1180"/>
                        </a:spcBef>
                      </a:pPr>
                      <a:r>
                        <a:rPr sz="2150" spc="-10">
                          <a:solidFill>
                            <a:srgbClr val="585858"/>
                          </a:solidFill>
                          <a:latin typeface="微软雅黑"/>
                          <a:cs typeface="微软雅黑"/>
                        </a:rPr>
                        <a:t>70%</a:t>
                      </a:r>
                      <a:endParaRPr sz="2150">
                        <a:latin typeface="微软雅黑"/>
                        <a:cs typeface="微软雅黑"/>
                      </a:endParaRPr>
                    </a:p>
                    <a:p>
                      <a:pPr marL="410845">
                        <a:lnSpc>
                          <a:spcPct val="100000"/>
                        </a:lnSpc>
                        <a:spcBef>
                          <a:spcPts val="1185"/>
                        </a:spcBef>
                      </a:pPr>
                      <a:r>
                        <a:rPr sz="2150" spc="-10">
                          <a:solidFill>
                            <a:srgbClr val="585858"/>
                          </a:solidFill>
                          <a:latin typeface="微软雅黑"/>
                          <a:cs typeface="微软雅黑"/>
                        </a:rPr>
                        <a:t>60%</a:t>
                      </a:r>
                      <a:endParaRPr sz="2150">
                        <a:latin typeface="微软雅黑"/>
                        <a:cs typeface="微软雅黑"/>
                      </a:endParaRPr>
                    </a:p>
                  </a:txBody>
                  <a:tcPr marL="0" marR="0" marT="253365" marB="0"/>
                </a:tc>
                <a:tc>
                  <a:txBody>
                    <a:bodyPr vert="horz" wrap="square"/>
                    <a:lstStyle/>
                    <a:p>
                      <a:pPr>
                        <a:lnSpc>
                          <a:spcPct val="100000"/>
                        </a:lnSpc>
                      </a:pPr>
                      <a:endParaRPr sz="2800">
                        <a:latin typeface="Times New Roman"/>
                        <a:cs typeface="Times New Roman"/>
                      </a:endParaRPr>
                    </a:p>
                    <a:p>
                      <a:pPr>
                        <a:lnSpc>
                          <a:spcPct val="100000"/>
                        </a:lnSpc>
                        <a:spcBef>
                          <a:spcPts val="5"/>
                        </a:spcBef>
                      </a:pPr>
                      <a:endParaRPr sz="3050">
                        <a:latin typeface="Times New Roman"/>
                        <a:cs typeface="Times New Roman"/>
                      </a:endParaRPr>
                    </a:p>
                    <a:p>
                      <a:pPr marL="154940">
                        <a:lnSpc>
                          <a:spcPct val="100000"/>
                        </a:lnSpc>
                      </a:pPr>
                      <a:r>
                        <a:rPr sz="2150" spc="-10">
                          <a:solidFill>
                            <a:srgbClr val="404040"/>
                          </a:solidFill>
                          <a:latin typeface="微软雅黑"/>
                          <a:cs typeface="微软雅黑"/>
                        </a:rPr>
                        <a:t>82%</a:t>
                      </a:r>
                      <a:endParaRPr sz="2150">
                        <a:latin typeface="微软雅黑"/>
                        <a:cs typeface="微软雅黑"/>
                      </a:endParaRPr>
                    </a:p>
                  </a:txBody>
                  <a:tcPr marL="0" marR="0" marT="0" marB="0"/>
                </a:tc>
                <a:tc>
                  <a:txBody>
                    <a:bodyPr vert="horz" wrap="square"/>
                    <a:lstStyle/>
                    <a:p>
                      <a:pPr marL="34290">
                        <a:lnSpc>
                          <a:spcPct val="100000"/>
                        </a:lnSpc>
                        <a:spcBef>
                          <a:spcPts val="2300"/>
                        </a:spcBef>
                      </a:pPr>
                      <a:r>
                        <a:rPr sz="2150" spc="-10">
                          <a:solidFill>
                            <a:srgbClr val="404040"/>
                          </a:solidFill>
                          <a:latin typeface="微软雅黑"/>
                          <a:cs typeface="微软雅黑"/>
                        </a:rPr>
                        <a:t>94%</a:t>
                      </a:r>
                      <a:endParaRPr sz="2150">
                        <a:latin typeface="微软雅黑"/>
                        <a:cs typeface="微软雅黑"/>
                      </a:endParaRPr>
                    </a:p>
                  </a:txBody>
                  <a:tcPr marL="0" marR="0" marT="292100" marB="0"/>
                </a:tc>
                <a:tc>
                  <a:txBody>
                    <a:bodyPr vert="horz" wrap="square"/>
                    <a:lstStyle/>
                    <a:p>
                      <a:pPr>
                        <a:lnSpc>
                          <a:spcPct val="100000"/>
                        </a:lnSpc>
                      </a:pPr>
                      <a:endParaRPr sz="2800">
                        <a:latin typeface="Times New Roman"/>
                        <a:cs typeface="Times New Roman"/>
                      </a:endParaRPr>
                    </a:p>
                    <a:p>
                      <a:pPr>
                        <a:lnSpc>
                          <a:spcPct val="100000"/>
                        </a:lnSpc>
                      </a:pPr>
                      <a:endParaRPr sz="2800">
                        <a:latin typeface="Times New Roman"/>
                        <a:cs typeface="Times New Roman"/>
                      </a:endParaRPr>
                    </a:p>
                    <a:p>
                      <a:pPr>
                        <a:lnSpc>
                          <a:spcPct val="100000"/>
                        </a:lnSpc>
                      </a:pPr>
                      <a:endParaRPr sz="2800">
                        <a:latin typeface="Times New Roman"/>
                        <a:cs typeface="Times New Roman"/>
                      </a:endParaRPr>
                    </a:p>
                    <a:p>
                      <a:pPr>
                        <a:lnSpc>
                          <a:spcPct val="100000"/>
                        </a:lnSpc>
                      </a:pPr>
                      <a:endParaRPr sz="2800">
                        <a:latin typeface="Times New Roman"/>
                        <a:cs typeface="Times New Roman"/>
                      </a:endParaRPr>
                    </a:p>
                    <a:p>
                      <a:pPr marL="34290">
                        <a:lnSpc>
                          <a:spcPct val="100000"/>
                        </a:lnSpc>
                        <a:spcBef>
                          <a:spcPts val="2510"/>
                        </a:spcBef>
                      </a:pPr>
                      <a:r>
                        <a:rPr sz="2150" spc="-10">
                          <a:solidFill>
                            <a:srgbClr val="404040"/>
                          </a:solidFill>
                          <a:latin typeface="微软雅黑"/>
                          <a:cs typeface="微软雅黑"/>
                        </a:rPr>
                        <a:t>59%</a:t>
                      </a:r>
                      <a:endParaRPr sz="2150">
                        <a:latin typeface="微软雅黑"/>
                        <a:cs typeface="微软雅黑"/>
                      </a:endParaRPr>
                    </a:p>
                  </a:txBody>
                  <a:tcPr marL="0" marR="0" marT="0" marB="0"/>
                </a:tc>
                <a:tc>
                  <a:txBody>
                    <a:bodyPr vert="horz" wrap="square"/>
                    <a:lstStyle/>
                    <a:p>
                      <a:pPr>
                        <a:lnSpc>
                          <a:spcPct val="100000"/>
                        </a:lnSpc>
                      </a:pPr>
                      <a:endParaRPr sz="2800">
                        <a:latin typeface="Times New Roman"/>
                        <a:cs typeface="Times New Roman"/>
                      </a:endParaRPr>
                    </a:p>
                    <a:p>
                      <a:pPr>
                        <a:lnSpc>
                          <a:spcPct val="100000"/>
                        </a:lnSpc>
                        <a:spcBef>
                          <a:spcPts val="40"/>
                        </a:spcBef>
                      </a:pPr>
                      <a:endParaRPr sz="4000">
                        <a:latin typeface="Times New Roman"/>
                        <a:cs typeface="Times New Roman"/>
                      </a:endParaRPr>
                    </a:p>
                    <a:p>
                      <a:pPr marL="665480">
                        <a:lnSpc>
                          <a:spcPts val="2420"/>
                        </a:lnSpc>
                        <a:spcBef>
                          <a:spcPts val="5"/>
                        </a:spcBef>
                      </a:pPr>
                      <a:r>
                        <a:rPr sz="2150" spc="-10">
                          <a:solidFill>
                            <a:srgbClr val="404040"/>
                          </a:solidFill>
                          <a:latin typeface="微软雅黑"/>
                          <a:cs typeface="微软雅黑"/>
                        </a:rPr>
                        <a:t>79%</a:t>
                      </a:r>
                      <a:endParaRPr sz="2150">
                        <a:latin typeface="微软雅黑"/>
                        <a:cs typeface="微软雅黑"/>
                      </a:endParaRPr>
                    </a:p>
                    <a:p>
                      <a:pPr marL="34290">
                        <a:lnSpc>
                          <a:spcPts val="2420"/>
                        </a:lnSpc>
                      </a:pPr>
                      <a:r>
                        <a:rPr sz="2150" spc="-10">
                          <a:solidFill>
                            <a:srgbClr val="404040"/>
                          </a:solidFill>
                          <a:latin typeface="微软雅黑"/>
                          <a:cs typeface="微软雅黑"/>
                        </a:rPr>
                        <a:t>73%</a:t>
                      </a:r>
                      <a:endParaRPr sz="2150">
                        <a:latin typeface="微软雅黑"/>
                        <a:cs typeface="微软雅黑"/>
                      </a:endParaRPr>
                    </a:p>
                  </a:txBody>
                  <a:tcPr marL="0" marR="0" marT="0" marB="0"/>
                </a:tc>
                <a:tc>
                  <a:txBody>
                    <a:bodyPr vert="horz" wrap="square"/>
                    <a:lstStyle/>
                    <a:p>
                      <a:pPr>
                        <a:lnSpc>
                          <a:spcPct val="100000"/>
                        </a:lnSpc>
                        <a:spcBef>
                          <a:spcPts val="25"/>
                        </a:spcBef>
                      </a:pPr>
                      <a:endParaRPr sz="4850">
                        <a:latin typeface="Times New Roman"/>
                        <a:cs typeface="Times New Roman"/>
                      </a:endParaRPr>
                    </a:p>
                    <a:p>
                      <a:pPr marL="34290">
                        <a:lnSpc>
                          <a:spcPct val="100000"/>
                        </a:lnSpc>
                      </a:pPr>
                      <a:r>
                        <a:rPr sz="3225" spc="-15" baseline="-29715">
                          <a:solidFill>
                            <a:srgbClr val="404040"/>
                          </a:solidFill>
                          <a:latin typeface="微软雅黑"/>
                          <a:cs typeface="微软雅黑"/>
                        </a:rPr>
                        <a:t>82%</a:t>
                      </a:r>
                      <a:r>
                        <a:rPr sz="3225" spc="-157" baseline="-29715">
                          <a:solidFill>
                            <a:srgbClr val="404040"/>
                          </a:solidFill>
                          <a:latin typeface="微软雅黑"/>
                          <a:cs typeface="微软雅黑"/>
                        </a:rPr>
                        <a:t> </a:t>
                      </a:r>
                      <a:r>
                        <a:rPr sz="2150" spc="-10">
                          <a:solidFill>
                            <a:srgbClr val="404040"/>
                          </a:solidFill>
                          <a:latin typeface="微软雅黑"/>
                          <a:cs typeface="微软雅黑"/>
                        </a:rPr>
                        <a:t>85%</a:t>
                      </a:r>
                      <a:endParaRPr sz="2150">
                        <a:latin typeface="微软雅黑"/>
                        <a:cs typeface="微软雅黑"/>
                      </a:endParaRPr>
                    </a:p>
                  </a:txBody>
                  <a:tcPr marL="0" marR="0" marT="3175" marB="0"/>
                </a:tc>
                <a:tc>
                  <a:txBody>
                    <a:bodyPr vert="horz" wrap="square"/>
                    <a:lstStyle/>
                    <a:p>
                      <a:pPr>
                        <a:lnSpc>
                          <a:spcPct val="100000"/>
                        </a:lnSpc>
                        <a:spcBef>
                          <a:spcPts val="5"/>
                        </a:spcBef>
                      </a:pPr>
                      <a:endParaRPr sz="3150">
                        <a:latin typeface="Times New Roman"/>
                        <a:cs typeface="Times New Roman"/>
                      </a:endParaRPr>
                    </a:p>
                    <a:p>
                      <a:pPr marL="476884">
                        <a:lnSpc>
                          <a:spcPct val="100000"/>
                        </a:lnSpc>
                        <a:spcBef>
                          <a:spcPts val="5"/>
                        </a:spcBef>
                      </a:pPr>
                      <a:r>
                        <a:rPr sz="2150" spc="-10">
                          <a:solidFill>
                            <a:srgbClr val="585858"/>
                          </a:solidFill>
                          <a:latin typeface="微软雅黑"/>
                          <a:cs typeface="微软雅黑"/>
                        </a:rPr>
                        <a:t>180</a:t>
                      </a:r>
                      <a:endParaRPr sz="2150">
                        <a:latin typeface="微软雅黑"/>
                        <a:cs typeface="微软雅黑"/>
                      </a:endParaRPr>
                    </a:p>
                    <a:p>
                      <a:pPr marL="476884">
                        <a:lnSpc>
                          <a:spcPct val="100000"/>
                        </a:lnSpc>
                        <a:spcBef>
                          <a:spcPts val="1714"/>
                        </a:spcBef>
                      </a:pPr>
                      <a:r>
                        <a:rPr sz="2150" spc="-10">
                          <a:solidFill>
                            <a:srgbClr val="585858"/>
                          </a:solidFill>
                          <a:latin typeface="微软雅黑"/>
                          <a:cs typeface="微软雅黑"/>
                        </a:rPr>
                        <a:t>160</a:t>
                      </a:r>
                      <a:endParaRPr sz="2150">
                        <a:latin typeface="微软雅黑"/>
                        <a:cs typeface="微软雅黑"/>
                      </a:endParaRPr>
                    </a:p>
                    <a:p>
                      <a:pPr marL="476884">
                        <a:lnSpc>
                          <a:spcPct val="100000"/>
                        </a:lnSpc>
                        <a:spcBef>
                          <a:spcPts val="1720"/>
                        </a:spcBef>
                      </a:pPr>
                      <a:r>
                        <a:rPr sz="2150" spc="-10">
                          <a:solidFill>
                            <a:srgbClr val="585858"/>
                          </a:solidFill>
                          <a:latin typeface="微软雅黑"/>
                          <a:cs typeface="微软雅黑"/>
                        </a:rPr>
                        <a:t>140</a:t>
                      </a:r>
                      <a:endParaRPr sz="2150">
                        <a:latin typeface="微软雅黑"/>
                        <a:cs typeface="微软雅黑"/>
                      </a:endParaRPr>
                    </a:p>
                    <a:p>
                      <a:pPr marL="476884">
                        <a:lnSpc>
                          <a:spcPct val="100000"/>
                        </a:lnSpc>
                        <a:spcBef>
                          <a:spcPts val="1714"/>
                        </a:spcBef>
                      </a:pPr>
                      <a:r>
                        <a:rPr sz="2150" spc="-10">
                          <a:solidFill>
                            <a:srgbClr val="585858"/>
                          </a:solidFill>
                          <a:latin typeface="微软雅黑"/>
                          <a:cs typeface="微软雅黑"/>
                        </a:rPr>
                        <a:t>120</a:t>
                      </a:r>
                      <a:endParaRPr sz="2150">
                        <a:latin typeface="微软雅黑"/>
                        <a:cs typeface="微软雅黑"/>
                      </a:endParaRPr>
                    </a:p>
                  </a:txBody>
                  <a:tcPr marL="0" marR="0" marT="63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spcBef>
                          <a:spcPts val="5"/>
                        </a:spcBef>
                      </a:pPr>
                      <a:endParaRPr sz="3050">
                        <a:latin typeface="Times New Roman"/>
                        <a:cs typeface="Times New Roman"/>
                      </a:endParaRPr>
                    </a:p>
                    <a:p>
                      <a:pPr marR="220979" algn="r">
                        <a:lnSpc>
                          <a:spcPct val="100000"/>
                        </a:lnSpc>
                      </a:pPr>
                      <a:r>
                        <a:rPr sz="2150" spc="-5">
                          <a:solidFill>
                            <a:srgbClr val="585858"/>
                          </a:solidFill>
                          <a:latin typeface="微软雅黑"/>
                          <a:cs typeface="微软雅黑"/>
                        </a:rPr>
                        <a:t>2021</a:t>
                      </a:r>
                      <a:endParaRPr sz="2150">
                        <a:latin typeface="微软雅黑"/>
                        <a:cs typeface="微软雅黑"/>
                      </a:endParaRPr>
                    </a:p>
                    <a:p>
                      <a:pPr>
                        <a:lnSpc>
                          <a:spcPct val="100000"/>
                        </a:lnSpc>
                      </a:pPr>
                      <a:endParaRPr sz="2800">
                        <a:latin typeface="Times New Roman"/>
                        <a:cs typeface="Times New Roman"/>
                      </a:endParaRPr>
                    </a:p>
                    <a:p>
                      <a:pPr>
                        <a:lnSpc>
                          <a:spcPct val="100000"/>
                        </a:lnSpc>
                      </a:pPr>
                      <a:endParaRPr sz="2800">
                        <a:latin typeface="Times New Roman"/>
                        <a:cs typeface="Times New Roman"/>
                      </a:endParaRPr>
                    </a:p>
                    <a:p>
                      <a:pPr>
                        <a:lnSpc>
                          <a:spcPct val="100000"/>
                        </a:lnSpc>
                        <a:spcBef>
                          <a:spcPts val="20"/>
                        </a:spcBef>
                      </a:pPr>
                      <a:endParaRPr sz="2950">
                        <a:latin typeface="Times New Roman"/>
                        <a:cs typeface="Times New Roman"/>
                      </a:endParaRPr>
                    </a:p>
                    <a:p>
                      <a:pPr marR="306705" algn="r">
                        <a:lnSpc>
                          <a:spcPct val="100000"/>
                        </a:lnSpc>
                      </a:pPr>
                      <a:r>
                        <a:rPr sz="2150" spc="-5">
                          <a:solidFill>
                            <a:srgbClr val="404040"/>
                          </a:solidFill>
                          <a:latin typeface="微软雅黑"/>
                          <a:cs typeface="微软雅黑"/>
                        </a:rPr>
                        <a:t>69</a:t>
                      </a:r>
                      <a:endParaRPr sz="2150">
                        <a:latin typeface="微软雅黑"/>
                        <a:cs typeface="微软雅黑"/>
                      </a:endParaRPr>
                    </a:p>
                  </a:txBody>
                  <a:tcPr marL="0" marR="0" marT="63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spcBef>
                          <a:spcPts val="5"/>
                        </a:spcBef>
                      </a:pPr>
                      <a:endParaRPr sz="3050">
                        <a:latin typeface="Times New Roman"/>
                        <a:cs typeface="Times New Roman"/>
                      </a:endParaRPr>
                    </a:p>
                    <a:p>
                      <a:pPr marL="76835">
                        <a:lnSpc>
                          <a:spcPct val="100000"/>
                        </a:lnSpc>
                      </a:pPr>
                      <a:r>
                        <a:rPr sz="2150" spc="-10">
                          <a:solidFill>
                            <a:srgbClr val="585858"/>
                          </a:solidFill>
                          <a:latin typeface="微软雅黑"/>
                          <a:cs typeface="微软雅黑"/>
                        </a:rPr>
                        <a:t>2022</a:t>
                      </a:r>
                      <a:endParaRPr sz="2150">
                        <a:latin typeface="微软雅黑"/>
                        <a:cs typeface="微软雅黑"/>
                      </a:endParaRPr>
                    </a:p>
                  </a:txBody>
                  <a:tcPr marL="0" marR="0" marT="63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spcBef>
                          <a:spcPts val="5"/>
                        </a:spcBef>
                      </a:pPr>
                      <a:endParaRPr sz="3050">
                        <a:latin typeface="Times New Roman"/>
                        <a:cs typeface="Times New Roman"/>
                      </a:endParaRPr>
                    </a:p>
                    <a:p>
                      <a:pPr marR="329565" algn="r">
                        <a:lnSpc>
                          <a:spcPct val="100000"/>
                        </a:lnSpc>
                      </a:pPr>
                      <a:r>
                        <a:rPr sz="2150" spc="-5">
                          <a:solidFill>
                            <a:srgbClr val="585858"/>
                          </a:solidFill>
                          <a:latin typeface="微软雅黑"/>
                          <a:cs typeface="微软雅黑"/>
                        </a:rPr>
                        <a:t>2023</a:t>
                      </a:r>
                      <a:endParaRPr sz="2150">
                        <a:latin typeface="微软雅黑"/>
                        <a:cs typeface="微软雅黑"/>
                      </a:endParaRPr>
                    </a:p>
                  </a:txBody>
                  <a:tcPr marL="0" marR="0" marT="635" marB="0"/>
                </a:tc>
                <a:tc>
                  <a:txBody>
                    <a:bodyPr vert="horz" wrap="square"/>
                    <a:lstStyle/>
                    <a:p>
                      <a:pPr>
                        <a:lnSpc>
                          <a:spcPct val="100000"/>
                        </a:lnSpc>
                        <a:spcBef>
                          <a:spcPts val="45"/>
                        </a:spcBef>
                      </a:pPr>
                      <a:endParaRPr sz="2950">
                        <a:latin typeface="Times New Roman"/>
                        <a:cs typeface="Times New Roman"/>
                      </a:endParaRPr>
                    </a:p>
                    <a:p>
                      <a:pPr marR="64769" algn="r">
                        <a:lnSpc>
                          <a:spcPct val="100000"/>
                        </a:lnSpc>
                        <a:spcBef>
                          <a:spcPts val="5"/>
                        </a:spcBef>
                      </a:pPr>
                      <a:r>
                        <a:rPr sz="2150">
                          <a:solidFill>
                            <a:srgbClr val="585858"/>
                          </a:solidFill>
                          <a:latin typeface="微软雅黑"/>
                          <a:cs typeface="微软雅黑"/>
                        </a:rPr>
                        <a:t>西药</a:t>
                      </a:r>
                      <a:endParaRPr sz="2150">
                        <a:latin typeface="微软雅黑"/>
                        <a:cs typeface="微软雅黑"/>
                      </a:endParaRPr>
                    </a:p>
                  </a:txBody>
                  <a:tcPr marL="0" marR="0" marT="5715" marB="0"/>
                </a:tc>
                <a:tc>
                  <a:txBody>
                    <a:bodyPr vert="horz" wrap="square"/>
                    <a:lstStyle/>
                    <a:p>
                      <a:pPr>
                        <a:lnSpc>
                          <a:spcPct val="100000"/>
                        </a:lnSpc>
                        <a:spcBef>
                          <a:spcPts val="45"/>
                        </a:spcBef>
                      </a:pPr>
                      <a:endParaRPr sz="2950">
                        <a:latin typeface="Times New Roman"/>
                        <a:cs typeface="Times New Roman"/>
                      </a:endParaRPr>
                    </a:p>
                    <a:p>
                      <a:pPr marR="536575" algn="r">
                        <a:lnSpc>
                          <a:spcPct val="100000"/>
                        </a:lnSpc>
                        <a:spcBef>
                          <a:spcPts val="5"/>
                        </a:spcBef>
                      </a:pPr>
                      <a:r>
                        <a:rPr sz="2150">
                          <a:solidFill>
                            <a:srgbClr val="585858"/>
                          </a:solidFill>
                          <a:latin typeface="微软雅黑"/>
                          <a:cs typeface="微软雅黑"/>
                        </a:rPr>
                        <a:t>中药</a:t>
                      </a:r>
                      <a:endParaRPr sz="2150">
                        <a:latin typeface="微软雅黑"/>
                        <a:cs typeface="微软雅黑"/>
                      </a:endParaRPr>
                    </a:p>
                    <a:p>
                      <a:pPr>
                        <a:lnSpc>
                          <a:spcPct val="100000"/>
                        </a:lnSpc>
                        <a:spcBef>
                          <a:spcPts val="55"/>
                        </a:spcBef>
                      </a:pPr>
                      <a:endParaRPr sz="3450">
                        <a:latin typeface="Times New Roman"/>
                        <a:cs typeface="Times New Roman"/>
                      </a:endParaRPr>
                    </a:p>
                    <a:p>
                      <a:pPr marR="469900" algn="r">
                        <a:lnSpc>
                          <a:spcPct val="100000"/>
                        </a:lnSpc>
                      </a:pPr>
                      <a:r>
                        <a:rPr sz="2150" spc="-5">
                          <a:solidFill>
                            <a:srgbClr val="404040"/>
                          </a:solidFill>
                          <a:latin typeface="微软雅黑"/>
                          <a:cs typeface="微软雅黑"/>
                        </a:rPr>
                        <a:t>9%</a:t>
                      </a:r>
                      <a:endParaRPr sz="2150">
                        <a:latin typeface="微软雅黑"/>
                        <a:cs typeface="微软雅黑"/>
                      </a:endParaRPr>
                    </a:p>
                  </a:txBody>
                  <a:tcPr marL="0" marR="0" marT="5715" marB="0"/>
                </a:tc>
                <a:tc rowSpan="4">
                  <a:txBody>
                    <a:bodyPr vert="horz" wrap="square"/>
                    <a:lstStyle/>
                    <a:p>
                      <a:pPr>
                        <a:lnSpc>
                          <a:spcPct val="100000"/>
                        </a:lnSpc>
                      </a:pPr>
                      <a:endParaRPr sz="2500">
                        <a:latin typeface="Times New Roman"/>
                        <a:cs typeface="Times New Roman"/>
                      </a:endParaRPr>
                    </a:p>
                  </a:txBody>
                  <a:tcPr marL="0" marR="0" marT="0" marB="0"/>
                </a:tc>
              </a:tr>
              <a:tr h="428102">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147320" algn="r">
                        <a:lnSpc>
                          <a:spcPct val="100000"/>
                        </a:lnSpc>
                        <a:spcBef>
                          <a:spcPts val="585"/>
                        </a:spcBef>
                      </a:pPr>
                      <a:r>
                        <a:rPr sz="2150" spc="-5">
                          <a:solidFill>
                            <a:srgbClr val="585858"/>
                          </a:solidFill>
                          <a:latin typeface="微软雅黑"/>
                          <a:cs typeface="微软雅黑"/>
                        </a:rPr>
                        <a:t>50%</a:t>
                      </a:r>
                      <a:endParaRPr sz="2150">
                        <a:latin typeface="微软雅黑"/>
                        <a:cs typeface="微软雅黑"/>
                      </a:endParaRPr>
                    </a:p>
                  </a:txBody>
                  <a:tcPr marL="0" marR="0" marT="7429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800100" algn="r">
                        <a:lnSpc>
                          <a:spcPct val="100000"/>
                        </a:lnSpc>
                        <a:spcBef>
                          <a:spcPts val="590"/>
                        </a:spcBef>
                      </a:pPr>
                      <a:r>
                        <a:rPr sz="2150" spc="-5">
                          <a:solidFill>
                            <a:srgbClr val="585858"/>
                          </a:solidFill>
                          <a:latin typeface="微软雅黑"/>
                          <a:cs typeface="微软雅黑"/>
                        </a:rPr>
                        <a:t>100</a:t>
                      </a:r>
                      <a:endParaRPr sz="2150">
                        <a:latin typeface="微软雅黑"/>
                        <a:cs typeface="微软雅黑"/>
                      </a:endParaRPr>
                    </a:p>
                  </a:txBody>
                  <a:tcPr marL="0" marR="0" marT="7493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solidFill>
                      <a:srgbClr val="A4A4A4"/>
                    </a:solidFill>
                  </a:tcPr>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vMerge="1">
                  <a:txBody>
                    <a:bodyPr vert="horz" wrap="square"/>
                    <a:lstStyle/>
                    <a:p/>
                  </a:txBody>
                  <a:tcPr marL="0" marR="0" marT="0" marB="0"/>
                </a:tc>
              </a:tr>
              <a:tr h="562286">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147320" algn="r">
                        <a:lnSpc>
                          <a:spcPct val="100000"/>
                        </a:lnSpc>
                        <a:spcBef>
                          <a:spcPts val="980"/>
                        </a:spcBef>
                      </a:pPr>
                      <a:r>
                        <a:rPr sz="2150" spc="-5">
                          <a:solidFill>
                            <a:srgbClr val="585858"/>
                          </a:solidFill>
                          <a:latin typeface="微软雅黑"/>
                          <a:cs typeface="微软雅黑"/>
                        </a:rPr>
                        <a:t>40%</a:t>
                      </a:r>
                      <a:endParaRPr sz="2150">
                        <a:latin typeface="微软雅黑"/>
                        <a:cs typeface="微软雅黑"/>
                      </a:endParaRPr>
                    </a:p>
                  </a:txBody>
                  <a:tcPr marL="0" marR="0" marT="12446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799465" algn="r">
                        <a:lnSpc>
                          <a:spcPct val="100000"/>
                        </a:lnSpc>
                        <a:spcBef>
                          <a:spcPts val="1520"/>
                        </a:spcBef>
                      </a:pPr>
                      <a:r>
                        <a:rPr sz="2150" spc="-5">
                          <a:solidFill>
                            <a:srgbClr val="585858"/>
                          </a:solidFill>
                          <a:latin typeface="微软雅黑"/>
                          <a:cs typeface="微软雅黑"/>
                        </a:rPr>
                        <a:t>80</a:t>
                      </a:r>
                      <a:endParaRPr sz="2150">
                        <a:latin typeface="微软雅黑"/>
                        <a:cs typeface="微软雅黑"/>
                      </a:endParaRPr>
                    </a:p>
                  </a:txBody>
                  <a:tcPr marL="0" marR="0" marT="19304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297815" algn="r">
                        <a:lnSpc>
                          <a:spcPct val="100000"/>
                        </a:lnSpc>
                        <a:spcBef>
                          <a:spcPts val="185"/>
                        </a:spcBef>
                      </a:pPr>
                      <a:r>
                        <a:rPr sz="2150" spc="-5">
                          <a:solidFill>
                            <a:srgbClr val="404040"/>
                          </a:solidFill>
                          <a:latin typeface="微软雅黑"/>
                          <a:cs typeface="微软雅黑"/>
                        </a:rPr>
                        <a:t>36</a:t>
                      </a:r>
                      <a:endParaRPr sz="2150">
                        <a:latin typeface="微软雅黑"/>
                        <a:cs typeface="微软雅黑"/>
                      </a:endParaRPr>
                    </a:p>
                  </a:txBody>
                  <a:tcPr marL="0" marR="0" marT="23495" marB="0">
                    <a:solidFill>
                      <a:srgbClr val="A4A4A4"/>
                    </a:solidFill>
                  </a:tcPr>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vMerge="1">
                  <a:txBody>
                    <a:bodyPr vert="horz" wrap="square"/>
                    <a:lstStyle/>
                    <a:p/>
                  </a:txBody>
                  <a:tcPr marL="0" marR="0" marT="0" marB="0"/>
                </a:tc>
              </a:tr>
              <a:tr h="511921">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147320" algn="r">
                        <a:lnSpc>
                          <a:spcPct val="100000"/>
                        </a:lnSpc>
                        <a:spcBef>
                          <a:spcPts val="315"/>
                        </a:spcBef>
                      </a:pPr>
                      <a:r>
                        <a:rPr sz="2150" spc="-5">
                          <a:solidFill>
                            <a:srgbClr val="585858"/>
                          </a:solidFill>
                          <a:latin typeface="微软雅黑"/>
                          <a:cs typeface="微软雅黑"/>
                        </a:rPr>
                        <a:t>30%</a:t>
                      </a:r>
                      <a:endParaRPr sz="2150">
                        <a:latin typeface="微软雅黑"/>
                        <a:cs typeface="微软雅黑"/>
                      </a:endParaRPr>
                    </a:p>
                  </a:txBody>
                  <a:tcPr marL="0" marR="0" marT="4000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799465" algn="r">
                        <a:lnSpc>
                          <a:spcPts val="2540"/>
                        </a:lnSpc>
                        <a:spcBef>
                          <a:spcPts val="1390"/>
                        </a:spcBef>
                      </a:pPr>
                      <a:r>
                        <a:rPr sz="2150" spc="-5">
                          <a:solidFill>
                            <a:srgbClr val="585858"/>
                          </a:solidFill>
                          <a:latin typeface="微软雅黑"/>
                          <a:cs typeface="微软雅黑"/>
                        </a:rPr>
                        <a:t>60</a:t>
                      </a:r>
                      <a:endParaRPr sz="2150">
                        <a:latin typeface="微软雅黑"/>
                        <a:cs typeface="微软雅黑"/>
                      </a:endParaRPr>
                    </a:p>
                  </a:txBody>
                  <a:tcPr marL="0" marR="0" marT="17653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gn="ctr">
                        <a:lnSpc>
                          <a:spcPct val="100000"/>
                        </a:lnSpc>
                        <a:spcBef>
                          <a:spcPts val="700"/>
                        </a:spcBef>
                      </a:pPr>
                      <a:r>
                        <a:rPr sz="2150" spc="-10">
                          <a:solidFill>
                            <a:srgbClr val="404040"/>
                          </a:solidFill>
                          <a:latin typeface="微软雅黑"/>
                          <a:cs typeface="微软雅黑"/>
                        </a:rPr>
                        <a:t>50</a:t>
                      </a:r>
                      <a:endParaRPr sz="2150">
                        <a:latin typeface="微软雅黑"/>
                        <a:cs typeface="微软雅黑"/>
                      </a:endParaRPr>
                    </a:p>
                  </a:txBody>
                  <a:tcPr marL="0" marR="0" marT="88900" marB="0">
                    <a:solidFill>
                      <a:srgbClr val="DAE2F3"/>
                    </a:solidFill>
                  </a:tcPr>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vMerge="1">
                  <a:txBody>
                    <a:bodyPr vert="horz" wrap="square"/>
                    <a:lstStyle/>
                    <a:p/>
                  </a:txBody>
                  <a:tcPr marL="0" marR="0" marT="0" marB="0"/>
                </a:tc>
              </a:tr>
              <a:tr h="1300065">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L="410845">
                        <a:lnSpc>
                          <a:spcPct val="100000"/>
                        </a:lnSpc>
                        <a:spcBef>
                          <a:spcPts val="50"/>
                        </a:spcBef>
                      </a:pPr>
                      <a:r>
                        <a:rPr sz="2150" spc="-10">
                          <a:solidFill>
                            <a:srgbClr val="585858"/>
                          </a:solidFill>
                          <a:latin typeface="微软雅黑"/>
                          <a:cs typeface="微软雅黑"/>
                        </a:rPr>
                        <a:t>20%</a:t>
                      </a:r>
                      <a:endParaRPr sz="2150">
                        <a:latin typeface="微软雅黑"/>
                        <a:cs typeface="微软雅黑"/>
                      </a:endParaRPr>
                    </a:p>
                    <a:p>
                      <a:pPr marL="410845">
                        <a:lnSpc>
                          <a:spcPct val="100000"/>
                        </a:lnSpc>
                        <a:spcBef>
                          <a:spcPts val="1185"/>
                        </a:spcBef>
                      </a:pPr>
                      <a:r>
                        <a:rPr sz="2150" spc="-10">
                          <a:solidFill>
                            <a:srgbClr val="585858"/>
                          </a:solidFill>
                          <a:latin typeface="微软雅黑"/>
                          <a:cs typeface="微软雅黑"/>
                        </a:rPr>
                        <a:t>10%</a:t>
                      </a:r>
                      <a:endParaRPr sz="2150">
                        <a:latin typeface="微软雅黑"/>
                        <a:cs typeface="微软雅黑"/>
                      </a:endParaRPr>
                    </a:p>
                    <a:p>
                      <a:pPr marL="570865">
                        <a:lnSpc>
                          <a:spcPts val="2555"/>
                        </a:lnSpc>
                        <a:spcBef>
                          <a:spcPts val="1185"/>
                        </a:spcBef>
                      </a:pPr>
                      <a:r>
                        <a:rPr sz="2150" spc="-10">
                          <a:solidFill>
                            <a:srgbClr val="585858"/>
                          </a:solidFill>
                          <a:latin typeface="微软雅黑"/>
                          <a:cs typeface="微软雅黑"/>
                        </a:rPr>
                        <a:t>0%</a:t>
                      </a:r>
                      <a:endParaRPr sz="2150">
                        <a:latin typeface="微软雅黑"/>
                        <a:cs typeface="微软雅黑"/>
                      </a:endParaRPr>
                    </a:p>
                  </a:txBody>
                  <a:tcPr marL="0" marR="0" marT="635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R="162560" algn="ctr">
                        <a:lnSpc>
                          <a:spcPct val="100000"/>
                        </a:lnSpc>
                        <a:spcBef>
                          <a:spcPts val="1655"/>
                        </a:spcBef>
                      </a:pPr>
                      <a:r>
                        <a:rPr sz="2150" spc="-10">
                          <a:solidFill>
                            <a:srgbClr val="585858"/>
                          </a:solidFill>
                          <a:latin typeface="微软雅黑"/>
                          <a:cs typeface="微软雅黑"/>
                        </a:rPr>
                        <a:t>40</a:t>
                      </a:r>
                      <a:endParaRPr sz="2150">
                        <a:latin typeface="微软雅黑"/>
                        <a:cs typeface="微软雅黑"/>
                      </a:endParaRPr>
                    </a:p>
                    <a:p>
                      <a:pPr marR="162560" algn="ctr">
                        <a:lnSpc>
                          <a:spcPct val="100000"/>
                        </a:lnSpc>
                        <a:spcBef>
                          <a:spcPts val="1720"/>
                        </a:spcBef>
                      </a:pPr>
                      <a:r>
                        <a:rPr sz="2150" spc="-10">
                          <a:solidFill>
                            <a:srgbClr val="585858"/>
                          </a:solidFill>
                          <a:latin typeface="微软雅黑"/>
                          <a:cs typeface="微软雅黑"/>
                        </a:rPr>
                        <a:t>20</a:t>
                      </a:r>
                      <a:endParaRPr sz="2150">
                        <a:latin typeface="微软雅黑"/>
                        <a:cs typeface="微软雅黑"/>
                      </a:endParaRPr>
                    </a:p>
                  </a:txBody>
                  <a:tcPr marL="0" marR="0" marT="21018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800">
                        <a:latin typeface="Times New Roman"/>
                        <a:cs typeface="Times New Roman"/>
                      </a:endParaRPr>
                    </a:p>
                    <a:p>
                      <a:pPr>
                        <a:lnSpc>
                          <a:spcPct val="100000"/>
                        </a:lnSpc>
                        <a:spcBef>
                          <a:spcPts val="20"/>
                        </a:spcBef>
                      </a:pPr>
                      <a:endParaRPr sz="2600">
                        <a:latin typeface="Times New Roman"/>
                        <a:cs typeface="Times New Roman"/>
                      </a:endParaRPr>
                    </a:p>
                    <a:p>
                      <a:pPr algn="ctr">
                        <a:lnSpc>
                          <a:spcPct val="100000"/>
                        </a:lnSpc>
                        <a:spcBef>
                          <a:spcPts val="5"/>
                        </a:spcBef>
                      </a:pPr>
                      <a:r>
                        <a:rPr sz="2150" spc="-10">
                          <a:solidFill>
                            <a:srgbClr val="404040"/>
                          </a:solidFill>
                          <a:latin typeface="微软雅黑"/>
                          <a:cs typeface="微软雅黑"/>
                        </a:rPr>
                        <a:t>39</a:t>
                      </a:r>
                      <a:endParaRPr sz="2150">
                        <a:latin typeface="微软雅黑"/>
                        <a:cs typeface="微软雅黑"/>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marL="427355">
                        <a:lnSpc>
                          <a:spcPct val="100000"/>
                        </a:lnSpc>
                        <a:spcBef>
                          <a:spcPts val="215"/>
                        </a:spcBef>
                      </a:pPr>
                      <a:r>
                        <a:rPr sz="2150" spc="-10">
                          <a:solidFill>
                            <a:srgbClr val="404040"/>
                          </a:solidFill>
                          <a:latin typeface="微软雅黑"/>
                          <a:cs typeface="微软雅黑"/>
                        </a:rPr>
                        <a:t>43</a:t>
                      </a:r>
                      <a:endParaRPr sz="2150">
                        <a:latin typeface="微软雅黑"/>
                        <a:cs typeface="微软雅黑"/>
                      </a:endParaRPr>
                    </a:p>
                    <a:p>
                      <a:pPr>
                        <a:lnSpc>
                          <a:spcPct val="100000"/>
                        </a:lnSpc>
                      </a:pPr>
                      <a:endParaRPr sz="2800">
                        <a:latin typeface="Times New Roman"/>
                        <a:cs typeface="Times New Roman"/>
                      </a:endParaRPr>
                    </a:p>
                    <a:p>
                      <a:pPr marL="427355">
                        <a:lnSpc>
                          <a:spcPts val="2505"/>
                        </a:lnSpc>
                        <a:spcBef>
                          <a:spcPts val="1614"/>
                        </a:spcBef>
                      </a:pPr>
                      <a:r>
                        <a:rPr sz="2150" spc="-10">
                          <a:solidFill>
                            <a:srgbClr val="404040"/>
                          </a:solidFill>
                          <a:latin typeface="微软雅黑"/>
                          <a:cs typeface="微软雅黑"/>
                        </a:rPr>
                        <a:t>26</a:t>
                      </a:r>
                      <a:endParaRPr sz="2150">
                        <a:latin typeface="微软雅黑"/>
                        <a:cs typeface="微软雅黑"/>
                      </a:endParaRPr>
                    </a:p>
                  </a:txBody>
                  <a:tcPr marL="0" marR="0" marT="27305"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pPr>
                      <a:endParaRPr sz="2500">
                        <a:latin typeface="Times New Roman"/>
                        <a:cs typeface="Times New Roman"/>
                      </a:endParaRPr>
                    </a:p>
                  </a:txBody>
                  <a:tcPr marL="0" marR="0" marT="0" marB="0"/>
                </a:tc>
                <a:tc>
                  <a:txBody>
                    <a:bodyPr vert="horz" wrap="square"/>
                    <a:lstStyle/>
                    <a:p>
                      <a:pPr>
                        <a:lnSpc>
                          <a:spcPct val="100000"/>
                        </a:lnSpc>
                        <a:spcBef>
                          <a:spcPts val="20"/>
                        </a:spcBef>
                      </a:pPr>
                      <a:endParaRPr sz="2950">
                        <a:latin typeface="Times New Roman"/>
                        <a:cs typeface="Times New Roman"/>
                      </a:endParaRPr>
                    </a:p>
                    <a:p>
                      <a:pPr marL="275590">
                        <a:lnSpc>
                          <a:spcPct val="100000"/>
                        </a:lnSpc>
                        <a:spcBef>
                          <a:spcPts val="5"/>
                        </a:spcBef>
                      </a:pPr>
                      <a:r>
                        <a:rPr sz="1950" spc="10">
                          <a:latin typeface="微软雅黑"/>
                          <a:cs typeface="微软雅黑"/>
                        </a:rPr>
                        <a:t>96</a:t>
                      </a:r>
                      <a:r>
                        <a:rPr sz="1950" spc="-45">
                          <a:latin typeface="微软雅黑"/>
                          <a:cs typeface="微软雅黑"/>
                        </a:rPr>
                        <a:t> </a:t>
                      </a:r>
                      <a:r>
                        <a:rPr sz="1950" spc="25">
                          <a:latin typeface="微软雅黑"/>
                          <a:cs typeface="微软雅黑"/>
                        </a:rPr>
                        <a:t>个</a:t>
                      </a:r>
                      <a:endParaRPr sz="1950">
                        <a:latin typeface="微软雅黑"/>
                        <a:cs typeface="微软雅黑"/>
                      </a:endParaRPr>
                    </a:p>
                    <a:p>
                      <a:pPr marL="234950">
                        <a:lnSpc>
                          <a:spcPct val="100000"/>
                        </a:lnSpc>
                        <a:spcBef>
                          <a:spcPts val="305"/>
                        </a:spcBef>
                      </a:pPr>
                      <a:r>
                        <a:rPr sz="2150" spc="-10">
                          <a:solidFill>
                            <a:srgbClr val="404040"/>
                          </a:solidFill>
                          <a:latin typeface="微软雅黑"/>
                          <a:cs typeface="微软雅黑"/>
                        </a:rPr>
                        <a:t>91%</a:t>
                      </a:r>
                      <a:endParaRPr sz="2150">
                        <a:latin typeface="微软雅黑"/>
                        <a:cs typeface="微软雅黑"/>
                      </a:endParaRPr>
                    </a:p>
                  </a:txBody>
                  <a:tcPr marL="0" marR="0" marT="2540" marB="0"/>
                </a:tc>
              </a:tr>
              <a:tr h="346419">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marR="799465" algn="r">
                        <a:lnSpc>
                          <a:spcPct val="100000"/>
                        </a:lnSpc>
                        <a:spcBef>
                          <a:spcPts val="15"/>
                        </a:spcBef>
                      </a:pPr>
                      <a:r>
                        <a:rPr sz="2150">
                          <a:solidFill>
                            <a:srgbClr val="585858"/>
                          </a:solidFill>
                          <a:latin typeface="微软雅黑"/>
                          <a:cs typeface="微软雅黑"/>
                        </a:rPr>
                        <a:t>0</a:t>
                      </a:r>
                      <a:endParaRPr sz="2150">
                        <a:latin typeface="微软雅黑"/>
                        <a:cs typeface="微软雅黑"/>
                      </a:endParaRPr>
                    </a:p>
                  </a:txBody>
                  <a:tcPr marL="0" marR="0" marT="1905"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c>
                  <a:txBody>
                    <a:bodyPr vert="horz" wrap="square"/>
                    <a:lstStyle/>
                    <a:p>
                      <a:pPr>
                        <a:lnSpc>
                          <a:spcPct val="100000"/>
                        </a:lnSpc>
                      </a:pPr>
                      <a:endParaRPr sz="2100">
                        <a:latin typeface="Times New Roman"/>
                        <a:cs typeface="Times New Roman"/>
                      </a:endParaRPr>
                    </a:p>
                  </a:txBody>
                  <a:tcPr marL="0" marR="0" marT="0" marB="0"/>
                </a:tc>
              </a:tr>
            </a:tbl>
          </a:graphicData>
        </a:graphic>
      </p:graphicFrame>
      <p:sp>
        <p:nvSpPr>
          <p:cNvPr id="39" name="object 39"/>
          <p:cNvSpPr/>
          <p:nvPr/>
        </p:nvSpPr>
        <p:spPr>
          <a:xfrm>
            <a:off x="1938789" y="9138360"/>
            <a:ext cx="505459" cy="576580"/>
          </a:xfrm>
          <a:custGeom>
            <a:rect l="l" t="t" r="r" b="b"/>
            <a:pathLst>
              <a:path w="505459" h="576579">
                <a:moveTo>
                  <a:pt x="112970" y="388469"/>
                </a:moveTo>
                <a:lnTo>
                  <a:pt x="62615" y="388469"/>
                </a:lnTo>
                <a:lnTo>
                  <a:pt x="69544" y="388923"/>
                </a:lnTo>
                <a:lnTo>
                  <a:pt x="76188" y="390917"/>
                </a:lnTo>
                <a:lnTo>
                  <a:pt x="102928" y="426479"/>
                </a:lnTo>
                <a:lnTo>
                  <a:pt x="103851" y="435022"/>
                </a:lnTo>
                <a:lnTo>
                  <a:pt x="103792" y="445274"/>
                </a:lnTo>
                <a:lnTo>
                  <a:pt x="102752" y="457253"/>
                </a:lnTo>
                <a:lnTo>
                  <a:pt x="100729" y="470980"/>
                </a:lnTo>
                <a:lnTo>
                  <a:pt x="98470" y="484592"/>
                </a:lnTo>
                <a:lnTo>
                  <a:pt x="96960" y="496359"/>
                </a:lnTo>
                <a:lnTo>
                  <a:pt x="96135" y="506776"/>
                </a:lnTo>
                <a:lnTo>
                  <a:pt x="96018" y="515691"/>
                </a:lnTo>
                <a:lnTo>
                  <a:pt x="96549" y="523542"/>
                </a:lnTo>
                <a:lnTo>
                  <a:pt x="113954" y="562725"/>
                </a:lnTo>
                <a:lnTo>
                  <a:pt x="127011" y="576212"/>
                </a:lnTo>
                <a:lnTo>
                  <a:pt x="162548" y="540716"/>
                </a:lnTo>
                <a:lnTo>
                  <a:pt x="129838" y="540716"/>
                </a:lnTo>
                <a:lnTo>
                  <a:pt x="125127" y="535899"/>
                </a:lnTo>
                <a:lnTo>
                  <a:pt x="121881" y="531083"/>
                </a:lnTo>
                <a:lnTo>
                  <a:pt x="120205" y="526057"/>
                </a:lnTo>
                <a:lnTo>
                  <a:pt x="118530" y="521135"/>
                </a:lnTo>
                <a:lnTo>
                  <a:pt x="117902" y="514748"/>
                </a:lnTo>
                <a:lnTo>
                  <a:pt x="118343" y="506776"/>
                </a:lnTo>
                <a:lnTo>
                  <a:pt x="119009" y="499989"/>
                </a:lnTo>
                <a:lnTo>
                  <a:pt x="120297" y="490574"/>
                </a:lnTo>
                <a:lnTo>
                  <a:pt x="122193" y="478743"/>
                </a:lnTo>
                <a:lnTo>
                  <a:pt x="124708" y="464488"/>
                </a:lnTo>
                <a:lnTo>
                  <a:pt x="126846" y="450097"/>
                </a:lnTo>
                <a:lnTo>
                  <a:pt x="127708" y="437787"/>
                </a:lnTo>
                <a:lnTo>
                  <a:pt x="127564" y="430163"/>
                </a:lnTo>
                <a:lnTo>
                  <a:pt x="127461" y="426479"/>
                </a:lnTo>
                <a:lnTo>
                  <a:pt x="127351" y="424908"/>
                </a:lnTo>
                <a:lnTo>
                  <a:pt x="125860" y="415170"/>
                </a:lnTo>
                <a:lnTo>
                  <a:pt x="122934" y="405769"/>
                </a:lnTo>
                <a:lnTo>
                  <a:pt x="118556" y="396741"/>
                </a:lnTo>
                <a:lnTo>
                  <a:pt x="112970" y="388469"/>
                </a:lnTo>
                <a:close/>
              </a:path>
              <a:path w="505459" h="576579">
                <a:moveTo>
                  <a:pt x="202402" y="468153"/>
                </a:moveTo>
                <a:lnTo>
                  <a:pt x="129838" y="540716"/>
                </a:lnTo>
                <a:lnTo>
                  <a:pt x="162548" y="540716"/>
                </a:lnTo>
                <a:lnTo>
                  <a:pt x="218736" y="484592"/>
                </a:lnTo>
                <a:lnTo>
                  <a:pt x="202402" y="468153"/>
                </a:lnTo>
                <a:close/>
              </a:path>
              <a:path w="505459" h="576579">
                <a:moveTo>
                  <a:pt x="64710" y="363235"/>
                </a:moveTo>
                <a:lnTo>
                  <a:pt x="22302" y="384490"/>
                </a:lnTo>
                <a:lnTo>
                  <a:pt x="1125" y="423154"/>
                </a:lnTo>
                <a:lnTo>
                  <a:pt x="0" y="437368"/>
                </a:lnTo>
                <a:lnTo>
                  <a:pt x="17905" y="455274"/>
                </a:lnTo>
                <a:lnTo>
                  <a:pt x="17983" y="447186"/>
                </a:lnTo>
                <a:lnTo>
                  <a:pt x="18690" y="439423"/>
                </a:lnTo>
                <a:lnTo>
                  <a:pt x="35601" y="401977"/>
                </a:lnTo>
                <a:lnTo>
                  <a:pt x="62615" y="388469"/>
                </a:lnTo>
                <a:lnTo>
                  <a:pt x="112970" y="388469"/>
                </a:lnTo>
                <a:lnTo>
                  <a:pt x="112725" y="388106"/>
                </a:lnTo>
                <a:lnTo>
                  <a:pt x="105441" y="379883"/>
                </a:lnTo>
                <a:lnTo>
                  <a:pt x="96073" y="372069"/>
                </a:lnTo>
                <a:lnTo>
                  <a:pt x="86175" y="366690"/>
                </a:lnTo>
                <a:lnTo>
                  <a:pt x="75727" y="363745"/>
                </a:lnTo>
                <a:lnTo>
                  <a:pt x="64710" y="363235"/>
                </a:lnTo>
                <a:close/>
              </a:path>
              <a:path w="505459" h="576579">
                <a:moveTo>
                  <a:pt x="192297" y="251811"/>
                </a:moveTo>
                <a:lnTo>
                  <a:pt x="138843" y="267845"/>
                </a:lnTo>
                <a:lnTo>
                  <a:pt x="120055" y="309000"/>
                </a:lnTo>
                <a:lnTo>
                  <a:pt x="121566" y="324806"/>
                </a:lnTo>
                <a:lnTo>
                  <a:pt x="149882" y="377079"/>
                </a:lnTo>
                <a:lnTo>
                  <a:pt x="184611" y="411872"/>
                </a:lnTo>
                <a:lnTo>
                  <a:pt x="217666" y="432761"/>
                </a:lnTo>
                <a:lnTo>
                  <a:pt x="248151" y="439158"/>
                </a:lnTo>
                <a:lnTo>
                  <a:pt x="261942" y="436976"/>
                </a:lnTo>
                <a:lnTo>
                  <a:pt x="274652" y="431220"/>
                </a:lnTo>
                <a:lnTo>
                  <a:pt x="286274" y="421871"/>
                </a:lnTo>
                <a:lnTo>
                  <a:pt x="292434" y="414195"/>
                </a:lnTo>
                <a:lnTo>
                  <a:pt x="256217" y="414195"/>
                </a:lnTo>
                <a:lnTo>
                  <a:pt x="236105" y="412526"/>
                </a:lnTo>
                <a:lnTo>
                  <a:pt x="185229" y="376323"/>
                </a:lnTo>
                <a:lnTo>
                  <a:pt x="159962" y="347306"/>
                </a:lnTo>
                <a:lnTo>
                  <a:pt x="143941" y="301286"/>
                </a:lnTo>
                <a:lnTo>
                  <a:pt x="153189" y="284284"/>
                </a:lnTo>
                <a:lnTo>
                  <a:pt x="169445" y="275665"/>
                </a:lnTo>
                <a:lnTo>
                  <a:pt x="235256" y="275665"/>
                </a:lnTo>
                <a:lnTo>
                  <a:pt x="224335" y="266505"/>
                </a:lnTo>
                <a:lnTo>
                  <a:pt x="192297" y="251811"/>
                </a:lnTo>
                <a:close/>
              </a:path>
              <a:path w="505459" h="576579">
                <a:moveTo>
                  <a:pt x="235256" y="275665"/>
                </a:moveTo>
                <a:lnTo>
                  <a:pt x="169445" y="275665"/>
                </a:lnTo>
                <a:lnTo>
                  <a:pt x="189784" y="278237"/>
                </a:lnTo>
                <a:lnTo>
                  <a:pt x="214208" y="292000"/>
                </a:lnTo>
                <a:lnTo>
                  <a:pt x="242715" y="316953"/>
                </a:lnTo>
                <a:lnTo>
                  <a:pt x="266729" y="344596"/>
                </a:lnTo>
                <a:lnTo>
                  <a:pt x="279729" y="368470"/>
                </a:lnTo>
                <a:lnTo>
                  <a:pt x="281735" y="388574"/>
                </a:lnTo>
                <a:lnTo>
                  <a:pt x="272766" y="404909"/>
                </a:lnTo>
                <a:lnTo>
                  <a:pt x="256217" y="414195"/>
                </a:lnTo>
                <a:lnTo>
                  <a:pt x="292434" y="414195"/>
                </a:lnTo>
                <a:lnTo>
                  <a:pt x="296170" y="409539"/>
                </a:lnTo>
                <a:lnTo>
                  <a:pt x="302307" y="396087"/>
                </a:lnTo>
                <a:lnTo>
                  <a:pt x="304694" y="381496"/>
                </a:lnTo>
                <a:lnTo>
                  <a:pt x="303341" y="365748"/>
                </a:lnTo>
                <a:lnTo>
                  <a:pt x="298200" y="349217"/>
                </a:lnTo>
                <a:lnTo>
                  <a:pt x="289232" y="332136"/>
                </a:lnTo>
                <a:lnTo>
                  <a:pt x="276454" y="314506"/>
                </a:lnTo>
                <a:lnTo>
                  <a:pt x="259887" y="296326"/>
                </a:lnTo>
                <a:lnTo>
                  <a:pt x="235256" y="275665"/>
                </a:lnTo>
                <a:close/>
              </a:path>
              <a:path w="505459" h="576579">
                <a:moveTo>
                  <a:pt x="306901" y="183345"/>
                </a:moveTo>
                <a:lnTo>
                  <a:pt x="270462" y="183345"/>
                </a:lnTo>
                <a:lnTo>
                  <a:pt x="395171" y="308158"/>
                </a:lnTo>
                <a:lnTo>
                  <a:pt x="413390" y="289834"/>
                </a:lnTo>
                <a:lnTo>
                  <a:pt x="306901" y="183345"/>
                </a:lnTo>
                <a:close/>
              </a:path>
              <a:path w="505459" h="576579">
                <a:moveTo>
                  <a:pt x="264389" y="140833"/>
                </a:moveTo>
                <a:lnTo>
                  <a:pt x="257479" y="147848"/>
                </a:lnTo>
                <a:lnTo>
                  <a:pt x="256692" y="154893"/>
                </a:lnTo>
                <a:lnTo>
                  <a:pt x="255267" y="162822"/>
                </a:lnTo>
                <a:lnTo>
                  <a:pt x="243696" y="200111"/>
                </a:lnTo>
                <a:lnTo>
                  <a:pt x="235909" y="216223"/>
                </a:lnTo>
                <a:lnTo>
                  <a:pt x="253918" y="234338"/>
                </a:lnTo>
                <a:lnTo>
                  <a:pt x="268787" y="197271"/>
                </a:lnTo>
                <a:lnTo>
                  <a:pt x="270462" y="189208"/>
                </a:lnTo>
                <a:lnTo>
                  <a:pt x="270462" y="183345"/>
                </a:lnTo>
                <a:lnTo>
                  <a:pt x="306901" y="183345"/>
                </a:lnTo>
                <a:lnTo>
                  <a:pt x="264389" y="140833"/>
                </a:lnTo>
                <a:close/>
              </a:path>
              <a:path w="505459" h="576579">
                <a:moveTo>
                  <a:pt x="430285" y="36648"/>
                </a:moveTo>
                <a:lnTo>
                  <a:pt x="407526" y="36648"/>
                </a:lnTo>
                <a:lnTo>
                  <a:pt x="415867" y="65627"/>
                </a:lnTo>
                <a:lnTo>
                  <a:pt x="434001" y="118443"/>
                </a:lnTo>
                <a:lnTo>
                  <a:pt x="453867" y="164190"/>
                </a:lnTo>
                <a:lnTo>
                  <a:pt x="474913" y="201728"/>
                </a:lnTo>
                <a:lnTo>
                  <a:pt x="485849" y="217375"/>
                </a:lnTo>
                <a:lnTo>
                  <a:pt x="505115" y="198213"/>
                </a:lnTo>
                <a:lnTo>
                  <a:pt x="493767" y="182486"/>
                </a:lnTo>
                <a:lnTo>
                  <a:pt x="482655" y="164510"/>
                </a:lnTo>
                <a:lnTo>
                  <a:pt x="461137" y="121776"/>
                </a:lnTo>
                <a:lnTo>
                  <a:pt x="441099" y="70560"/>
                </a:lnTo>
                <a:lnTo>
                  <a:pt x="431820" y="41983"/>
                </a:lnTo>
                <a:lnTo>
                  <a:pt x="430285" y="36648"/>
                </a:lnTo>
                <a:close/>
              </a:path>
              <a:path w="505459" h="576579">
                <a:moveTo>
                  <a:pt x="411610" y="0"/>
                </a:moveTo>
                <a:lnTo>
                  <a:pt x="318943" y="92667"/>
                </a:lnTo>
                <a:lnTo>
                  <a:pt x="335277" y="109001"/>
                </a:lnTo>
                <a:lnTo>
                  <a:pt x="407526" y="36648"/>
                </a:lnTo>
                <a:lnTo>
                  <a:pt x="430285" y="36648"/>
                </a:lnTo>
                <a:lnTo>
                  <a:pt x="423023" y="11413"/>
                </a:lnTo>
                <a:lnTo>
                  <a:pt x="411610" y="0"/>
                </a:lnTo>
                <a:close/>
              </a:path>
            </a:pathLst>
          </a:custGeom>
          <a:solidFill>
            <a:srgbClr val="585858"/>
          </a:solidFill>
        </p:spPr>
        <p:txBody>
          <a:bodyPr wrap="square" lIns="0" tIns="0" rIns="0" bIns="0" rtlCol="0"/>
          <a:lstStyle/>
          <a:p/>
        </p:txBody>
      </p:sp>
      <p:sp>
        <p:nvSpPr>
          <p:cNvPr id="40" name="object 40"/>
          <p:cNvSpPr/>
          <p:nvPr/>
        </p:nvSpPr>
        <p:spPr>
          <a:xfrm>
            <a:off x="2569764" y="9164663"/>
            <a:ext cx="535940" cy="549910"/>
          </a:xfrm>
          <a:custGeom>
            <a:rect l="l" t="t" r="r" b="b"/>
            <a:pathLst>
              <a:path w="535939" h="549909">
                <a:moveTo>
                  <a:pt x="113558" y="363220"/>
                </a:moveTo>
                <a:lnTo>
                  <a:pt x="69544" y="363220"/>
                </a:lnTo>
                <a:lnTo>
                  <a:pt x="76188" y="365760"/>
                </a:lnTo>
                <a:lnTo>
                  <a:pt x="82538" y="368300"/>
                </a:lnTo>
                <a:lnTo>
                  <a:pt x="102928" y="401320"/>
                </a:lnTo>
                <a:lnTo>
                  <a:pt x="103792" y="419100"/>
                </a:lnTo>
                <a:lnTo>
                  <a:pt x="102752" y="431800"/>
                </a:lnTo>
                <a:lnTo>
                  <a:pt x="100729" y="445770"/>
                </a:lnTo>
                <a:lnTo>
                  <a:pt x="98491" y="458470"/>
                </a:lnTo>
                <a:lnTo>
                  <a:pt x="96960" y="471170"/>
                </a:lnTo>
                <a:lnTo>
                  <a:pt x="96135" y="481330"/>
                </a:lnTo>
                <a:lnTo>
                  <a:pt x="96018" y="490220"/>
                </a:lnTo>
                <a:lnTo>
                  <a:pt x="96549" y="497840"/>
                </a:lnTo>
                <a:lnTo>
                  <a:pt x="113954" y="537210"/>
                </a:lnTo>
                <a:lnTo>
                  <a:pt x="127011" y="549910"/>
                </a:lnTo>
                <a:lnTo>
                  <a:pt x="161408" y="515620"/>
                </a:lnTo>
                <a:lnTo>
                  <a:pt x="129838" y="515620"/>
                </a:lnTo>
                <a:lnTo>
                  <a:pt x="125127" y="510540"/>
                </a:lnTo>
                <a:lnTo>
                  <a:pt x="121881" y="505460"/>
                </a:lnTo>
                <a:lnTo>
                  <a:pt x="120205" y="500380"/>
                </a:lnTo>
                <a:lnTo>
                  <a:pt x="118425" y="495300"/>
                </a:lnTo>
                <a:lnTo>
                  <a:pt x="117902" y="488950"/>
                </a:lnTo>
                <a:lnTo>
                  <a:pt x="118321" y="481330"/>
                </a:lnTo>
                <a:lnTo>
                  <a:pt x="119009" y="473710"/>
                </a:lnTo>
                <a:lnTo>
                  <a:pt x="120297" y="464820"/>
                </a:lnTo>
                <a:lnTo>
                  <a:pt x="122193" y="453390"/>
                </a:lnTo>
                <a:lnTo>
                  <a:pt x="124708" y="439420"/>
                </a:lnTo>
                <a:lnTo>
                  <a:pt x="126846" y="424180"/>
                </a:lnTo>
                <a:lnTo>
                  <a:pt x="127666" y="412750"/>
                </a:lnTo>
                <a:lnTo>
                  <a:pt x="127577" y="405130"/>
                </a:lnTo>
                <a:lnTo>
                  <a:pt x="127432" y="400050"/>
                </a:lnTo>
                <a:lnTo>
                  <a:pt x="125860" y="389890"/>
                </a:lnTo>
                <a:lnTo>
                  <a:pt x="122934" y="379730"/>
                </a:lnTo>
                <a:lnTo>
                  <a:pt x="118556" y="370840"/>
                </a:lnTo>
                <a:lnTo>
                  <a:pt x="113558" y="363220"/>
                </a:lnTo>
                <a:close/>
              </a:path>
              <a:path w="535939" h="549909">
                <a:moveTo>
                  <a:pt x="202402" y="441960"/>
                </a:moveTo>
                <a:lnTo>
                  <a:pt x="129838" y="515620"/>
                </a:lnTo>
                <a:lnTo>
                  <a:pt x="161408" y="515620"/>
                </a:lnTo>
                <a:lnTo>
                  <a:pt x="218736" y="458470"/>
                </a:lnTo>
                <a:lnTo>
                  <a:pt x="202402" y="441960"/>
                </a:lnTo>
                <a:close/>
              </a:path>
              <a:path w="535939" h="549909">
                <a:moveTo>
                  <a:pt x="75727" y="337820"/>
                </a:moveTo>
                <a:lnTo>
                  <a:pt x="64710" y="337820"/>
                </a:lnTo>
                <a:lnTo>
                  <a:pt x="53563" y="339090"/>
                </a:lnTo>
                <a:lnTo>
                  <a:pt x="16612" y="364490"/>
                </a:lnTo>
                <a:lnTo>
                  <a:pt x="238" y="405130"/>
                </a:lnTo>
                <a:lnTo>
                  <a:pt x="0" y="411480"/>
                </a:lnTo>
                <a:lnTo>
                  <a:pt x="17905" y="429260"/>
                </a:lnTo>
                <a:lnTo>
                  <a:pt x="17983" y="421640"/>
                </a:lnTo>
                <a:lnTo>
                  <a:pt x="18690" y="414020"/>
                </a:lnTo>
                <a:lnTo>
                  <a:pt x="35601" y="375920"/>
                </a:lnTo>
                <a:lnTo>
                  <a:pt x="62615" y="363220"/>
                </a:lnTo>
                <a:lnTo>
                  <a:pt x="113558" y="363220"/>
                </a:lnTo>
                <a:lnTo>
                  <a:pt x="112725" y="361950"/>
                </a:lnTo>
                <a:lnTo>
                  <a:pt x="105441" y="354330"/>
                </a:lnTo>
                <a:lnTo>
                  <a:pt x="96073" y="346710"/>
                </a:lnTo>
                <a:lnTo>
                  <a:pt x="86175" y="341630"/>
                </a:lnTo>
                <a:lnTo>
                  <a:pt x="75727" y="337820"/>
                </a:lnTo>
                <a:close/>
              </a:path>
              <a:path w="535939" h="549909">
                <a:moveTo>
                  <a:pt x="192297" y="226060"/>
                </a:moveTo>
                <a:lnTo>
                  <a:pt x="163794" y="226060"/>
                </a:lnTo>
                <a:lnTo>
                  <a:pt x="138843" y="242570"/>
                </a:lnTo>
                <a:lnTo>
                  <a:pt x="128693" y="255270"/>
                </a:lnTo>
                <a:lnTo>
                  <a:pt x="122430" y="267970"/>
                </a:lnTo>
                <a:lnTo>
                  <a:pt x="120055" y="283210"/>
                </a:lnTo>
                <a:lnTo>
                  <a:pt x="121566" y="299720"/>
                </a:lnTo>
                <a:lnTo>
                  <a:pt x="149882" y="351790"/>
                </a:lnTo>
                <a:lnTo>
                  <a:pt x="184611" y="386080"/>
                </a:lnTo>
                <a:lnTo>
                  <a:pt x="217666" y="407670"/>
                </a:lnTo>
                <a:lnTo>
                  <a:pt x="248151" y="414020"/>
                </a:lnTo>
                <a:lnTo>
                  <a:pt x="261942" y="411480"/>
                </a:lnTo>
                <a:lnTo>
                  <a:pt x="274652" y="405130"/>
                </a:lnTo>
                <a:lnTo>
                  <a:pt x="286274" y="396240"/>
                </a:lnTo>
                <a:lnTo>
                  <a:pt x="292211" y="388620"/>
                </a:lnTo>
                <a:lnTo>
                  <a:pt x="256217" y="388620"/>
                </a:lnTo>
                <a:lnTo>
                  <a:pt x="236105" y="387350"/>
                </a:lnTo>
                <a:lnTo>
                  <a:pt x="185229" y="350520"/>
                </a:lnTo>
                <a:lnTo>
                  <a:pt x="159962" y="321310"/>
                </a:lnTo>
                <a:lnTo>
                  <a:pt x="143941" y="275590"/>
                </a:lnTo>
                <a:lnTo>
                  <a:pt x="153189" y="259080"/>
                </a:lnTo>
                <a:lnTo>
                  <a:pt x="169445" y="250190"/>
                </a:lnTo>
                <a:lnTo>
                  <a:pt x="235155" y="250190"/>
                </a:lnTo>
                <a:lnTo>
                  <a:pt x="224335" y="241300"/>
                </a:lnTo>
                <a:lnTo>
                  <a:pt x="192297" y="226060"/>
                </a:lnTo>
                <a:close/>
              </a:path>
              <a:path w="535939" h="549909">
                <a:moveTo>
                  <a:pt x="235155" y="250190"/>
                </a:moveTo>
                <a:lnTo>
                  <a:pt x="169445" y="250190"/>
                </a:lnTo>
                <a:lnTo>
                  <a:pt x="189784" y="252730"/>
                </a:lnTo>
                <a:lnTo>
                  <a:pt x="214208" y="266700"/>
                </a:lnTo>
                <a:lnTo>
                  <a:pt x="242715" y="290830"/>
                </a:lnTo>
                <a:lnTo>
                  <a:pt x="266729" y="318770"/>
                </a:lnTo>
                <a:lnTo>
                  <a:pt x="279729" y="342900"/>
                </a:lnTo>
                <a:lnTo>
                  <a:pt x="281735" y="363220"/>
                </a:lnTo>
                <a:lnTo>
                  <a:pt x="272766" y="379730"/>
                </a:lnTo>
                <a:lnTo>
                  <a:pt x="256217" y="388620"/>
                </a:lnTo>
                <a:lnTo>
                  <a:pt x="292211" y="388620"/>
                </a:lnTo>
                <a:lnTo>
                  <a:pt x="296170" y="383540"/>
                </a:lnTo>
                <a:lnTo>
                  <a:pt x="302307" y="370840"/>
                </a:lnTo>
                <a:lnTo>
                  <a:pt x="304694" y="355600"/>
                </a:lnTo>
                <a:lnTo>
                  <a:pt x="303341" y="340360"/>
                </a:lnTo>
                <a:lnTo>
                  <a:pt x="298200" y="323850"/>
                </a:lnTo>
                <a:lnTo>
                  <a:pt x="289232" y="306070"/>
                </a:lnTo>
                <a:lnTo>
                  <a:pt x="276454" y="288290"/>
                </a:lnTo>
                <a:lnTo>
                  <a:pt x="259887" y="270510"/>
                </a:lnTo>
                <a:lnTo>
                  <a:pt x="235155" y="250190"/>
                </a:lnTo>
                <a:close/>
              </a:path>
              <a:path w="535939" h="549909">
                <a:moveTo>
                  <a:pt x="306415" y="157480"/>
                </a:moveTo>
                <a:lnTo>
                  <a:pt x="270462" y="157480"/>
                </a:lnTo>
                <a:lnTo>
                  <a:pt x="395171" y="281940"/>
                </a:lnTo>
                <a:lnTo>
                  <a:pt x="413390" y="264160"/>
                </a:lnTo>
                <a:lnTo>
                  <a:pt x="306415" y="157480"/>
                </a:lnTo>
                <a:close/>
              </a:path>
              <a:path w="535939" h="549909">
                <a:moveTo>
                  <a:pt x="264389" y="115570"/>
                </a:moveTo>
                <a:lnTo>
                  <a:pt x="257479" y="121920"/>
                </a:lnTo>
                <a:lnTo>
                  <a:pt x="256692" y="129540"/>
                </a:lnTo>
                <a:lnTo>
                  <a:pt x="255267" y="137160"/>
                </a:lnTo>
                <a:lnTo>
                  <a:pt x="243696" y="173990"/>
                </a:lnTo>
                <a:lnTo>
                  <a:pt x="235909" y="190500"/>
                </a:lnTo>
                <a:lnTo>
                  <a:pt x="253918" y="208280"/>
                </a:lnTo>
                <a:lnTo>
                  <a:pt x="268787" y="171450"/>
                </a:lnTo>
                <a:lnTo>
                  <a:pt x="270462" y="163830"/>
                </a:lnTo>
                <a:lnTo>
                  <a:pt x="270462" y="157480"/>
                </a:lnTo>
                <a:lnTo>
                  <a:pt x="306415" y="157480"/>
                </a:lnTo>
                <a:lnTo>
                  <a:pt x="264389" y="115570"/>
                </a:lnTo>
                <a:close/>
              </a:path>
              <a:path w="535939" h="549909">
                <a:moveTo>
                  <a:pt x="432673" y="107950"/>
                </a:moveTo>
                <a:lnTo>
                  <a:pt x="411401" y="107950"/>
                </a:lnTo>
                <a:lnTo>
                  <a:pt x="408375" y="116840"/>
                </a:lnTo>
                <a:lnTo>
                  <a:pt x="406676" y="124460"/>
                </a:lnTo>
                <a:lnTo>
                  <a:pt x="406291" y="133350"/>
                </a:lnTo>
                <a:lnTo>
                  <a:pt x="407212" y="142240"/>
                </a:lnTo>
                <a:lnTo>
                  <a:pt x="429280" y="179070"/>
                </a:lnTo>
                <a:lnTo>
                  <a:pt x="459143" y="190500"/>
                </a:lnTo>
                <a:lnTo>
                  <a:pt x="475206" y="190500"/>
                </a:lnTo>
                <a:lnTo>
                  <a:pt x="513178" y="168910"/>
                </a:lnTo>
                <a:lnTo>
                  <a:pt x="514442" y="167640"/>
                </a:lnTo>
                <a:lnTo>
                  <a:pt x="468990" y="167640"/>
                </a:lnTo>
                <a:lnTo>
                  <a:pt x="461235" y="166370"/>
                </a:lnTo>
                <a:lnTo>
                  <a:pt x="430876" y="140970"/>
                </a:lnTo>
                <a:lnTo>
                  <a:pt x="427945" y="125730"/>
                </a:lnTo>
                <a:lnTo>
                  <a:pt x="428869" y="118110"/>
                </a:lnTo>
                <a:lnTo>
                  <a:pt x="431335" y="110490"/>
                </a:lnTo>
                <a:lnTo>
                  <a:pt x="432673" y="107950"/>
                </a:lnTo>
                <a:close/>
              </a:path>
              <a:path w="535939" h="549909">
                <a:moveTo>
                  <a:pt x="522057" y="83820"/>
                </a:moveTo>
                <a:lnTo>
                  <a:pt x="478277" y="83820"/>
                </a:lnTo>
                <a:lnTo>
                  <a:pt x="485718" y="86360"/>
                </a:lnTo>
                <a:lnTo>
                  <a:pt x="492570" y="90170"/>
                </a:lnTo>
                <a:lnTo>
                  <a:pt x="511293" y="124460"/>
                </a:lnTo>
                <a:lnTo>
                  <a:pt x="510349" y="132080"/>
                </a:lnTo>
                <a:lnTo>
                  <a:pt x="484121" y="163830"/>
                </a:lnTo>
                <a:lnTo>
                  <a:pt x="468990" y="167640"/>
                </a:lnTo>
                <a:lnTo>
                  <a:pt x="514442" y="167640"/>
                </a:lnTo>
                <a:lnTo>
                  <a:pt x="534438" y="130810"/>
                </a:lnTo>
                <a:lnTo>
                  <a:pt x="535389" y="123190"/>
                </a:lnTo>
                <a:lnTo>
                  <a:pt x="535181" y="114300"/>
                </a:lnTo>
                <a:lnTo>
                  <a:pt x="533805" y="106680"/>
                </a:lnTo>
                <a:lnTo>
                  <a:pt x="531371" y="99060"/>
                </a:lnTo>
                <a:lnTo>
                  <a:pt x="527837" y="91440"/>
                </a:lnTo>
                <a:lnTo>
                  <a:pt x="523203" y="85090"/>
                </a:lnTo>
                <a:lnTo>
                  <a:pt x="522057" y="83820"/>
                </a:lnTo>
                <a:close/>
              </a:path>
              <a:path w="535939" h="549909">
                <a:moveTo>
                  <a:pt x="409686" y="0"/>
                </a:moveTo>
                <a:lnTo>
                  <a:pt x="395550" y="0"/>
                </a:lnTo>
                <a:lnTo>
                  <a:pt x="388365" y="2540"/>
                </a:lnTo>
                <a:lnTo>
                  <a:pt x="381395" y="5080"/>
                </a:lnTo>
                <a:lnTo>
                  <a:pt x="374779" y="8890"/>
                </a:lnTo>
                <a:lnTo>
                  <a:pt x="368516" y="12700"/>
                </a:lnTo>
                <a:lnTo>
                  <a:pt x="362606" y="19050"/>
                </a:lnTo>
                <a:lnTo>
                  <a:pt x="357305" y="24130"/>
                </a:lnTo>
                <a:lnTo>
                  <a:pt x="344083" y="62230"/>
                </a:lnTo>
                <a:lnTo>
                  <a:pt x="344171" y="66040"/>
                </a:lnTo>
                <a:lnTo>
                  <a:pt x="364067" y="101600"/>
                </a:lnTo>
                <a:lnTo>
                  <a:pt x="389652" y="110490"/>
                </a:lnTo>
                <a:lnTo>
                  <a:pt x="396807" y="110490"/>
                </a:lnTo>
                <a:lnTo>
                  <a:pt x="411401" y="107950"/>
                </a:lnTo>
                <a:lnTo>
                  <a:pt x="432673" y="107950"/>
                </a:lnTo>
                <a:lnTo>
                  <a:pt x="435351" y="102870"/>
                </a:lnTo>
                <a:lnTo>
                  <a:pt x="440928" y="96520"/>
                </a:lnTo>
                <a:lnTo>
                  <a:pt x="447542" y="91440"/>
                </a:lnTo>
                <a:lnTo>
                  <a:pt x="401244" y="91440"/>
                </a:lnTo>
                <a:lnTo>
                  <a:pt x="369844" y="69850"/>
                </a:lnTo>
                <a:lnTo>
                  <a:pt x="367318" y="57150"/>
                </a:lnTo>
                <a:lnTo>
                  <a:pt x="368027" y="50800"/>
                </a:lnTo>
                <a:lnTo>
                  <a:pt x="395385" y="24130"/>
                </a:lnTo>
                <a:lnTo>
                  <a:pt x="402081" y="22860"/>
                </a:lnTo>
                <a:lnTo>
                  <a:pt x="447083" y="22860"/>
                </a:lnTo>
                <a:lnTo>
                  <a:pt x="445307" y="20320"/>
                </a:lnTo>
                <a:lnTo>
                  <a:pt x="440928" y="15240"/>
                </a:lnTo>
                <a:lnTo>
                  <a:pt x="435469" y="10160"/>
                </a:lnTo>
                <a:lnTo>
                  <a:pt x="429607" y="6350"/>
                </a:lnTo>
                <a:lnTo>
                  <a:pt x="423332" y="2540"/>
                </a:lnTo>
                <a:lnTo>
                  <a:pt x="409686" y="0"/>
                </a:lnTo>
                <a:close/>
              </a:path>
              <a:path w="535939" h="549909">
                <a:moveTo>
                  <a:pt x="447083" y="22860"/>
                </a:moveTo>
                <a:lnTo>
                  <a:pt x="402081" y="22860"/>
                </a:lnTo>
                <a:lnTo>
                  <a:pt x="408739" y="24130"/>
                </a:lnTo>
                <a:lnTo>
                  <a:pt x="414895" y="25400"/>
                </a:lnTo>
                <a:lnTo>
                  <a:pt x="435274" y="57150"/>
                </a:lnTo>
                <a:lnTo>
                  <a:pt x="434587" y="63500"/>
                </a:lnTo>
                <a:lnTo>
                  <a:pt x="401244" y="91440"/>
                </a:lnTo>
                <a:lnTo>
                  <a:pt x="447542" y="91440"/>
                </a:lnTo>
                <a:lnTo>
                  <a:pt x="454645" y="87630"/>
                </a:lnTo>
                <a:lnTo>
                  <a:pt x="462220" y="85090"/>
                </a:lnTo>
                <a:lnTo>
                  <a:pt x="470247" y="83820"/>
                </a:lnTo>
                <a:lnTo>
                  <a:pt x="522057" y="83820"/>
                </a:lnTo>
                <a:lnTo>
                  <a:pt x="517471" y="78740"/>
                </a:lnTo>
                <a:lnTo>
                  <a:pt x="510897" y="73660"/>
                </a:lnTo>
                <a:lnTo>
                  <a:pt x="503597" y="68580"/>
                </a:lnTo>
                <a:lnTo>
                  <a:pt x="500928" y="67310"/>
                </a:lnTo>
                <a:lnTo>
                  <a:pt x="452342" y="67310"/>
                </a:lnTo>
                <a:lnTo>
                  <a:pt x="453994" y="59690"/>
                </a:lnTo>
                <a:lnTo>
                  <a:pt x="454724" y="52070"/>
                </a:lnTo>
                <a:lnTo>
                  <a:pt x="454550" y="45720"/>
                </a:lnTo>
                <a:lnTo>
                  <a:pt x="453494" y="38100"/>
                </a:lnTo>
                <a:lnTo>
                  <a:pt x="451589" y="31750"/>
                </a:lnTo>
                <a:lnTo>
                  <a:pt x="448860" y="25400"/>
                </a:lnTo>
                <a:lnTo>
                  <a:pt x="447083" y="22860"/>
                </a:lnTo>
                <a:close/>
              </a:path>
              <a:path w="535939" h="549909">
                <a:moveTo>
                  <a:pt x="477963" y="62230"/>
                </a:moveTo>
                <a:lnTo>
                  <a:pt x="469226" y="62230"/>
                </a:lnTo>
                <a:lnTo>
                  <a:pt x="452342" y="67310"/>
                </a:lnTo>
                <a:lnTo>
                  <a:pt x="500928" y="67310"/>
                </a:lnTo>
                <a:lnTo>
                  <a:pt x="495590" y="64770"/>
                </a:lnTo>
                <a:lnTo>
                  <a:pt x="477963" y="62230"/>
                </a:lnTo>
                <a:close/>
              </a:path>
            </a:pathLst>
          </a:custGeom>
          <a:solidFill>
            <a:srgbClr val="585858"/>
          </a:solidFill>
        </p:spPr>
        <p:txBody>
          <a:bodyPr wrap="square" lIns="0" tIns="0" rIns="0" bIns="0" rtlCol="0"/>
          <a:lstStyle/>
          <a:p/>
        </p:txBody>
      </p:sp>
      <p:sp>
        <p:nvSpPr>
          <p:cNvPr id="41" name="object 41"/>
          <p:cNvSpPr/>
          <p:nvPr/>
        </p:nvSpPr>
        <p:spPr>
          <a:xfrm>
            <a:off x="3200740" y="9164608"/>
            <a:ext cx="523240" cy="550545"/>
          </a:xfrm>
          <a:custGeom>
            <a:rect l="l" t="t" r="r" b="b"/>
            <a:pathLst>
              <a:path w="523239" h="550545">
                <a:moveTo>
                  <a:pt x="112928" y="362222"/>
                </a:moveTo>
                <a:lnTo>
                  <a:pt x="62615" y="362222"/>
                </a:lnTo>
                <a:lnTo>
                  <a:pt x="69544" y="362675"/>
                </a:lnTo>
                <a:lnTo>
                  <a:pt x="76188" y="364669"/>
                </a:lnTo>
                <a:lnTo>
                  <a:pt x="102928" y="400231"/>
                </a:lnTo>
                <a:lnTo>
                  <a:pt x="103851" y="408775"/>
                </a:lnTo>
                <a:lnTo>
                  <a:pt x="103792" y="419026"/>
                </a:lnTo>
                <a:lnTo>
                  <a:pt x="102752" y="431006"/>
                </a:lnTo>
                <a:lnTo>
                  <a:pt x="100729" y="444732"/>
                </a:lnTo>
                <a:lnTo>
                  <a:pt x="98470" y="458345"/>
                </a:lnTo>
                <a:lnTo>
                  <a:pt x="96960" y="470111"/>
                </a:lnTo>
                <a:lnTo>
                  <a:pt x="96135" y="480528"/>
                </a:lnTo>
                <a:lnTo>
                  <a:pt x="96018" y="489443"/>
                </a:lnTo>
                <a:lnTo>
                  <a:pt x="96549" y="497295"/>
                </a:lnTo>
                <a:lnTo>
                  <a:pt x="113939" y="536477"/>
                </a:lnTo>
                <a:lnTo>
                  <a:pt x="127011" y="549965"/>
                </a:lnTo>
                <a:lnTo>
                  <a:pt x="162548" y="514468"/>
                </a:lnTo>
                <a:lnTo>
                  <a:pt x="129838" y="514468"/>
                </a:lnTo>
                <a:lnTo>
                  <a:pt x="125127" y="509652"/>
                </a:lnTo>
                <a:lnTo>
                  <a:pt x="121881" y="504835"/>
                </a:lnTo>
                <a:lnTo>
                  <a:pt x="120205" y="499809"/>
                </a:lnTo>
                <a:lnTo>
                  <a:pt x="118425" y="494888"/>
                </a:lnTo>
                <a:lnTo>
                  <a:pt x="117902" y="488501"/>
                </a:lnTo>
                <a:lnTo>
                  <a:pt x="118343" y="480528"/>
                </a:lnTo>
                <a:lnTo>
                  <a:pt x="119009" y="473742"/>
                </a:lnTo>
                <a:lnTo>
                  <a:pt x="120297" y="464326"/>
                </a:lnTo>
                <a:lnTo>
                  <a:pt x="122193" y="452496"/>
                </a:lnTo>
                <a:lnTo>
                  <a:pt x="124708" y="438240"/>
                </a:lnTo>
                <a:lnTo>
                  <a:pt x="126846" y="423849"/>
                </a:lnTo>
                <a:lnTo>
                  <a:pt x="127708" y="411540"/>
                </a:lnTo>
                <a:lnTo>
                  <a:pt x="127564" y="403916"/>
                </a:lnTo>
                <a:lnTo>
                  <a:pt x="127461" y="400231"/>
                </a:lnTo>
                <a:lnTo>
                  <a:pt x="127351" y="398660"/>
                </a:lnTo>
                <a:lnTo>
                  <a:pt x="125860" y="388923"/>
                </a:lnTo>
                <a:lnTo>
                  <a:pt x="122933" y="379522"/>
                </a:lnTo>
                <a:lnTo>
                  <a:pt x="118543" y="370494"/>
                </a:lnTo>
                <a:lnTo>
                  <a:pt x="112928" y="362222"/>
                </a:lnTo>
                <a:close/>
              </a:path>
              <a:path w="523239" h="550545">
                <a:moveTo>
                  <a:pt x="202402" y="441905"/>
                </a:moveTo>
                <a:lnTo>
                  <a:pt x="129838" y="514468"/>
                </a:lnTo>
                <a:lnTo>
                  <a:pt x="162548" y="514468"/>
                </a:lnTo>
                <a:lnTo>
                  <a:pt x="218736" y="458345"/>
                </a:lnTo>
                <a:lnTo>
                  <a:pt x="202402" y="441905"/>
                </a:lnTo>
                <a:close/>
              </a:path>
              <a:path w="523239" h="550545">
                <a:moveTo>
                  <a:pt x="64710" y="336987"/>
                </a:moveTo>
                <a:lnTo>
                  <a:pt x="22302" y="358243"/>
                </a:lnTo>
                <a:lnTo>
                  <a:pt x="1125" y="396907"/>
                </a:lnTo>
                <a:lnTo>
                  <a:pt x="0" y="411121"/>
                </a:lnTo>
                <a:lnTo>
                  <a:pt x="17905" y="429026"/>
                </a:lnTo>
                <a:lnTo>
                  <a:pt x="17983" y="420939"/>
                </a:lnTo>
                <a:lnTo>
                  <a:pt x="18690" y="413176"/>
                </a:lnTo>
                <a:lnTo>
                  <a:pt x="35601" y="375729"/>
                </a:lnTo>
                <a:lnTo>
                  <a:pt x="62615" y="362222"/>
                </a:lnTo>
                <a:lnTo>
                  <a:pt x="112928" y="362222"/>
                </a:lnTo>
                <a:lnTo>
                  <a:pt x="112681" y="361859"/>
                </a:lnTo>
                <a:lnTo>
                  <a:pt x="105337" y="353636"/>
                </a:lnTo>
                <a:lnTo>
                  <a:pt x="96029" y="345822"/>
                </a:lnTo>
                <a:lnTo>
                  <a:pt x="86162" y="340442"/>
                </a:lnTo>
                <a:lnTo>
                  <a:pt x="75725" y="337497"/>
                </a:lnTo>
                <a:lnTo>
                  <a:pt x="64710" y="336987"/>
                </a:lnTo>
                <a:close/>
              </a:path>
              <a:path w="523239" h="550545">
                <a:moveTo>
                  <a:pt x="192258" y="225564"/>
                </a:moveTo>
                <a:lnTo>
                  <a:pt x="138843" y="241597"/>
                </a:lnTo>
                <a:lnTo>
                  <a:pt x="120055" y="282753"/>
                </a:lnTo>
                <a:lnTo>
                  <a:pt x="121566" y="298559"/>
                </a:lnTo>
                <a:lnTo>
                  <a:pt x="149882" y="350831"/>
                </a:lnTo>
                <a:lnTo>
                  <a:pt x="184611" y="385624"/>
                </a:lnTo>
                <a:lnTo>
                  <a:pt x="217666" y="406514"/>
                </a:lnTo>
                <a:lnTo>
                  <a:pt x="248151" y="412911"/>
                </a:lnTo>
                <a:lnTo>
                  <a:pt x="261942" y="410728"/>
                </a:lnTo>
                <a:lnTo>
                  <a:pt x="274652" y="404972"/>
                </a:lnTo>
                <a:lnTo>
                  <a:pt x="286274" y="395624"/>
                </a:lnTo>
                <a:lnTo>
                  <a:pt x="292434" y="387947"/>
                </a:lnTo>
                <a:lnTo>
                  <a:pt x="256217" y="387947"/>
                </a:lnTo>
                <a:lnTo>
                  <a:pt x="236105" y="386279"/>
                </a:lnTo>
                <a:lnTo>
                  <a:pt x="185229" y="350076"/>
                </a:lnTo>
                <a:lnTo>
                  <a:pt x="159962" y="321058"/>
                </a:lnTo>
                <a:lnTo>
                  <a:pt x="143941" y="275039"/>
                </a:lnTo>
                <a:lnTo>
                  <a:pt x="153189" y="258036"/>
                </a:lnTo>
                <a:lnTo>
                  <a:pt x="169445" y="249418"/>
                </a:lnTo>
                <a:lnTo>
                  <a:pt x="235225" y="249418"/>
                </a:lnTo>
                <a:lnTo>
                  <a:pt x="224291" y="240257"/>
                </a:lnTo>
                <a:lnTo>
                  <a:pt x="192258" y="225564"/>
                </a:lnTo>
                <a:close/>
              </a:path>
              <a:path w="523239" h="550545">
                <a:moveTo>
                  <a:pt x="235225" y="249418"/>
                </a:moveTo>
                <a:lnTo>
                  <a:pt x="169445" y="249418"/>
                </a:lnTo>
                <a:lnTo>
                  <a:pt x="189784" y="251990"/>
                </a:lnTo>
                <a:lnTo>
                  <a:pt x="214208" y="265752"/>
                </a:lnTo>
                <a:lnTo>
                  <a:pt x="242715" y="290706"/>
                </a:lnTo>
                <a:lnTo>
                  <a:pt x="266729" y="318349"/>
                </a:lnTo>
                <a:lnTo>
                  <a:pt x="279729" y="342222"/>
                </a:lnTo>
                <a:lnTo>
                  <a:pt x="281735" y="362326"/>
                </a:lnTo>
                <a:lnTo>
                  <a:pt x="272766" y="378661"/>
                </a:lnTo>
                <a:lnTo>
                  <a:pt x="256217" y="387947"/>
                </a:lnTo>
                <a:lnTo>
                  <a:pt x="292434" y="387947"/>
                </a:lnTo>
                <a:lnTo>
                  <a:pt x="296170" y="383291"/>
                </a:lnTo>
                <a:lnTo>
                  <a:pt x="302307" y="369839"/>
                </a:lnTo>
                <a:lnTo>
                  <a:pt x="304694" y="355249"/>
                </a:lnTo>
                <a:lnTo>
                  <a:pt x="303341" y="339500"/>
                </a:lnTo>
                <a:lnTo>
                  <a:pt x="298200" y="322969"/>
                </a:lnTo>
                <a:lnTo>
                  <a:pt x="289232" y="305888"/>
                </a:lnTo>
                <a:lnTo>
                  <a:pt x="276454" y="288258"/>
                </a:lnTo>
                <a:lnTo>
                  <a:pt x="259887" y="270078"/>
                </a:lnTo>
                <a:lnTo>
                  <a:pt x="235225" y="249418"/>
                </a:lnTo>
                <a:close/>
              </a:path>
              <a:path w="523239" h="550545">
                <a:moveTo>
                  <a:pt x="306901" y="157097"/>
                </a:moveTo>
                <a:lnTo>
                  <a:pt x="270462" y="157097"/>
                </a:lnTo>
                <a:lnTo>
                  <a:pt x="395171" y="281910"/>
                </a:lnTo>
                <a:lnTo>
                  <a:pt x="413390" y="263586"/>
                </a:lnTo>
                <a:lnTo>
                  <a:pt x="306901" y="157097"/>
                </a:lnTo>
                <a:close/>
              </a:path>
              <a:path w="523239" h="550545">
                <a:moveTo>
                  <a:pt x="264389" y="114585"/>
                </a:moveTo>
                <a:lnTo>
                  <a:pt x="257479" y="121601"/>
                </a:lnTo>
                <a:lnTo>
                  <a:pt x="256692" y="128646"/>
                </a:lnTo>
                <a:lnTo>
                  <a:pt x="255267" y="136574"/>
                </a:lnTo>
                <a:lnTo>
                  <a:pt x="243696" y="173864"/>
                </a:lnTo>
                <a:lnTo>
                  <a:pt x="235909" y="189976"/>
                </a:lnTo>
                <a:lnTo>
                  <a:pt x="253918" y="208090"/>
                </a:lnTo>
                <a:lnTo>
                  <a:pt x="268787" y="171023"/>
                </a:lnTo>
                <a:lnTo>
                  <a:pt x="270462" y="162961"/>
                </a:lnTo>
                <a:lnTo>
                  <a:pt x="270462" y="157097"/>
                </a:lnTo>
                <a:lnTo>
                  <a:pt x="306901" y="157097"/>
                </a:lnTo>
                <a:lnTo>
                  <a:pt x="264389" y="114585"/>
                </a:lnTo>
                <a:close/>
              </a:path>
              <a:path w="523239" h="550545">
                <a:moveTo>
                  <a:pt x="499349" y="66000"/>
                </a:moveTo>
                <a:lnTo>
                  <a:pt x="466792" y="66000"/>
                </a:lnTo>
                <a:lnTo>
                  <a:pt x="479515" y="80077"/>
                </a:lnTo>
                <a:lnTo>
                  <a:pt x="489265" y="93879"/>
                </a:lnTo>
                <a:lnTo>
                  <a:pt x="496057" y="107431"/>
                </a:lnTo>
                <a:lnTo>
                  <a:pt x="499880" y="120658"/>
                </a:lnTo>
                <a:lnTo>
                  <a:pt x="500527" y="130606"/>
                </a:lnTo>
                <a:lnTo>
                  <a:pt x="500611" y="133868"/>
                </a:lnTo>
                <a:lnTo>
                  <a:pt x="498479" y="145239"/>
                </a:lnTo>
                <a:lnTo>
                  <a:pt x="469763" y="178196"/>
                </a:lnTo>
                <a:lnTo>
                  <a:pt x="452028" y="185473"/>
                </a:lnTo>
                <a:lnTo>
                  <a:pt x="469200" y="202750"/>
                </a:lnTo>
                <a:lnTo>
                  <a:pt x="512052" y="167134"/>
                </a:lnTo>
                <a:lnTo>
                  <a:pt x="522972" y="134794"/>
                </a:lnTo>
                <a:lnTo>
                  <a:pt x="522865" y="130606"/>
                </a:lnTo>
                <a:lnTo>
                  <a:pt x="522183" y="116261"/>
                </a:lnTo>
                <a:lnTo>
                  <a:pt x="517101" y="97254"/>
                </a:lnTo>
                <a:lnTo>
                  <a:pt x="507680" y="77924"/>
                </a:lnTo>
                <a:lnTo>
                  <a:pt x="499349" y="66000"/>
                </a:lnTo>
                <a:close/>
              </a:path>
              <a:path w="523239" h="550545">
                <a:moveTo>
                  <a:pt x="399716" y="0"/>
                </a:moveTo>
                <a:lnTo>
                  <a:pt x="362816" y="17625"/>
                </a:lnTo>
                <a:lnTo>
                  <a:pt x="343541" y="52508"/>
                </a:lnTo>
                <a:lnTo>
                  <a:pt x="342605" y="66419"/>
                </a:lnTo>
                <a:lnTo>
                  <a:pt x="344013" y="77924"/>
                </a:lnTo>
                <a:lnTo>
                  <a:pt x="364491" y="114062"/>
                </a:lnTo>
                <a:lnTo>
                  <a:pt x="409306" y="134794"/>
                </a:lnTo>
                <a:lnTo>
                  <a:pt x="421243" y="133868"/>
                </a:lnTo>
                <a:lnTo>
                  <a:pt x="432395" y="130606"/>
                </a:lnTo>
                <a:lnTo>
                  <a:pt x="442761" y="124988"/>
                </a:lnTo>
                <a:lnTo>
                  <a:pt x="452342" y="116994"/>
                </a:lnTo>
                <a:lnTo>
                  <a:pt x="458908" y="108826"/>
                </a:lnTo>
                <a:lnTo>
                  <a:pt x="411610" y="108826"/>
                </a:lnTo>
                <a:lnTo>
                  <a:pt x="403678" y="107431"/>
                </a:lnTo>
                <a:lnTo>
                  <a:pt x="370433" y="78814"/>
                </a:lnTo>
                <a:lnTo>
                  <a:pt x="366166" y="62964"/>
                </a:lnTo>
                <a:lnTo>
                  <a:pt x="366365" y="54914"/>
                </a:lnTo>
                <a:lnTo>
                  <a:pt x="398724" y="24014"/>
                </a:lnTo>
                <a:lnTo>
                  <a:pt x="460168" y="24014"/>
                </a:lnTo>
                <a:lnTo>
                  <a:pt x="459781" y="23664"/>
                </a:lnTo>
                <a:lnTo>
                  <a:pt x="444083" y="12560"/>
                </a:lnTo>
                <a:lnTo>
                  <a:pt x="428797" y="4931"/>
                </a:lnTo>
                <a:lnTo>
                  <a:pt x="413914" y="767"/>
                </a:lnTo>
                <a:lnTo>
                  <a:pt x="399716" y="0"/>
                </a:lnTo>
                <a:close/>
              </a:path>
              <a:path w="523239" h="550545">
                <a:moveTo>
                  <a:pt x="460168" y="24014"/>
                </a:moveTo>
                <a:lnTo>
                  <a:pt x="398724" y="24014"/>
                </a:lnTo>
                <a:lnTo>
                  <a:pt x="407422" y="24326"/>
                </a:lnTo>
                <a:lnTo>
                  <a:pt x="416358" y="26409"/>
                </a:lnTo>
                <a:lnTo>
                  <a:pt x="449691" y="54936"/>
                </a:lnTo>
                <a:lnTo>
                  <a:pt x="452551" y="69456"/>
                </a:lnTo>
                <a:lnTo>
                  <a:pt x="451841" y="77037"/>
                </a:lnTo>
                <a:lnTo>
                  <a:pt x="427068" y="106326"/>
                </a:lnTo>
                <a:lnTo>
                  <a:pt x="411610" y="108826"/>
                </a:lnTo>
                <a:lnTo>
                  <a:pt x="458908" y="108826"/>
                </a:lnTo>
                <a:lnTo>
                  <a:pt x="461749" y="105292"/>
                </a:lnTo>
                <a:lnTo>
                  <a:pt x="467210" y="92963"/>
                </a:lnTo>
                <a:lnTo>
                  <a:pt x="468745" y="80005"/>
                </a:lnTo>
                <a:lnTo>
                  <a:pt x="466373" y="66419"/>
                </a:lnTo>
                <a:lnTo>
                  <a:pt x="466687" y="66419"/>
                </a:lnTo>
                <a:lnTo>
                  <a:pt x="466792" y="66000"/>
                </a:lnTo>
                <a:lnTo>
                  <a:pt x="499349" y="66000"/>
                </a:lnTo>
                <a:lnTo>
                  <a:pt x="493941" y="58260"/>
                </a:lnTo>
                <a:lnTo>
                  <a:pt x="475901" y="38253"/>
                </a:lnTo>
                <a:lnTo>
                  <a:pt x="460168" y="24014"/>
                </a:lnTo>
                <a:close/>
              </a:path>
            </a:pathLst>
          </a:custGeom>
          <a:solidFill>
            <a:srgbClr val="585858"/>
          </a:solidFill>
        </p:spPr>
        <p:txBody>
          <a:bodyPr wrap="square" lIns="0" tIns="0" rIns="0" bIns="0" rtlCol="0"/>
          <a:lstStyle/>
          <a:p/>
        </p:txBody>
      </p:sp>
      <p:sp>
        <p:nvSpPr>
          <p:cNvPr id="42" name="object 42"/>
          <p:cNvSpPr/>
          <p:nvPr/>
        </p:nvSpPr>
        <p:spPr>
          <a:xfrm>
            <a:off x="3831715" y="9164524"/>
            <a:ext cx="530860" cy="550545"/>
          </a:xfrm>
          <a:custGeom>
            <a:rect l="l" t="t" r="r" b="b"/>
            <a:pathLst>
              <a:path w="530860" h="550545">
                <a:moveTo>
                  <a:pt x="112928" y="362305"/>
                </a:moveTo>
                <a:lnTo>
                  <a:pt x="62615" y="362305"/>
                </a:lnTo>
                <a:lnTo>
                  <a:pt x="69544" y="362758"/>
                </a:lnTo>
                <a:lnTo>
                  <a:pt x="76188" y="364753"/>
                </a:lnTo>
                <a:lnTo>
                  <a:pt x="102928" y="400315"/>
                </a:lnTo>
                <a:lnTo>
                  <a:pt x="103851" y="408858"/>
                </a:lnTo>
                <a:lnTo>
                  <a:pt x="103792" y="419110"/>
                </a:lnTo>
                <a:lnTo>
                  <a:pt x="102752" y="431089"/>
                </a:lnTo>
                <a:lnTo>
                  <a:pt x="100729" y="444816"/>
                </a:lnTo>
                <a:lnTo>
                  <a:pt x="98470" y="458428"/>
                </a:lnTo>
                <a:lnTo>
                  <a:pt x="96960" y="470195"/>
                </a:lnTo>
                <a:lnTo>
                  <a:pt x="96135" y="480612"/>
                </a:lnTo>
                <a:lnTo>
                  <a:pt x="96018" y="489526"/>
                </a:lnTo>
                <a:lnTo>
                  <a:pt x="96549" y="497378"/>
                </a:lnTo>
                <a:lnTo>
                  <a:pt x="113939" y="536560"/>
                </a:lnTo>
                <a:lnTo>
                  <a:pt x="127011" y="550048"/>
                </a:lnTo>
                <a:lnTo>
                  <a:pt x="162548" y="514552"/>
                </a:lnTo>
                <a:lnTo>
                  <a:pt x="129838" y="514552"/>
                </a:lnTo>
                <a:lnTo>
                  <a:pt x="125127" y="509735"/>
                </a:lnTo>
                <a:lnTo>
                  <a:pt x="121881" y="504919"/>
                </a:lnTo>
                <a:lnTo>
                  <a:pt x="120205" y="499893"/>
                </a:lnTo>
                <a:lnTo>
                  <a:pt x="118425" y="494971"/>
                </a:lnTo>
                <a:lnTo>
                  <a:pt x="117902" y="488584"/>
                </a:lnTo>
                <a:lnTo>
                  <a:pt x="118343" y="480612"/>
                </a:lnTo>
                <a:lnTo>
                  <a:pt x="119009" y="473825"/>
                </a:lnTo>
                <a:lnTo>
                  <a:pt x="120297" y="464409"/>
                </a:lnTo>
                <a:lnTo>
                  <a:pt x="122193" y="452579"/>
                </a:lnTo>
                <a:lnTo>
                  <a:pt x="124708" y="438324"/>
                </a:lnTo>
                <a:lnTo>
                  <a:pt x="126846" y="423933"/>
                </a:lnTo>
                <a:lnTo>
                  <a:pt x="127708" y="411623"/>
                </a:lnTo>
                <a:lnTo>
                  <a:pt x="127564" y="403999"/>
                </a:lnTo>
                <a:lnTo>
                  <a:pt x="127461" y="400315"/>
                </a:lnTo>
                <a:lnTo>
                  <a:pt x="127351" y="398744"/>
                </a:lnTo>
                <a:lnTo>
                  <a:pt x="125860" y="389006"/>
                </a:lnTo>
                <a:lnTo>
                  <a:pt x="122933" y="379605"/>
                </a:lnTo>
                <a:lnTo>
                  <a:pt x="118543" y="370577"/>
                </a:lnTo>
                <a:lnTo>
                  <a:pt x="112928" y="362305"/>
                </a:lnTo>
                <a:close/>
              </a:path>
              <a:path w="530860" h="550545">
                <a:moveTo>
                  <a:pt x="202402" y="441989"/>
                </a:moveTo>
                <a:lnTo>
                  <a:pt x="129838" y="514552"/>
                </a:lnTo>
                <a:lnTo>
                  <a:pt x="162548" y="514552"/>
                </a:lnTo>
                <a:lnTo>
                  <a:pt x="218736" y="458428"/>
                </a:lnTo>
                <a:lnTo>
                  <a:pt x="202402" y="441989"/>
                </a:lnTo>
                <a:close/>
              </a:path>
              <a:path w="530860" h="550545">
                <a:moveTo>
                  <a:pt x="64710" y="337070"/>
                </a:moveTo>
                <a:lnTo>
                  <a:pt x="22302" y="358326"/>
                </a:lnTo>
                <a:lnTo>
                  <a:pt x="1125" y="396990"/>
                </a:lnTo>
                <a:lnTo>
                  <a:pt x="0" y="411204"/>
                </a:lnTo>
                <a:lnTo>
                  <a:pt x="17905" y="429109"/>
                </a:lnTo>
                <a:lnTo>
                  <a:pt x="17983" y="421022"/>
                </a:lnTo>
                <a:lnTo>
                  <a:pt x="18690" y="413259"/>
                </a:lnTo>
                <a:lnTo>
                  <a:pt x="35601" y="375813"/>
                </a:lnTo>
                <a:lnTo>
                  <a:pt x="62615" y="362305"/>
                </a:lnTo>
                <a:lnTo>
                  <a:pt x="112928" y="362305"/>
                </a:lnTo>
                <a:lnTo>
                  <a:pt x="112681" y="361942"/>
                </a:lnTo>
                <a:lnTo>
                  <a:pt x="105337" y="353719"/>
                </a:lnTo>
                <a:lnTo>
                  <a:pt x="96029" y="345905"/>
                </a:lnTo>
                <a:lnTo>
                  <a:pt x="86162" y="340526"/>
                </a:lnTo>
                <a:lnTo>
                  <a:pt x="75725" y="337581"/>
                </a:lnTo>
                <a:lnTo>
                  <a:pt x="64710" y="337070"/>
                </a:lnTo>
                <a:close/>
              </a:path>
              <a:path w="530860" h="550545">
                <a:moveTo>
                  <a:pt x="192258" y="225647"/>
                </a:moveTo>
                <a:lnTo>
                  <a:pt x="138843" y="241681"/>
                </a:lnTo>
                <a:lnTo>
                  <a:pt x="120055" y="282836"/>
                </a:lnTo>
                <a:lnTo>
                  <a:pt x="121566" y="298642"/>
                </a:lnTo>
                <a:lnTo>
                  <a:pt x="149882" y="350915"/>
                </a:lnTo>
                <a:lnTo>
                  <a:pt x="184611" y="385708"/>
                </a:lnTo>
                <a:lnTo>
                  <a:pt x="217666" y="406597"/>
                </a:lnTo>
                <a:lnTo>
                  <a:pt x="248151" y="412994"/>
                </a:lnTo>
                <a:lnTo>
                  <a:pt x="261942" y="410812"/>
                </a:lnTo>
                <a:lnTo>
                  <a:pt x="274652" y="405056"/>
                </a:lnTo>
                <a:lnTo>
                  <a:pt x="286274" y="395707"/>
                </a:lnTo>
                <a:lnTo>
                  <a:pt x="292434" y="388031"/>
                </a:lnTo>
                <a:lnTo>
                  <a:pt x="256217" y="388031"/>
                </a:lnTo>
                <a:lnTo>
                  <a:pt x="236105" y="386362"/>
                </a:lnTo>
                <a:lnTo>
                  <a:pt x="185229" y="350159"/>
                </a:lnTo>
                <a:lnTo>
                  <a:pt x="159962" y="321142"/>
                </a:lnTo>
                <a:lnTo>
                  <a:pt x="143941" y="275122"/>
                </a:lnTo>
                <a:lnTo>
                  <a:pt x="153189" y="258120"/>
                </a:lnTo>
                <a:lnTo>
                  <a:pt x="169445" y="249501"/>
                </a:lnTo>
                <a:lnTo>
                  <a:pt x="235225" y="249501"/>
                </a:lnTo>
                <a:lnTo>
                  <a:pt x="224291" y="240341"/>
                </a:lnTo>
                <a:lnTo>
                  <a:pt x="192258" y="225647"/>
                </a:lnTo>
                <a:close/>
              </a:path>
              <a:path w="530860" h="550545">
                <a:moveTo>
                  <a:pt x="235225" y="249501"/>
                </a:moveTo>
                <a:lnTo>
                  <a:pt x="169445" y="249501"/>
                </a:lnTo>
                <a:lnTo>
                  <a:pt x="189784" y="252073"/>
                </a:lnTo>
                <a:lnTo>
                  <a:pt x="214208" y="265836"/>
                </a:lnTo>
                <a:lnTo>
                  <a:pt x="242715" y="290789"/>
                </a:lnTo>
                <a:lnTo>
                  <a:pt x="266729" y="318432"/>
                </a:lnTo>
                <a:lnTo>
                  <a:pt x="279729" y="342306"/>
                </a:lnTo>
                <a:lnTo>
                  <a:pt x="281735" y="362410"/>
                </a:lnTo>
                <a:lnTo>
                  <a:pt x="272766" y="378745"/>
                </a:lnTo>
                <a:lnTo>
                  <a:pt x="256217" y="388031"/>
                </a:lnTo>
                <a:lnTo>
                  <a:pt x="292434" y="388031"/>
                </a:lnTo>
                <a:lnTo>
                  <a:pt x="296170" y="383375"/>
                </a:lnTo>
                <a:lnTo>
                  <a:pt x="302307" y="369923"/>
                </a:lnTo>
                <a:lnTo>
                  <a:pt x="304694" y="355332"/>
                </a:lnTo>
                <a:lnTo>
                  <a:pt x="303341" y="339583"/>
                </a:lnTo>
                <a:lnTo>
                  <a:pt x="298200" y="323052"/>
                </a:lnTo>
                <a:lnTo>
                  <a:pt x="289232" y="305972"/>
                </a:lnTo>
                <a:lnTo>
                  <a:pt x="276454" y="288342"/>
                </a:lnTo>
                <a:lnTo>
                  <a:pt x="259887" y="270161"/>
                </a:lnTo>
                <a:lnTo>
                  <a:pt x="235225" y="249501"/>
                </a:lnTo>
                <a:close/>
              </a:path>
              <a:path w="530860" h="550545">
                <a:moveTo>
                  <a:pt x="338630" y="136658"/>
                </a:moveTo>
                <a:lnTo>
                  <a:pt x="288263" y="136658"/>
                </a:lnTo>
                <a:lnTo>
                  <a:pt x="295192" y="137067"/>
                </a:lnTo>
                <a:lnTo>
                  <a:pt x="301836" y="139066"/>
                </a:lnTo>
                <a:lnTo>
                  <a:pt x="328576" y="174667"/>
                </a:lnTo>
                <a:lnTo>
                  <a:pt x="329499" y="183166"/>
                </a:lnTo>
                <a:lnTo>
                  <a:pt x="329440" y="193423"/>
                </a:lnTo>
                <a:lnTo>
                  <a:pt x="328399" y="205427"/>
                </a:lnTo>
                <a:lnTo>
                  <a:pt x="326377" y="219168"/>
                </a:lnTo>
                <a:lnTo>
                  <a:pt x="324146" y="232676"/>
                </a:lnTo>
                <a:lnTo>
                  <a:pt x="322647" y="244547"/>
                </a:lnTo>
                <a:lnTo>
                  <a:pt x="321874" y="254365"/>
                </a:lnTo>
                <a:lnTo>
                  <a:pt x="321770" y="258120"/>
                </a:lnTo>
                <a:lnTo>
                  <a:pt x="321665" y="263879"/>
                </a:lnTo>
                <a:lnTo>
                  <a:pt x="322198" y="271730"/>
                </a:lnTo>
                <a:lnTo>
                  <a:pt x="339603" y="310898"/>
                </a:lnTo>
                <a:lnTo>
                  <a:pt x="352764" y="324401"/>
                </a:lnTo>
                <a:lnTo>
                  <a:pt x="388324" y="288800"/>
                </a:lnTo>
                <a:lnTo>
                  <a:pt x="355486" y="288800"/>
                </a:lnTo>
                <a:lnTo>
                  <a:pt x="350774" y="284088"/>
                </a:lnTo>
                <a:lnTo>
                  <a:pt x="347528" y="279166"/>
                </a:lnTo>
                <a:lnTo>
                  <a:pt x="344178" y="269324"/>
                </a:lnTo>
                <a:lnTo>
                  <a:pt x="343549" y="262937"/>
                </a:lnTo>
                <a:lnTo>
                  <a:pt x="343968" y="255188"/>
                </a:lnTo>
                <a:lnTo>
                  <a:pt x="344657" y="248177"/>
                </a:lnTo>
                <a:lnTo>
                  <a:pt x="345944" y="238762"/>
                </a:lnTo>
                <a:lnTo>
                  <a:pt x="348067" y="225647"/>
                </a:lnTo>
                <a:lnTo>
                  <a:pt x="350355" y="212676"/>
                </a:lnTo>
                <a:lnTo>
                  <a:pt x="352494" y="198269"/>
                </a:lnTo>
                <a:lnTo>
                  <a:pt x="353359" y="185871"/>
                </a:lnTo>
                <a:lnTo>
                  <a:pt x="353214" y="178351"/>
                </a:lnTo>
                <a:lnTo>
                  <a:pt x="353111" y="174667"/>
                </a:lnTo>
                <a:lnTo>
                  <a:pt x="352996" y="172992"/>
                </a:lnTo>
                <a:lnTo>
                  <a:pt x="351507" y="163254"/>
                </a:lnTo>
                <a:lnTo>
                  <a:pt x="348582" y="153869"/>
                </a:lnTo>
                <a:lnTo>
                  <a:pt x="344204" y="144877"/>
                </a:lnTo>
                <a:lnTo>
                  <a:pt x="338630" y="136658"/>
                </a:lnTo>
                <a:close/>
              </a:path>
              <a:path w="530860" h="550545">
                <a:moveTo>
                  <a:pt x="428049" y="216341"/>
                </a:moveTo>
                <a:lnTo>
                  <a:pt x="355486" y="288800"/>
                </a:lnTo>
                <a:lnTo>
                  <a:pt x="388324" y="288800"/>
                </a:lnTo>
                <a:lnTo>
                  <a:pt x="444384" y="232676"/>
                </a:lnTo>
                <a:lnTo>
                  <a:pt x="428049" y="216341"/>
                </a:lnTo>
                <a:close/>
              </a:path>
              <a:path w="530860" h="550545">
                <a:moveTo>
                  <a:pt x="290357" y="111423"/>
                </a:moveTo>
                <a:lnTo>
                  <a:pt x="247950" y="132679"/>
                </a:lnTo>
                <a:lnTo>
                  <a:pt x="226786" y="171342"/>
                </a:lnTo>
                <a:lnTo>
                  <a:pt x="225752" y="185557"/>
                </a:lnTo>
                <a:lnTo>
                  <a:pt x="243552" y="203462"/>
                </a:lnTo>
                <a:lnTo>
                  <a:pt x="243631" y="195329"/>
                </a:lnTo>
                <a:lnTo>
                  <a:pt x="244338" y="187559"/>
                </a:lnTo>
                <a:lnTo>
                  <a:pt x="261353" y="150165"/>
                </a:lnTo>
                <a:lnTo>
                  <a:pt x="288263" y="136658"/>
                </a:lnTo>
                <a:lnTo>
                  <a:pt x="338630" y="136658"/>
                </a:lnTo>
                <a:lnTo>
                  <a:pt x="338373" y="136278"/>
                </a:lnTo>
                <a:lnTo>
                  <a:pt x="331089" y="128072"/>
                </a:lnTo>
                <a:lnTo>
                  <a:pt x="321765" y="120258"/>
                </a:lnTo>
                <a:lnTo>
                  <a:pt x="311862" y="114878"/>
                </a:lnTo>
                <a:lnTo>
                  <a:pt x="301389" y="111933"/>
                </a:lnTo>
                <a:lnTo>
                  <a:pt x="290357" y="111423"/>
                </a:lnTo>
                <a:close/>
              </a:path>
              <a:path w="530860" h="550545">
                <a:moveTo>
                  <a:pt x="417958" y="0"/>
                </a:moveTo>
                <a:lnTo>
                  <a:pt x="364491" y="16033"/>
                </a:lnTo>
                <a:lnTo>
                  <a:pt x="345702" y="57189"/>
                </a:lnTo>
                <a:lnTo>
                  <a:pt x="347214" y="72995"/>
                </a:lnTo>
                <a:lnTo>
                  <a:pt x="375530" y="125253"/>
                </a:lnTo>
                <a:lnTo>
                  <a:pt x="410260" y="160058"/>
                </a:lnTo>
                <a:lnTo>
                  <a:pt x="443358" y="180905"/>
                </a:lnTo>
                <a:lnTo>
                  <a:pt x="473843" y="187288"/>
                </a:lnTo>
                <a:lnTo>
                  <a:pt x="487602" y="185112"/>
                </a:lnTo>
                <a:lnTo>
                  <a:pt x="500302" y="179362"/>
                </a:lnTo>
                <a:lnTo>
                  <a:pt x="511921" y="170060"/>
                </a:lnTo>
                <a:lnTo>
                  <a:pt x="518081" y="162383"/>
                </a:lnTo>
                <a:lnTo>
                  <a:pt x="481879" y="162383"/>
                </a:lnTo>
                <a:lnTo>
                  <a:pt x="461792" y="160715"/>
                </a:lnTo>
                <a:lnTo>
                  <a:pt x="410877" y="124511"/>
                </a:lnTo>
                <a:lnTo>
                  <a:pt x="385609" y="95494"/>
                </a:lnTo>
                <a:lnTo>
                  <a:pt x="369589" y="49474"/>
                </a:lnTo>
                <a:lnTo>
                  <a:pt x="378836" y="32472"/>
                </a:lnTo>
                <a:lnTo>
                  <a:pt x="395092" y="23853"/>
                </a:lnTo>
                <a:lnTo>
                  <a:pt x="460966" y="23853"/>
                </a:lnTo>
                <a:lnTo>
                  <a:pt x="450027" y="14693"/>
                </a:lnTo>
                <a:lnTo>
                  <a:pt x="417958" y="0"/>
                </a:lnTo>
                <a:close/>
              </a:path>
              <a:path w="530860" h="550545">
                <a:moveTo>
                  <a:pt x="460966" y="23853"/>
                </a:moveTo>
                <a:lnTo>
                  <a:pt x="395092" y="23853"/>
                </a:lnTo>
                <a:lnTo>
                  <a:pt x="415432" y="26425"/>
                </a:lnTo>
                <a:lnTo>
                  <a:pt x="439855" y="40188"/>
                </a:lnTo>
                <a:lnTo>
                  <a:pt x="468362" y="65141"/>
                </a:lnTo>
                <a:lnTo>
                  <a:pt x="492391" y="92740"/>
                </a:lnTo>
                <a:lnTo>
                  <a:pt x="505416" y="116619"/>
                </a:lnTo>
                <a:lnTo>
                  <a:pt x="507427" y="136748"/>
                </a:lnTo>
                <a:lnTo>
                  <a:pt x="498414" y="153097"/>
                </a:lnTo>
                <a:lnTo>
                  <a:pt x="481879" y="162383"/>
                </a:lnTo>
                <a:lnTo>
                  <a:pt x="518081" y="162383"/>
                </a:lnTo>
                <a:lnTo>
                  <a:pt x="521818" y="157727"/>
                </a:lnTo>
                <a:lnTo>
                  <a:pt x="527856" y="144491"/>
                </a:lnTo>
                <a:lnTo>
                  <a:pt x="527967" y="144197"/>
                </a:lnTo>
                <a:lnTo>
                  <a:pt x="530342" y="129685"/>
                </a:lnTo>
                <a:lnTo>
                  <a:pt x="528989" y="113936"/>
                </a:lnTo>
                <a:lnTo>
                  <a:pt x="523864" y="97405"/>
                </a:lnTo>
                <a:lnTo>
                  <a:pt x="514931" y="80324"/>
                </a:lnTo>
                <a:lnTo>
                  <a:pt x="502190" y="62694"/>
                </a:lnTo>
                <a:lnTo>
                  <a:pt x="485639" y="44514"/>
                </a:lnTo>
                <a:lnTo>
                  <a:pt x="460966" y="23853"/>
                </a:lnTo>
                <a:close/>
              </a:path>
            </a:pathLst>
          </a:custGeom>
          <a:solidFill>
            <a:srgbClr val="585858"/>
          </a:solidFill>
        </p:spPr>
        <p:txBody>
          <a:bodyPr wrap="square" lIns="0" tIns="0" rIns="0" bIns="0" rtlCol="0"/>
          <a:lstStyle/>
          <a:p/>
        </p:txBody>
      </p:sp>
      <p:sp>
        <p:nvSpPr>
          <p:cNvPr id="43" name="object 43"/>
          <p:cNvSpPr/>
          <p:nvPr/>
        </p:nvSpPr>
        <p:spPr>
          <a:xfrm>
            <a:off x="4462691" y="9166318"/>
            <a:ext cx="526415" cy="548640"/>
          </a:xfrm>
          <a:custGeom>
            <a:rect l="l" t="t" r="r" b="b"/>
            <a:pathLst>
              <a:path w="526414" h="548640">
                <a:moveTo>
                  <a:pt x="112928" y="360512"/>
                </a:moveTo>
                <a:lnTo>
                  <a:pt x="62615" y="360512"/>
                </a:lnTo>
                <a:lnTo>
                  <a:pt x="69543" y="360965"/>
                </a:lnTo>
                <a:lnTo>
                  <a:pt x="76175" y="362960"/>
                </a:lnTo>
                <a:lnTo>
                  <a:pt x="102928" y="398521"/>
                </a:lnTo>
                <a:lnTo>
                  <a:pt x="103849" y="407065"/>
                </a:lnTo>
                <a:lnTo>
                  <a:pt x="103779" y="417317"/>
                </a:lnTo>
                <a:lnTo>
                  <a:pt x="102707" y="429296"/>
                </a:lnTo>
                <a:lnTo>
                  <a:pt x="100625" y="443023"/>
                </a:lnTo>
                <a:lnTo>
                  <a:pt x="98427" y="456635"/>
                </a:lnTo>
                <a:lnTo>
                  <a:pt x="96947" y="468401"/>
                </a:lnTo>
                <a:lnTo>
                  <a:pt x="96134" y="478818"/>
                </a:lnTo>
                <a:lnTo>
                  <a:pt x="96018" y="487733"/>
                </a:lnTo>
                <a:lnTo>
                  <a:pt x="96549" y="495585"/>
                </a:lnTo>
                <a:lnTo>
                  <a:pt x="113939" y="534767"/>
                </a:lnTo>
                <a:lnTo>
                  <a:pt x="127011" y="548255"/>
                </a:lnTo>
                <a:lnTo>
                  <a:pt x="162548" y="512759"/>
                </a:lnTo>
                <a:lnTo>
                  <a:pt x="129838" y="512759"/>
                </a:lnTo>
                <a:lnTo>
                  <a:pt x="125127" y="507942"/>
                </a:lnTo>
                <a:lnTo>
                  <a:pt x="121881" y="503126"/>
                </a:lnTo>
                <a:lnTo>
                  <a:pt x="120205" y="498100"/>
                </a:lnTo>
                <a:lnTo>
                  <a:pt x="118425" y="493178"/>
                </a:lnTo>
                <a:lnTo>
                  <a:pt x="117902" y="486791"/>
                </a:lnTo>
                <a:lnTo>
                  <a:pt x="118343" y="478818"/>
                </a:lnTo>
                <a:lnTo>
                  <a:pt x="119009" y="472032"/>
                </a:lnTo>
                <a:lnTo>
                  <a:pt x="120297" y="462616"/>
                </a:lnTo>
                <a:lnTo>
                  <a:pt x="122193" y="450786"/>
                </a:lnTo>
                <a:lnTo>
                  <a:pt x="124708" y="436531"/>
                </a:lnTo>
                <a:lnTo>
                  <a:pt x="126846" y="422140"/>
                </a:lnTo>
                <a:lnTo>
                  <a:pt x="127708" y="409830"/>
                </a:lnTo>
                <a:lnTo>
                  <a:pt x="127564" y="402206"/>
                </a:lnTo>
                <a:lnTo>
                  <a:pt x="127461" y="398521"/>
                </a:lnTo>
                <a:lnTo>
                  <a:pt x="127351" y="396951"/>
                </a:lnTo>
                <a:lnTo>
                  <a:pt x="125860" y="387213"/>
                </a:lnTo>
                <a:lnTo>
                  <a:pt x="122933" y="377812"/>
                </a:lnTo>
                <a:lnTo>
                  <a:pt x="118543" y="368784"/>
                </a:lnTo>
                <a:lnTo>
                  <a:pt x="112928" y="360512"/>
                </a:lnTo>
                <a:close/>
              </a:path>
              <a:path w="526414" h="548640">
                <a:moveTo>
                  <a:pt x="202297" y="440196"/>
                </a:moveTo>
                <a:lnTo>
                  <a:pt x="129838" y="512759"/>
                </a:lnTo>
                <a:lnTo>
                  <a:pt x="162548" y="512759"/>
                </a:lnTo>
                <a:lnTo>
                  <a:pt x="218736" y="456635"/>
                </a:lnTo>
                <a:lnTo>
                  <a:pt x="202297" y="440196"/>
                </a:lnTo>
                <a:close/>
              </a:path>
              <a:path w="526414" h="548640">
                <a:moveTo>
                  <a:pt x="64710" y="335277"/>
                </a:moveTo>
                <a:lnTo>
                  <a:pt x="22302" y="356533"/>
                </a:lnTo>
                <a:lnTo>
                  <a:pt x="1125" y="395197"/>
                </a:lnTo>
                <a:lnTo>
                  <a:pt x="0" y="409411"/>
                </a:lnTo>
                <a:lnTo>
                  <a:pt x="17905" y="427316"/>
                </a:lnTo>
                <a:lnTo>
                  <a:pt x="17969" y="419229"/>
                </a:lnTo>
                <a:lnTo>
                  <a:pt x="18651" y="411466"/>
                </a:lnTo>
                <a:lnTo>
                  <a:pt x="35601" y="374020"/>
                </a:lnTo>
                <a:lnTo>
                  <a:pt x="62615" y="360512"/>
                </a:lnTo>
                <a:lnTo>
                  <a:pt x="112928" y="360512"/>
                </a:lnTo>
                <a:lnTo>
                  <a:pt x="112681" y="360149"/>
                </a:lnTo>
                <a:lnTo>
                  <a:pt x="105337" y="351926"/>
                </a:lnTo>
                <a:lnTo>
                  <a:pt x="96029" y="344112"/>
                </a:lnTo>
                <a:lnTo>
                  <a:pt x="86162" y="338733"/>
                </a:lnTo>
                <a:lnTo>
                  <a:pt x="75725" y="335788"/>
                </a:lnTo>
                <a:lnTo>
                  <a:pt x="64710" y="335277"/>
                </a:lnTo>
                <a:close/>
              </a:path>
              <a:path w="526414" h="548640">
                <a:moveTo>
                  <a:pt x="192258" y="223854"/>
                </a:moveTo>
                <a:lnTo>
                  <a:pt x="138843" y="239887"/>
                </a:lnTo>
                <a:lnTo>
                  <a:pt x="120040" y="281043"/>
                </a:lnTo>
                <a:lnTo>
                  <a:pt x="121566" y="296849"/>
                </a:lnTo>
                <a:lnTo>
                  <a:pt x="149882" y="349122"/>
                </a:lnTo>
                <a:lnTo>
                  <a:pt x="184611" y="383915"/>
                </a:lnTo>
                <a:lnTo>
                  <a:pt x="217666" y="404804"/>
                </a:lnTo>
                <a:lnTo>
                  <a:pt x="248151" y="411201"/>
                </a:lnTo>
                <a:lnTo>
                  <a:pt x="261942" y="409018"/>
                </a:lnTo>
                <a:lnTo>
                  <a:pt x="274652" y="403263"/>
                </a:lnTo>
                <a:lnTo>
                  <a:pt x="286274" y="393914"/>
                </a:lnTo>
                <a:lnTo>
                  <a:pt x="292434" y="386238"/>
                </a:lnTo>
                <a:lnTo>
                  <a:pt x="256216" y="386238"/>
                </a:lnTo>
                <a:lnTo>
                  <a:pt x="236092" y="384569"/>
                </a:lnTo>
                <a:lnTo>
                  <a:pt x="185125" y="348366"/>
                </a:lnTo>
                <a:lnTo>
                  <a:pt x="159874" y="319348"/>
                </a:lnTo>
                <a:lnTo>
                  <a:pt x="143925" y="273329"/>
                </a:lnTo>
                <a:lnTo>
                  <a:pt x="153189" y="256327"/>
                </a:lnTo>
                <a:lnTo>
                  <a:pt x="169445" y="247708"/>
                </a:lnTo>
                <a:lnTo>
                  <a:pt x="235225" y="247708"/>
                </a:lnTo>
                <a:lnTo>
                  <a:pt x="224291" y="238548"/>
                </a:lnTo>
                <a:lnTo>
                  <a:pt x="192258" y="223854"/>
                </a:lnTo>
                <a:close/>
              </a:path>
              <a:path w="526414" h="548640">
                <a:moveTo>
                  <a:pt x="235225" y="247708"/>
                </a:moveTo>
                <a:lnTo>
                  <a:pt x="169445" y="247708"/>
                </a:lnTo>
                <a:lnTo>
                  <a:pt x="189784" y="250280"/>
                </a:lnTo>
                <a:lnTo>
                  <a:pt x="214208" y="264043"/>
                </a:lnTo>
                <a:lnTo>
                  <a:pt x="242715" y="288996"/>
                </a:lnTo>
                <a:lnTo>
                  <a:pt x="266729" y="316639"/>
                </a:lnTo>
                <a:lnTo>
                  <a:pt x="279729" y="340513"/>
                </a:lnTo>
                <a:lnTo>
                  <a:pt x="281735" y="360617"/>
                </a:lnTo>
                <a:lnTo>
                  <a:pt x="272766" y="376951"/>
                </a:lnTo>
                <a:lnTo>
                  <a:pt x="256216" y="386238"/>
                </a:lnTo>
                <a:lnTo>
                  <a:pt x="292434" y="386238"/>
                </a:lnTo>
                <a:lnTo>
                  <a:pt x="296170" y="381581"/>
                </a:lnTo>
                <a:lnTo>
                  <a:pt x="302307" y="368130"/>
                </a:lnTo>
                <a:lnTo>
                  <a:pt x="304694" y="353539"/>
                </a:lnTo>
                <a:lnTo>
                  <a:pt x="303341" y="337790"/>
                </a:lnTo>
                <a:lnTo>
                  <a:pt x="298156" y="321259"/>
                </a:lnTo>
                <a:lnTo>
                  <a:pt x="289192" y="304179"/>
                </a:lnTo>
                <a:lnTo>
                  <a:pt x="276439" y="286548"/>
                </a:lnTo>
                <a:lnTo>
                  <a:pt x="259887" y="268368"/>
                </a:lnTo>
                <a:lnTo>
                  <a:pt x="235225" y="247708"/>
                </a:lnTo>
                <a:close/>
              </a:path>
              <a:path w="526414" h="548640">
                <a:moveTo>
                  <a:pt x="338630" y="134865"/>
                </a:moveTo>
                <a:lnTo>
                  <a:pt x="288263" y="134865"/>
                </a:lnTo>
                <a:lnTo>
                  <a:pt x="295192" y="135274"/>
                </a:lnTo>
                <a:lnTo>
                  <a:pt x="301836" y="137273"/>
                </a:lnTo>
                <a:lnTo>
                  <a:pt x="328576" y="172874"/>
                </a:lnTo>
                <a:lnTo>
                  <a:pt x="329499" y="181373"/>
                </a:lnTo>
                <a:lnTo>
                  <a:pt x="329440" y="191630"/>
                </a:lnTo>
                <a:lnTo>
                  <a:pt x="328399" y="203634"/>
                </a:lnTo>
                <a:lnTo>
                  <a:pt x="326377" y="217375"/>
                </a:lnTo>
                <a:lnTo>
                  <a:pt x="324146" y="230883"/>
                </a:lnTo>
                <a:lnTo>
                  <a:pt x="322647" y="242754"/>
                </a:lnTo>
                <a:lnTo>
                  <a:pt x="321874" y="252572"/>
                </a:lnTo>
                <a:lnTo>
                  <a:pt x="321770" y="256327"/>
                </a:lnTo>
                <a:lnTo>
                  <a:pt x="321665" y="262086"/>
                </a:lnTo>
                <a:lnTo>
                  <a:pt x="322198" y="269937"/>
                </a:lnTo>
                <a:lnTo>
                  <a:pt x="339603" y="309105"/>
                </a:lnTo>
                <a:lnTo>
                  <a:pt x="352659" y="322607"/>
                </a:lnTo>
                <a:lnTo>
                  <a:pt x="388260" y="287006"/>
                </a:lnTo>
                <a:lnTo>
                  <a:pt x="355486" y="287006"/>
                </a:lnTo>
                <a:lnTo>
                  <a:pt x="350774" y="282295"/>
                </a:lnTo>
                <a:lnTo>
                  <a:pt x="347528" y="277373"/>
                </a:lnTo>
                <a:lnTo>
                  <a:pt x="344178" y="267531"/>
                </a:lnTo>
                <a:lnTo>
                  <a:pt x="343549" y="261143"/>
                </a:lnTo>
                <a:lnTo>
                  <a:pt x="343968" y="253395"/>
                </a:lnTo>
                <a:lnTo>
                  <a:pt x="344657" y="246384"/>
                </a:lnTo>
                <a:lnTo>
                  <a:pt x="345944" y="236969"/>
                </a:lnTo>
                <a:lnTo>
                  <a:pt x="348067" y="223854"/>
                </a:lnTo>
                <a:lnTo>
                  <a:pt x="350355" y="210883"/>
                </a:lnTo>
                <a:lnTo>
                  <a:pt x="352494" y="196476"/>
                </a:lnTo>
                <a:lnTo>
                  <a:pt x="353381" y="183764"/>
                </a:lnTo>
                <a:lnTo>
                  <a:pt x="353111" y="172874"/>
                </a:lnTo>
                <a:lnTo>
                  <a:pt x="352996" y="171198"/>
                </a:lnTo>
                <a:lnTo>
                  <a:pt x="351507" y="161461"/>
                </a:lnTo>
                <a:lnTo>
                  <a:pt x="348582" y="152076"/>
                </a:lnTo>
                <a:lnTo>
                  <a:pt x="344204" y="143084"/>
                </a:lnTo>
                <a:lnTo>
                  <a:pt x="338630" y="134865"/>
                </a:lnTo>
                <a:close/>
              </a:path>
              <a:path w="526414" h="548640">
                <a:moveTo>
                  <a:pt x="428049" y="214548"/>
                </a:moveTo>
                <a:lnTo>
                  <a:pt x="355486" y="287006"/>
                </a:lnTo>
                <a:lnTo>
                  <a:pt x="388260" y="287006"/>
                </a:lnTo>
                <a:lnTo>
                  <a:pt x="444384" y="230883"/>
                </a:lnTo>
                <a:lnTo>
                  <a:pt x="428049" y="214548"/>
                </a:lnTo>
                <a:close/>
              </a:path>
              <a:path w="526414" h="548640">
                <a:moveTo>
                  <a:pt x="290357" y="109630"/>
                </a:moveTo>
                <a:lnTo>
                  <a:pt x="247950" y="130886"/>
                </a:lnTo>
                <a:lnTo>
                  <a:pt x="226786" y="169549"/>
                </a:lnTo>
                <a:lnTo>
                  <a:pt x="225752" y="183764"/>
                </a:lnTo>
                <a:lnTo>
                  <a:pt x="243552" y="201669"/>
                </a:lnTo>
                <a:lnTo>
                  <a:pt x="243631" y="193536"/>
                </a:lnTo>
                <a:lnTo>
                  <a:pt x="244338" y="185766"/>
                </a:lnTo>
                <a:lnTo>
                  <a:pt x="261248" y="148372"/>
                </a:lnTo>
                <a:lnTo>
                  <a:pt x="288263" y="134865"/>
                </a:lnTo>
                <a:lnTo>
                  <a:pt x="338630" y="134865"/>
                </a:lnTo>
                <a:lnTo>
                  <a:pt x="338373" y="134485"/>
                </a:lnTo>
                <a:lnTo>
                  <a:pt x="331089" y="126278"/>
                </a:lnTo>
                <a:lnTo>
                  <a:pt x="321765" y="118464"/>
                </a:lnTo>
                <a:lnTo>
                  <a:pt x="311862" y="113085"/>
                </a:lnTo>
                <a:lnTo>
                  <a:pt x="301389" y="110140"/>
                </a:lnTo>
                <a:lnTo>
                  <a:pt x="290357" y="109630"/>
                </a:lnTo>
                <a:close/>
              </a:path>
              <a:path w="526414" h="548640">
                <a:moveTo>
                  <a:pt x="419852" y="42616"/>
                </a:moveTo>
                <a:lnTo>
                  <a:pt x="383234" y="42616"/>
                </a:lnTo>
                <a:lnTo>
                  <a:pt x="508047" y="167324"/>
                </a:lnTo>
                <a:lnTo>
                  <a:pt x="526266" y="149105"/>
                </a:lnTo>
                <a:lnTo>
                  <a:pt x="419852" y="42616"/>
                </a:lnTo>
                <a:close/>
              </a:path>
              <a:path w="526414" h="548640">
                <a:moveTo>
                  <a:pt x="377265" y="0"/>
                </a:moveTo>
                <a:lnTo>
                  <a:pt x="370250" y="7015"/>
                </a:lnTo>
                <a:lnTo>
                  <a:pt x="369522" y="14062"/>
                </a:lnTo>
                <a:lnTo>
                  <a:pt x="368117" y="22001"/>
                </a:lnTo>
                <a:lnTo>
                  <a:pt x="356546" y="59304"/>
                </a:lnTo>
                <a:lnTo>
                  <a:pt x="348680" y="75495"/>
                </a:lnTo>
                <a:lnTo>
                  <a:pt x="366795" y="93505"/>
                </a:lnTo>
                <a:lnTo>
                  <a:pt x="381663" y="56438"/>
                </a:lnTo>
                <a:lnTo>
                  <a:pt x="383234" y="48375"/>
                </a:lnTo>
                <a:lnTo>
                  <a:pt x="383234" y="42616"/>
                </a:lnTo>
                <a:lnTo>
                  <a:pt x="419852" y="42616"/>
                </a:lnTo>
                <a:lnTo>
                  <a:pt x="377265" y="0"/>
                </a:lnTo>
                <a:close/>
              </a:path>
            </a:pathLst>
          </a:custGeom>
          <a:solidFill>
            <a:srgbClr val="585858"/>
          </a:solidFill>
        </p:spPr>
        <p:txBody>
          <a:bodyPr wrap="square" lIns="0" tIns="0" rIns="0" bIns="0" rtlCol="0"/>
          <a:lstStyle/>
          <a:p/>
        </p:txBody>
      </p:sp>
      <p:sp>
        <p:nvSpPr>
          <p:cNvPr id="44" name="object 44"/>
          <p:cNvSpPr/>
          <p:nvPr/>
        </p:nvSpPr>
        <p:spPr>
          <a:xfrm>
            <a:off x="5093666" y="9163393"/>
            <a:ext cx="557530" cy="551180"/>
          </a:xfrm>
          <a:custGeom>
            <a:rect l="l" t="t" r="r" b="b"/>
            <a:pathLst>
              <a:path w="557529" h="551179">
                <a:moveTo>
                  <a:pt x="113518" y="364490"/>
                </a:moveTo>
                <a:lnTo>
                  <a:pt x="69543" y="364490"/>
                </a:lnTo>
                <a:lnTo>
                  <a:pt x="76175" y="367030"/>
                </a:lnTo>
                <a:lnTo>
                  <a:pt x="82494" y="369570"/>
                </a:lnTo>
                <a:lnTo>
                  <a:pt x="102928" y="402590"/>
                </a:lnTo>
                <a:lnTo>
                  <a:pt x="103779" y="420370"/>
                </a:lnTo>
                <a:lnTo>
                  <a:pt x="102707" y="433070"/>
                </a:lnTo>
                <a:lnTo>
                  <a:pt x="100625" y="447040"/>
                </a:lnTo>
                <a:lnTo>
                  <a:pt x="98447" y="459740"/>
                </a:lnTo>
                <a:lnTo>
                  <a:pt x="96947" y="472440"/>
                </a:lnTo>
                <a:lnTo>
                  <a:pt x="96134" y="482600"/>
                </a:lnTo>
                <a:lnTo>
                  <a:pt x="96018" y="491490"/>
                </a:lnTo>
                <a:lnTo>
                  <a:pt x="96549" y="499110"/>
                </a:lnTo>
                <a:lnTo>
                  <a:pt x="113939" y="538480"/>
                </a:lnTo>
                <a:lnTo>
                  <a:pt x="127011" y="551180"/>
                </a:lnTo>
                <a:lnTo>
                  <a:pt x="161408" y="516890"/>
                </a:lnTo>
                <a:lnTo>
                  <a:pt x="129838" y="516890"/>
                </a:lnTo>
                <a:lnTo>
                  <a:pt x="125127" y="511810"/>
                </a:lnTo>
                <a:lnTo>
                  <a:pt x="121881" y="506730"/>
                </a:lnTo>
                <a:lnTo>
                  <a:pt x="120205" y="501650"/>
                </a:lnTo>
                <a:lnTo>
                  <a:pt x="118425" y="496570"/>
                </a:lnTo>
                <a:lnTo>
                  <a:pt x="117902" y="490220"/>
                </a:lnTo>
                <a:lnTo>
                  <a:pt x="118321" y="482600"/>
                </a:lnTo>
                <a:lnTo>
                  <a:pt x="119009" y="474980"/>
                </a:lnTo>
                <a:lnTo>
                  <a:pt x="120297" y="466090"/>
                </a:lnTo>
                <a:lnTo>
                  <a:pt x="122193" y="454660"/>
                </a:lnTo>
                <a:lnTo>
                  <a:pt x="124708" y="440690"/>
                </a:lnTo>
                <a:lnTo>
                  <a:pt x="126846" y="425450"/>
                </a:lnTo>
                <a:lnTo>
                  <a:pt x="127666" y="414020"/>
                </a:lnTo>
                <a:lnTo>
                  <a:pt x="127577" y="406400"/>
                </a:lnTo>
                <a:lnTo>
                  <a:pt x="127432" y="401320"/>
                </a:lnTo>
                <a:lnTo>
                  <a:pt x="125860" y="391160"/>
                </a:lnTo>
                <a:lnTo>
                  <a:pt x="122933" y="381000"/>
                </a:lnTo>
                <a:lnTo>
                  <a:pt x="118543" y="372110"/>
                </a:lnTo>
                <a:lnTo>
                  <a:pt x="113518" y="364490"/>
                </a:lnTo>
                <a:close/>
              </a:path>
              <a:path w="557529" h="551179">
                <a:moveTo>
                  <a:pt x="202297" y="443230"/>
                </a:moveTo>
                <a:lnTo>
                  <a:pt x="129838" y="516890"/>
                </a:lnTo>
                <a:lnTo>
                  <a:pt x="161408" y="516890"/>
                </a:lnTo>
                <a:lnTo>
                  <a:pt x="218736" y="459740"/>
                </a:lnTo>
                <a:lnTo>
                  <a:pt x="202297" y="443230"/>
                </a:lnTo>
                <a:close/>
              </a:path>
              <a:path w="557529" h="551179">
                <a:moveTo>
                  <a:pt x="75725" y="339090"/>
                </a:moveTo>
                <a:lnTo>
                  <a:pt x="64710" y="339090"/>
                </a:lnTo>
                <a:lnTo>
                  <a:pt x="53519" y="340360"/>
                </a:lnTo>
                <a:lnTo>
                  <a:pt x="16612" y="365760"/>
                </a:lnTo>
                <a:lnTo>
                  <a:pt x="238" y="406400"/>
                </a:lnTo>
                <a:lnTo>
                  <a:pt x="0" y="412750"/>
                </a:lnTo>
                <a:lnTo>
                  <a:pt x="17905" y="430530"/>
                </a:lnTo>
                <a:lnTo>
                  <a:pt x="17969" y="422910"/>
                </a:lnTo>
                <a:lnTo>
                  <a:pt x="18651" y="415290"/>
                </a:lnTo>
                <a:lnTo>
                  <a:pt x="35601" y="377190"/>
                </a:lnTo>
                <a:lnTo>
                  <a:pt x="62615" y="364490"/>
                </a:lnTo>
                <a:lnTo>
                  <a:pt x="113518" y="364490"/>
                </a:lnTo>
                <a:lnTo>
                  <a:pt x="112681" y="363220"/>
                </a:lnTo>
                <a:lnTo>
                  <a:pt x="105337" y="355600"/>
                </a:lnTo>
                <a:lnTo>
                  <a:pt x="96029" y="347980"/>
                </a:lnTo>
                <a:lnTo>
                  <a:pt x="86162" y="342900"/>
                </a:lnTo>
                <a:lnTo>
                  <a:pt x="75725" y="339090"/>
                </a:lnTo>
                <a:close/>
              </a:path>
              <a:path w="557529" h="551179">
                <a:moveTo>
                  <a:pt x="192258" y="227330"/>
                </a:moveTo>
                <a:lnTo>
                  <a:pt x="163779" y="227330"/>
                </a:lnTo>
                <a:lnTo>
                  <a:pt x="138843" y="243840"/>
                </a:lnTo>
                <a:lnTo>
                  <a:pt x="128634" y="256540"/>
                </a:lnTo>
                <a:lnTo>
                  <a:pt x="122352" y="269240"/>
                </a:lnTo>
                <a:lnTo>
                  <a:pt x="119996" y="284480"/>
                </a:lnTo>
                <a:lnTo>
                  <a:pt x="121566" y="300990"/>
                </a:lnTo>
                <a:lnTo>
                  <a:pt x="149882" y="353060"/>
                </a:lnTo>
                <a:lnTo>
                  <a:pt x="184611" y="387350"/>
                </a:lnTo>
                <a:lnTo>
                  <a:pt x="217666" y="408940"/>
                </a:lnTo>
                <a:lnTo>
                  <a:pt x="248151" y="415290"/>
                </a:lnTo>
                <a:lnTo>
                  <a:pt x="261942" y="412750"/>
                </a:lnTo>
                <a:lnTo>
                  <a:pt x="274652" y="406400"/>
                </a:lnTo>
                <a:lnTo>
                  <a:pt x="286274" y="397510"/>
                </a:lnTo>
                <a:lnTo>
                  <a:pt x="292211" y="389890"/>
                </a:lnTo>
                <a:lnTo>
                  <a:pt x="256216" y="389890"/>
                </a:lnTo>
                <a:lnTo>
                  <a:pt x="236092" y="388620"/>
                </a:lnTo>
                <a:lnTo>
                  <a:pt x="185125" y="351790"/>
                </a:lnTo>
                <a:lnTo>
                  <a:pt x="159874" y="322580"/>
                </a:lnTo>
                <a:lnTo>
                  <a:pt x="143925" y="276860"/>
                </a:lnTo>
                <a:lnTo>
                  <a:pt x="153189" y="260350"/>
                </a:lnTo>
                <a:lnTo>
                  <a:pt x="169445" y="251460"/>
                </a:lnTo>
                <a:lnTo>
                  <a:pt x="235124" y="251460"/>
                </a:lnTo>
                <a:lnTo>
                  <a:pt x="224291" y="242570"/>
                </a:lnTo>
                <a:lnTo>
                  <a:pt x="192258" y="227330"/>
                </a:lnTo>
                <a:close/>
              </a:path>
              <a:path w="557529" h="551179">
                <a:moveTo>
                  <a:pt x="235124" y="251460"/>
                </a:moveTo>
                <a:lnTo>
                  <a:pt x="169445" y="251460"/>
                </a:lnTo>
                <a:lnTo>
                  <a:pt x="189784" y="254000"/>
                </a:lnTo>
                <a:lnTo>
                  <a:pt x="214208" y="267970"/>
                </a:lnTo>
                <a:lnTo>
                  <a:pt x="242715" y="292100"/>
                </a:lnTo>
                <a:lnTo>
                  <a:pt x="266729" y="320040"/>
                </a:lnTo>
                <a:lnTo>
                  <a:pt x="279729" y="344170"/>
                </a:lnTo>
                <a:lnTo>
                  <a:pt x="281735" y="364490"/>
                </a:lnTo>
                <a:lnTo>
                  <a:pt x="272766" y="381000"/>
                </a:lnTo>
                <a:lnTo>
                  <a:pt x="256216" y="389890"/>
                </a:lnTo>
                <a:lnTo>
                  <a:pt x="292211" y="389890"/>
                </a:lnTo>
                <a:lnTo>
                  <a:pt x="296170" y="384810"/>
                </a:lnTo>
                <a:lnTo>
                  <a:pt x="302307" y="372110"/>
                </a:lnTo>
                <a:lnTo>
                  <a:pt x="304694" y="356870"/>
                </a:lnTo>
                <a:lnTo>
                  <a:pt x="303341" y="341630"/>
                </a:lnTo>
                <a:lnTo>
                  <a:pt x="298156" y="325120"/>
                </a:lnTo>
                <a:lnTo>
                  <a:pt x="289192" y="307340"/>
                </a:lnTo>
                <a:lnTo>
                  <a:pt x="276439" y="289560"/>
                </a:lnTo>
                <a:lnTo>
                  <a:pt x="259887" y="271780"/>
                </a:lnTo>
                <a:lnTo>
                  <a:pt x="235124" y="251460"/>
                </a:lnTo>
                <a:close/>
              </a:path>
              <a:path w="557529" h="551179">
                <a:moveTo>
                  <a:pt x="338373" y="138430"/>
                </a:moveTo>
                <a:lnTo>
                  <a:pt x="295192" y="138430"/>
                </a:lnTo>
                <a:lnTo>
                  <a:pt x="301836" y="140970"/>
                </a:lnTo>
                <a:lnTo>
                  <a:pt x="308185" y="144780"/>
                </a:lnTo>
                <a:lnTo>
                  <a:pt x="329499" y="185420"/>
                </a:lnTo>
                <a:lnTo>
                  <a:pt x="329440" y="195580"/>
                </a:lnTo>
                <a:lnTo>
                  <a:pt x="328399" y="207010"/>
                </a:lnTo>
                <a:lnTo>
                  <a:pt x="326377" y="220980"/>
                </a:lnTo>
                <a:lnTo>
                  <a:pt x="324154" y="234950"/>
                </a:lnTo>
                <a:lnTo>
                  <a:pt x="322647" y="246380"/>
                </a:lnTo>
                <a:lnTo>
                  <a:pt x="321827" y="256540"/>
                </a:lnTo>
                <a:lnTo>
                  <a:pt x="321665" y="265430"/>
                </a:lnTo>
                <a:lnTo>
                  <a:pt x="322198" y="273050"/>
                </a:lnTo>
                <a:lnTo>
                  <a:pt x="339603" y="312420"/>
                </a:lnTo>
                <a:lnTo>
                  <a:pt x="352659" y="326390"/>
                </a:lnTo>
                <a:lnTo>
                  <a:pt x="388330" y="290830"/>
                </a:lnTo>
                <a:lnTo>
                  <a:pt x="355486" y="290830"/>
                </a:lnTo>
                <a:lnTo>
                  <a:pt x="350774" y="285750"/>
                </a:lnTo>
                <a:lnTo>
                  <a:pt x="347528" y="280670"/>
                </a:lnTo>
                <a:lnTo>
                  <a:pt x="344178" y="270510"/>
                </a:lnTo>
                <a:lnTo>
                  <a:pt x="343549" y="264160"/>
                </a:lnTo>
                <a:lnTo>
                  <a:pt x="343968" y="256540"/>
                </a:lnTo>
                <a:lnTo>
                  <a:pt x="344657" y="250190"/>
                </a:lnTo>
                <a:lnTo>
                  <a:pt x="345944" y="240030"/>
                </a:lnTo>
                <a:lnTo>
                  <a:pt x="347841" y="228600"/>
                </a:lnTo>
                <a:lnTo>
                  <a:pt x="350355" y="214630"/>
                </a:lnTo>
                <a:lnTo>
                  <a:pt x="352494" y="200660"/>
                </a:lnTo>
                <a:lnTo>
                  <a:pt x="353322" y="187960"/>
                </a:lnTo>
                <a:lnTo>
                  <a:pt x="353224" y="180340"/>
                </a:lnTo>
                <a:lnTo>
                  <a:pt x="353079" y="175260"/>
                </a:lnTo>
                <a:lnTo>
                  <a:pt x="351507" y="165100"/>
                </a:lnTo>
                <a:lnTo>
                  <a:pt x="348582" y="156210"/>
                </a:lnTo>
                <a:lnTo>
                  <a:pt x="344204" y="146050"/>
                </a:lnTo>
                <a:lnTo>
                  <a:pt x="338373" y="138430"/>
                </a:lnTo>
                <a:close/>
              </a:path>
              <a:path w="557529" h="551179">
                <a:moveTo>
                  <a:pt x="428049" y="218440"/>
                </a:moveTo>
                <a:lnTo>
                  <a:pt x="355486" y="290830"/>
                </a:lnTo>
                <a:lnTo>
                  <a:pt x="388330" y="290830"/>
                </a:lnTo>
                <a:lnTo>
                  <a:pt x="444384" y="234950"/>
                </a:lnTo>
                <a:lnTo>
                  <a:pt x="428049" y="218440"/>
                </a:lnTo>
                <a:close/>
              </a:path>
              <a:path w="557529" h="551179">
                <a:moveTo>
                  <a:pt x="451205" y="25400"/>
                </a:moveTo>
                <a:lnTo>
                  <a:pt x="408052" y="25400"/>
                </a:lnTo>
                <a:lnTo>
                  <a:pt x="414660" y="27940"/>
                </a:lnTo>
                <a:lnTo>
                  <a:pt x="420973" y="31750"/>
                </a:lnTo>
                <a:lnTo>
                  <a:pt x="442373" y="72390"/>
                </a:lnTo>
                <a:lnTo>
                  <a:pt x="442303" y="82550"/>
                </a:lnTo>
                <a:lnTo>
                  <a:pt x="441231" y="93980"/>
                </a:lnTo>
                <a:lnTo>
                  <a:pt x="439148" y="107950"/>
                </a:lnTo>
                <a:lnTo>
                  <a:pt x="436971" y="121920"/>
                </a:lnTo>
                <a:lnTo>
                  <a:pt x="435471" y="133350"/>
                </a:lnTo>
                <a:lnTo>
                  <a:pt x="434657" y="143510"/>
                </a:lnTo>
                <a:lnTo>
                  <a:pt x="434630" y="153670"/>
                </a:lnTo>
                <a:lnTo>
                  <a:pt x="435073" y="160020"/>
                </a:lnTo>
                <a:lnTo>
                  <a:pt x="447499" y="193040"/>
                </a:lnTo>
                <a:lnTo>
                  <a:pt x="452463" y="199390"/>
                </a:lnTo>
                <a:lnTo>
                  <a:pt x="458310" y="205740"/>
                </a:lnTo>
                <a:lnTo>
                  <a:pt x="465535" y="213360"/>
                </a:lnTo>
                <a:lnTo>
                  <a:pt x="501206" y="177800"/>
                </a:lnTo>
                <a:lnTo>
                  <a:pt x="468362" y="177800"/>
                </a:lnTo>
                <a:lnTo>
                  <a:pt x="463650" y="172720"/>
                </a:lnTo>
                <a:lnTo>
                  <a:pt x="460404" y="167640"/>
                </a:lnTo>
                <a:lnTo>
                  <a:pt x="458624" y="162560"/>
                </a:lnTo>
                <a:lnTo>
                  <a:pt x="456949" y="158750"/>
                </a:lnTo>
                <a:lnTo>
                  <a:pt x="456321" y="152400"/>
                </a:lnTo>
                <a:lnTo>
                  <a:pt x="456844" y="143510"/>
                </a:lnTo>
                <a:lnTo>
                  <a:pt x="457489" y="137160"/>
                </a:lnTo>
                <a:lnTo>
                  <a:pt x="458781" y="128270"/>
                </a:lnTo>
                <a:lnTo>
                  <a:pt x="460702" y="115570"/>
                </a:lnTo>
                <a:lnTo>
                  <a:pt x="463231" y="101600"/>
                </a:lnTo>
                <a:lnTo>
                  <a:pt x="465370" y="87630"/>
                </a:lnTo>
                <a:lnTo>
                  <a:pt x="466198" y="74930"/>
                </a:lnTo>
                <a:lnTo>
                  <a:pt x="466100" y="67310"/>
                </a:lnTo>
                <a:lnTo>
                  <a:pt x="465956" y="62230"/>
                </a:lnTo>
                <a:lnTo>
                  <a:pt x="464383" y="52070"/>
                </a:lnTo>
                <a:lnTo>
                  <a:pt x="461456" y="43180"/>
                </a:lnTo>
                <a:lnTo>
                  <a:pt x="457067" y="34290"/>
                </a:lnTo>
                <a:lnTo>
                  <a:pt x="451205" y="25400"/>
                </a:lnTo>
                <a:close/>
              </a:path>
              <a:path w="557529" h="551179">
                <a:moveTo>
                  <a:pt x="290357" y="113030"/>
                </a:moveTo>
                <a:lnTo>
                  <a:pt x="247950" y="134620"/>
                </a:lnTo>
                <a:lnTo>
                  <a:pt x="226786" y="172720"/>
                </a:lnTo>
                <a:lnTo>
                  <a:pt x="225752" y="186690"/>
                </a:lnTo>
                <a:lnTo>
                  <a:pt x="243552" y="205740"/>
                </a:lnTo>
                <a:lnTo>
                  <a:pt x="243631" y="196850"/>
                </a:lnTo>
                <a:lnTo>
                  <a:pt x="244338" y="189230"/>
                </a:lnTo>
                <a:lnTo>
                  <a:pt x="245673" y="181610"/>
                </a:lnTo>
                <a:lnTo>
                  <a:pt x="247636" y="175260"/>
                </a:lnTo>
                <a:lnTo>
                  <a:pt x="250205" y="167640"/>
                </a:lnTo>
                <a:lnTo>
                  <a:pt x="253343" y="162560"/>
                </a:lnTo>
                <a:lnTo>
                  <a:pt x="257030" y="156210"/>
                </a:lnTo>
                <a:lnTo>
                  <a:pt x="261248" y="152400"/>
                </a:lnTo>
                <a:lnTo>
                  <a:pt x="267766" y="146050"/>
                </a:lnTo>
                <a:lnTo>
                  <a:pt x="274441" y="142240"/>
                </a:lnTo>
                <a:lnTo>
                  <a:pt x="281274" y="139700"/>
                </a:lnTo>
                <a:lnTo>
                  <a:pt x="288263" y="138430"/>
                </a:lnTo>
                <a:lnTo>
                  <a:pt x="338373" y="138430"/>
                </a:lnTo>
                <a:lnTo>
                  <a:pt x="331089" y="129540"/>
                </a:lnTo>
                <a:lnTo>
                  <a:pt x="321765" y="121920"/>
                </a:lnTo>
                <a:lnTo>
                  <a:pt x="311862" y="116840"/>
                </a:lnTo>
                <a:lnTo>
                  <a:pt x="301389" y="114300"/>
                </a:lnTo>
                <a:lnTo>
                  <a:pt x="290357" y="113030"/>
                </a:lnTo>
                <a:close/>
              </a:path>
              <a:path w="557529" h="551179">
                <a:moveTo>
                  <a:pt x="540821" y="105410"/>
                </a:moveTo>
                <a:lnTo>
                  <a:pt x="468362" y="177800"/>
                </a:lnTo>
                <a:lnTo>
                  <a:pt x="501206" y="177800"/>
                </a:lnTo>
                <a:lnTo>
                  <a:pt x="557260" y="121920"/>
                </a:lnTo>
                <a:lnTo>
                  <a:pt x="540821" y="105410"/>
                </a:lnTo>
                <a:close/>
              </a:path>
              <a:path w="557529" h="551179">
                <a:moveTo>
                  <a:pt x="403129" y="0"/>
                </a:moveTo>
                <a:lnTo>
                  <a:pt x="360722" y="21590"/>
                </a:lnTo>
                <a:lnTo>
                  <a:pt x="339610" y="59690"/>
                </a:lnTo>
                <a:lnTo>
                  <a:pt x="338523" y="74930"/>
                </a:lnTo>
                <a:lnTo>
                  <a:pt x="356428" y="92710"/>
                </a:lnTo>
                <a:lnTo>
                  <a:pt x="356448" y="83820"/>
                </a:lnTo>
                <a:lnTo>
                  <a:pt x="357135" y="76200"/>
                </a:lnTo>
                <a:lnTo>
                  <a:pt x="374124" y="39370"/>
                </a:lnTo>
                <a:lnTo>
                  <a:pt x="401139" y="25400"/>
                </a:lnTo>
                <a:lnTo>
                  <a:pt x="451205" y="25400"/>
                </a:lnTo>
                <a:lnTo>
                  <a:pt x="443860" y="16510"/>
                </a:lnTo>
                <a:lnTo>
                  <a:pt x="434551" y="8890"/>
                </a:lnTo>
                <a:lnTo>
                  <a:pt x="424672" y="3810"/>
                </a:lnTo>
                <a:lnTo>
                  <a:pt x="414205" y="1270"/>
                </a:lnTo>
                <a:lnTo>
                  <a:pt x="403129" y="0"/>
                </a:lnTo>
                <a:close/>
              </a:path>
            </a:pathLst>
          </a:custGeom>
          <a:solidFill>
            <a:srgbClr val="585858"/>
          </a:solidFill>
        </p:spPr>
        <p:txBody>
          <a:bodyPr wrap="square" lIns="0" tIns="0" rIns="0" bIns="0" rtlCol="0"/>
          <a:lstStyle/>
          <a:p/>
        </p:txBody>
      </p:sp>
      <p:sp>
        <p:nvSpPr>
          <p:cNvPr id="45" name="object 45"/>
          <p:cNvSpPr/>
          <p:nvPr/>
        </p:nvSpPr>
        <p:spPr>
          <a:xfrm>
            <a:off x="5724642" y="9167203"/>
            <a:ext cx="529590" cy="547370"/>
          </a:xfrm>
          <a:custGeom>
            <a:rect l="l" t="t" r="r" b="b"/>
            <a:pathLst>
              <a:path w="529589" h="547370">
                <a:moveTo>
                  <a:pt x="113518" y="360680"/>
                </a:moveTo>
                <a:lnTo>
                  <a:pt x="69543" y="360680"/>
                </a:lnTo>
                <a:lnTo>
                  <a:pt x="76175" y="363220"/>
                </a:lnTo>
                <a:lnTo>
                  <a:pt x="82494" y="365760"/>
                </a:lnTo>
                <a:lnTo>
                  <a:pt x="102928" y="398780"/>
                </a:lnTo>
                <a:lnTo>
                  <a:pt x="103779" y="416560"/>
                </a:lnTo>
                <a:lnTo>
                  <a:pt x="102707" y="429260"/>
                </a:lnTo>
                <a:lnTo>
                  <a:pt x="100625" y="443230"/>
                </a:lnTo>
                <a:lnTo>
                  <a:pt x="98447" y="455930"/>
                </a:lnTo>
                <a:lnTo>
                  <a:pt x="96947" y="468630"/>
                </a:lnTo>
                <a:lnTo>
                  <a:pt x="96134" y="478790"/>
                </a:lnTo>
                <a:lnTo>
                  <a:pt x="96018" y="487680"/>
                </a:lnTo>
                <a:lnTo>
                  <a:pt x="96549" y="495300"/>
                </a:lnTo>
                <a:lnTo>
                  <a:pt x="113939" y="534670"/>
                </a:lnTo>
                <a:lnTo>
                  <a:pt x="127011" y="547370"/>
                </a:lnTo>
                <a:lnTo>
                  <a:pt x="161408" y="513080"/>
                </a:lnTo>
                <a:lnTo>
                  <a:pt x="129838" y="513080"/>
                </a:lnTo>
                <a:lnTo>
                  <a:pt x="125127" y="508000"/>
                </a:lnTo>
                <a:lnTo>
                  <a:pt x="121881" y="502920"/>
                </a:lnTo>
                <a:lnTo>
                  <a:pt x="120205" y="497840"/>
                </a:lnTo>
                <a:lnTo>
                  <a:pt x="118425" y="492760"/>
                </a:lnTo>
                <a:lnTo>
                  <a:pt x="117902" y="486410"/>
                </a:lnTo>
                <a:lnTo>
                  <a:pt x="118321" y="478790"/>
                </a:lnTo>
                <a:lnTo>
                  <a:pt x="118965" y="471170"/>
                </a:lnTo>
                <a:lnTo>
                  <a:pt x="120258" y="462280"/>
                </a:lnTo>
                <a:lnTo>
                  <a:pt x="122178" y="450850"/>
                </a:lnTo>
                <a:lnTo>
                  <a:pt x="124708" y="436880"/>
                </a:lnTo>
                <a:lnTo>
                  <a:pt x="126846" y="421640"/>
                </a:lnTo>
                <a:lnTo>
                  <a:pt x="127666" y="410210"/>
                </a:lnTo>
                <a:lnTo>
                  <a:pt x="127577" y="402590"/>
                </a:lnTo>
                <a:lnTo>
                  <a:pt x="127432" y="397510"/>
                </a:lnTo>
                <a:lnTo>
                  <a:pt x="125860" y="387350"/>
                </a:lnTo>
                <a:lnTo>
                  <a:pt x="122933" y="377190"/>
                </a:lnTo>
                <a:lnTo>
                  <a:pt x="118543" y="368300"/>
                </a:lnTo>
                <a:lnTo>
                  <a:pt x="113518" y="360680"/>
                </a:lnTo>
                <a:close/>
              </a:path>
              <a:path w="529589" h="547370">
                <a:moveTo>
                  <a:pt x="202297" y="439420"/>
                </a:moveTo>
                <a:lnTo>
                  <a:pt x="129838" y="513080"/>
                </a:lnTo>
                <a:lnTo>
                  <a:pt x="161408" y="513080"/>
                </a:lnTo>
                <a:lnTo>
                  <a:pt x="218736" y="455930"/>
                </a:lnTo>
                <a:lnTo>
                  <a:pt x="202297" y="439420"/>
                </a:lnTo>
                <a:close/>
              </a:path>
              <a:path w="529589" h="547370">
                <a:moveTo>
                  <a:pt x="75725" y="335280"/>
                </a:moveTo>
                <a:lnTo>
                  <a:pt x="64710" y="335280"/>
                </a:lnTo>
                <a:lnTo>
                  <a:pt x="53517" y="336550"/>
                </a:lnTo>
                <a:lnTo>
                  <a:pt x="16568" y="361950"/>
                </a:lnTo>
                <a:lnTo>
                  <a:pt x="238" y="402590"/>
                </a:lnTo>
                <a:lnTo>
                  <a:pt x="0" y="408940"/>
                </a:lnTo>
                <a:lnTo>
                  <a:pt x="17905" y="426720"/>
                </a:lnTo>
                <a:lnTo>
                  <a:pt x="17969" y="419100"/>
                </a:lnTo>
                <a:lnTo>
                  <a:pt x="18651" y="411480"/>
                </a:lnTo>
                <a:lnTo>
                  <a:pt x="35601" y="373380"/>
                </a:lnTo>
                <a:lnTo>
                  <a:pt x="62615" y="360680"/>
                </a:lnTo>
                <a:lnTo>
                  <a:pt x="113518" y="360680"/>
                </a:lnTo>
                <a:lnTo>
                  <a:pt x="112681" y="359410"/>
                </a:lnTo>
                <a:lnTo>
                  <a:pt x="105337" y="351790"/>
                </a:lnTo>
                <a:lnTo>
                  <a:pt x="96029" y="344170"/>
                </a:lnTo>
                <a:lnTo>
                  <a:pt x="86162" y="339090"/>
                </a:lnTo>
                <a:lnTo>
                  <a:pt x="75725" y="335280"/>
                </a:lnTo>
                <a:close/>
              </a:path>
              <a:path w="529589" h="547370">
                <a:moveTo>
                  <a:pt x="192258" y="223520"/>
                </a:moveTo>
                <a:lnTo>
                  <a:pt x="163779" y="223520"/>
                </a:lnTo>
                <a:lnTo>
                  <a:pt x="138843" y="240030"/>
                </a:lnTo>
                <a:lnTo>
                  <a:pt x="128634" y="252730"/>
                </a:lnTo>
                <a:lnTo>
                  <a:pt x="122352" y="265430"/>
                </a:lnTo>
                <a:lnTo>
                  <a:pt x="119996" y="280670"/>
                </a:lnTo>
                <a:lnTo>
                  <a:pt x="121566" y="297180"/>
                </a:lnTo>
                <a:lnTo>
                  <a:pt x="149882" y="349250"/>
                </a:lnTo>
                <a:lnTo>
                  <a:pt x="184611" y="383540"/>
                </a:lnTo>
                <a:lnTo>
                  <a:pt x="217666" y="405130"/>
                </a:lnTo>
                <a:lnTo>
                  <a:pt x="248151" y="411480"/>
                </a:lnTo>
                <a:lnTo>
                  <a:pt x="261942" y="408940"/>
                </a:lnTo>
                <a:lnTo>
                  <a:pt x="274652" y="402590"/>
                </a:lnTo>
                <a:lnTo>
                  <a:pt x="286274" y="393700"/>
                </a:lnTo>
                <a:lnTo>
                  <a:pt x="292211" y="386080"/>
                </a:lnTo>
                <a:lnTo>
                  <a:pt x="256216" y="386080"/>
                </a:lnTo>
                <a:lnTo>
                  <a:pt x="236092" y="384810"/>
                </a:lnTo>
                <a:lnTo>
                  <a:pt x="185125" y="347980"/>
                </a:lnTo>
                <a:lnTo>
                  <a:pt x="159874" y="318770"/>
                </a:lnTo>
                <a:lnTo>
                  <a:pt x="143925" y="273050"/>
                </a:lnTo>
                <a:lnTo>
                  <a:pt x="153189" y="256540"/>
                </a:lnTo>
                <a:lnTo>
                  <a:pt x="169445" y="247650"/>
                </a:lnTo>
                <a:lnTo>
                  <a:pt x="235124" y="247650"/>
                </a:lnTo>
                <a:lnTo>
                  <a:pt x="224291" y="238760"/>
                </a:lnTo>
                <a:lnTo>
                  <a:pt x="192258" y="223520"/>
                </a:lnTo>
                <a:close/>
              </a:path>
              <a:path w="529589" h="547370">
                <a:moveTo>
                  <a:pt x="235124" y="247650"/>
                </a:moveTo>
                <a:lnTo>
                  <a:pt x="169445" y="247650"/>
                </a:lnTo>
                <a:lnTo>
                  <a:pt x="189784" y="250190"/>
                </a:lnTo>
                <a:lnTo>
                  <a:pt x="214208" y="264160"/>
                </a:lnTo>
                <a:lnTo>
                  <a:pt x="242715" y="288290"/>
                </a:lnTo>
                <a:lnTo>
                  <a:pt x="266729" y="316230"/>
                </a:lnTo>
                <a:lnTo>
                  <a:pt x="279729" y="340360"/>
                </a:lnTo>
                <a:lnTo>
                  <a:pt x="281735" y="360680"/>
                </a:lnTo>
                <a:lnTo>
                  <a:pt x="272766" y="377190"/>
                </a:lnTo>
                <a:lnTo>
                  <a:pt x="256216" y="386080"/>
                </a:lnTo>
                <a:lnTo>
                  <a:pt x="292211" y="386080"/>
                </a:lnTo>
                <a:lnTo>
                  <a:pt x="296170" y="381000"/>
                </a:lnTo>
                <a:lnTo>
                  <a:pt x="302307" y="368300"/>
                </a:lnTo>
                <a:lnTo>
                  <a:pt x="304694" y="353060"/>
                </a:lnTo>
                <a:lnTo>
                  <a:pt x="303341" y="337820"/>
                </a:lnTo>
                <a:lnTo>
                  <a:pt x="298156" y="321310"/>
                </a:lnTo>
                <a:lnTo>
                  <a:pt x="289192" y="303530"/>
                </a:lnTo>
                <a:lnTo>
                  <a:pt x="276439" y="285750"/>
                </a:lnTo>
                <a:lnTo>
                  <a:pt x="259887" y="267970"/>
                </a:lnTo>
                <a:lnTo>
                  <a:pt x="235124" y="247650"/>
                </a:lnTo>
                <a:close/>
              </a:path>
              <a:path w="529589" h="547370">
                <a:moveTo>
                  <a:pt x="338373" y="134620"/>
                </a:moveTo>
                <a:lnTo>
                  <a:pt x="295192" y="134620"/>
                </a:lnTo>
                <a:lnTo>
                  <a:pt x="301836" y="137160"/>
                </a:lnTo>
                <a:lnTo>
                  <a:pt x="308185" y="140970"/>
                </a:lnTo>
                <a:lnTo>
                  <a:pt x="329367" y="180340"/>
                </a:lnTo>
                <a:lnTo>
                  <a:pt x="329440" y="191770"/>
                </a:lnTo>
                <a:lnTo>
                  <a:pt x="328399" y="203200"/>
                </a:lnTo>
                <a:lnTo>
                  <a:pt x="326377" y="217170"/>
                </a:lnTo>
                <a:lnTo>
                  <a:pt x="324139" y="231140"/>
                </a:lnTo>
                <a:lnTo>
                  <a:pt x="322607" y="242570"/>
                </a:lnTo>
                <a:lnTo>
                  <a:pt x="321783" y="252730"/>
                </a:lnTo>
                <a:lnTo>
                  <a:pt x="321665" y="261620"/>
                </a:lnTo>
                <a:lnTo>
                  <a:pt x="322197" y="269240"/>
                </a:lnTo>
                <a:lnTo>
                  <a:pt x="339601" y="308610"/>
                </a:lnTo>
                <a:lnTo>
                  <a:pt x="352659" y="322580"/>
                </a:lnTo>
                <a:lnTo>
                  <a:pt x="388330" y="287020"/>
                </a:lnTo>
                <a:lnTo>
                  <a:pt x="355486" y="287020"/>
                </a:lnTo>
                <a:lnTo>
                  <a:pt x="350774" y="281940"/>
                </a:lnTo>
                <a:lnTo>
                  <a:pt x="347528" y="276860"/>
                </a:lnTo>
                <a:lnTo>
                  <a:pt x="344178" y="266700"/>
                </a:lnTo>
                <a:lnTo>
                  <a:pt x="343549" y="260350"/>
                </a:lnTo>
                <a:lnTo>
                  <a:pt x="343968" y="252730"/>
                </a:lnTo>
                <a:lnTo>
                  <a:pt x="344657" y="246380"/>
                </a:lnTo>
                <a:lnTo>
                  <a:pt x="345944" y="236220"/>
                </a:lnTo>
                <a:lnTo>
                  <a:pt x="347841" y="224790"/>
                </a:lnTo>
                <a:lnTo>
                  <a:pt x="350355" y="210820"/>
                </a:lnTo>
                <a:lnTo>
                  <a:pt x="352494" y="196850"/>
                </a:lnTo>
                <a:lnTo>
                  <a:pt x="353405" y="182880"/>
                </a:lnTo>
                <a:lnTo>
                  <a:pt x="353079" y="171450"/>
                </a:lnTo>
                <a:lnTo>
                  <a:pt x="351507" y="161290"/>
                </a:lnTo>
                <a:lnTo>
                  <a:pt x="348582" y="152400"/>
                </a:lnTo>
                <a:lnTo>
                  <a:pt x="344204" y="142240"/>
                </a:lnTo>
                <a:lnTo>
                  <a:pt x="338373" y="134620"/>
                </a:lnTo>
                <a:close/>
              </a:path>
              <a:path w="529589" h="547370">
                <a:moveTo>
                  <a:pt x="428049" y="214630"/>
                </a:moveTo>
                <a:lnTo>
                  <a:pt x="355486" y="287020"/>
                </a:lnTo>
                <a:lnTo>
                  <a:pt x="388330" y="287020"/>
                </a:lnTo>
                <a:lnTo>
                  <a:pt x="444384" y="231140"/>
                </a:lnTo>
                <a:lnTo>
                  <a:pt x="428049" y="214630"/>
                </a:lnTo>
                <a:close/>
              </a:path>
              <a:path w="529589" h="547370">
                <a:moveTo>
                  <a:pt x="290357" y="109220"/>
                </a:moveTo>
                <a:lnTo>
                  <a:pt x="247950" y="130810"/>
                </a:lnTo>
                <a:lnTo>
                  <a:pt x="226786" y="168910"/>
                </a:lnTo>
                <a:lnTo>
                  <a:pt x="225752" y="182880"/>
                </a:lnTo>
                <a:lnTo>
                  <a:pt x="243552" y="201930"/>
                </a:lnTo>
                <a:lnTo>
                  <a:pt x="243631" y="193040"/>
                </a:lnTo>
                <a:lnTo>
                  <a:pt x="244338" y="185420"/>
                </a:lnTo>
                <a:lnTo>
                  <a:pt x="245673" y="177800"/>
                </a:lnTo>
                <a:lnTo>
                  <a:pt x="247636" y="171450"/>
                </a:lnTo>
                <a:lnTo>
                  <a:pt x="250205" y="163830"/>
                </a:lnTo>
                <a:lnTo>
                  <a:pt x="253343" y="158750"/>
                </a:lnTo>
                <a:lnTo>
                  <a:pt x="257030" y="152400"/>
                </a:lnTo>
                <a:lnTo>
                  <a:pt x="261248" y="148590"/>
                </a:lnTo>
                <a:lnTo>
                  <a:pt x="267766" y="142240"/>
                </a:lnTo>
                <a:lnTo>
                  <a:pt x="274441" y="138430"/>
                </a:lnTo>
                <a:lnTo>
                  <a:pt x="281274" y="135890"/>
                </a:lnTo>
                <a:lnTo>
                  <a:pt x="288263" y="134620"/>
                </a:lnTo>
                <a:lnTo>
                  <a:pt x="338373" y="134620"/>
                </a:lnTo>
                <a:lnTo>
                  <a:pt x="331089" y="125730"/>
                </a:lnTo>
                <a:lnTo>
                  <a:pt x="321765" y="118110"/>
                </a:lnTo>
                <a:lnTo>
                  <a:pt x="311862" y="113030"/>
                </a:lnTo>
                <a:lnTo>
                  <a:pt x="301389" y="110490"/>
                </a:lnTo>
                <a:lnTo>
                  <a:pt x="290357" y="109220"/>
                </a:lnTo>
                <a:close/>
              </a:path>
              <a:path w="529589" h="547370">
                <a:moveTo>
                  <a:pt x="519219" y="90170"/>
                </a:moveTo>
                <a:lnTo>
                  <a:pt x="463585" y="90170"/>
                </a:lnTo>
                <a:lnTo>
                  <a:pt x="479656" y="91440"/>
                </a:lnTo>
                <a:lnTo>
                  <a:pt x="494225" y="100330"/>
                </a:lnTo>
                <a:lnTo>
                  <a:pt x="499565" y="106680"/>
                </a:lnTo>
                <a:lnTo>
                  <a:pt x="503178" y="114300"/>
                </a:lnTo>
                <a:lnTo>
                  <a:pt x="505063" y="121920"/>
                </a:lnTo>
                <a:lnTo>
                  <a:pt x="505220" y="129540"/>
                </a:lnTo>
                <a:lnTo>
                  <a:pt x="503667" y="137160"/>
                </a:lnTo>
                <a:lnTo>
                  <a:pt x="478884" y="168910"/>
                </a:lnTo>
                <a:lnTo>
                  <a:pt x="443441" y="182880"/>
                </a:lnTo>
                <a:lnTo>
                  <a:pt x="462499" y="201930"/>
                </a:lnTo>
                <a:lnTo>
                  <a:pt x="503649" y="176530"/>
                </a:lnTo>
                <a:lnTo>
                  <a:pt x="526929" y="139700"/>
                </a:lnTo>
                <a:lnTo>
                  <a:pt x="529303" y="127000"/>
                </a:lnTo>
                <a:lnTo>
                  <a:pt x="529030" y="114300"/>
                </a:lnTo>
                <a:lnTo>
                  <a:pt x="526018" y="101600"/>
                </a:lnTo>
                <a:lnTo>
                  <a:pt x="520277" y="91440"/>
                </a:lnTo>
                <a:lnTo>
                  <a:pt x="519219" y="90170"/>
                </a:lnTo>
                <a:close/>
              </a:path>
              <a:path w="529589" h="547370">
                <a:moveTo>
                  <a:pt x="443250" y="25400"/>
                </a:moveTo>
                <a:lnTo>
                  <a:pt x="395563" y="25400"/>
                </a:lnTo>
                <a:lnTo>
                  <a:pt x="408109" y="27940"/>
                </a:lnTo>
                <a:lnTo>
                  <a:pt x="420301" y="36830"/>
                </a:lnTo>
                <a:lnTo>
                  <a:pt x="429448" y="50800"/>
                </a:lnTo>
                <a:lnTo>
                  <a:pt x="430968" y="64770"/>
                </a:lnTo>
                <a:lnTo>
                  <a:pt x="424851" y="81280"/>
                </a:lnTo>
                <a:lnTo>
                  <a:pt x="411086" y="97790"/>
                </a:lnTo>
                <a:lnTo>
                  <a:pt x="399568" y="109220"/>
                </a:lnTo>
                <a:lnTo>
                  <a:pt x="414751" y="124460"/>
                </a:lnTo>
                <a:lnTo>
                  <a:pt x="426897" y="113030"/>
                </a:lnTo>
                <a:lnTo>
                  <a:pt x="446002" y="96520"/>
                </a:lnTo>
                <a:lnTo>
                  <a:pt x="463585" y="90170"/>
                </a:lnTo>
                <a:lnTo>
                  <a:pt x="519219" y="90170"/>
                </a:lnTo>
                <a:lnTo>
                  <a:pt x="511816" y="81280"/>
                </a:lnTo>
                <a:lnTo>
                  <a:pt x="510345" y="80010"/>
                </a:lnTo>
                <a:lnTo>
                  <a:pt x="442499" y="80010"/>
                </a:lnTo>
                <a:lnTo>
                  <a:pt x="449860" y="62230"/>
                </a:lnTo>
                <a:lnTo>
                  <a:pt x="451046" y="44450"/>
                </a:lnTo>
                <a:lnTo>
                  <a:pt x="446048" y="29210"/>
                </a:lnTo>
                <a:lnTo>
                  <a:pt x="443250" y="25400"/>
                </a:lnTo>
                <a:close/>
              </a:path>
              <a:path w="529589" h="547370">
                <a:moveTo>
                  <a:pt x="479043" y="66040"/>
                </a:moveTo>
                <a:lnTo>
                  <a:pt x="469774" y="67310"/>
                </a:lnTo>
                <a:lnTo>
                  <a:pt x="460653" y="69850"/>
                </a:lnTo>
                <a:lnTo>
                  <a:pt x="451669" y="73660"/>
                </a:lnTo>
                <a:lnTo>
                  <a:pt x="442813" y="80010"/>
                </a:lnTo>
                <a:lnTo>
                  <a:pt x="510345" y="80010"/>
                </a:lnTo>
                <a:lnTo>
                  <a:pt x="504457" y="74930"/>
                </a:lnTo>
                <a:lnTo>
                  <a:pt x="496529" y="69850"/>
                </a:lnTo>
                <a:lnTo>
                  <a:pt x="488051" y="67310"/>
                </a:lnTo>
                <a:lnTo>
                  <a:pt x="479043" y="66040"/>
                </a:lnTo>
                <a:close/>
              </a:path>
              <a:path w="529589" h="547370">
                <a:moveTo>
                  <a:pt x="408483" y="0"/>
                </a:moveTo>
                <a:lnTo>
                  <a:pt x="398312" y="0"/>
                </a:lnTo>
                <a:lnTo>
                  <a:pt x="387929" y="1270"/>
                </a:lnTo>
                <a:lnTo>
                  <a:pt x="349871" y="29210"/>
                </a:lnTo>
                <a:lnTo>
                  <a:pt x="333497" y="62230"/>
                </a:lnTo>
                <a:lnTo>
                  <a:pt x="350879" y="78740"/>
                </a:lnTo>
                <a:lnTo>
                  <a:pt x="353215" y="67310"/>
                </a:lnTo>
                <a:lnTo>
                  <a:pt x="357083" y="57150"/>
                </a:lnTo>
                <a:lnTo>
                  <a:pt x="362482" y="48260"/>
                </a:lnTo>
                <a:lnTo>
                  <a:pt x="369412" y="39370"/>
                </a:lnTo>
                <a:lnTo>
                  <a:pt x="382665" y="29210"/>
                </a:lnTo>
                <a:lnTo>
                  <a:pt x="395563" y="25400"/>
                </a:lnTo>
                <a:lnTo>
                  <a:pt x="443250" y="25400"/>
                </a:lnTo>
                <a:lnTo>
                  <a:pt x="434855" y="13970"/>
                </a:lnTo>
                <a:lnTo>
                  <a:pt x="426745" y="7620"/>
                </a:lnTo>
                <a:lnTo>
                  <a:pt x="417958" y="2540"/>
                </a:lnTo>
                <a:lnTo>
                  <a:pt x="408483" y="0"/>
                </a:lnTo>
                <a:close/>
              </a:path>
            </a:pathLst>
          </a:custGeom>
          <a:solidFill>
            <a:srgbClr val="585858"/>
          </a:solidFill>
        </p:spPr>
        <p:txBody>
          <a:bodyPr wrap="square" lIns="0" tIns="0" rIns="0" bIns="0" rtlCol="0"/>
          <a:lstStyle/>
          <a:p/>
        </p:txBody>
      </p:sp>
      <p:sp>
        <p:nvSpPr>
          <p:cNvPr id="46" name="object 46"/>
          <p:cNvSpPr txBox="1"/>
          <p:nvPr/>
        </p:nvSpPr>
        <p:spPr>
          <a:xfrm>
            <a:off x="917868" y="10208079"/>
            <a:ext cx="4154804" cy="572135"/>
          </a:xfrm>
          <a:prstGeom prst="rect">
            <a:avLst/>
          </a:prstGeom>
        </p:spPr>
        <p:txBody>
          <a:bodyPr vert="horz" wrap="square" lIns="0" tIns="27940" rIns="0" bIns="0" rtlCol="0">
            <a:spAutoFit/>
          </a:bodyPr>
          <a:lstStyle/>
          <a:p>
            <a:pPr marL="12700">
              <a:lnSpc>
                <a:spcPct val="100000"/>
              </a:lnSpc>
              <a:spcBef>
                <a:spcPts val="220"/>
              </a:spcBef>
            </a:pPr>
            <a:r>
              <a:rPr sz="1450" spc="10">
                <a:solidFill>
                  <a:srgbClr val="5E5E5E"/>
                </a:solidFill>
                <a:latin typeface="微软雅黑"/>
                <a:cs typeface="微软雅黑"/>
              </a:rPr>
              <a:t>*</a:t>
            </a:r>
            <a:r>
              <a:rPr sz="1450" spc="30">
                <a:solidFill>
                  <a:srgbClr val="5E5E5E"/>
                </a:solidFill>
                <a:latin typeface="微软雅黑"/>
                <a:cs typeface="微软雅黑"/>
              </a:rPr>
              <a:t>国</a:t>
            </a:r>
            <a:r>
              <a:rPr sz="1450" spc="25">
                <a:solidFill>
                  <a:srgbClr val="5E5E5E"/>
                </a:solidFill>
                <a:latin typeface="微软雅黑"/>
                <a:cs typeface="微软雅黑"/>
              </a:rPr>
              <a:t>产</a:t>
            </a:r>
            <a:r>
              <a:rPr sz="1450" spc="5">
                <a:solidFill>
                  <a:srgbClr val="5E5E5E"/>
                </a:solidFill>
                <a:latin typeface="微软雅黑"/>
                <a:cs typeface="微软雅黑"/>
              </a:rPr>
              <a:t>/</a:t>
            </a:r>
            <a:r>
              <a:rPr sz="1450" spc="30">
                <a:solidFill>
                  <a:srgbClr val="5E5E5E"/>
                </a:solidFill>
                <a:latin typeface="微软雅黑"/>
                <a:cs typeface="微软雅黑"/>
              </a:rPr>
              <a:t>进口按药品批准文号统计</a:t>
            </a:r>
            <a:endParaRPr sz="1450">
              <a:latin typeface="微软雅黑"/>
              <a:cs typeface="微软雅黑"/>
            </a:endParaRPr>
          </a:p>
          <a:p>
            <a:pPr marL="20320">
              <a:lnSpc>
                <a:spcPct val="100000"/>
              </a:lnSpc>
              <a:spcBef>
                <a:spcPts val="60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 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47" name="object 47"/>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14</a:t>
            </a:fld>
            <a:r>
              <a:rPr spc="15"/>
              <a:t>－</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6282" y="1765391"/>
            <a:ext cx="859790" cy="1374775"/>
          </a:xfrm>
          <a:prstGeom prst="rect">
            <a:avLst/>
          </a:prstGeom>
          <a:solidFill>
            <a:srgbClr val="1791AB"/>
          </a:solidFill>
        </p:spPr>
        <p:txBody>
          <a:bodyPr vert="horz" wrap="square" lIns="0" tIns="73025" rIns="0" bIns="0" rtlCol="0">
            <a:spAutoFit/>
          </a:bodyPr>
          <a:lstStyle/>
          <a:p>
            <a:pPr marL="178435" marR="170180" algn="just">
              <a:lnSpc>
                <a:spcPct val="101499"/>
              </a:lnSpc>
              <a:spcBef>
                <a:spcPts val="575"/>
              </a:spcBef>
            </a:pPr>
            <a:r>
              <a:rPr sz="1950" b="1" spc="20">
                <a:solidFill>
                  <a:srgbClr val="FFFFFF"/>
                </a:solidFill>
                <a:latin typeface="微软雅黑"/>
                <a:cs typeface="微软雅黑"/>
              </a:rPr>
              <a:t>目录 外药 品准 </a:t>
            </a:r>
            <a:r>
              <a:rPr sz="1950" b="1" spc="25">
                <a:solidFill>
                  <a:srgbClr val="FFFFFF"/>
                </a:solidFill>
                <a:latin typeface="微软雅黑"/>
                <a:cs typeface="微软雅黑"/>
              </a:rPr>
              <a:t>入</a:t>
            </a:r>
            <a:endParaRPr sz="1950">
              <a:latin typeface="微软雅黑"/>
              <a:cs typeface="微软雅黑"/>
            </a:endParaRPr>
          </a:p>
        </p:txBody>
      </p:sp>
      <p:sp>
        <p:nvSpPr>
          <p:cNvPr id="3" name="object 3"/>
          <p:cNvSpPr txBox="1"/>
          <p:nvPr/>
        </p:nvSpPr>
        <p:spPr>
          <a:xfrm>
            <a:off x="6282" y="3222938"/>
            <a:ext cx="859790" cy="1374775"/>
          </a:xfrm>
          <a:prstGeom prst="rect">
            <a:avLst/>
          </a:prstGeom>
          <a:solidFill>
            <a:srgbClr val="79C2C6"/>
          </a:solidFill>
        </p:spPr>
        <p:txBody>
          <a:bodyPr vert="horz" wrap="square" lIns="0" tIns="73660" rIns="0" bIns="0" rtlCol="0">
            <a:spAutoFit/>
          </a:bodyPr>
          <a:lstStyle/>
          <a:p>
            <a:pPr marL="178435" marR="170180" algn="just">
              <a:lnSpc>
                <a:spcPct val="101499"/>
              </a:lnSpc>
              <a:spcBef>
                <a:spcPts val="580"/>
              </a:spcBef>
            </a:pPr>
            <a:r>
              <a:rPr sz="1950" spc="20">
                <a:latin typeface="微软雅黑"/>
                <a:cs typeface="微软雅黑"/>
              </a:rPr>
              <a:t>目录 内药 </a:t>
            </a:r>
            <a:r>
              <a:rPr sz="1950" spc="15">
                <a:latin typeface="微软雅黑"/>
                <a:cs typeface="微软雅黑"/>
              </a:rPr>
              <a:t>品准 </a:t>
            </a:r>
            <a:r>
              <a:rPr sz="1950" spc="25">
                <a:latin typeface="微软雅黑"/>
                <a:cs typeface="微软雅黑"/>
              </a:rPr>
              <a:t>入</a:t>
            </a:r>
            <a:endParaRPr sz="1950">
              <a:latin typeface="微软雅黑"/>
              <a:cs typeface="微软雅黑"/>
            </a:endParaRPr>
          </a:p>
        </p:txBody>
      </p:sp>
      <p:sp>
        <p:nvSpPr>
          <p:cNvPr id="4" name="object 4"/>
          <p:cNvSpPr/>
          <p:nvPr/>
        </p:nvSpPr>
        <p:spPr>
          <a:xfrm>
            <a:off x="5231463" y="2086428"/>
            <a:ext cx="10288270" cy="0"/>
          </a:xfrm>
          <a:custGeom>
            <a:rect l="l" t="t" r="r" b="b"/>
            <a:pathLst>
              <a:path w="10288269">
                <a:moveTo>
                  <a:pt x="0" y="0"/>
                </a:moveTo>
                <a:lnTo>
                  <a:pt x="10287644" y="0"/>
                </a:lnTo>
              </a:path>
            </a:pathLst>
          </a:custGeom>
          <a:ln w="23559">
            <a:solidFill>
              <a:srgbClr val="00B4CC"/>
            </a:solidFill>
          </a:ln>
        </p:spPr>
        <p:txBody>
          <a:bodyPr wrap="square" lIns="0" tIns="0" rIns="0" bIns="0" rtlCol="0"/>
          <a:lstStyle/>
          <a:p/>
        </p:txBody>
      </p:sp>
      <p:sp>
        <p:nvSpPr>
          <p:cNvPr id="5" name="object 5"/>
          <p:cNvSpPr txBox="1">
            <a:spLocks noGrp="1"/>
          </p:cNvSpPr>
          <p:nvPr>
            <p:ph type="title"/>
          </p:nvPr>
        </p:nvSpPr>
        <p:spPr>
          <a:xfrm>
            <a:off x="865346" y="142897"/>
            <a:ext cx="10965180" cy="628650"/>
          </a:xfrm>
          <a:prstGeom prst="rect">
            <a:avLst/>
          </a:prstGeom>
        </p:spPr>
        <p:txBody>
          <a:bodyPr vert="horz" wrap="square" lIns="0" tIns="13335" rIns="0" bIns="0" rtlCol="0">
            <a:spAutoFit/>
          </a:bodyPr>
          <a:lstStyle/>
          <a:p>
            <a:pPr marL="12700">
              <a:lnSpc>
                <a:spcPct val="100000"/>
              </a:lnSpc>
              <a:spcBef>
                <a:spcPts val="105"/>
              </a:spcBef>
            </a:pPr>
            <a:r>
              <a:rPr sz="3950">
                <a:solidFill>
                  <a:srgbClr val="000000"/>
                </a:solidFill>
              </a:rPr>
              <a:t>2019</a:t>
            </a:r>
            <a:r>
              <a:rPr sz="3950" spc="-45">
                <a:solidFill>
                  <a:srgbClr val="000000"/>
                </a:solidFill>
              </a:rPr>
              <a:t> </a:t>
            </a:r>
            <a:r>
              <a:rPr sz="3950" spc="5">
                <a:solidFill>
                  <a:srgbClr val="000000"/>
                </a:solidFill>
              </a:rPr>
              <a:t>年以来，各疾病领域医保谈判价格降幅情况</a:t>
            </a:r>
            <a:endParaRPr sz="3950"/>
          </a:p>
        </p:txBody>
      </p:sp>
      <p:sp>
        <p:nvSpPr>
          <p:cNvPr id="6" name="object 6"/>
          <p:cNvSpPr txBox="1"/>
          <p:nvPr/>
        </p:nvSpPr>
        <p:spPr>
          <a:xfrm>
            <a:off x="6317369" y="1579084"/>
            <a:ext cx="8273415" cy="377190"/>
          </a:xfrm>
          <a:prstGeom prst="rect">
            <a:avLst/>
          </a:prstGeom>
        </p:spPr>
        <p:txBody>
          <a:bodyPr vert="horz" wrap="square" lIns="0" tIns="13335" rIns="0" bIns="0" rtlCol="0">
            <a:spAutoFit/>
          </a:bodyPr>
          <a:lstStyle/>
          <a:p>
            <a:pPr marL="12700">
              <a:lnSpc>
                <a:spcPct val="100000"/>
              </a:lnSpc>
              <a:spcBef>
                <a:spcPts val="105"/>
              </a:spcBef>
            </a:pPr>
            <a:r>
              <a:rPr sz="2300" b="1">
                <a:solidFill>
                  <a:srgbClr val="00AFC7"/>
                </a:solidFill>
                <a:latin typeface="微软雅黑"/>
                <a:cs typeface="微软雅黑"/>
              </a:rPr>
              <a:t>2019-2022</a:t>
            </a:r>
            <a:r>
              <a:rPr sz="2300" b="1" spc="-70">
                <a:solidFill>
                  <a:srgbClr val="00AFC7"/>
                </a:solidFill>
                <a:latin typeface="微软雅黑"/>
                <a:cs typeface="微软雅黑"/>
              </a:rPr>
              <a:t> </a:t>
            </a:r>
            <a:r>
              <a:rPr sz="2300" b="1" spc="5">
                <a:solidFill>
                  <a:srgbClr val="00AFC7"/>
                </a:solidFill>
                <a:latin typeface="微软雅黑"/>
                <a:cs typeface="微软雅黑"/>
              </a:rPr>
              <a:t>年谈判新增纳入的目</a:t>
            </a:r>
            <a:r>
              <a:rPr sz="2300" b="1" spc="-10">
                <a:solidFill>
                  <a:srgbClr val="00AFC7"/>
                </a:solidFill>
                <a:latin typeface="微软雅黑"/>
                <a:cs typeface="微软雅黑"/>
              </a:rPr>
              <a:t>录</a:t>
            </a:r>
            <a:r>
              <a:rPr sz="2300" b="1" spc="5">
                <a:solidFill>
                  <a:srgbClr val="00AFC7"/>
                </a:solidFill>
                <a:latin typeface="微软雅黑"/>
                <a:cs typeface="微软雅黑"/>
              </a:rPr>
              <a:t>外西药各疾</a:t>
            </a:r>
            <a:r>
              <a:rPr sz="2300" b="1" spc="15">
                <a:solidFill>
                  <a:srgbClr val="00AFC7"/>
                </a:solidFill>
                <a:latin typeface="微软雅黑"/>
                <a:cs typeface="微软雅黑"/>
              </a:rPr>
              <a:t>病</a:t>
            </a:r>
            <a:r>
              <a:rPr sz="2300" b="1" spc="5">
                <a:solidFill>
                  <a:srgbClr val="00AFC7"/>
                </a:solidFill>
                <a:latin typeface="微软雅黑"/>
                <a:cs typeface="微软雅黑"/>
              </a:rPr>
              <a:t>领域</a:t>
            </a:r>
            <a:r>
              <a:rPr sz="2300" b="1" spc="10">
                <a:solidFill>
                  <a:srgbClr val="00AFC7"/>
                </a:solidFill>
                <a:latin typeface="微软雅黑"/>
                <a:cs typeface="微软雅黑"/>
              </a:rPr>
              <a:t>价</a:t>
            </a:r>
            <a:r>
              <a:rPr sz="2300" b="1" spc="5">
                <a:solidFill>
                  <a:srgbClr val="00AFC7"/>
                </a:solidFill>
                <a:latin typeface="微软雅黑"/>
                <a:cs typeface="微软雅黑"/>
              </a:rPr>
              <a:t>格降幅</a:t>
            </a:r>
            <a:r>
              <a:rPr sz="2300" b="1">
                <a:solidFill>
                  <a:srgbClr val="00AFC7"/>
                </a:solidFill>
                <a:latin typeface="微软雅黑"/>
                <a:cs typeface="微软雅黑"/>
              </a:rPr>
              <a:t>*</a:t>
            </a:r>
            <a:endParaRPr sz="2300">
              <a:latin typeface="微软雅黑"/>
              <a:cs typeface="微软雅黑"/>
            </a:endParaRPr>
          </a:p>
        </p:txBody>
      </p:sp>
      <p:sp>
        <p:nvSpPr>
          <p:cNvPr id="7" name="object 7"/>
          <p:cNvSpPr/>
          <p:nvPr/>
        </p:nvSpPr>
        <p:spPr>
          <a:xfrm>
            <a:off x="2229042" y="3865013"/>
            <a:ext cx="175260" cy="2058670"/>
          </a:xfrm>
          <a:custGeom>
            <a:rect l="l" t="t" r="r" b="b"/>
            <a:pathLst>
              <a:path w="175260" h="2058670">
                <a:moveTo>
                  <a:pt x="174654" y="0"/>
                </a:moveTo>
                <a:lnTo>
                  <a:pt x="0" y="0"/>
                </a:lnTo>
                <a:lnTo>
                  <a:pt x="0" y="2058157"/>
                </a:lnTo>
                <a:lnTo>
                  <a:pt x="174654" y="2058157"/>
                </a:lnTo>
                <a:lnTo>
                  <a:pt x="174654" y="0"/>
                </a:lnTo>
                <a:close/>
              </a:path>
            </a:pathLst>
          </a:custGeom>
          <a:solidFill>
            <a:srgbClr val="1791AB"/>
          </a:solidFill>
        </p:spPr>
        <p:txBody>
          <a:bodyPr wrap="square" lIns="0" tIns="0" rIns="0" bIns="0" rtlCol="0"/>
          <a:lstStyle/>
          <a:p/>
        </p:txBody>
      </p:sp>
      <p:sp>
        <p:nvSpPr>
          <p:cNvPr id="8" name="object 8"/>
          <p:cNvSpPr/>
          <p:nvPr/>
        </p:nvSpPr>
        <p:spPr>
          <a:xfrm>
            <a:off x="3451622" y="4314842"/>
            <a:ext cx="175260" cy="1608455"/>
          </a:xfrm>
          <a:custGeom>
            <a:rect l="l" t="t" r="r" b="b"/>
            <a:pathLst>
              <a:path w="175260" h="1608454">
                <a:moveTo>
                  <a:pt x="174654" y="0"/>
                </a:moveTo>
                <a:lnTo>
                  <a:pt x="0" y="0"/>
                </a:lnTo>
                <a:lnTo>
                  <a:pt x="0" y="1608327"/>
                </a:lnTo>
                <a:lnTo>
                  <a:pt x="174654" y="1608327"/>
                </a:lnTo>
                <a:lnTo>
                  <a:pt x="174654" y="0"/>
                </a:lnTo>
                <a:close/>
              </a:path>
            </a:pathLst>
          </a:custGeom>
          <a:solidFill>
            <a:srgbClr val="1791AB"/>
          </a:solidFill>
        </p:spPr>
        <p:txBody>
          <a:bodyPr wrap="square" lIns="0" tIns="0" rIns="0" bIns="0" rtlCol="0"/>
          <a:lstStyle/>
          <a:p/>
        </p:txBody>
      </p:sp>
      <p:sp>
        <p:nvSpPr>
          <p:cNvPr id="9" name="object 9"/>
          <p:cNvSpPr/>
          <p:nvPr/>
        </p:nvSpPr>
        <p:spPr>
          <a:xfrm>
            <a:off x="4672946" y="4121340"/>
            <a:ext cx="175260" cy="1802130"/>
          </a:xfrm>
          <a:custGeom>
            <a:rect l="l" t="t" r="r" b="b"/>
            <a:pathLst>
              <a:path w="175260" h="1802129">
                <a:moveTo>
                  <a:pt x="174654" y="0"/>
                </a:moveTo>
                <a:lnTo>
                  <a:pt x="0" y="0"/>
                </a:lnTo>
                <a:lnTo>
                  <a:pt x="0" y="1801829"/>
                </a:lnTo>
                <a:lnTo>
                  <a:pt x="174654" y="1801829"/>
                </a:lnTo>
                <a:lnTo>
                  <a:pt x="174654" y="0"/>
                </a:lnTo>
                <a:close/>
              </a:path>
            </a:pathLst>
          </a:custGeom>
          <a:solidFill>
            <a:srgbClr val="1791AB"/>
          </a:solidFill>
        </p:spPr>
        <p:txBody>
          <a:bodyPr wrap="square" lIns="0" tIns="0" rIns="0" bIns="0" rtlCol="0"/>
          <a:lstStyle/>
          <a:p/>
        </p:txBody>
      </p:sp>
      <p:sp>
        <p:nvSpPr>
          <p:cNvPr id="10" name="object 10"/>
          <p:cNvSpPr/>
          <p:nvPr/>
        </p:nvSpPr>
        <p:spPr>
          <a:xfrm>
            <a:off x="5895527" y="3768262"/>
            <a:ext cx="175260" cy="2155190"/>
          </a:xfrm>
          <a:custGeom>
            <a:rect l="l" t="t" r="r" b="b"/>
            <a:pathLst>
              <a:path w="175260" h="2155190">
                <a:moveTo>
                  <a:pt x="174654" y="0"/>
                </a:moveTo>
                <a:lnTo>
                  <a:pt x="0" y="0"/>
                </a:lnTo>
                <a:lnTo>
                  <a:pt x="0" y="2154908"/>
                </a:lnTo>
                <a:lnTo>
                  <a:pt x="174654" y="2154908"/>
                </a:lnTo>
                <a:lnTo>
                  <a:pt x="174654" y="0"/>
                </a:lnTo>
                <a:close/>
              </a:path>
            </a:pathLst>
          </a:custGeom>
          <a:solidFill>
            <a:srgbClr val="1791AB"/>
          </a:solidFill>
        </p:spPr>
        <p:txBody>
          <a:bodyPr wrap="square" lIns="0" tIns="0" rIns="0" bIns="0" rtlCol="0"/>
          <a:lstStyle/>
          <a:p/>
        </p:txBody>
      </p:sp>
      <p:sp>
        <p:nvSpPr>
          <p:cNvPr id="11" name="object 11"/>
          <p:cNvSpPr/>
          <p:nvPr/>
        </p:nvSpPr>
        <p:spPr>
          <a:xfrm>
            <a:off x="7116851" y="4605095"/>
            <a:ext cx="175260" cy="1318260"/>
          </a:xfrm>
          <a:custGeom>
            <a:rect l="l" t="t" r="r" b="b"/>
            <a:pathLst>
              <a:path w="175259" h="1318260">
                <a:moveTo>
                  <a:pt x="174654" y="0"/>
                </a:moveTo>
                <a:lnTo>
                  <a:pt x="0" y="0"/>
                </a:lnTo>
                <a:lnTo>
                  <a:pt x="0" y="1318075"/>
                </a:lnTo>
                <a:lnTo>
                  <a:pt x="174654" y="1318075"/>
                </a:lnTo>
                <a:lnTo>
                  <a:pt x="174654" y="0"/>
                </a:lnTo>
                <a:close/>
              </a:path>
            </a:pathLst>
          </a:custGeom>
          <a:solidFill>
            <a:srgbClr val="1791AB"/>
          </a:solidFill>
        </p:spPr>
        <p:txBody>
          <a:bodyPr wrap="square" lIns="0" tIns="0" rIns="0" bIns="0" rtlCol="0"/>
          <a:lstStyle/>
          <a:p/>
        </p:txBody>
      </p:sp>
      <p:sp>
        <p:nvSpPr>
          <p:cNvPr id="12" name="object 12"/>
          <p:cNvSpPr/>
          <p:nvPr/>
        </p:nvSpPr>
        <p:spPr>
          <a:xfrm>
            <a:off x="8339432" y="4218091"/>
            <a:ext cx="173990" cy="1705610"/>
          </a:xfrm>
          <a:custGeom>
            <a:rect l="l" t="t" r="r" b="b"/>
            <a:pathLst>
              <a:path w="173990" h="1705610">
                <a:moveTo>
                  <a:pt x="173397" y="0"/>
                </a:moveTo>
                <a:lnTo>
                  <a:pt x="0" y="0"/>
                </a:lnTo>
                <a:lnTo>
                  <a:pt x="0" y="1705078"/>
                </a:lnTo>
                <a:lnTo>
                  <a:pt x="173397" y="1705078"/>
                </a:lnTo>
                <a:lnTo>
                  <a:pt x="173397" y="0"/>
                </a:lnTo>
                <a:close/>
              </a:path>
            </a:pathLst>
          </a:custGeom>
          <a:solidFill>
            <a:srgbClr val="1791AB"/>
          </a:solidFill>
        </p:spPr>
        <p:txBody>
          <a:bodyPr wrap="square" lIns="0" tIns="0" rIns="0" bIns="0" rtlCol="0"/>
          <a:lstStyle/>
          <a:p/>
        </p:txBody>
      </p:sp>
      <p:sp>
        <p:nvSpPr>
          <p:cNvPr id="13" name="object 13"/>
          <p:cNvSpPr/>
          <p:nvPr/>
        </p:nvSpPr>
        <p:spPr>
          <a:xfrm>
            <a:off x="9560755" y="4154009"/>
            <a:ext cx="175260" cy="1769745"/>
          </a:xfrm>
          <a:custGeom>
            <a:rect l="l" t="t" r="r" b="b"/>
            <a:pathLst>
              <a:path w="175259" h="1769745">
                <a:moveTo>
                  <a:pt x="174654" y="0"/>
                </a:moveTo>
                <a:lnTo>
                  <a:pt x="0" y="0"/>
                </a:lnTo>
                <a:lnTo>
                  <a:pt x="0" y="1769160"/>
                </a:lnTo>
                <a:lnTo>
                  <a:pt x="174654" y="1769160"/>
                </a:lnTo>
                <a:lnTo>
                  <a:pt x="174654" y="0"/>
                </a:lnTo>
                <a:close/>
              </a:path>
            </a:pathLst>
          </a:custGeom>
          <a:solidFill>
            <a:srgbClr val="1791AB"/>
          </a:solidFill>
        </p:spPr>
        <p:txBody>
          <a:bodyPr wrap="square" lIns="0" tIns="0" rIns="0" bIns="0" rtlCol="0"/>
          <a:lstStyle/>
          <a:p/>
        </p:txBody>
      </p:sp>
      <p:sp>
        <p:nvSpPr>
          <p:cNvPr id="14" name="object 14"/>
          <p:cNvSpPr/>
          <p:nvPr/>
        </p:nvSpPr>
        <p:spPr>
          <a:xfrm>
            <a:off x="10782079" y="3896425"/>
            <a:ext cx="175260" cy="2026920"/>
          </a:xfrm>
          <a:custGeom>
            <a:rect l="l" t="t" r="r" b="b"/>
            <a:pathLst>
              <a:path w="175259" h="2026920">
                <a:moveTo>
                  <a:pt x="174654" y="0"/>
                </a:moveTo>
                <a:lnTo>
                  <a:pt x="0" y="0"/>
                </a:lnTo>
                <a:lnTo>
                  <a:pt x="0" y="2026744"/>
                </a:lnTo>
                <a:lnTo>
                  <a:pt x="174654" y="2026744"/>
                </a:lnTo>
                <a:lnTo>
                  <a:pt x="174654" y="0"/>
                </a:lnTo>
                <a:close/>
              </a:path>
            </a:pathLst>
          </a:custGeom>
          <a:solidFill>
            <a:srgbClr val="1791AB"/>
          </a:solidFill>
        </p:spPr>
        <p:txBody>
          <a:bodyPr wrap="square" lIns="0" tIns="0" rIns="0" bIns="0" rtlCol="0"/>
          <a:lstStyle/>
          <a:p/>
        </p:txBody>
      </p:sp>
      <p:sp>
        <p:nvSpPr>
          <p:cNvPr id="15" name="object 15"/>
          <p:cNvSpPr/>
          <p:nvPr/>
        </p:nvSpPr>
        <p:spPr>
          <a:xfrm>
            <a:off x="12004660" y="3478009"/>
            <a:ext cx="175260" cy="2445385"/>
          </a:xfrm>
          <a:custGeom>
            <a:rect l="l" t="t" r="r" b="b"/>
            <a:pathLst>
              <a:path w="175259" h="2445385">
                <a:moveTo>
                  <a:pt x="174654" y="0"/>
                </a:moveTo>
                <a:lnTo>
                  <a:pt x="0" y="0"/>
                </a:lnTo>
                <a:lnTo>
                  <a:pt x="0" y="2445161"/>
                </a:lnTo>
                <a:lnTo>
                  <a:pt x="174654" y="2445161"/>
                </a:lnTo>
                <a:lnTo>
                  <a:pt x="174654" y="0"/>
                </a:lnTo>
                <a:close/>
              </a:path>
            </a:pathLst>
          </a:custGeom>
          <a:solidFill>
            <a:srgbClr val="1791AB"/>
          </a:solidFill>
        </p:spPr>
        <p:txBody>
          <a:bodyPr wrap="square" lIns="0" tIns="0" rIns="0" bIns="0" rtlCol="0"/>
          <a:lstStyle/>
          <a:p/>
        </p:txBody>
      </p:sp>
      <p:sp>
        <p:nvSpPr>
          <p:cNvPr id="16" name="object 16"/>
          <p:cNvSpPr/>
          <p:nvPr/>
        </p:nvSpPr>
        <p:spPr>
          <a:xfrm>
            <a:off x="15669890" y="3510678"/>
            <a:ext cx="175260" cy="2413000"/>
          </a:xfrm>
          <a:custGeom>
            <a:rect l="l" t="t" r="r" b="b"/>
            <a:pathLst>
              <a:path w="175259" h="2413000">
                <a:moveTo>
                  <a:pt x="174654" y="0"/>
                </a:moveTo>
                <a:lnTo>
                  <a:pt x="0" y="0"/>
                </a:lnTo>
                <a:lnTo>
                  <a:pt x="0" y="2412491"/>
                </a:lnTo>
                <a:lnTo>
                  <a:pt x="174654" y="2412491"/>
                </a:lnTo>
                <a:lnTo>
                  <a:pt x="174654" y="0"/>
                </a:lnTo>
                <a:close/>
              </a:path>
            </a:pathLst>
          </a:custGeom>
          <a:solidFill>
            <a:srgbClr val="1791AB"/>
          </a:solidFill>
        </p:spPr>
        <p:txBody>
          <a:bodyPr wrap="square" lIns="0" tIns="0" rIns="0" bIns="0" rtlCol="0"/>
          <a:lstStyle/>
          <a:p/>
        </p:txBody>
      </p:sp>
      <p:sp>
        <p:nvSpPr>
          <p:cNvPr id="17" name="object 17"/>
          <p:cNvSpPr/>
          <p:nvPr/>
        </p:nvSpPr>
        <p:spPr>
          <a:xfrm>
            <a:off x="18113794" y="3704180"/>
            <a:ext cx="175260" cy="2219325"/>
          </a:xfrm>
          <a:custGeom>
            <a:rect l="l" t="t" r="r" b="b"/>
            <a:pathLst>
              <a:path w="175259" h="2219325">
                <a:moveTo>
                  <a:pt x="174654" y="0"/>
                </a:moveTo>
                <a:lnTo>
                  <a:pt x="0" y="0"/>
                </a:lnTo>
                <a:lnTo>
                  <a:pt x="0" y="2218990"/>
                </a:lnTo>
                <a:lnTo>
                  <a:pt x="174654" y="2218990"/>
                </a:lnTo>
                <a:lnTo>
                  <a:pt x="174654" y="0"/>
                </a:lnTo>
                <a:close/>
              </a:path>
            </a:pathLst>
          </a:custGeom>
          <a:solidFill>
            <a:srgbClr val="1791AB"/>
          </a:solidFill>
        </p:spPr>
        <p:txBody>
          <a:bodyPr wrap="square" lIns="0" tIns="0" rIns="0" bIns="0" rtlCol="0"/>
          <a:lstStyle/>
          <a:p/>
        </p:txBody>
      </p:sp>
      <p:sp>
        <p:nvSpPr>
          <p:cNvPr id="18" name="object 18"/>
          <p:cNvSpPr/>
          <p:nvPr/>
        </p:nvSpPr>
        <p:spPr>
          <a:xfrm>
            <a:off x="3672767" y="3993176"/>
            <a:ext cx="175260" cy="1930400"/>
          </a:xfrm>
          <a:custGeom>
            <a:rect l="l" t="t" r="r" b="b"/>
            <a:pathLst>
              <a:path w="175260" h="1930400">
                <a:moveTo>
                  <a:pt x="174654" y="0"/>
                </a:moveTo>
                <a:lnTo>
                  <a:pt x="0" y="0"/>
                </a:lnTo>
                <a:lnTo>
                  <a:pt x="0" y="1929993"/>
                </a:lnTo>
                <a:lnTo>
                  <a:pt x="174654" y="1929993"/>
                </a:lnTo>
                <a:lnTo>
                  <a:pt x="174654" y="0"/>
                </a:lnTo>
                <a:close/>
              </a:path>
            </a:pathLst>
          </a:custGeom>
          <a:solidFill>
            <a:srgbClr val="A2F4FF"/>
          </a:solidFill>
        </p:spPr>
        <p:txBody>
          <a:bodyPr wrap="square" lIns="0" tIns="0" rIns="0" bIns="0" rtlCol="0"/>
          <a:lstStyle/>
          <a:p/>
        </p:txBody>
      </p:sp>
      <p:sp>
        <p:nvSpPr>
          <p:cNvPr id="19" name="object 19"/>
          <p:cNvSpPr/>
          <p:nvPr/>
        </p:nvSpPr>
        <p:spPr>
          <a:xfrm>
            <a:off x="4895348" y="3929095"/>
            <a:ext cx="175260" cy="1994535"/>
          </a:xfrm>
          <a:custGeom>
            <a:rect l="l" t="t" r="r" b="b"/>
            <a:pathLst>
              <a:path w="175260" h="1994535">
                <a:moveTo>
                  <a:pt x="174654" y="0"/>
                </a:moveTo>
                <a:lnTo>
                  <a:pt x="0" y="0"/>
                </a:lnTo>
                <a:lnTo>
                  <a:pt x="0" y="1994075"/>
                </a:lnTo>
                <a:lnTo>
                  <a:pt x="174654" y="1994075"/>
                </a:lnTo>
                <a:lnTo>
                  <a:pt x="174654" y="0"/>
                </a:lnTo>
                <a:close/>
              </a:path>
            </a:pathLst>
          </a:custGeom>
          <a:solidFill>
            <a:srgbClr val="A2F4FF"/>
          </a:solidFill>
        </p:spPr>
        <p:txBody>
          <a:bodyPr wrap="square" lIns="0" tIns="0" rIns="0" bIns="0" rtlCol="0"/>
          <a:lstStyle/>
          <a:p/>
        </p:txBody>
      </p:sp>
      <p:sp>
        <p:nvSpPr>
          <p:cNvPr id="20" name="object 20"/>
          <p:cNvSpPr/>
          <p:nvPr/>
        </p:nvSpPr>
        <p:spPr>
          <a:xfrm>
            <a:off x="6116672" y="4250760"/>
            <a:ext cx="175260" cy="1672589"/>
          </a:xfrm>
          <a:custGeom>
            <a:rect l="l" t="t" r="r" b="b"/>
            <a:pathLst>
              <a:path w="175260" h="1672589">
                <a:moveTo>
                  <a:pt x="174654" y="0"/>
                </a:moveTo>
                <a:lnTo>
                  <a:pt x="0" y="0"/>
                </a:lnTo>
                <a:lnTo>
                  <a:pt x="0" y="1672409"/>
                </a:lnTo>
                <a:lnTo>
                  <a:pt x="174654" y="1672409"/>
                </a:lnTo>
                <a:lnTo>
                  <a:pt x="174654" y="0"/>
                </a:lnTo>
                <a:close/>
              </a:path>
            </a:pathLst>
          </a:custGeom>
          <a:solidFill>
            <a:srgbClr val="A2F4FF"/>
          </a:solidFill>
        </p:spPr>
        <p:txBody>
          <a:bodyPr wrap="square" lIns="0" tIns="0" rIns="0" bIns="0" rtlCol="0"/>
          <a:lstStyle/>
          <a:p/>
        </p:txBody>
      </p:sp>
      <p:sp>
        <p:nvSpPr>
          <p:cNvPr id="21" name="object 21"/>
          <p:cNvSpPr/>
          <p:nvPr/>
        </p:nvSpPr>
        <p:spPr>
          <a:xfrm>
            <a:off x="7339252" y="3993176"/>
            <a:ext cx="173990" cy="1930400"/>
          </a:xfrm>
          <a:custGeom>
            <a:rect l="l" t="t" r="r" b="b"/>
            <a:pathLst>
              <a:path w="173990" h="1930400">
                <a:moveTo>
                  <a:pt x="173397" y="0"/>
                </a:moveTo>
                <a:lnTo>
                  <a:pt x="0" y="0"/>
                </a:lnTo>
                <a:lnTo>
                  <a:pt x="0" y="1929993"/>
                </a:lnTo>
                <a:lnTo>
                  <a:pt x="173397" y="1929993"/>
                </a:lnTo>
                <a:lnTo>
                  <a:pt x="173397" y="0"/>
                </a:lnTo>
                <a:close/>
              </a:path>
            </a:pathLst>
          </a:custGeom>
          <a:solidFill>
            <a:srgbClr val="A2F4FF"/>
          </a:solidFill>
        </p:spPr>
        <p:txBody>
          <a:bodyPr wrap="square" lIns="0" tIns="0" rIns="0" bIns="0" rtlCol="0"/>
          <a:lstStyle/>
          <a:p/>
        </p:txBody>
      </p:sp>
      <p:sp>
        <p:nvSpPr>
          <p:cNvPr id="22" name="object 22"/>
          <p:cNvSpPr/>
          <p:nvPr/>
        </p:nvSpPr>
        <p:spPr>
          <a:xfrm>
            <a:off x="8560576" y="3832343"/>
            <a:ext cx="175260" cy="2091055"/>
          </a:xfrm>
          <a:custGeom>
            <a:rect l="l" t="t" r="r" b="b"/>
            <a:pathLst>
              <a:path w="175259" h="2091054">
                <a:moveTo>
                  <a:pt x="174654" y="0"/>
                </a:moveTo>
                <a:lnTo>
                  <a:pt x="0" y="0"/>
                </a:lnTo>
                <a:lnTo>
                  <a:pt x="0" y="2090826"/>
                </a:lnTo>
                <a:lnTo>
                  <a:pt x="174654" y="2090826"/>
                </a:lnTo>
                <a:lnTo>
                  <a:pt x="174654" y="0"/>
                </a:lnTo>
                <a:close/>
              </a:path>
            </a:pathLst>
          </a:custGeom>
          <a:solidFill>
            <a:srgbClr val="A2F4FF"/>
          </a:solidFill>
        </p:spPr>
        <p:txBody>
          <a:bodyPr wrap="square" lIns="0" tIns="0" rIns="0" bIns="0" rtlCol="0"/>
          <a:lstStyle/>
          <a:p/>
        </p:txBody>
      </p:sp>
      <p:sp>
        <p:nvSpPr>
          <p:cNvPr id="23" name="object 23"/>
          <p:cNvSpPr/>
          <p:nvPr/>
        </p:nvSpPr>
        <p:spPr>
          <a:xfrm>
            <a:off x="9781901" y="4475675"/>
            <a:ext cx="175260" cy="1447800"/>
          </a:xfrm>
          <a:custGeom>
            <a:rect l="l" t="t" r="r" b="b"/>
            <a:pathLst>
              <a:path w="175259" h="1447800">
                <a:moveTo>
                  <a:pt x="174654" y="0"/>
                </a:moveTo>
                <a:lnTo>
                  <a:pt x="0" y="0"/>
                </a:lnTo>
                <a:lnTo>
                  <a:pt x="0" y="1447495"/>
                </a:lnTo>
                <a:lnTo>
                  <a:pt x="174654" y="1447495"/>
                </a:lnTo>
                <a:lnTo>
                  <a:pt x="174654" y="0"/>
                </a:lnTo>
                <a:close/>
              </a:path>
            </a:pathLst>
          </a:custGeom>
          <a:solidFill>
            <a:srgbClr val="A2F4FF"/>
          </a:solidFill>
        </p:spPr>
        <p:txBody>
          <a:bodyPr wrap="square" lIns="0" tIns="0" rIns="0" bIns="0" rtlCol="0"/>
          <a:lstStyle/>
          <a:p/>
        </p:txBody>
      </p:sp>
      <p:sp>
        <p:nvSpPr>
          <p:cNvPr id="24" name="object 24"/>
          <p:cNvSpPr/>
          <p:nvPr/>
        </p:nvSpPr>
        <p:spPr>
          <a:xfrm>
            <a:off x="11004481" y="3574760"/>
            <a:ext cx="175260" cy="2348865"/>
          </a:xfrm>
          <a:custGeom>
            <a:rect l="l" t="t" r="r" b="b"/>
            <a:pathLst>
              <a:path w="175259" h="2348865">
                <a:moveTo>
                  <a:pt x="174654" y="0"/>
                </a:moveTo>
                <a:lnTo>
                  <a:pt x="0" y="0"/>
                </a:lnTo>
                <a:lnTo>
                  <a:pt x="0" y="2348410"/>
                </a:lnTo>
                <a:lnTo>
                  <a:pt x="174654" y="2348410"/>
                </a:lnTo>
                <a:lnTo>
                  <a:pt x="174654" y="0"/>
                </a:lnTo>
                <a:close/>
              </a:path>
            </a:pathLst>
          </a:custGeom>
          <a:solidFill>
            <a:srgbClr val="A2F4FF"/>
          </a:solidFill>
        </p:spPr>
        <p:txBody>
          <a:bodyPr wrap="square" lIns="0" tIns="0" rIns="0" bIns="0" rtlCol="0"/>
          <a:lstStyle/>
          <a:p/>
        </p:txBody>
      </p:sp>
      <p:sp>
        <p:nvSpPr>
          <p:cNvPr id="25" name="object 25"/>
          <p:cNvSpPr/>
          <p:nvPr/>
        </p:nvSpPr>
        <p:spPr>
          <a:xfrm>
            <a:off x="12225805" y="3993176"/>
            <a:ext cx="175260" cy="1930400"/>
          </a:xfrm>
          <a:custGeom>
            <a:rect l="l" t="t" r="r" b="b"/>
            <a:pathLst>
              <a:path w="175259" h="1930400">
                <a:moveTo>
                  <a:pt x="174654" y="0"/>
                </a:moveTo>
                <a:lnTo>
                  <a:pt x="0" y="0"/>
                </a:lnTo>
                <a:lnTo>
                  <a:pt x="0" y="1929993"/>
                </a:lnTo>
                <a:lnTo>
                  <a:pt x="174654" y="1929993"/>
                </a:lnTo>
                <a:lnTo>
                  <a:pt x="174654" y="0"/>
                </a:lnTo>
                <a:close/>
              </a:path>
            </a:pathLst>
          </a:custGeom>
          <a:solidFill>
            <a:srgbClr val="A2F4FF"/>
          </a:solidFill>
        </p:spPr>
        <p:txBody>
          <a:bodyPr wrap="square" lIns="0" tIns="0" rIns="0" bIns="0" rtlCol="0"/>
          <a:lstStyle/>
          <a:p/>
        </p:txBody>
      </p:sp>
      <p:sp>
        <p:nvSpPr>
          <p:cNvPr id="26" name="object 26"/>
          <p:cNvSpPr/>
          <p:nvPr/>
        </p:nvSpPr>
        <p:spPr>
          <a:xfrm>
            <a:off x="13448385" y="3349845"/>
            <a:ext cx="173990" cy="2573655"/>
          </a:xfrm>
          <a:custGeom>
            <a:rect l="l" t="t" r="r" b="b"/>
            <a:pathLst>
              <a:path w="173990" h="2573654">
                <a:moveTo>
                  <a:pt x="173397" y="0"/>
                </a:moveTo>
                <a:lnTo>
                  <a:pt x="0" y="0"/>
                </a:lnTo>
                <a:lnTo>
                  <a:pt x="0" y="2573324"/>
                </a:lnTo>
                <a:lnTo>
                  <a:pt x="173397" y="2573324"/>
                </a:lnTo>
                <a:lnTo>
                  <a:pt x="173397" y="0"/>
                </a:lnTo>
                <a:close/>
              </a:path>
            </a:pathLst>
          </a:custGeom>
          <a:solidFill>
            <a:srgbClr val="A2F4FF"/>
          </a:solidFill>
        </p:spPr>
        <p:txBody>
          <a:bodyPr wrap="square" lIns="0" tIns="0" rIns="0" bIns="0" rtlCol="0"/>
          <a:lstStyle/>
          <a:p/>
        </p:txBody>
      </p:sp>
      <p:sp>
        <p:nvSpPr>
          <p:cNvPr id="27" name="object 27"/>
          <p:cNvSpPr/>
          <p:nvPr/>
        </p:nvSpPr>
        <p:spPr>
          <a:xfrm>
            <a:off x="14669709" y="3704180"/>
            <a:ext cx="175260" cy="2219325"/>
          </a:xfrm>
          <a:custGeom>
            <a:rect l="l" t="t" r="r" b="b"/>
            <a:pathLst>
              <a:path w="175259" h="2219325">
                <a:moveTo>
                  <a:pt x="174654" y="0"/>
                </a:moveTo>
                <a:lnTo>
                  <a:pt x="0" y="0"/>
                </a:lnTo>
                <a:lnTo>
                  <a:pt x="0" y="2218990"/>
                </a:lnTo>
                <a:lnTo>
                  <a:pt x="174654" y="2218990"/>
                </a:lnTo>
                <a:lnTo>
                  <a:pt x="174654" y="0"/>
                </a:lnTo>
                <a:close/>
              </a:path>
            </a:pathLst>
          </a:custGeom>
          <a:solidFill>
            <a:srgbClr val="A2F4FF"/>
          </a:solidFill>
        </p:spPr>
        <p:txBody>
          <a:bodyPr wrap="square" lIns="0" tIns="0" rIns="0" bIns="0" rtlCol="0"/>
          <a:lstStyle/>
          <a:p/>
        </p:txBody>
      </p:sp>
      <p:sp>
        <p:nvSpPr>
          <p:cNvPr id="28" name="object 28"/>
          <p:cNvSpPr/>
          <p:nvPr/>
        </p:nvSpPr>
        <p:spPr>
          <a:xfrm>
            <a:off x="15891035" y="4089927"/>
            <a:ext cx="175260" cy="1833245"/>
          </a:xfrm>
          <a:custGeom>
            <a:rect l="l" t="t" r="r" b="b"/>
            <a:pathLst>
              <a:path w="175259" h="1833245">
                <a:moveTo>
                  <a:pt x="174654" y="0"/>
                </a:moveTo>
                <a:lnTo>
                  <a:pt x="0" y="0"/>
                </a:lnTo>
                <a:lnTo>
                  <a:pt x="0" y="1833242"/>
                </a:lnTo>
                <a:lnTo>
                  <a:pt x="174654" y="1833242"/>
                </a:lnTo>
                <a:lnTo>
                  <a:pt x="174654" y="0"/>
                </a:lnTo>
                <a:close/>
              </a:path>
            </a:pathLst>
          </a:custGeom>
          <a:solidFill>
            <a:srgbClr val="A2F4FF"/>
          </a:solidFill>
        </p:spPr>
        <p:txBody>
          <a:bodyPr wrap="square" lIns="0" tIns="0" rIns="0" bIns="0" rtlCol="0"/>
          <a:lstStyle/>
          <a:p/>
        </p:txBody>
      </p:sp>
      <p:sp>
        <p:nvSpPr>
          <p:cNvPr id="29" name="object 29"/>
          <p:cNvSpPr/>
          <p:nvPr/>
        </p:nvSpPr>
        <p:spPr>
          <a:xfrm>
            <a:off x="17113614" y="5183088"/>
            <a:ext cx="175260" cy="740410"/>
          </a:xfrm>
          <a:custGeom>
            <a:rect l="l" t="t" r="r" b="b"/>
            <a:pathLst>
              <a:path w="175259" h="740410">
                <a:moveTo>
                  <a:pt x="174654" y="0"/>
                </a:moveTo>
                <a:lnTo>
                  <a:pt x="0" y="0"/>
                </a:lnTo>
                <a:lnTo>
                  <a:pt x="0" y="740082"/>
                </a:lnTo>
                <a:lnTo>
                  <a:pt x="174654" y="740082"/>
                </a:lnTo>
                <a:lnTo>
                  <a:pt x="174654" y="0"/>
                </a:lnTo>
                <a:close/>
              </a:path>
            </a:pathLst>
          </a:custGeom>
          <a:solidFill>
            <a:srgbClr val="A2F4FF"/>
          </a:solidFill>
        </p:spPr>
        <p:txBody>
          <a:bodyPr wrap="square" lIns="0" tIns="0" rIns="0" bIns="0" rtlCol="0"/>
          <a:lstStyle/>
          <a:p/>
        </p:txBody>
      </p:sp>
      <p:sp>
        <p:nvSpPr>
          <p:cNvPr id="30" name="object 30"/>
          <p:cNvSpPr/>
          <p:nvPr/>
        </p:nvSpPr>
        <p:spPr>
          <a:xfrm>
            <a:off x="2672588" y="3865013"/>
            <a:ext cx="175260" cy="2058670"/>
          </a:xfrm>
          <a:custGeom>
            <a:rect l="l" t="t" r="r" b="b"/>
            <a:pathLst>
              <a:path w="175260" h="2058670">
                <a:moveTo>
                  <a:pt x="174654" y="0"/>
                </a:moveTo>
                <a:lnTo>
                  <a:pt x="0" y="0"/>
                </a:lnTo>
                <a:lnTo>
                  <a:pt x="0" y="2058157"/>
                </a:lnTo>
                <a:lnTo>
                  <a:pt x="174654" y="2058157"/>
                </a:lnTo>
                <a:lnTo>
                  <a:pt x="174654" y="0"/>
                </a:lnTo>
                <a:close/>
              </a:path>
            </a:pathLst>
          </a:custGeom>
          <a:solidFill>
            <a:srgbClr val="A4A4A4"/>
          </a:solidFill>
        </p:spPr>
        <p:txBody>
          <a:bodyPr wrap="square" lIns="0" tIns="0" rIns="0" bIns="0" rtlCol="0"/>
          <a:lstStyle/>
          <a:p/>
        </p:txBody>
      </p:sp>
      <p:sp>
        <p:nvSpPr>
          <p:cNvPr id="31" name="object 31"/>
          <p:cNvSpPr/>
          <p:nvPr/>
        </p:nvSpPr>
        <p:spPr>
          <a:xfrm>
            <a:off x="3895169" y="3735593"/>
            <a:ext cx="175260" cy="2187575"/>
          </a:xfrm>
          <a:custGeom>
            <a:rect l="l" t="t" r="r" b="b"/>
            <a:pathLst>
              <a:path w="175260" h="2187575">
                <a:moveTo>
                  <a:pt x="174654" y="0"/>
                </a:moveTo>
                <a:lnTo>
                  <a:pt x="0" y="0"/>
                </a:lnTo>
                <a:lnTo>
                  <a:pt x="0" y="2187577"/>
                </a:lnTo>
                <a:lnTo>
                  <a:pt x="174654" y="2187577"/>
                </a:lnTo>
                <a:lnTo>
                  <a:pt x="174654" y="0"/>
                </a:lnTo>
                <a:close/>
              </a:path>
            </a:pathLst>
          </a:custGeom>
          <a:solidFill>
            <a:srgbClr val="A4A4A4"/>
          </a:solidFill>
        </p:spPr>
        <p:txBody>
          <a:bodyPr wrap="square" lIns="0" tIns="0" rIns="0" bIns="0" rtlCol="0"/>
          <a:lstStyle/>
          <a:p/>
        </p:txBody>
      </p:sp>
      <p:sp>
        <p:nvSpPr>
          <p:cNvPr id="32" name="object 32"/>
          <p:cNvSpPr/>
          <p:nvPr/>
        </p:nvSpPr>
        <p:spPr>
          <a:xfrm>
            <a:off x="5116493" y="4282173"/>
            <a:ext cx="175260" cy="1641475"/>
          </a:xfrm>
          <a:custGeom>
            <a:rect l="l" t="t" r="r" b="b"/>
            <a:pathLst>
              <a:path w="175260" h="1641475">
                <a:moveTo>
                  <a:pt x="174654" y="0"/>
                </a:moveTo>
                <a:lnTo>
                  <a:pt x="0" y="0"/>
                </a:lnTo>
                <a:lnTo>
                  <a:pt x="0" y="1640997"/>
                </a:lnTo>
                <a:lnTo>
                  <a:pt x="174654" y="1640997"/>
                </a:lnTo>
                <a:lnTo>
                  <a:pt x="174654" y="0"/>
                </a:lnTo>
                <a:close/>
              </a:path>
            </a:pathLst>
          </a:custGeom>
          <a:solidFill>
            <a:srgbClr val="A4A4A4"/>
          </a:solidFill>
        </p:spPr>
        <p:txBody>
          <a:bodyPr wrap="square" lIns="0" tIns="0" rIns="0" bIns="0" rtlCol="0"/>
          <a:lstStyle/>
          <a:p/>
        </p:txBody>
      </p:sp>
      <p:sp>
        <p:nvSpPr>
          <p:cNvPr id="33" name="object 33"/>
          <p:cNvSpPr/>
          <p:nvPr/>
        </p:nvSpPr>
        <p:spPr>
          <a:xfrm>
            <a:off x="6339073" y="3735593"/>
            <a:ext cx="173990" cy="2187575"/>
          </a:xfrm>
          <a:custGeom>
            <a:rect l="l" t="t" r="r" b="b"/>
            <a:pathLst>
              <a:path w="173990" h="2187575">
                <a:moveTo>
                  <a:pt x="173397" y="0"/>
                </a:moveTo>
                <a:lnTo>
                  <a:pt x="0" y="0"/>
                </a:lnTo>
                <a:lnTo>
                  <a:pt x="0" y="2187577"/>
                </a:lnTo>
                <a:lnTo>
                  <a:pt x="173397" y="2187577"/>
                </a:lnTo>
                <a:lnTo>
                  <a:pt x="173397" y="0"/>
                </a:lnTo>
                <a:close/>
              </a:path>
            </a:pathLst>
          </a:custGeom>
          <a:solidFill>
            <a:srgbClr val="A4A4A4"/>
          </a:solidFill>
        </p:spPr>
        <p:txBody>
          <a:bodyPr wrap="square" lIns="0" tIns="0" rIns="0" bIns="0" rtlCol="0"/>
          <a:lstStyle/>
          <a:p/>
        </p:txBody>
      </p:sp>
      <p:sp>
        <p:nvSpPr>
          <p:cNvPr id="34" name="object 34"/>
          <p:cNvSpPr/>
          <p:nvPr/>
        </p:nvSpPr>
        <p:spPr>
          <a:xfrm>
            <a:off x="7560398" y="3671511"/>
            <a:ext cx="175260" cy="2251710"/>
          </a:xfrm>
          <a:custGeom>
            <a:rect l="l" t="t" r="r" b="b"/>
            <a:pathLst>
              <a:path w="175259" h="2251710">
                <a:moveTo>
                  <a:pt x="174654" y="0"/>
                </a:moveTo>
                <a:lnTo>
                  <a:pt x="0" y="0"/>
                </a:lnTo>
                <a:lnTo>
                  <a:pt x="0" y="2251659"/>
                </a:lnTo>
                <a:lnTo>
                  <a:pt x="174654" y="2251659"/>
                </a:lnTo>
                <a:lnTo>
                  <a:pt x="174654" y="0"/>
                </a:lnTo>
                <a:close/>
              </a:path>
            </a:pathLst>
          </a:custGeom>
          <a:solidFill>
            <a:srgbClr val="A4A4A4"/>
          </a:solidFill>
        </p:spPr>
        <p:txBody>
          <a:bodyPr wrap="square" lIns="0" tIns="0" rIns="0" bIns="0" rtlCol="0"/>
          <a:lstStyle/>
          <a:p/>
        </p:txBody>
      </p:sp>
      <p:sp>
        <p:nvSpPr>
          <p:cNvPr id="35" name="object 35"/>
          <p:cNvSpPr/>
          <p:nvPr/>
        </p:nvSpPr>
        <p:spPr>
          <a:xfrm>
            <a:off x="8781722" y="3735593"/>
            <a:ext cx="175260" cy="2187575"/>
          </a:xfrm>
          <a:custGeom>
            <a:rect l="l" t="t" r="r" b="b"/>
            <a:pathLst>
              <a:path w="175259" h="2187575">
                <a:moveTo>
                  <a:pt x="174654" y="0"/>
                </a:moveTo>
                <a:lnTo>
                  <a:pt x="0" y="0"/>
                </a:lnTo>
                <a:lnTo>
                  <a:pt x="0" y="2187577"/>
                </a:lnTo>
                <a:lnTo>
                  <a:pt x="174654" y="2187577"/>
                </a:lnTo>
                <a:lnTo>
                  <a:pt x="174654" y="0"/>
                </a:lnTo>
                <a:close/>
              </a:path>
            </a:pathLst>
          </a:custGeom>
          <a:solidFill>
            <a:srgbClr val="A4A4A4"/>
          </a:solidFill>
        </p:spPr>
        <p:txBody>
          <a:bodyPr wrap="square" lIns="0" tIns="0" rIns="0" bIns="0" rtlCol="0"/>
          <a:lstStyle/>
          <a:p/>
        </p:txBody>
      </p:sp>
      <p:sp>
        <p:nvSpPr>
          <p:cNvPr id="36" name="object 36"/>
          <p:cNvSpPr/>
          <p:nvPr/>
        </p:nvSpPr>
        <p:spPr>
          <a:xfrm>
            <a:off x="10004302" y="3381258"/>
            <a:ext cx="175260" cy="2542540"/>
          </a:xfrm>
          <a:custGeom>
            <a:rect l="l" t="t" r="r" b="b"/>
            <a:pathLst>
              <a:path w="175259" h="2542540">
                <a:moveTo>
                  <a:pt x="174654" y="0"/>
                </a:moveTo>
                <a:lnTo>
                  <a:pt x="0" y="0"/>
                </a:lnTo>
                <a:lnTo>
                  <a:pt x="0" y="2541912"/>
                </a:lnTo>
                <a:lnTo>
                  <a:pt x="174654" y="2541912"/>
                </a:lnTo>
                <a:lnTo>
                  <a:pt x="174654" y="0"/>
                </a:lnTo>
                <a:close/>
              </a:path>
            </a:pathLst>
          </a:custGeom>
          <a:solidFill>
            <a:srgbClr val="A4A4A4"/>
          </a:solidFill>
        </p:spPr>
        <p:txBody>
          <a:bodyPr wrap="square" lIns="0" tIns="0" rIns="0" bIns="0" rtlCol="0"/>
          <a:lstStyle/>
          <a:p/>
        </p:txBody>
      </p:sp>
      <p:sp>
        <p:nvSpPr>
          <p:cNvPr id="37" name="object 37"/>
          <p:cNvSpPr/>
          <p:nvPr/>
        </p:nvSpPr>
        <p:spPr>
          <a:xfrm>
            <a:off x="11225626" y="3092261"/>
            <a:ext cx="175260" cy="2831465"/>
          </a:xfrm>
          <a:custGeom>
            <a:rect l="l" t="t" r="r" b="b"/>
            <a:pathLst>
              <a:path w="175259" h="2831465">
                <a:moveTo>
                  <a:pt x="174654" y="0"/>
                </a:moveTo>
                <a:lnTo>
                  <a:pt x="0" y="0"/>
                </a:lnTo>
                <a:lnTo>
                  <a:pt x="0" y="2830908"/>
                </a:lnTo>
                <a:lnTo>
                  <a:pt x="174654" y="2830908"/>
                </a:lnTo>
                <a:lnTo>
                  <a:pt x="174654" y="0"/>
                </a:lnTo>
                <a:close/>
              </a:path>
            </a:pathLst>
          </a:custGeom>
          <a:solidFill>
            <a:srgbClr val="A4A4A4"/>
          </a:solidFill>
        </p:spPr>
        <p:txBody>
          <a:bodyPr wrap="square" lIns="0" tIns="0" rIns="0" bIns="0" rtlCol="0"/>
          <a:lstStyle/>
          <a:p/>
        </p:txBody>
      </p:sp>
      <p:sp>
        <p:nvSpPr>
          <p:cNvPr id="38" name="object 38"/>
          <p:cNvSpPr/>
          <p:nvPr/>
        </p:nvSpPr>
        <p:spPr>
          <a:xfrm>
            <a:off x="12448207" y="3896425"/>
            <a:ext cx="173990" cy="2026920"/>
          </a:xfrm>
          <a:custGeom>
            <a:rect l="l" t="t" r="r" b="b"/>
            <a:pathLst>
              <a:path w="173990" h="2026920">
                <a:moveTo>
                  <a:pt x="173397" y="0"/>
                </a:moveTo>
                <a:lnTo>
                  <a:pt x="0" y="0"/>
                </a:lnTo>
                <a:lnTo>
                  <a:pt x="0" y="2026744"/>
                </a:lnTo>
                <a:lnTo>
                  <a:pt x="173397" y="2026744"/>
                </a:lnTo>
                <a:lnTo>
                  <a:pt x="173397" y="0"/>
                </a:lnTo>
                <a:close/>
              </a:path>
            </a:pathLst>
          </a:custGeom>
          <a:solidFill>
            <a:srgbClr val="A4A4A4"/>
          </a:solidFill>
        </p:spPr>
        <p:txBody>
          <a:bodyPr wrap="square" lIns="0" tIns="0" rIns="0" bIns="0" rtlCol="0"/>
          <a:lstStyle/>
          <a:p/>
        </p:txBody>
      </p:sp>
      <p:sp>
        <p:nvSpPr>
          <p:cNvPr id="39" name="object 39"/>
          <p:cNvSpPr/>
          <p:nvPr/>
        </p:nvSpPr>
        <p:spPr>
          <a:xfrm>
            <a:off x="13669532" y="2898759"/>
            <a:ext cx="175260" cy="3024505"/>
          </a:xfrm>
          <a:custGeom>
            <a:rect l="l" t="t" r="r" b="b"/>
            <a:pathLst>
              <a:path w="175259" h="3024504">
                <a:moveTo>
                  <a:pt x="174654" y="0"/>
                </a:moveTo>
                <a:lnTo>
                  <a:pt x="0" y="0"/>
                </a:lnTo>
                <a:lnTo>
                  <a:pt x="0" y="3024410"/>
                </a:lnTo>
                <a:lnTo>
                  <a:pt x="174654" y="3024410"/>
                </a:lnTo>
                <a:lnTo>
                  <a:pt x="174654" y="0"/>
                </a:lnTo>
                <a:close/>
              </a:path>
            </a:pathLst>
          </a:custGeom>
          <a:solidFill>
            <a:srgbClr val="A4A4A4"/>
          </a:solidFill>
        </p:spPr>
        <p:txBody>
          <a:bodyPr wrap="square" lIns="0" tIns="0" rIns="0" bIns="0" rtlCol="0"/>
          <a:lstStyle/>
          <a:p/>
        </p:txBody>
      </p:sp>
      <p:sp>
        <p:nvSpPr>
          <p:cNvPr id="40" name="object 40"/>
          <p:cNvSpPr/>
          <p:nvPr/>
        </p:nvSpPr>
        <p:spPr>
          <a:xfrm>
            <a:off x="16113437" y="4314842"/>
            <a:ext cx="175260" cy="1608455"/>
          </a:xfrm>
          <a:custGeom>
            <a:rect l="l" t="t" r="r" b="b"/>
            <a:pathLst>
              <a:path w="175259" h="1608454">
                <a:moveTo>
                  <a:pt x="174654" y="0"/>
                </a:moveTo>
                <a:lnTo>
                  <a:pt x="0" y="0"/>
                </a:lnTo>
                <a:lnTo>
                  <a:pt x="0" y="1608327"/>
                </a:lnTo>
                <a:lnTo>
                  <a:pt x="174654" y="1608327"/>
                </a:lnTo>
                <a:lnTo>
                  <a:pt x="174654" y="0"/>
                </a:lnTo>
                <a:close/>
              </a:path>
            </a:pathLst>
          </a:custGeom>
          <a:solidFill>
            <a:srgbClr val="A4A4A4"/>
          </a:solidFill>
        </p:spPr>
        <p:txBody>
          <a:bodyPr wrap="square" lIns="0" tIns="0" rIns="0" bIns="0" rtlCol="0"/>
          <a:lstStyle/>
          <a:p/>
        </p:txBody>
      </p:sp>
      <p:sp>
        <p:nvSpPr>
          <p:cNvPr id="41" name="object 41"/>
          <p:cNvSpPr/>
          <p:nvPr/>
        </p:nvSpPr>
        <p:spPr>
          <a:xfrm>
            <a:off x="18557340" y="3510678"/>
            <a:ext cx="175260" cy="2413000"/>
          </a:xfrm>
          <a:custGeom>
            <a:rect l="l" t="t" r="r" b="b"/>
            <a:pathLst>
              <a:path w="175259" h="2413000">
                <a:moveTo>
                  <a:pt x="174654" y="0"/>
                </a:moveTo>
                <a:lnTo>
                  <a:pt x="0" y="0"/>
                </a:lnTo>
                <a:lnTo>
                  <a:pt x="0" y="2412491"/>
                </a:lnTo>
                <a:lnTo>
                  <a:pt x="174654" y="2412491"/>
                </a:lnTo>
                <a:lnTo>
                  <a:pt x="174654" y="0"/>
                </a:lnTo>
                <a:close/>
              </a:path>
            </a:pathLst>
          </a:custGeom>
          <a:solidFill>
            <a:srgbClr val="A4A4A4"/>
          </a:solidFill>
        </p:spPr>
        <p:txBody>
          <a:bodyPr wrap="square" lIns="0" tIns="0" rIns="0" bIns="0" rtlCol="0"/>
          <a:lstStyle/>
          <a:p/>
        </p:txBody>
      </p:sp>
      <p:sp>
        <p:nvSpPr>
          <p:cNvPr id="42" name="object 42"/>
          <p:cNvSpPr/>
          <p:nvPr/>
        </p:nvSpPr>
        <p:spPr>
          <a:xfrm>
            <a:off x="2894990" y="4088671"/>
            <a:ext cx="175260" cy="1834514"/>
          </a:xfrm>
          <a:custGeom>
            <a:rect l="l" t="t" r="r" b="b"/>
            <a:pathLst>
              <a:path w="175260" h="1834514">
                <a:moveTo>
                  <a:pt x="174654" y="0"/>
                </a:moveTo>
                <a:lnTo>
                  <a:pt x="0" y="0"/>
                </a:lnTo>
                <a:lnTo>
                  <a:pt x="0" y="1834499"/>
                </a:lnTo>
                <a:lnTo>
                  <a:pt x="174654" y="1834499"/>
                </a:lnTo>
                <a:lnTo>
                  <a:pt x="174654" y="0"/>
                </a:lnTo>
                <a:close/>
              </a:path>
            </a:pathLst>
          </a:custGeom>
          <a:solidFill>
            <a:srgbClr val="79C2C6"/>
          </a:solidFill>
        </p:spPr>
        <p:txBody>
          <a:bodyPr wrap="square" lIns="0" tIns="0" rIns="0" bIns="0" rtlCol="0"/>
          <a:lstStyle/>
          <a:p/>
        </p:txBody>
      </p:sp>
      <p:sp>
        <p:nvSpPr>
          <p:cNvPr id="43" name="object 43"/>
          <p:cNvSpPr/>
          <p:nvPr/>
        </p:nvSpPr>
        <p:spPr>
          <a:xfrm>
            <a:off x="4116314" y="3931608"/>
            <a:ext cx="175260" cy="1991995"/>
          </a:xfrm>
          <a:custGeom>
            <a:rect l="l" t="t" r="r" b="b"/>
            <a:pathLst>
              <a:path w="175260" h="1991995">
                <a:moveTo>
                  <a:pt x="174654" y="0"/>
                </a:moveTo>
                <a:lnTo>
                  <a:pt x="0" y="0"/>
                </a:lnTo>
                <a:lnTo>
                  <a:pt x="0" y="1991562"/>
                </a:lnTo>
                <a:lnTo>
                  <a:pt x="174654" y="1991562"/>
                </a:lnTo>
                <a:lnTo>
                  <a:pt x="174654" y="0"/>
                </a:lnTo>
                <a:close/>
              </a:path>
            </a:pathLst>
          </a:custGeom>
          <a:solidFill>
            <a:srgbClr val="79C2C6"/>
          </a:solidFill>
        </p:spPr>
        <p:txBody>
          <a:bodyPr wrap="square" lIns="0" tIns="0" rIns="0" bIns="0" rtlCol="0"/>
          <a:lstStyle/>
          <a:p/>
        </p:txBody>
      </p:sp>
      <p:sp>
        <p:nvSpPr>
          <p:cNvPr id="44" name="object 44"/>
          <p:cNvSpPr/>
          <p:nvPr/>
        </p:nvSpPr>
        <p:spPr>
          <a:xfrm>
            <a:off x="5338895" y="3655176"/>
            <a:ext cx="173990" cy="2268220"/>
          </a:xfrm>
          <a:custGeom>
            <a:rect l="l" t="t" r="r" b="b"/>
            <a:pathLst>
              <a:path w="173989" h="2268220">
                <a:moveTo>
                  <a:pt x="173397" y="0"/>
                </a:moveTo>
                <a:lnTo>
                  <a:pt x="0" y="0"/>
                </a:lnTo>
                <a:lnTo>
                  <a:pt x="0" y="2267993"/>
                </a:lnTo>
                <a:lnTo>
                  <a:pt x="173397" y="2267993"/>
                </a:lnTo>
                <a:lnTo>
                  <a:pt x="173397" y="0"/>
                </a:lnTo>
                <a:close/>
              </a:path>
            </a:pathLst>
          </a:custGeom>
          <a:solidFill>
            <a:srgbClr val="79C2C6"/>
          </a:solidFill>
        </p:spPr>
        <p:txBody>
          <a:bodyPr wrap="square" lIns="0" tIns="0" rIns="0" bIns="0" rtlCol="0"/>
          <a:lstStyle/>
          <a:p/>
        </p:txBody>
      </p:sp>
      <p:sp>
        <p:nvSpPr>
          <p:cNvPr id="45" name="object 45"/>
          <p:cNvSpPr/>
          <p:nvPr/>
        </p:nvSpPr>
        <p:spPr>
          <a:xfrm>
            <a:off x="6560218" y="3959251"/>
            <a:ext cx="175260" cy="1964055"/>
          </a:xfrm>
          <a:custGeom>
            <a:rect l="l" t="t" r="r" b="b"/>
            <a:pathLst>
              <a:path w="175259" h="1964054">
                <a:moveTo>
                  <a:pt x="174654" y="0"/>
                </a:moveTo>
                <a:lnTo>
                  <a:pt x="0" y="0"/>
                </a:lnTo>
                <a:lnTo>
                  <a:pt x="0" y="1963919"/>
                </a:lnTo>
                <a:lnTo>
                  <a:pt x="174654" y="1963919"/>
                </a:lnTo>
                <a:lnTo>
                  <a:pt x="174654" y="0"/>
                </a:lnTo>
                <a:close/>
              </a:path>
            </a:pathLst>
          </a:custGeom>
          <a:solidFill>
            <a:srgbClr val="79C2C6"/>
          </a:solidFill>
        </p:spPr>
        <p:txBody>
          <a:bodyPr wrap="square" lIns="0" tIns="0" rIns="0" bIns="0" rtlCol="0"/>
          <a:lstStyle/>
          <a:p/>
        </p:txBody>
      </p:sp>
      <p:sp>
        <p:nvSpPr>
          <p:cNvPr id="46" name="object 46"/>
          <p:cNvSpPr/>
          <p:nvPr/>
        </p:nvSpPr>
        <p:spPr>
          <a:xfrm>
            <a:off x="7781542" y="3926582"/>
            <a:ext cx="175260" cy="1997075"/>
          </a:xfrm>
          <a:custGeom>
            <a:rect l="l" t="t" r="r" b="b"/>
            <a:pathLst>
              <a:path w="175259" h="1997075">
                <a:moveTo>
                  <a:pt x="174654" y="0"/>
                </a:moveTo>
                <a:lnTo>
                  <a:pt x="0" y="0"/>
                </a:lnTo>
                <a:lnTo>
                  <a:pt x="0" y="1996588"/>
                </a:lnTo>
                <a:lnTo>
                  <a:pt x="174654" y="1996588"/>
                </a:lnTo>
                <a:lnTo>
                  <a:pt x="174654" y="0"/>
                </a:lnTo>
                <a:close/>
              </a:path>
            </a:pathLst>
          </a:custGeom>
          <a:solidFill>
            <a:srgbClr val="79C2C6"/>
          </a:solidFill>
        </p:spPr>
        <p:txBody>
          <a:bodyPr wrap="square" lIns="0" tIns="0" rIns="0" bIns="0" rtlCol="0"/>
          <a:lstStyle/>
          <a:p/>
        </p:txBody>
      </p:sp>
      <p:sp>
        <p:nvSpPr>
          <p:cNvPr id="47" name="object 47"/>
          <p:cNvSpPr/>
          <p:nvPr/>
        </p:nvSpPr>
        <p:spPr>
          <a:xfrm>
            <a:off x="9004124" y="3668998"/>
            <a:ext cx="175260" cy="2254250"/>
          </a:xfrm>
          <a:custGeom>
            <a:rect l="l" t="t" r="r" b="b"/>
            <a:pathLst>
              <a:path w="175259" h="2254250">
                <a:moveTo>
                  <a:pt x="174654" y="0"/>
                </a:moveTo>
                <a:lnTo>
                  <a:pt x="0" y="0"/>
                </a:lnTo>
                <a:lnTo>
                  <a:pt x="0" y="2254172"/>
                </a:lnTo>
                <a:lnTo>
                  <a:pt x="174654" y="2254172"/>
                </a:lnTo>
                <a:lnTo>
                  <a:pt x="174654" y="0"/>
                </a:lnTo>
                <a:close/>
              </a:path>
            </a:pathLst>
          </a:custGeom>
          <a:solidFill>
            <a:srgbClr val="79C2C6"/>
          </a:solidFill>
        </p:spPr>
        <p:txBody>
          <a:bodyPr wrap="square" lIns="0" tIns="0" rIns="0" bIns="0" rtlCol="0"/>
          <a:lstStyle/>
          <a:p/>
        </p:txBody>
      </p:sp>
      <p:sp>
        <p:nvSpPr>
          <p:cNvPr id="48" name="object 48"/>
          <p:cNvSpPr/>
          <p:nvPr/>
        </p:nvSpPr>
        <p:spPr>
          <a:xfrm>
            <a:off x="10225447" y="3827317"/>
            <a:ext cx="175260" cy="2096135"/>
          </a:xfrm>
          <a:custGeom>
            <a:rect l="l" t="t" r="r" b="b"/>
            <a:pathLst>
              <a:path w="175259" h="2096135">
                <a:moveTo>
                  <a:pt x="174654" y="0"/>
                </a:moveTo>
                <a:lnTo>
                  <a:pt x="0" y="0"/>
                </a:lnTo>
                <a:lnTo>
                  <a:pt x="0" y="2095852"/>
                </a:lnTo>
                <a:lnTo>
                  <a:pt x="174654" y="2095852"/>
                </a:lnTo>
                <a:lnTo>
                  <a:pt x="174654" y="0"/>
                </a:lnTo>
                <a:close/>
              </a:path>
            </a:pathLst>
          </a:custGeom>
          <a:solidFill>
            <a:srgbClr val="79C2C6"/>
          </a:solidFill>
        </p:spPr>
        <p:txBody>
          <a:bodyPr wrap="square" lIns="0" tIns="0" rIns="0" bIns="0" rtlCol="0"/>
          <a:lstStyle/>
          <a:p/>
        </p:txBody>
      </p:sp>
      <p:sp>
        <p:nvSpPr>
          <p:cNvPr id="49" name="object 49"/>
          <p:cNvSpPr/>
          <p:nvPr/>
        </p:nvSpPr>
        <p:spPr>
          <a:xfrm>
            <a:off x="11448028" y="4274634"/>
            <a:ext cx="175260" cy="1649095"/>
          </a:xfrm>
          <a:custGeom>
            <a:rect l="l" t="t" r="r" b="b"/>
            <a:pathLst>
              <a:path w="175259" h="1649095">
                <a:moveTo>
                  <a:pt x="174654" y="0"/>
                </a:moveTo>
                <a:lnTo>
                  <a:pt x="0" y="0"/>
                </a:lnTo>
                <a:lnTo>
                  <a:pt x="0" y="1648536"/>
                </a:lnTo>
                <a:lnTo>
                  <a:pt x="174654" y="1648536"/>
                </a:lnTo>
                <a:lnTo>
                  <a:pt x="174654" y="0"/>
                </a:lnTo>
                <a:close/>
              </a:path>
            </a:pathLst>
          </a:custGeom>
          <a:solidFill>
            <a:srgbClr val="79C2C6"/>
          </a:solidFill>
        </p:spPr>
        <p:txBody>
          <a:bodyPr wrap="square" lIns="0" tIns="0" rIns="0" bIns="0" rtlCol="0"/>
          <a:lstStyle/>
          <a:p/>
        </p:txBody>
      </p:sp>
      <p:sp>
        <p:nvSpPr>
          <p:cNvPr id="50" name="object 50"/>
          <p:cNvSpPr/>
          <p:nvPr/>
        </p:nvSpPr>
        <p:spPr>
          <a:xfrm>
            <a:off x="12669352" y="3974329"/>
            <a:ext cx="175260" cy="1949450"/>
          </a:xfrm>
          <a:custGeom>
            <a:rect l="l" t="t" r="r" b="b"/>
            <a:pathLst>
              <a:path w="175259" h="1949450">
                <a:moveTo>
                  <a:pt x="174654" y="0"/>
                </a:moveTo>
                <a:lnTo>
                  <a:pt x="0" y="0"/>
                </a:lnTo>
                <a:lnTo>
                  <a:pt x="0" y="1948841"/>
                </a:lnTo>
                <a:lnTo>
                  <a:pt x="174654" y="1948841"/>
                </a:lnTo>
                <a:lnTo>
                  <a:pt x="174654" y="0"/>
                </a:lnTo>
                <a:close/>
              </a:path>
            </a:pathLst>
          </a:custGeom>
          <a:solidFill>
            <a:srgbClr val="79C2C6"/>
          </a:solidFill>
        </p:spPr>
        <p:txBody>
          <a:bodyPr wrap="square" lIns="0" tIns="0" rIns="0" bIns="0" rtlCol="0"/>
          <a:lstStyle/>
          <a:p/>
        </p:txBody>
      </p:sp>
      <p:sp>
        <p:nvSpPr>
          <p:cNvPr id="51" name="object 51"/>
          <p:cNvSpPr/>
          <p:nvPr/>
        </p:nvSpPr>
        <p:spPr>
          <a:xfrm>
            <a:off x="13890676" y="4132648"/>
            <a:ext cx="175260" cy="1790700"/>
          </a:xfrm>
          <a:custGeom>
            <a:rect l="l" t="t" r="r" b="b"/>
            <a:pathLst>
              <a:path w="175259" h="1790700">
                <a:moveTo>
                  <a:pt x="174654" y="0"/>
                </a:moveTo>
                <a:lnTo>
                  <a:pt x="0" y="0"/>
                </a:lnTo>
                <a:lnTo>
                  <a:pt x="0" y="1790521"/>
                </a:lnTo>
                <a:lnTo>
                  <a:pt x="174654" y="1790521"/>
                </a:lnTo>
                <a:lnTo>
                  <a:pt x="174654" y="0"/>
                </a:lnTo>
                <a:close/>
              </a:path>
            </a:pathLst>
          </a:custGeom>
          <a:solidFill>
            <a:srgbClr val="79C2C6"/>
          </a:solidFill>
        </p:spPr>
        <p:txBody>
          <a:bodyPr wrap="square" lIns="0" tIns="0" rIns="0" bIns="0" rtlCol="0"/>
          <a:lstStyle/>
          <a:p/>
        </p:txBody>
      </p:sp>
      <p:sp>
        <p:nvSpPr>
          <p:cNvPr id="52" name="object 52"/>
          <p:cNvSpPr/>
          <p:nvPr/>
        </p:nvSpPr>
        <p:spPr>
          <a:xfrm>
            <a:off x="18778486" y="4735772"/>
            <a:ext cx="175260" cy="1187450"/>
          </a:xfrm>
          <a:custGeom>
            <a:rect l="l" t="t" r="r" b="b"/>
            <a:pathLst>
              <a:path w="175259" h="1187450">
                <a:moveTo>
                  <a:pt x="174654" y="0"/>
                </a:moveTo>
                <a:lnTo>
                  <a:pt x="0" y="0"/>
                </a:lnTo>
                <a:lnTo>
                  <a:pt x="0" y="1187398"/>
                </a:lnTo>
                <a:lnTo>
                  <a:pt x="174654" y="1187398"/>
                </a:lnTo>
                <a:lnTo>
                  <a:pt x="174654" y="0"/>
                </a:lnTo>
                <a:close/>
              </a:path>
            </a:pathLst>
          </a:custGeom>
          <a:solidFill>
            <a:srgbClr val="79C2C6"/>
          </a:solidFill>
        </p:spPr>
        <p:txBody>
          <a:bodyPr wrap="square" lIns="0" tIns="0" rIns="0" bIns="0" rtlCol="0"/>
          <a:lstStyle/>
          <a:p/>
        </p:txBody>
      </p:sp>
      <p:sp>
        <p:nvSpPr>
          <p:cNvPr id="53" name="object 53"/>
          <p:cNvSpPr/>
          <p:nvPr/>
        </p:nvSpPr>
        <p:spPr>
          <a:xfrm>
            <a:off x="2038053" y="5923170"/>
            <a:ext cx="17106264" cy="0"/>
          </a:xfrm>
          <a:custGeom>
            <a:rect l="l" t="t" r="r" b="b"/>
            <a:pathLst>
              <a:path w="17106265">
                <a:moveTo>
                  <a:pt x="0" y="0"/>
                </a:moveTo>
                <a:lnTo>
                  <a:pt x="17106076" y="0"/>
                </a:lnTo>
              </a:path>
            </a:pathLst>
          </a:custGeom>
          <a:ln w="7853">
            <a:solidFill>
              <a:srgbClr val="D9D9D9"/>
            </a:solidFill>
          </a:ln>
        </p:spPr>
        <p:txBody>
          <a:bodyPr wrap="square" lIns="0" tIns="0" rIns="0" bIns="0" rtlCol="0"/>
          <a:lstStyle/>
          <a:p/>
        </p:txBody>
      </p:sp>
      <p:sp>
        <p:nvSpPr>
          <p:cNvPr id="54" name="object 54"/>
          <p:cNvSpPr txBox="1"/>
          <p:nvPr/>
        </p:nvSpPr>
        <p:spPr>
          <a:xfrm>
            <a:off x="3331072" y="397995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50%</a:t>
            </a:r>
            <a:endParaRPr sz="1450">
              <a:latin typeface="微软雅黑"/>
              <a:cs typeface="微软雅黑"/>
            </a:endParaRPr>
          </a:p>
        </p:txBody>
      </p:sp>
      <p:sp>
        <p:nvSpPr>
          <p:cNvPr id="55" name="object 55"/>
          <p:cNvSpPr txBox="1"/>
          <p:nvPr/>
        </p:nvSpPr>
        <p:spPr>
          <a:xfrm>
            <a:off x="6996824" y="426947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41%</a:t>
            </a:r>
            <a:endParaRPr sz="1450">
              <a:latin typeface="微软雅黑"/>
              <a:cs typeface="微软雅黑"/>
            </a:endParaRPr>
          </a:p>
        </p:txBody>
      </p:sp>
      <p:sp>
        <p:nvSpPr>
          <p:cNvPr id="56" name="object 56"/>
          <p:cNvSpPr txBox="1"/>
          <p:nvPr/>
        </p:nvSpPr>
        <p:spPr>
          <a:xfrm>
            <a:off x="8218882" y="3883516"/>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53%</a:t>
            </a:r>
            <a:endParaRPr sz="1450">
              <a:latin typeface="微软雅黑"/>
              <a:cs typeface="微软雅黑"/>
            </a:endParaRPr>
          </a:p>
        </p:txBody>
      </p:sp>
      <p:sp>
        <p:nvSpPr>
          <p:cNvPr id="57" name="object 57"/>
          <p:cNvSpPr txBox="1"/>
          <p:nvPr/>
        </p:nvSpPr>
        <p:spPr>
          <a:xfrm>
            <a:off x="9440729" y="3819120"/>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55%</a:t>
            </a:r>
            <a:endParaRPr sz="1450">
              <a:latin typeface="微软雅黑"/>
              <a:cs typeface="微软雅黑"/>
            </a:endParaRPr>
          </a:p>
        </p:txBody>
      </p:sp>
      <p:sp>
        <p:nvSpPr>
          <p:cNvPr id="58" name="object 58"/>
          <p:cNvSpPr txBox="1"/>
          <p:nvPr/>
        </p:nvSpPr>
        <p:spPr>
          <a:xfrm>
            <a:off x="10662786" y="3561536"/>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63%</a:t>
            </a:r>
            <a:endParaRPr sz="1450">
              <a:latin typeface="微软雅黑"/>
              <a:cs typeface="微软雅黑"/>
            </a:endParaRPr>
          </a:p>
        </p:txBody>
      </p:sp>
      <p:sp>
        <p:nvSpPr>
          <p:cNvPr id="59" name="object 59"/>
          <p:cNvSpPr txBox="1"/>
          <p:nvPr/>
        </p:nvSpPr>
        <p:spPr>
          <a:xfrm>
            <a:off x="11884634" y="3143119"/>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76%</a:t>
            </a:r>
            <a:endParaRPr sz="1450">
              <a:latin typeface="微软雅黑"/>
              <a:cs typeface="微软雅黑"/>
            </a:endParaRPr>
          </a:p>
        </p:txBody>
      </p:sp>
      <p:sp>
        <p:nvSpPr>
          <p:cNvPr id="60" name="object 60"/>
          <p:cNvSpPr txBox="1"/>
          <p:nvPr/>
        </p:nvSpPr>
        <p:spPr>
          <a:xfrm>
            <a:off x="15550386" y="3175014"/>
            <a:ext cx="41465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404040"/>
                </a:solidFill>
                <a:latin typeface="微软雅黑"/>
                <a:cs typeface="微软雅黑"/>
              </a:rPr>
              <a:t>75%</a:t>
            </a:r>
            <a:endParaRPr sz="1450">
              <a:latin typeface="微软雅黑"/>
              <a:cs typeface="微软雅黑"/>
            </a:endParaRPr>
          </a:p>
        </p:txBody>
      </p:sp>
      <p:sp>
        <p:nvSpPr>
          <p:cNvPr id="61" name="object 61"/>
          <p:cNvSpPr txBox="1"/>
          <p:nvPr/>
        </p:nvSpPr>
        <p:spPr>
          <a:xfrm>
            <a:off x="17994289" y="3368557"/>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69%</a:t>
            </a:r>
            <a:endParaRPr sz="1450">
              <a:latin typeface="微软雅黑"/>
              <a:cs typeface="微软雅黑"/>
            </a:endParaRPr>
          </a:p>
        </p:txBody>
      </p:sp>
      <p:sp>
        <p:nvSpPr>
          <p:cNvPr id="62" name="object 62"/>
          <p:cNvSpPr txBox="1"/>
          <p:nvPr/>
        </p:nvSpPr>
        <p:spPr>
          <a:xfrm>
            <a:off x="2330893" y="3336412"/>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70%</a:t>
            </a:r>
            <a:endParaRPr sz="1450">
              <a:latin typeface="微软雅黑"/>
              <a:cs typeface="微软雅黑"/>
            </a:endParaRPr>
          </a:p>
        </p:txBody>
      </p:sp>
      <p:sp>
        <p:nvSpPr>
          <p:cNvPr id="63" name="object 63"/>
          <p:cNvSpPr txBox="1"/>
          <p:nvPr/>
        </p:nvSpPr>
        <p:spPr>
          <a:xfrm>
            <a:off x="5996645" y="3915661"/>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52%</a:t>
            </a:r>
            <a:endParaRPr sz="1450">
              <a:latin typeface="微软雅黑"/>
              <a:cs typeface="微软雅黑"/>
            </a:endParaRPr>
          </a:p>
        </p:txBody>
      </p:sp>
      <p:sp>
        <p:nvSpPr>
          <p:cNvPr id="64" name="object 64"/>
          <p:cNvSpPr txBox="1"/>
          <p:nvPr/>
        </p:nvSpPr>
        <p:spPr>
          <a:xfrm>
            <a:off x="9662397" y="4140786"/>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45%</a:t>
            </a:r>
            <a:endParaRPr sz="1450">
              <a:latin typeface="微软雅黑"/>
              <a:cs typeface="微软雅黑"/>
            </a:endParaRPr>
          </a:p>
        </p:txBody>
      </p:sp>
      <p:sp>
        <p:nvSpPr>
          <p:cNvPr id="65" name="object 65"/>
          <p:cNvSpPr txBox="1"/>
          <p:nvPr/>
        </p:nvSpPr>
        <p:spPr>
          <a:xfrm>
            <a:off x="10884455" y="3239871"/>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73%</a:t>
            </a:r>
            <a:endParaRPr sz="1450">
              <a:latin typeface="微软雅黑"/>
              <a:cs typeface="微软雅黑"/>
            </a:endParaRPr>
          </a:p>
        </p:txBody>
      </p:sp>
      <p:sp>
        <p:nvSpPr>
          <p:cNvPr id="66" name="object 66"/>
          <p:cNvSpPr txBox="1"/>
          <p:nvPr/>
        </p:nvSpPr>
        <p:spPr>
          <a:xfrm>
            <a:off x="13328149" y="301443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80%</a:t>
            </a:r>
            <a:endParaRPr sz="1450">
              <a:latin typeface="微软雅黑"/>
              <a:cs typeface="微软雅黑"/>
            </a:endParaRPr>
          </a:p>
        </p:txBody>
      </p:sp>
      <p:sp>
        <p:nvSpPr>
          <p:cNvPr id="67" name="object 67"/>
          <p:cNvSpPr txBox="1"/>
          <p:nvPr/>
        </p:nvSpPr>
        <p:spPr>
          <a:xfrm>
            <a:off x="14550206" y="3368557"/>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69%</a:t>
            </a:r>
            <a:endParaRPr sz="1450">
              <a:latin typeface="微软雅黑"/>
              <a:cs typeface="微软雅黑"/>
            </a:endParaRPr>
          </a:p>
        </p:txBody>
      </p:sp>
      <p:sp>
        <p:nvSpPr>
          <p:cNvPr id="68" name="object 68"/>
          <p:cNvSpPr txBox="1"/>
          <p:nvPr/>
        </p:nvSpPr>
        <p:spPr>
          <a:xfrm>
            <a:off x="15772054" y="3754515"/>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57%</a:t>
            </a:r>
            <a:endParaRPr sz="1450">
              <a:latin typeface="微软雅黑"/>
              <a:cs typeface="微软雅黑"/>
            </a:endParaRPr>
          </a:p>
        </p:txBody>
      </p:sp>
      <p:sp>
        <p:nvSpPr>
          <p:cNvPr id="69" name="object 69"/>
          <p:cNvSpPr txBox="1"/>
          <p:nvPr/>
        </p:nvSpPr>
        <p:spPr>
          <a:xfrm>
            <a:off x="16993902" y="4848722"/>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23%</a:t>
            </a:r>
            <a:endParaRPr sz="1450">
              <a:latin typeface="微软雅黑"/>
              <a:cs typeface="微软雅黑"/>
            </a:endParaRPr>
          </a:p>
        </p:txBody>
      </p:sp>
      <p:sp>
        <p:nvSpPr>
          <p:cNvPr id="70" name="object 70"/>
          <p:cNvSpPr txBox="1"/>
          <p:nvPr/>
        </p:nvSpPr>
        <p:spPr>
          <a:xfrm>
            <a:off x="3774619" y="3400704"/>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68%</a:t>
            </a:r>
            <a:endParaRPr sz="1450">
              <a:latin typeface="微软雅黑"/>
              <a:cs typeface="微软雅黑"/>
            </a:endParaRPr>
          </a:p>
        </p:txBody>
      </p:sp>
      <p:sp>
        <p:nvSpPr>
          <p:cNvPr id="71" name="object 71"/>
          <p:cNvSpPr txBox="1"/>
          <p:nvPr/>
        </p:nvSpPr>
        <p:spPr>
          <a:xfrm>
            <a:off x="4527834" y="3786513"/>
            <a:ext cx="908685" cy="252095"/>
          </a:xfrm>
          <a:prstGeom prst="rect">
            <a:avLst/>
          </a:prstGeom>
        </p:spPr>
        <p:txBody>
          <a:bodyPr vert="horz" wrap="square" lIns="0" tIns="17145" rIns="0" bIns="0" rtlCol="0">
            <a:spAutoFit/>
          </a:bodyPr>
          <a:lstStyle/>
          <a:p>
            <a:pPr marL="38100">
              <a:lnSpc>
                <a:spcPct val="100000"/>
              </a:lnSpc>
              <a:spcBef>
                <a:spcPts val="135"/>
              </a:spcBef>
            </a:pPr>
            <a:r>
              <a:rPr sz="1450" spc="20">
                <a:solidFill>
                  <a:srgbClr val="404040"/>
                </a:solidFill>
                <a:latin typeface="微软雅黑"/>
                <a:cs typeface="微软雅黑"/>
              </a:rPr>
              <a:t>56%</a:t>
            </a:r>
            <a:r>
              <a:rPr sz="1450" spc="-55">
                <a:solidFill>
                  <a:srgbClr val="404040"/>
                </a:solidFill>
                <a:latin typeface="微软雅黑"/>
                <a:cs typeface="微软雅黑"/>
              </a:rPr>
              <a:t> </a:t>
            </a:r>
            <a:r>
              <a:rPr sz="2175" spc="30" baseline="-47892">
                <a:solidFill>
                  <a:srgbClr val="404040"/>
                </a:solidFill>
                <a:latin typeface="微软雅黑"/>
                <a:cs typeface="微软雅黑"/>
              </a:rPr>
              <a:t>51%</a:t>
            </a:r>
            <a:endParaRPr sz="2175" baseline="-47892">
              <a:latin typeface="微软雅黑"/>
              <a:cs typeface="微软雅黑"/>
            </a:endParaRPr>
          </a:p>
        </p:txBody>
      </p:sp>
      <p:sp>
        <p:nvSpPr>
          <p:cNvPr id="72" name="object 72"/>
          <p:cNvSpPr txBox="1"/>
          <p:nvPr/>
        </p:nvSpPr>
        <p:spPr>
          <a:xfrm>
            <a:off x="5749577" y="3400704"/>
            <a:ext cx="908685" cy="252095"/>
          </a:xfrm>
          <a:prstGeom prst="rect">
            <a:avLst/>
          </a:prstGeom>
        </p:spPr>
        <p:txBody>
          <a:bodyPr vert="horz" wrap="square" lIns="0" tIns="17145" rIns="0" bIns="0" rtlCol="0">
            <a:spAutoFit/>
          </a:bodyPr>
          <a:lstStyle/>
          <a:p>
            <a:pPr marL="38100">
              <a:lnSpc>
                <a:spcPct val="100000"/>
              </a:lnSpc>
              <a:spcBef>
                <a:spcPts val="135"/>
              </a:spcBef>
            </a:pPr>
            <a:r>
              <a:rPr sz="2175" spc="30" baseline="-9578">
                <a:solidFill>
                  <a:srgbClr val="404040"/>
                </a:solidFill>
                <a:latin typeface="微软雅黑"/>
                <a:cs typeface="微软雅黑"/>
              </a:rPr>
              <a:t>67%</a:t>
            </a:r>
            <a:r>
              <a:rPr sz="2175" spc="-75" baseline="-9578">
                <a:solidFill>
                  <a:srgbClr val="404040"/>
                </a:solidFill>
                <a:latin typeface="微软雅黑"/>
                <a:cs typeface="微软雅黑"/>
              </a:rPr>
              <a:t> </a:t>
            </a:r>
            <a:r>
              <a:rPr sz="1450" spc="20">
                <a:solidFill>
                  <a:srgbClr val="404040"/>
                </a:solidFill>
                <a:latin typeface="微软雅黑"/>
                <a:cs typeface="微软雅黑"/>
              </a:rPr>
              <a:t>68%</a:t>
            </a:r>
            <a:endParaRPr sz="1450">
              <a:latin typeface="微软雅黑"/>
              <a:cs typeface="微软雅黑"/>
            </a:endParaRPr>
          </a:p>
        </p:txBody>
      </p:sp>
      <p:sp>
        <p:nvSpPr>
          <p:cNvPr id="73" name="object 73"/>
          <p:cNvSpPr txBox="1"/>
          <p:nvPr/>
        </p:nvSpPr>
        <p:spPr>
          <a:xfrm>
            <a:off x="7440371" y="3336412"/>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70%</a:t>
            </a:r>
            <a:endParaRPr sz="1450">
              <a:latin typeface="微软雅黑"/>
              <a:cs typeface="微软雅黑"/>
            </a:endParaRPr>
          </a:p>
        </p:txBody>
      </p:sp>
      <p:sp>
        <p:nvSpPr>
          <p:cNvPr id="74" name="object 74"/>
          <p:cNvSpPr txBox="1"/>
          <p:nvPr/>
        </p:nvSpPr>
        <p:spPr>
          <a:xfrm>
            <a:off x="9884276" y="304668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79%</a:t>
            </a:r>
            <a:endParaRPr sz="1450">
              <a:latin typeface="微软雅黑"/>
              <a:cs typeface="微软雅黑"/>
            </a:endParaRPr>
          </a:p>
        </p:txBody>
      </p:sp>
      <p:sp>
        <p:nvSpPr>
          <p:cNvPr id="75" name="object 75"/>
          <p:cNvSpPr txBox="1"/>
          <p:nvPr/>
        </p:nvSpPr>
        <p:spPr>
          <a:xfrm>
            <a:off x="11106123" y="275716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88%</a:t>
            </a:r>
            <a:endParaRPr sz="1450">
              <a:latin typeface="微软雅黑"/>
              <a:cs typeface="微软雅黑"/>
            </a:endParaRPr>
          </a:p>
        </p:txBody>
      </p:sp>
      <p:sp>
        <p:nvSpPr>
          <p:cNvPr id="76" name="object 76"/>
          <p:cNvSpPr txBox="1"/>
          <p:nvPr/>
        </p:nvSpPr>
        <p:spPr>
          <a:xfrm>
            <a:off x="13550029" y="2627010"/>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94%</a:t>
            </a:r>
            <a:endParaRPr sz="1450">
              <a:latin typeface="微软雅黑"/>
              <a:cs typeface="微软雅黑"/>
            </a:endParaRPr>
          </a:p>
        </p:txBody>
      </p:sp>
      <p:sp>
        <p:nvSpPr>
          <p:cNvPr id="77" name="object 77"/>
          <p:cNvSpPr txBox="1"/>
          <p:nvPr/>
        </p:nvSpPr>
        <p:spPr>
          <a:xfrm>
            <a:off x="15993721" y="397995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50%</a:t>
            </a:r>
            <a:endParaRPr sz="1450">
              <a:latin typeface="微软雅黑"/>
              <a:cs typeface="微软雅黑"/>
            </a:endParaRPr>
          </a:p>
        </p:txBody>
      </p:sp>
      <p:sp>
        <p:nvSpPr>
          <p:cNvPr id="78" name="object 78"/>
          <p:cNvSpPr txBox="1"/>
          <p:nvPr/>
        </p:nvSpPr>
        <p:spPr>
          <a:xfrm>
            <a:off x="18437628" y="3175014"/>
            <a:ext cx="41465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404040"/>
                </a:solidFill>
                <a:latin typeface="微软雅黑"/>
                <a:cs typeface="微软雅黑"/>
              </a:rPr>
              <a:t>75%</a:t>
            </a:r>
            <a:endParaRPr sz="1450">
              <a:latin typeface="微软雅黑"/>
              <a:cs typeface="微软雅黑"/>
            </a:endParaRPr>
          </a:p>
        </p:txBody>
      </p:sp>
      <p:sp>
        <p:nvSpPr>
          <p:cNvPr id="79" name="object 79"/>
          <p:cNvSpPr txBox="1"/>
          <p:nvPr/>
        </p:nvSpPr>
        <p:spPr>
          <a:xfrm>
            <a:off x="2774440" y="3753572"/>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57%</a:t>
            </a:r>
            <a:endParaRPr sz="1450">
              <a:latin typeface="微软雅黑"/>
              <a:cs typeface="微软雅黑"/>
            </a:endParaRPr>
          </a:p>
        </p:txBody>
      </p:sp>
      <p:sp>
        <p:nvSpPr>
          <p:cNvPr id="80" name="object 80"/>
          <p:cNvSpPr txBox="1"/>
          <p:nvPr/>
        </p:nvSpPr>
        <p:spPr>
          <a:xfrm>
            <a:off x="3514955" y="3596258"/>
            <a:ext cx="1699895" cy="252095"/>
          </a:xfrm>
          <a:prstGeom prst="rect">
            <a:avLst/>
          </a:prstGeom>
        </p:spPr>
        <p:txBody>
          <a:bodyPr vert="horz" wrap="square" lIns="0" tIns="17145" rIns="0" bIns="0" rtlCol="0">
            <a:spAutoFit/>
          </a:bodyPr>
          <a:lstStyle/>
          <a:p>
            <a:pPr marL="50800">
              <a:lnSpc>
                <a:spcPct val="100000"/>
              </a:lnSpc>
              <a:spcBef>
                <a:spcPts val="135"/>
              </a:spcBef>
              <a:tabLst>
                <a:tab pos="1271905"/>
              </a:tabLst>
            </a:pPr>
            <a:r>
              <a:rPr sz="2175" spc="30" baseline="-19157">
                <a:solidFill>
                  <a:srgbClr val="404040"/>
                </a:solidFill>
                <a:latin typeface="微软雅黑"/>
                <a:cs typeface="微软雅黑"/>
              </a:rPr>
              <a:t>60%</a:t>
            </a:r>
            <a:r>
              <a:rPr sz="2175" spc="-7" baseline="-19157">
                <a:solidFill>
                  <a:srgbClr val="404040"/>
                </a:solidFill>
                <a:latin typeface="微软雅黑"/>
                <a:cs typeface="微软雅黑"/>
              </a:rPr>
              <a:t> </a:t>
            </a:r>
            <a:r>
              <a:rPr sz="1450" spc="20">
                <a:solidFill>
                  <a:srgbClr val="404040"/>
                </a:solidFill>
                <a:latin typeface="微软雅黑"/>
                <a:cs typeface="微软雅黑"/>
              </a:rPr>
              <a:t>62%	62%</a:t>
            </a:r>
            <a:endParaRPr sz="1450">
              <a:latin typeface="微软雅黑"/>
              <a:cs typeface="微软雅黑"/>
            </a:endParaRPr>
          </a:p>
        </p:txBody>
      </p:sp>
      <p:sp>
        <p:nvSpPr>
          <p:cNvPr id="81" name="object 81"/>
          <p:cNvSpPr txBox="1"/>
          <p:nvPr/>
        </p:nvSpPr>
        <p:spPr>
          <a:xfrm>
            <a:off x="5218135" y="3320287"/>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70%</a:t>
            </a:r>
            <a:endParaRPr sz="1450">
              <a:latin typeface="微软雅黑"/>
              <a:cs typeface="微软雅黑"/>
            </a:endParaRPr>
          </a:p>
        </p:txBody>
      </p:sp>
      <p:sp>
        <p:nvSpPr>
          <p:cNvPr id="82" name="object 82"/>
          <p:cNvSpPr txBox="1"/>
          <p:nvPr/>
        </p:nvSpPr>
        <p:spPr>
          <a:xfrm>
            <a:off x="6440192" y="3624885"/>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61%</a:t>
            </a:r>
            <a:endParaRPr sz="1450">
              <a:latin typeface="微软雅黑"/>
              <a:cs typeface="微软雅黑"/>
            </a:endParaRPr>
          </a:p>
        </p:txBody>
      </p:sp>
      <p:sp>
        <p:nvSpPr>
          <p:cNvPr id="83" name="object 83"/>
          <p:cNvSpPr txBox="1"/>
          <p:nvPr/>
        </p:nvSpPr>
        <p:spPr>
          <a:xfrm>
            <a:off x="7193302" y="3592007"/>
            <a:ext cx="908685" cy="252095"/>
          </a:xfrm>
          <a:prstGeom prst="rect">
            <a:avLst/>
          </a:prstGeom>
        </p:spPr>
        <p:txBody>
          <a:bodyPr vert="horz" wrap="square" lIns="0" tIns="17145" rIns="0" bIns="0" rtlCol="0">
            <a:spAutoFit/>
          </a:bodyPr>
          <a:lstStyle/>
          <a:p>
            <a:pPr marL="38100">
              <a:lnSpc>
                <a:spcPct val="100000"/>
              </a:lnSpc>
              <a:spcBef>
                <a:spcPts val="135"/>
              </a:spcBef>
            </a:pPr>
            <a:r>
              <a:rPr sz="2175" spc="30" baseline="-19157">
                <a:solidFill>
                  <a:srgbClr val="404040"/>
                </a:solidFill>
                <a:latin typeface="微软雅黑"/>
                <a:cs typeface="微软雅黑"/>
              </a:rPr>
              <a:t>60%</a:t>
            </a:r>
            <a:r>
              <a:rPr sz="2175" spc="-75" baseline="-19157">
                <a:solidFill>
                  <a:srgbClr val="404040"/>
                </a:solidFill>
                <a:latin typeface="微软雅黑"/>
                <a:cs typeface="微软雅黑"/>
              </a:rPr>
              <a:t> </a:t>
            </a:r>
            <a:r>
              <a:rPr sz="1450" spc="20">
                <a:solidFill>
                  <a:srgbClr val="404040"/>
                </a:solidFill>
                <a:latin typeface="微软雅黑"/>
                <a:cs typeface="微软雅黑"/>
              </a:rPr>
              <a:t>62%</a:t>
            </a:r>
            <a:endParaRPr sz="1450">
              <a:latin typeface="微软雅黑"/>
              <a:cs typeface="微软雅黑"/>
            </a:endParaRPr>
          </a:p>
        </p:txBody>
      </p:sp>
      <p:sp>
        <p:nvSpPr>
          <p:cNvPr id="84" name="object 84"/>
          <p:cNvSpPr txBox="1"/>
          <p:nvPr/>
        </p:nvSpPr>
        <p:spPr>
          <a:xfrm>
            <a:off x="8415150" y="3334632"/>
            <a:ext cx="908685" cy="252095"/>
          </a:xfrm>
          <a:prstGeom prst="rect">
            <a:avLst/>
          </a:prstGeom>
        </p:spPr>
        <p:txBody>
          <a:bodyPr vert="horz" wrap="square" lIns="0" tIns="17145" rIns="0" bIns="0" rtlCol="0">
            <a:spAutoFit/>
          </a:bodyPr>
          <a:lstStyle/>
          <a:p>
            <a:pPr marL="38100">
              <a:lnSpc>
                <a:spcPct val="100000"/>
              </a:lnSpc>
              <a:spcBef>
                <a:spcPts val="135"/>
              </a:spcBef>
            </a:pPr>
            <a:r>
              <a:rPr sz="2175" spc="-405" baseline="-49808">
                <a:solidFill>
                  <a:srgbClr val="404040"/>
                </a:solidFill>
                <a:latin typeface="微软雅黑"/>
                <a:cs typeface="微软雅黑"/>
              </a:rPr>
              <a:t>65%</a:t>
            </a:r>
            <a:r>
              <a:rPr sz="2175" spc="-405" baseline="-19157">
                <a:solidFill>
                  <a:srgbClr val="404040"/>
                </a:solidFill>
                <a:latin typeface="微软雅黑"/>
                <a:cs typeface="微软雅黑"/>
              </a:rPr>
              <a:t>68%</a:t>
            </a:r>
            <a:r>
              <a:rPr sz="1450" spc="-270">
                <a:solidFill>
                  <a:srgbClr val="404040"/>
                </a:solidFill>
                <a:latin typeface="微软雅黑"/>
                <a:cs typeface="微软雅黑"/>
              </a:rPr>
              <a:t>70%</a:t>
            </a:r>
            <a:endParaRPr sz="1450">
              <a:latin typeface="微软雅黑"/>
              <a:cs typeface="微软雅黑"/>
            </a:endParaRPr>
          </a:p>
        </p:txBody>
      </p:sp>
      <p:sp>
        <p:nvSpPr>
          <p:cNvPr id="85" name="object 85"/>
          <p:cNvSpPr txBox="1"/>
          <p:nvPr/>
        </p:nvSpPr>
        <p:spPr>
          <a:xfrm>
            <a:off x="10105945" y="3491695"/>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65%</a:t>
            </a:r>
            <a:endParaRPr sz="1450">
              <a:latin typeface="微软雅黑"/>
              <a:cs typeface="微软雅黑"/>
            </a:endParaRPr>
          </a:p>
        </p:txBody>
      </p:sp>
      <p:sp>
        <p:nvSpPr>
          <p:cNvPr id="86" name="object 86"/>
          <p:cNvSpPr txBox="1"/>
          <p:nvPr/>
        </p:nvSpPr>
        <p:spPr>
          <a:xfrm>
            <a:off x="11327792" y="3939807"/>
            <a:ext cx="41465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404040"/>
                </a:solidFill>
                <a:latin typeface="微软雅黑"/>
                <a:cs typeface="微软雅黑"/>
              </a:rPr>
              <a:t>51%</a:t>
            </a:r>
            <a:endParaRPr sz="1450">
              <a:latin typeface="微软雅黑"/>
              <a:cs typeface="微软雅黑"/>
            </a:endParaRPr>
          </a:p>
        </p:txBody>
      </p:sp>
      <p:sp>
        <p:nvSpPr>
          <p:cNvPr id="87" name="object 87"/>
          <p:cNvSpPr txBox="1"/>
          <p:nvPr/>
        </p:nvSpPr>
        <p:spPr>
          <a:xfrm>
            <a:off x="12080902" y="3561536"/>
            <a:ext cx="908685" cy="252095"/>
          </a:xfrm>
          <a:prstGeom prst="rect">
            <a:avLst/>
          </a:prstGeom>
        </p:spPr>
        <p:txBody>
          <a:bodyPr vert="horz" wrap="square" lIns="0" tIns="17145" rIns="0" bIns="0" rtlCol="0">
            <a:spAutoFit/>
          </a:bodyPr>
          <a:lstStyle/>
          <a:p>
            <a:pPr marL="38100">
              <a:lnSpc>
                <a:spcPct val="100000"/>
              </a:lnSpc>
              <a:spcBef>
                <a:spcPts val="135"/>
              </a:spcBef>
            </a:pPr>
            <a:r>
              <a:rPr sz="2175" spc="-405" baseline="-28735">
                <a:solidFill>
                  <a:srgbClr val="404040"/>
                </a:solidFill>
                <a:latin typeface="微软雅黑"/>
                <a:cs typeface="微软雅黑"/>
              </a:rPr>
              <a:t>60%</a:t>
            </a:r>
            <a:r>
              <a:rPr sz="1450" spc="-270">
                <a:solidFill>
                  <a:srgbClr val="404040"/>
                </a:solidFill>
                <a:latin typeface="微软雅黑"/>
                <a:cs typeface="微软雅黑"/>
              </a:rPr>
              <a:t>63%</a:t>
            </a:r>
            <a:r>
              <a:rPr sz="2175" spc="-405" baseline="-22988">
                <a:solidFill>
                  <a:srgbClr val="404040"/>
                </a:solidFill>
                <a:latin typeface="微软雅黑"/>
                <a:cs typeface="微软雅黑"/>
              </a:rPr>
              <a:t>61%</a:t>
            </a:r>
            <a:endParaRPr sz="2175" baseline="-22988">
              <a:latin typeface="微软雅黑"/>
              <a:cs typeface="微软雅黑"/>
            </a:endParaRPr>
          </a:p>
        </p:txBody>
      </p:sp>
      <p:sp>
        <p:nvSpPr>
          <p:cNvPr id="88" name="object 88"/>
          <p:cNvSpPr txBox="1"/>
          <p:nvPr/>
        </p:nvSpPr>
        <p:spPr>
          <a:xfrm>
            <a:off x="13771697" y="3797550"/>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56%</a:t>
            </a:r>
            <a:endParaRPr sz="1450">
              <a:latin typeface="微软雅黑"/>
              <a:cs typeface="微软雅黑"/>
            </a:endParaRPr>
          </a:p>
        </p:txBody>
      </p:sp>
      <p:sp>
        <p:nvSpPr>
          <p:cNvPr id="89" name="object 89"/>
          <p:cNvSpPr txBox="1"/>
          <p:nvPr/>
        </p:nvSpPr>
        <p:spPr>
          <a:xfrm>
            <a:off x="18659191" y="4400673"/>
            <a:ext cx="41465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404040"/>
                </a:solidFill>
                <a:latin typeface="微软雅黑"/>
                <a:cs typeface="微软雅黑"/>
              </a:rPr>
              <a:t>37%</a:t>
            </a:r>
            <a:endParaRPr sz="1450">
              <a:latin typeface="微软雅黑"/>
              <a:cs typeface="微软雅黑"/>
            </a:endParaRPr>
          </a:p>
        </p:txBody>
      </p:sp>
      <p:sp>
        <p:nvSpPr>
          <p:cNvPr id="90" name="object 90"/>
          <p:cNvSpPr txBox="1"/>
          <p:nvPr/>
        </p:nvSpPr>
        <p:spPr>
          <a:xfrm>
            <a:off x="1446313" y="2791612"/>
            <a:ext cx="1520825" cy="3243580"/>
          </a:xfrm>
          <a:prstGeom prst="rect">
            <a:avLst/>
          </a:prstGeom>
        </p:spPr>
        <p:txBody>
          <a:bodyPr vert="horz" wrap="square" lIns="0" tIns="112395" rIns="0" bIns="0" rtlCol="0">
            <a:spAutoFit/>
          </a:bodyPr>
          <a:lstStyle/>
          <a:p>
            <a:pPr marL="12700">
              <a:lnSpc>
                <a:spcPct val="100000"/>
              </a:lnSpc>
              <a:spcBef>
                <a:spcPts val="885"/>
              </a:spcBef>
            </a:pPr>
            <a:r>
              <a:rPr sz="1450" spc="20">
                <a:solidFill>
                  <a:srgbClr val="585858"/>
                </a:solidFill>
                <a:latin typeface="微软雅黑"/>
                <a:cs typeface="微软雅黑"/>
              </a:rPr>
              <a:t>90%</a:t>
            </a:r>
            <a:endParaRPr sz="1450">
              <a:latin typeface="微软雅黑"/>
              <a:cs typeface="微软雅黑"/>
            </a:endParaRPr>
          </a:p>
          <a:p>
            <a:pPr marL="12700">
              <a:lnSpc>
                <a:spcPct val="100000"/>
              </a:lnSpc>
              <a:spcBef>
                <a:spcPts val="795"/>
              </a:spcBef>
            </a:pPr>
            <a:r>
              <a:rPr sz="1450" spc="20">
                <a:solidFill>
                  <a:srgbClr val="585858"/>
                </a:solidFill>
                <a:latin typeface="微软雅黑"/>
                <a:cs typeface="微软雅黑"/>
              </a:rPr>
              <a:t>80%</a:t>
            </a:r>
            <a:endParaRPr sz="1450">
              <a:latin typeface="微软雅黑"/>
              <a:cs typeface="微软雅黑"/>
            </a:endParaRPr>
          </a:p>
          <a:p>
            <a:pPr marL="12700">
              <a:lnSpc>
                <a:spcPct val="100000"/>
              </a:lnSpc>
              <a:spcBef>
                <a:spcPts val="795"/>
              </a:spcBef>
              <a:tabLst>
                <a:tab pos="675640"/>
              </a:tabLst>
            </a:pPr>
            <a:r>
              <a:rPr sz="1450" spc="20">
                <a:solidFill>
                  <a:srgbClr val="585858"/>
                </a:solidFill>
                <a:latin typeface="微软雅黑"/>
                <a:cs typeface="微软雅黑"/>
              </a:rPr>
              <a:t>70%	</a:t>
            </a:r>
            <a:r>
              <a:rPr sz="1450" spc="20">
                <a:solidFill>
                  <a:srgbClr val="404040"/>
                </a:solidFill>
                <a:latin typeface="微软雅黑"/>
                <a:cs typeface="微软雅黑"/>
              </a:rPr>
              <a:t>64%</a:t>
            </a:r>
            <a:r>
              <a:rPr sz="1450" spc="-70">
                <a:solidFill>
                  <a:srgbClr val="404040"/>
                </a:solidFill>
                <a:latin typeface="微软雅黑"/>
                <a:cs typeface="微软雅黑"/>
              </a:rPr>
              <a:t> </a:t>
            </a:r>
            <a:r>
              <a:rPr sz="1450" spc="20">
                <a:solidFill>
                  <a:srgbClr val="404040"/>
                </a:solidFill>
                <a:latin typeface="微软雅黑"/>
                <a:cs typeface="微软雅黑"/>
              </a:rPr>
              <a:t>64%</a:t>
            </a:r>
            <a:endParaRPr sz="1450">
              <a:latin typeface="微软雅黑"/>
              <a:cs typeface="微软雅黑"/>
            </a:endParaRPr>
          </a:p>
          <a:p>
            <a:pPr marL="12700">
              <a:lnSpc>
                <a:spcPct val="100000"/>
              </a:lnSpc>
              <a:spcBef>
                <a:spcPts val="795"/>
              </a:spcBef>
            </a:pPr>
            <a:r>
              <a:rPr sz="1450" spc="20">
                <a:solidFill>
                  <a:srgbClr val="585858"/>
                </a:solidFill>
                <a:latin typeface="微软雅黑"/>
                <a:cs typeface="微软雅黑"/>
              </a:rPr>
              <a:t>60%</a:t>
            </a:r>
            <a:endParaRPr sz="1450">
              <a:latin typeface="微软雅黑"/>
              <a:cs typeface="微软雅黑"/>
            </a:endParaRPr>
          </a:p>
          <a:p>
            <a:pPr marL="12700">
              <a:lnSpc>
                <a:spcPct val="100000"/>
              </a:lnSpc>
              <a:spcBef>
                <a:spcPts val="790"/>
              </a:spcBef>
            </a:pPr>
            <a:r>
              <a:rPr sz="1450" spc="20">
                <a:solidFill>
                  <a:srgbClr val="585858"/>
                </a:solidFill>
                <a:latin typeface="微软雅黑"/>
                <a:cs typeface="微软雅黑"/>
              </a:rPr>
              <a:t>50%</a:t>
            </a:r>
            <a:endParaRPr sz="1450">
              <a:latin typeface="微软雅黑"/>
              <a:cs typeface="微软雅黑"/>
            </a:endParaRPr>
          </a:p>
          <a:p>
            <a:pPr marL="12700">
              <a:lnSpc>
                <a:spcPct val="100000"/>
              </a:lnSpc>
              <a:spcBef>
                <a:spcPts val="795"/>
              </a:spcBef>
            </a:pPr>
            <a:r>
              <a:rPr sz="1450" spc="20">
                <a:solidFill>
                  <a:srgbClr val="585858"/>
                </a:solidFill>
                <a:latin typeface="微软雅黑"/>
                <a:cs typeface="微软雅黑"/>
              </a:rPr>
              <a:t>40%</a:t>
            </a:r>
            <a:endParaRPr sz="1450">
              <a:latin typeface="微软雅黑"/>
              <a:cs typeface="微软雅黑"/>
            </a:endParaRPr>
          </a:p>
          <a:p>
            <a:pPr marL="12700">
              <a:lnSpc>
                <a:spcPct val="100000"/>
              </a:lnSpc>
              <a:spcBef>
                <a:spcPts val="795"/>
              </a:spcBef>
            </a:pPr>
            <a:r>
              <a:rPr sz="1450" spc="15">
                <a:solidFill>
                  <a:srgbClr val="585858"/>
                </a:solidFill>
                <a:latin typeface="微软雅黑"/>
                <a:cs typeface="微软雅黑"/>
              </a:rPr>
              <a:t>30%</a:t>
            </a:r>
            <a:endParaRPr sz="1450">
              <a:latin typeface="微软雅黑"/>
              <a:cs typeface="微软雅黑"/>
            </a:endParaRPr>
          </a:p>
          <a:p>
            <a:pPr marL="12700">
              <a:lnSpc>
                <a:spcPct val="100000"/>
              </a:lnSpc>
              <a:spcBef>
                <a:spcPts val="795"/>
              </a:spcBef>
            </a:pPr>
            <a:r>
              <a:rPr sz="1450" spc="20">
                <a:solidFill>
                  <a:srgbClr val="585858"/>
                </a:solidFill>
                <a:latin typeface="微软雅黑"/>
                <a:cs typeface="微软雅黑"/>
              </a:rPr>
              <a:t>20%</a:t>
            </a:r>
            <a:endParaRPr sz="1450">
              <a:latin typeface="微软雅黑"/>
              <a:cs typeface="微软雅黑"/>
            </a:endParaRPr>
          </a:p>
          <a:p>
            <a:pPr marL="12700">
              <a:lnSpc>
                <a:spcPct val="100000"/>
              </a:lnSpc>
              <a:spcBef>
                <a:spcPts val="795"/>
              </a:spcBef>
            </a:pPr>
            <a:r>
              <a:rPr sz="1450" spc="20">
                <a:solidFill>
                  <a:srgbClr val="585858"/>
                </a:solidFill>
                <a:latin typeface="微软雅黑"/>
                <a:cs typeface="微软雅黑"/>
              </a:rPr>
              <a:t>10%</a:t>
            </a:r>
            <a:endParaRPr sz="1450">
              <a:latin typeface="微软雅黑"/>
              <a:cs typeface="微软雅黑"/>
            </a:endParaRPr>
          </a:p>
          <a:p>
            <a:pPr marL="123189">
              <a:lnSpc>
                <a:spcPct val="100000"/>
              </a:lnSpc>
              <a:spcBef>
                <a:spcPts val="790"/>
              </a:spcBef>
            </a:pPr>
            <a:r>
              <a:rPr sz="1450" spc="25">
                <a:solidFill>
                  <a:srgbClr val="585858"/>
                </a:solidFill>
                <a:latin typeface="微软雅黑"/>
                <a:cs typeface="微软雅黑"/>
              </a:rPr>
              <a:t>0%</a:t>
            </a:r>
            <a:endParaRPr sz="1450">
              <a:latin typeface="微软雅黑"/>
              <a:cs typeface="微软雅黑"/>
            </a:endParaRPr>
          </a:p>
        </p:txBody>
      </p:sp>
      <p:sp>
        <p:nvSpPr>
          <p:cNvPr id="91" name="object 91"/>
          <p:cNvSpPr txBox="1"/>
          <p:nvPr/>
        </p:nvSpPr>
        <p:spPr>
          <a:xfrm>
            <a:off x="1335740" y="2565650"/>
            <a:ext cx="525145" cy="252095"/>
          </a:xfrm>
          <a:prstGeom prst="rect">
            <a:avLst/>
          </a:prstGeom>
        </p:spPr>
        <p:txBody>
          <a:bodyPr vert="horz" wrap="square" lIns="0" tIns="17145" rIns="0" bIns="0" rtlCol="0">
            <a:spAutoFit/>
          </a:bodyPr>
          <a:lstStyle/>
          <a:p>
            <a:pPr marL="12700">
              <a:lnSpc>
                <a:spcPct val="100000"/>
              </a:lnSpc>
              <a:spcBef>
                <a:spcPts val="135"/>
              </a:spcBef>
            </a:pPr>
            <a:r>
              <a:rPr sz="1450" spc="20">
                <a:solidFill>
                  <a:srgbClr val="585858"/>
                </a:solidFill>
                <a:latin typeface="微软雅黑"/>
                <a:cs typeface="微软雅黑"/>
              </a:rPr>
              <a:t>100%</a:t>
            </a:r>
            <a:endParaRPr sz="1450">
              <a:latin typeface="微软雅黑"/>
              <a:cs typeface="微软雅黑"/>
            </a:endParaRPr>
          </a:p>
        </p:txBody>
      </p:sp>
      <p:sp>
        <p:nvSpPr>
          <p:cNvPr id="92" name="object 92"/>
          <p:cNvSpPr/>
          <p:nvPr/>
        </p:nvSpPr>
        <p:spPr>
          <a:xfrm>
            <a:off x="2343279" y="6128295"/>
            <a:ext cx="367030" cy="371475"/>
          </a:xfrm>
          <a:custGeom>
            <a:rect l="l" t="t" r="r" b="b"/>
            <a:pathLst>
              <a:path w="367030" h="371475">
                <a:moveTo>
                  <a:pt x="35391" y="211197"/>
                </a:moveTo>
                <a:lnTo>
                  <a:pt x="0" y="246589"/>
                </a:lnTo>
                <a:lnTo>
                  <a:pt x="70992" y="317686"/>
                </a:lnTo>
                <a:lnTo>
                  <a:pt x="83596" y="331408"/>
                </a:lnTo>
                <a:lnTo>
                  <a:pt x="93452" y="344924"/>
                </a:lnTo>
                <a:lnTo>
                  <a:pt x="100559" y="358223"/>
                </a:lnTo>
                <a:lnTo>
                  <a:pt x="104918" y="371297"/>
                </a:lnTo>
                <a:lnTo>
                  <a:pt x="109944" y="370774"/>
                </a:lnTo>
                <a:lnTo>
                  <a:pt x="114970" y="370669"/>
                </a:lnTo>
                <a:lnTo>
                  <a:pt x="119962" y="370669"/>
                </a:lnTo>
                <a:lnTo>
                  <a:pt x="115281" y="356208"/>
                </a:lnTo>
                <a:lnTo>
                  <a:pt x="107719" y="341573"/>
                </a:lnTo>
                <a:lnTo>
                  <a:pt x="97290" y="326879"/>
                </a:lnTo>
                <a:lnTo>
                  <a:pt x="83976" y="312137"/>
                </a:lnTo>
                <a:lnTo>
                  <a:pt x="92822" y="303236"/>
                </a:lnTo>
                <a:lnTo>
                  <a:pt x="75076" y="303236"/>
                </a:lnTo>
                <a:lnTo>
                  <a:pt x="50888" y="279049"/>
                </a:lnTo>
                <a:lnTo>
                  <a:pt x="59788" y="270148"/>
                </a:lnTo>
                <a:lnTo>
                  <a:pt x="41988" y="270148"/>
                </a:lnTo>
                <a:lnTo>
                  <a:pt x="18324" y="246484"/>
                </a:lnTo>
                <a:lnTo>
                  <a:pt x="35391" y="229417"/>
                </a:lnTo>
                <a:lnTo>
                  <a:pt x="53593" y="229417"/>
                </a:lnTo>
                <a:lnTo>
                  <a:pt x="35391" y="211197"/>
                </a:lnTo>
                <a:close/>
              </a:path>
              <a:path w="367030" h="371475">
                <a:moveTo>
                  <a:pt x="119962" y="370669"/>
                </a:moveTo>
                <a:lnTo>
                  <a:pt x="114970" y="370669"/>
                </a:lnTo>
                <a:lnTo>
                  <a:pt x="119996" y="370774"/>
                </a:lnTo>
                <a:close/>
              </a:path>
              <a:path w="367030" h="371475">
                <a:moveTo>
                  <a:pt x="119181" y="295069"/>
                </a:moveTo>
                <a:lnTo>
                  <a:pt x="100939" y="295069"/>
                </a:lnTo>
                <a:lnTo>
                  <a:pt x="130257" y="324388"/>
                </a:lnTo>
                <a:lnTo>
                  <a:pt x="134550" y="328576"/>
                </a:lnTo>
                <a:lnTo>
                  <a:pt x="134550" y="332764"/>
                </a:lnTo>
                <a:lnTo>
                  <a:pt x="130571" y="336848"/>
                </a:lnTo>
                <a:lnTo>
                  <a:pt x="128163" y="339151"/>
                </a:lnTo>
                <a:lnTo>
                  <a:pt x="124184" y="342607"/>
                </a:lnTo>
                <a:lnTo>
                  <a:pt x="118635" y="347109"/>
                </a:lnTo>
                <a:lnTo>
                  <a:pt x="122718" y="349727"/>
                </a:lnTo>
                <a:lnTo>
                  <a:pt x="126488" y="352450"/>
                </a:lnTo>
                <a:lnTo>
                  <a:pt x="130153" y="355486"/>
                </a:lnTo>
                <a:lnTo>
                  <a:pt x="138110" y="347947"/>
                </a:lnTo>
                <a:lnTo>
                  <a:pt x="148339" y="328576"/>
                </a:lnTo>
                <a:lnTo>
                  <a:pt x="146469" y="323478"/>
                </a:lnTo>
                <a:lnTo>
                  <a:pt x="142089" y="318000"/>
                </a:lnTo>
                <a:lnTo>
                  <a:pt x="119181" y="295069"/>
                </a:lnTo>
                <a:close/>
              </a:path>
              <a:path w="367030" h="371475">
                <a:moveTo>
                  <a:pt x="86125" y="261981"/>
                </a:moveTo>
                <a:lnTo>
                  <a:pt x="67956" y="261981"/>
                </a:lnTo>
                <a:lnTo>
                  <a:pt x="92143" y="286169"/>
                </a:lnTo>
                <a:lnTo>
                  <a:pt x="75076" y="303236"/>
                </a:lnTo>
                <a:lnTo>
                  <a:pt x="92822" y="303236"/>
                </a:lnTo>
                <a:lnTo>
                  <a:pt x="100939" y="295069"/>
                </a:lnTo>
                <a:lnTo>
                  <a:pt x="119181" y="295069"/>
                </a:lnTo>
                <a:lnTo>
                  <a:pt x="86125" y="261981"/>
                </a:lnTo>
                <a:close/>
              </a:path>
              <a:path w="367030" h="371475">
                <a:moveTo>
                  <a:pt x="170466" y="247427"/>
                </a:moveTo>
                <a:lnTo>
                  <a:pt x="151199" y="247427"/>
                </a:lnTo>
                <a:lnTo>
                  <a:pt x="197166" y="293394"/>
                </a:lnTo>
                <a:lnTo>
                  <a:pt x="206799" y="283760"/>
                </a:lnTo>
                <a:lnTo>
                  <a:pt x="170466" y="247427"/>
                </a:lnTo>
                <a:close/>
              </a:path>
              <a:path w="367030" h="371475">
                <a:moveTo>
                  <a:pt x="78322" y="155283"/>
                </a:moveTo>
                <a:lnTo>
                  <a:pt x="68689" y="164916"/>
                </a:lnTo>
                <a:lnTo>
                  <a:pt x="94447" y="190674"/>
                </a:lnTo>
                <a:lnTo>
                  <a:pt x="65233" y="219993"/>
                </a:lnTo>
                <a:lnTo>
                  <a:pt x="128163" y="282923"/>
                </a:lnTo>
                <a:lnTo>
                  <a:pt x="137587" y="273604"/>
                </a:lnTo>
                <a:lnTo>
                  <a:pt x="131304" y="267321"/>
                </a:lnTo>
                <a:lnTo>
                  <a:pt x="140414" y="258212"/>
                </a:lnTo>
                <a:lnTo>
                  <a:pt x="122195" y="258212"/>
                </a:lnTo>
                <a:lnTo>
                  <a:pt x="83662" y="219679"/>
                </a:lnTo>
                <a:lnTo>
                  <a:pt x="103557" y="199784"/>
                </a:lnTo>
                <a:lnTo>
                  <a:pt x="122823" y="199784"/>
                </a:lnTo>
                <a:lnTo>
                  <a:pt x="113190" y="190151"/>
                </a:lnTo>
                <a:lnTo>
                  <a:pt x="122299" y="181041"/>
                </a:lnTo>
                <a:lnTo>
                  <a:pt x="104080" y="181041"/>
                </a:lnTo>
                <a:lnTo>
                  <a:pt x="78322" y="155283"/>
                </a:lnTo>
                <a:close/>
              </a:path>
              <a:path w="367030" h="371475">
                <a:moveTo>
                  <a:pt x="53593" y="229417"/>
                </a:moveTo>
                <a:lnTo>
                  <a:pt x="35391" y="229417"/>
                </a:lnTo>
                <a:lnTo>
                  <a:pt x="59055" y="253186"/>
                </a:lnTo>
                <a:lnTo>
                  <a:pt x="41988" y="270148"/>
                </a:lnTo>
                <a:lnTo>
                  <a:pt x="59788" y="270148"/>
                </a:lnTo>
                <a:lnTo>
                  <a:pt x="67956" y="261981"/>
                </a:lnTo>
                <a:lnTo>
                  <a:pt x="86125" y="261981"/>
                </a:lnTo>
                <a:lnTo>
                  <a:pt x="53593" y="229417"/>
                </a:lnTo>
                <a:close/>
              </a:path>
              <a:path w="367030" h="371475">
                <a:moveTo>
                  <a:pt x="122823" y="199784"/>
                </a:moveTo>
                <a:lnTo>
                  <a:pt x="103557" y="199784"/>
                </a:lnTo>
                <a:lnTo>
                  <a:pt x="142089" y="238317"/>
                </a:lnTo>
                <a:lnTo>
                  <a:pt x="122195" y="258212"/>
                </a:lnTo>
                <a:lnTo>
                  <a:pt x="140414" y="258212"/>
                </a:lnTo>
                <a:lnTo>
                  <a:pt x="151199" y="247427"/>
                </a:lnTo>
                <a:lnTo>
                  <a:pt x="170466" y="247427"/>
                </a:lnTo>
                <a:lnTo>
                  <a:pt x="160832" y="237793"/>
                </a:lnTo>
                <a:lnTo>
                  <a:pt x="169942" y="228684"/>
                </a:lnTo>
                <a:lnTo>
                  <a:pt x="151723" y="228684"/>
                </a:lnTo>
                <a:lnTo>
                  <a:pt x="122823" y="199784"/>
                </a:lnTo>
                <a:close/>
              </a:path>
              <a:path w="367030" h="371475">
                <a:moveTo>
                  <a:pt x="229547" y="174759"/>
                </a:moveTo>
                <a:lnTo>
                  <a:pt x="212349" y="174759"/>
                </a:lnTo>
                <a:lnTo>
                  <a:pt x="223658" y="189701"/>
                </a:lnTo>
                <a:lnTo>
                  <a:pt x="232139" y="204378"/>
                </a:lnTo>
                <a:lnTo>
                  <a:pt x="237793" y="218800"/>
                </a:lnTo>
                <a:lnTo>
                  <a:pt x="240620" y="232977"/>
                </a:lnTo>
                <a:lnTo>
                  <a:pt x="246275" y="233081"/>
                </a:lnTo>
                <a:lnTo>
                  <a:pt x="251510" y="233500"/>
                </a:lnTo>
                <a:lnTo>
                  <a:pt x="256327" y="234443"/>
                </a:lnTo>
                <a:lnTo>
                  <a:pt x="251535" y="213985"/>
                </a:lnTo>
                <a:lnTo>
                  <a:pt x="242178" y="193449"/>
                </a:lnTo>
                <a:lnTo>
                  <a:pt x="229547" y="174759"/>
                </a:lnTo>
                <a:close/>
              </a:path>
              <a:path w="367030" h="371475">
                <a:moveTo>
                  <a:pt x="151901" y="170256"/>
                </a:moveTo>
                <a:lnTo>
                  <a:pt x="133084" y="170256"/>
                </a:lnTo>
                <a:lnTo>
                  <a:pt x="171617" y="208789"/>
                </a:lnTo>
                <a:lnTo>
                  <a:pt x="151723" y="228684"/>
                </a:lnTo>
                <a:lnTo>
                  <a:pt x="169942" y="228684"/>
                </a:lnTo>
                <a:lnTo>
                  <a:pt x="180727" y="217899"/>
                </a:lnTo>
                <a:lnTo>
                  <a:pt x="193187" y="217899"/>
                </a:lnTo>
                <a:lnTo>
                  <a:pt x="196329" y="214757"/>
                </a:lnTo>
                <a:lnTo>
                  <a:pt x="151901" y="170256"/>
                </a:lnTo>
                <a:close/>
              </a:path>
              <a:path w="367030" h="371475">
                <a:moveTo>
                  <a:pt x="193187" y="217899"/>
                </a:moveTo>
                <a:lnTo>
                  <a:pt x="180727" y="217899"/>
                </a:lnTo>
                <a:lnTo>
                  <a:pt x="187010" y="224076"/>
                </a:lnTo>
                <a:lnTo>
                  <a:pt x="193187" y="217899"/>
                </a:lnTo>
                <a:close/>
              </a:path>
              <a:path w="367030" h="371475">
                <a:moveTo>
                  <a:pt x="316639" y="71306"/>
                </a:moveTo>
                <a:lnTo>
                  <a:pt x="235071" y="152979"/>
                </a:lnTo>
                <a:lnTo>
                  <a:pt x="284912" y="202821"/>
                </a:lnTo>
                <a:lnTo>
                  <a:pt x="294022" y="193711"/>
                </a:lnTo>
                <a:lnTo>
                  <a:pt x="289415" y="189104"/>
                </a:lnTo>
                <a:lnTo>
                  <a:pt x="296954" y="181565"/>
                </a:lnTo>
                <a:lnTo>
                  <a:pt x="281876" y="181565"/>
                </a:lnTo>
                <a:lnTo>
                  <a:pt x="270462" y="170151"/>
                </a:lnTo>
                <a:lnTo>
                  <a:pt x="277868" y="162717"/>
                </a:lnTo>
                <a:lnTo>
                  <a:pt x="263028" y="162717"/>
                </a:lnTo>
                <a:lnTo>
                  <a:pt x="251720" y="151409"/>
                </a:lnTo>
                <a:lnTo>
                  <a:pt x="278734" y="124289"/>
                </a:lnTo>
                <a:lnTo>
                  <a:pt x="296954" y="124289"/>
                </a:lnTo>
                <a:lnTo>
                  <a:pt x="287844" y="115179"/>
                </a:lnTo>
                <a:lnTo>
                  <a:pt x="315068" y="87955"/>
                </a:lnTo>
                <a:lnTo>
                  <a:pt x="333288" y="87955"/>
                </a:lnTo>
                <a:lnTo>
                  <a:pt x="316639" y="71306"/>
                </a:lnTo>
                <a:close/>
              </a:path>
              <a:path w="367030" h="371475">
                <a:moveTo>
                  <a:pt x="188580" y="43244"/>
                </a:moveTo>
                <a:lnTo>
                  <a:pt x="183764" y="56647"/>
                </a:lnTo>
                <a:lnTo>
                  <a:pt x="188371" y="57380"/>
                </a:lnTo>
                <a:lnTo>
                  <a:pt x="197376" y="59055"/>
                </a:lnTo>
                <a:lnTo>
                  <a:pt x="147744" y="108792"/>
                </a:lnTo>
                <a:lnTo>
                  <a:pt x="201983" y="163031"/>
                </a:lnTo>
                <a:lnTo>
                  <a:pt x="200018" y="170256"/>
                </a:lnTo>
                <a:lnTo>
                  <a:pt x="197886" y="177481"/>
                </a:lnTo>
                <a:lnTo>
                  <a:pt x="195578" y="184706"/>
                </a:lnTo>
                <a:lnTo>
                  <a:pt x="193083" y="191931"/>
                </a:lnTo>
                <a:lnTo>
                  <a:pt x="206485" y="200412"/>
                </a:lnTo>
                <a:lnTo>
                  <a:pt x="210976" y="180902"/>
                </a:lnTo>
                <a:lnTo>
                  <a:pt x="212349" y="174759"/>
                </a:lnTo>
                <a:lnTo>
                  <a:pt x="229547" y="174759"/>
                </a:lnTo>
                <a:lnTo>
                  <a:pt x="228247" y="172835"/>
                </a:lnTo>
                <a:lnTo>
                  <a:pt x="209731" y="152141"/>
                </a:lnTo>
                <a:lnTo>
                  <a:pt x="165649" y="108059"/>
                </a:lnTo>
                <a:lnTo>
                  <a:pt x="227008" y="46700"/>
                </a:lnTo>
                <a:lnTo>
                  <a:pt x="209731" y="46700"/>
                </a:lnTo>
                <a:lnTo>
                  <a:pt x="196329" y="44291"/>
                </a:lnTo>
                <a:lnTo>
                  <a:pt x="188580" y="43244"/>
                </a:lnTo>
                <a:close/>
              </a:path>
              <a:path w="367030" h="371475">
                <a:moveTo>
                  <a:pt x="315780" y="143032"/>
                </a:moveTo>
                <a:lnTo>
                  <a:pt x="297477" y="143032"/>
                </a:lnTo>
                <a:lnTo>
                  <a:pt x="308995" y="154445"/>
                </a:lnTo>
                <a:lnTo>
                  <a:pt x="281876" y="181565"/>
                </a:lnTo>
                <a:lnTo>
                  <a:pt x="296954" y="181565"/>
                </a:lnTo>
                <a:lnTo>
                  <a:pt x="333183" y="145335"/>
                </a:lnTo>
                <a:lnTo>
                  <a:pt x="318105" y="145335"/>
                </a:lnTo>
                <a:lnTo>
                  <a:pt x="315780" y="143032"/>
                </a:lnTo>
                <a:close/>
              </a:path>
              <a:path w="367030" h="371475">
                <a:moveTo>
                  <a:pt x="133399" y="151723"/>
                </a:moveTo>
                <a:lnTo>
                  <a:pt x="104080" y="181041"/>
                </a:lnTo>
                <a:lnTo>
                  <a:pt x="122299" y="181041"/>
                </a:lnTo>
                <a:lnTo>
                  <a:pt x="133084" y="170256"/>
                </a:lnTo>
                <a:lnTo>
                  <a:pt x="151901" y="170256"/>
                </a:lnTo>
                <a:lnTo>
                  <a:pt x="133399" y="151723"/>
                </a:lnTo>
                <a:close/>
              </a:path>
              <a:path w="367030" h="371475">
                <a:moveTo>
                  <a:pt x="153922" y="133817"/>
                </a:moveTo>
                <a:lnTo>
                  <a:pt x="148267" y="144184"/>
                </a:lnTo>
                <a:lnTo>
                  <a:pt x="156474" y="149035"/>
                </a:lnTo>
                <a:lnTo>
                  <a:pt x="164759" y="154170"/>
                </a:lnTo>
                <a:lnTo>
                  <a:pt x="173123" y="159600"/>
                </a:lnTo>
                <a:lnTo>
                  <a:pt x="181565" y="165335"/>
                </a:lnTo>
                <a:lnTo>
                  <a:pt x="188057" y="153817"/>
                </a:lnTo>
                <a:lnTo>
                  <a:pt x="178850" y="148145"/>
                </a:lnTo>
                <a:lnTo>
                  <a:pt x="170086" y="142914"/>
                </a:lnTo>
                <a:lnTo>
                  <a:pt x="161773" y="138135"/>
                </a:lnTo>
                <a:lnTo>
                  <a:pt x="153922" y="133817"/>
                </a:lnTo>
                <a:close/>
              </a:path>
              <a:path w="367030" h="371475">
                <a:moveTo>
                  <a:pt x="296954" y="124289"/>
                </a:moveTo>
                <a:lnTo>
                  <a:pt x="278734" y="124289"/>
                </a:lnTo>
                <a:lnTo>
                  <a:pt x="290043" y="135597"/>
                </a:lnTo>
                <a:lnTo>
                  <a:pt x="263028" y="162717"/>
                </a:lnTo>
                <a:lnTo>
                  <a:pt x="277868" y="162717"/>
                </a:lnTo>
                <a:lnTo>
                  <a:pt x="297477" y="143032"/>
                </a:lnTo>
                <a:lnTo>
                  <a:pt x="315780" y="143032"/>
                </a:lnTo>
                <a:lnTo>
                  <a:pt x="306587" y="133922"/>
                </a:lnTo>
                <a:lnTo>
                  <a:pt x="314021" y="126488"/>
                </a:lnTo>
                <a:lnTo>
                  <a:pt x="299153" y="126488"/>
                </a:lnTo>
                <a:lnTo>
                  <a:pt x="296954" y="124289"/>
                </a:lnTo>
                <a:close/>
              </a:path>
              <a:path w="367030" h="371475">
                <a:moveTo>
                  <a:pt x="213606" y="69526"/>
                </a:moveTo>
                <a:lnTo>
                  <a:pt x="208692" y="78531"/>
                </a:lnTo>
                <a:lnTo>
                  <a:pt x="202755" y="88308"/>
                </a:lnTo>
                <a:lnTo>
                  <a:pt x="195656" y="99079"/>
                </a:lnTo>
                <a:lnTo>
                  <a:pt x="187428" y="110781"/>
                </a:lnTo>
                <a:lnTo>
                  <a:pt x="213606" y="136959"/>
                </a:lnTo>
                <a:lnTo>
                  <a:pt x="217061" y="140205"/>
                </a:lnTo>
                <a:lnTo>
                  <a:pt x="218317" y="144079"/>
                </a:lnTo>
                <a:lnTo>
                  <a:pt x="217480" y="148686"/>
                </a:lnTo>
                <a:lnTo>
                  <a:pt x="229940" y="149419"/>
                </a:lnTo>
                <a:lnTo>
                  <a:pt x="231180" y="144527"/>
                </a:lnTo>
                <a:lnTo>
                  <a:pt x="234600" y="136121"/>
                </a:lnTo>
                <a:lnTo>
                  <a:pt x="237999" y="128896"/>
                </a:lnTo>
                <a:lnTo>
                  <a:pt x="224705" y="128896"/>
                </a:lnTo>
                <a:lnTo>
                  <a:pt x="203030" y="107117"/>
                </a:lnTo>
                <a:lnTo>
                  <a:pt x="208431" y="98848"/>
                </a:lnTo>
                <a:lnTo>
                  <a:pt x="214057" y="90049"/>
                </a:lnTo>
                <a:lnTo>
                  <a:pt x="219625" y="81172"/>
                </a:lnTo>
                <a:lnTo>
                  <a:pt x="225438" y="71725"/>
                </a:lnTo>
                <a:lnTo>
                  <a:pt x="213606" y="69526"/>
                </a:lnTo>
                <a:close/>
              </a:path>
              <a:path w="367030" h="371475">
                <a:moveTo>
                  <a:pt x="352031" y="106698"/>
                </a:moveTo>
                <a:lnTo>
                  <a:pt x="333811" y="106698"/>
                </a:lnTo>
                <a:lnTo>
                  <a:pt x="345225" y="118216"/>
                </a:lnTo>
                <a:lnTo>
                  <a:pt x="318105" y="145335"/>
                </a:lnTo>
                <a:lnTo>
                  <a:pt x="333183" y="145335"/>
                </a:lnTo>
                <a:lnTo>
                  <a:pt x="352764" y="125755"/>
                </a:lnTo>
                <a:lnTo>
                  <a:pt x="361873" y="125755"/>
                </a:lnTo>
                <a:lnTo>
                  <a:pt x="366480" y="121148"/>
                </a:lnTo>
                <a:lnTo>
                  <a:pt x="352031" y="106698"/>
                </a:lnTo>
                <a:close/>
              </a:path>
              <a:path w="367030" h="371475">
                <a:moveTo>
                  <a:pt x="361873" y="125755"/>
                </a:moveTo>
                <a:lnTo>
                  <a:pt x="352764" y="125755"/>
                </a:lnTo>
                <a:lnTo>
                  <a:pt x="357371" y="130257"/>
                </a:lnTo>
                <a:lnTo>
                  <a:pt x="361873" y="125755"/>
                </a:lnTo>
                <a:close/>
              </a:path>
              <a:path w="367030" h="371475">
                <a:moveTo>
                  <a:pt x="224705" y="93714"/>
                </a:moveTo>
                <a:lnTo>
                  <a:pt x="220830" y="104604"/>
                </a:lnTo>
                <a:lnTo>
                  <a:pt x="225856" y="105127"/>
                </a:lnTo>
                <a:lnTo>
                  <a:pt x="236118" y="106593"/>
                </a:lnTo>
                <a:lnTo>
                  <a:pt x="232244" y="114027"/>
                </a:lnTo>
                <a:lnTo>
                  <a:pt x="224705" y="128896"/>
                </a:lnTo>
                <a:lnTo>
                  <a:pt x="237999" y="128896"/>
                </a:lnTo>
                <a:lnTo>
                  <a:pt x="240218" y="124181"/>
                </a:lnTo>
                <a:lnTo>
                  <a:pt x="248055" y="108687"/>
                </a:lnTo>
                <a:lnTo>
                  <a:pt x="253296" y="108687"/>
                </a:lnTo>
                <a:lnTo>
                  <a:pt x="256746" y="97379"/>
                </a:lnTo>
                <a:lnTo>
                  <a:pt x="248323" y="96158"/>
                </a:lnTo>
                <a:lnTo>
                  <a:pt x="240175" y="95154"/>
                </a:lnTo>
                <a:lnTo>
                  <a:pt x="232303" y="94345"/>
                </a:lnTo>
                <a:lnTo>
                  <a:pt x="224705" y="93714"/>
                </a:lnTo>
                <a:close/>
              </a:path>
              <a:path w="367030" h="371475">
                <a:moveTo>
                  <a:pt x="333288" y="87955"/>
                </a:moveTo>
                <a:lnTo>
                  <a:pt x="315068" y="87955"/>
                </a:lnTo>
                <a:lnTo>
                  <a:pt x="326377" y="99263"/>
                </a:lnTo>
                <a:lnTo>
                  <a:pt x="299153" y="126488"/>
                </a:lnTo>
                <a:lnTo>
                  <a:pt x="314021" y="126488"/>
                </a:lnTo>
                <a:lnTo>
                  <a:pt x="333811" y="106698"/>
                </a:lnTo>
                <a:lnTo>
                  <a:pt x="352031" y="106698"/>
                </a:lnTo>
                <a:lnTo>
                  <a:pt x="333288" y="87955"/>
                </a:lnTo>
                <a:close/>
              </a:path>
              <a:path w="367030" h="371475">
                <a:moveTo>
                  <a:pt x="269789" y="115912"/>
                </a:moveTo>
                <a:lnTo>
                  <a:pt x="260725" y="115912"/>
                </a:lnTo>
                <a:lnTo>
                  <a:pt x="265436" y="116017"/>
                </a:lnTo>
                <a:lnTo>
                  <a:pt x="269730" y="116331"/>
                </a:lnTo>
                <a:lnTo>
                  <a:pt x="269789" y="115912"/>
                </a:lnTo>
                <a:close/>
              </a:path>
              <a:path w="367030" h="371475">
                <a:moveTo>
                  <a:pt x="260763" y="65861"/>
                </a:moveTo>
                <a:lnTo>
                  <a:pt x="244495" y="65861"/>
                </a:lnTo>
                <a:lnTo>
                  <a:pt x="253210" y="77013"/>
                </a:lnTo>
                <a:lnTo>
                  <a:pt x="257989" y="89107"/>
                </a:lnTo>
                <a:lnTo>
                  <a:pt x="258822" y="102143"/>
                </a:lnTo>
                <a:lnTo>
                  <a:pt x="255699" y="116122"/>
                </a:lnTo>
                <a:lnTo>
                  <a:pt x="260725" y="115912"/>
                </a:lnTo>
                <a:lnTo>
                  <a:pt x="269789" y="115912"/>
                </a:lnTo>
                <a:lnTo>
                  <a:pt x="272069" y="99762"/>
                </a:lnTo>
                <a:lnTo>
                  <a:pt x="270148" y="84303"/>
                </a:lnTo>
                <a:lnTo>
                  <a:pt x="263987" y="69963"/>
                </a:lnTo>
                <a:lnTo>
                  <a:pt x="260763" y="65861"/>
                </a:lnTo>
                <a:close/>
              </a:path>
              <a:path w="367030" h="371475">
                <a:moveTo>
                  <a:pt x="253296" y="108687"/>
                </a:moveTo>
                <a:lnTo>
                  <a:pt x="248055" y="108687"/>
                </a:lnTo>
                <a:lnTo>
                  <a:pt x="252976" y="109734"/>
                </a:lnTo>
                <a:lnTo>
                  <a:pt x="253296" y="108687"/>
                </a:lnTo>
                <a:close/>
              </a:path>
              <a:path w="367030" h="371475">
                <a:moveTo>
                  <a:pt x="290050" y="38951"/>
                </a:moveTo>
                <a:lnTo>
                  <a:pt x="271510" y="38951"/>
                </a:lnTo>
                <a:lnTo>
                  <a:pt x="276300" y="44054"/>
                </a:lnTo>
                <a:lnTo>
                  <a:pt x="280776" y="48990"/>
                </a:lnTo>
                <a:lnTo>
                  <a:pt x="284938" y="53749"/>
                </a:lnTo>
                <a:lnTo>
                  <a:pt x="288787" y="58322"/>
                </a:lnTo>
                <a:lnTo>
                  <a:pt x="292556" y="62511"/>
                </a:lnTo>
                <a:lnTo>
                  <a:pt x="292032" y="66699"/>
                </a:lnTo>
                <a:lnTo>
                  <a:pt x="287216" y="71097"/>
                </a:lnTo>
                <a:lnTo>
                  <a:pt x="283446" y="74762"/>
                </a:lnTo>
                <a:lnTo>
                  <a:pt x="279258" y="78531"/>
                </a:lnTo>
                <a:lnTo>
                  <a:pt x="274756" y="82510"/>
                </a:lnTo>
                <a:lnTo>
                  <a:pt x="279363" y="85651"/>
                </a:lnTo>
                <a:lnTo>
                  <a:pt x="285959" y="90049"/>
                </a:lnTo>
                <a:lnTo>
                  <a:pt x="290043" y="86175"/>
                </a:lnTo>
                <a:lnTo>
                  <a:pt x="293820" y="82510"/>
                </a:lnTo>
                <a:lnTo>
                  <a:pt x="296954" y="79578"/>
                </a:lnTo>
                <a:lnTo>
                  <a:pt x="303181" y="71900"/>
                </a:lnTo>
                <a:lnTo>
                  <a:pt x="306011" y="64723"/>
                </a:lnTo>
                <a:lnTo>
                  <a:pt x="305465" y="58036"/>
                </a:lnTo>
                <a:lnTo>
                  <a:pt x="301561" y="51830"/>
                </a:lnTo>
                <a:lnTo>
                  <a:pt x="290050" y="38951"/>
                </a:lnTo>
                <a:close/>
              </a:path>
              <a:path w="367030" h="371475">
                <a:moveTo>
                  <a:pt x="273813" y="20941"/>
                </a:moveTo>
                <a:lnTo>
                  <a:pt x="226694" y="68060"/>
                </a:lnTo>
                <a:lnTo>
                  <a:pt x="234547" y="75913"/>
                </a:lnTo>
                <a:lnTo>
                  <a:pt x="244495" y="65861"/>
                </a:lnTo>
                <a:lnTo>
                  <a:pt x="260763" y="65861"/>
                </a:lnTo>
                <a:lnTo>
                  <a:pt x="253604" y="56752"/>
                </a:lnTo>
                <a:lnTo>
                  <a:pt x="271510" y="38951"/>
                </a:lnTo>
                <a:lnTo>
                  <a:pt x="290050" y="38951"/>
                </a:lnTo>
                <a:lnTo>
                  <a:pt x="273813" y="20941"/>
                </a:lnTo>
                <a:close/>
              </a:path>
              <a:path w="367030" h="371475">
                <a:moveTo>
                  <a:pt x="256536" y="0"/>
                </a:moveTo>
                <a:lnTo>
                  <a:pt x="209731" y="46700"/>
                </a:lnTo>
                <a:lnTo>
                  <a:pt x="227008" y="46700"/>
                </a:lnTo>
                <a:lnTo>
                  <a:pt x="265122" y="8586"/>
                </a:lnTo>
                <a:lnTo>
                  <a:pt x="256536" y="0"/>
                </a:lnTo>
                <a:close/>
              </a:path>
            </a:pathLst>
          </a:custGeom>
          <a:solidFill>
            <a:srgbClr val="585858"/>
          </a:solidFill>
        </p:spPr>
        <p:txBody>
          <a:bodyPr wrap="square" lIns="0" tIns="0" rIns="0" bIns="0" rtlCol="0"/>
          <a:lstStyle/>
          <a:p/>
        </p:txBody>
      </p:sp>
      <p:sp>
        <p:nvSpPr>
          <p:cNvPr id="93" name="object 93"/>
          <p:cNvSpPr/>
          <p:nvPr/>
        </p:nvSpPr>
        <p:spPr>
          <a:xfrm>
            <a:off x="2791642" y="6142179"/>
            <a:ext cx="1123002" cy="1156970"/>
          </a:xfrm>
          <a:prstGeom prst="rect">
            <a:avLst/>
          </a:prstGeom>
          <a:blipFill>
            <a:blip r:embed="rId2"/>
            <a:stretch>
              <a:fillRect/>
            </a:stretch>
          </a:blipFill>
        </p:spPr>
        <p:txBody>
          <a:bodyPr wrap="square" lIns="0" tIns="0" rIns="0" bIns="0" rtlCol="0"/>
          <a:lstStyle/>
          <a:p/>
        </p:txBody>
      </p:sp>
      <p:sp>
        <p:nvSpPr>
          <p:cNvPr id="94" name="object 94"/>
          <p:cNvSpPr/>
          <p:nvPr/>
        </p:nvSpPr>
        <p:spPr>
          <a:xfrm>
            <a:off x="3983962" y="6142088"/>
            <a:ext cx="1152530" cy="1155700"/>
          </a:xfrm>
          <a:prstGeom prst="rect">
            <a:avLst/>
          </a:prstGeom>
          <a:blipFill>
            <a:blip r:embed="rId3"/>
            <a:stretch>
              <a:fillRect/>
            </a:stretch>
          </a:blipFill>
        </p:spPr>
        <p:txBody>
          <a:bodyPr wrap="square" lIns="0" tIns="0" rIns="0" bIns="0" rtlCol="0"/>
          <a:lstStyle/>
          <a:p/>
        </p:txBody>
      </p:sp>
      <p:sp>
        <p:nvSpPr>
          <p:cNvPr id="95" name="object 95"/>
          <p:cNvSpPr/>
          <p:nvPr/>
        </p:nvSpPr>
        <p:spPr>
          <a:xfrm>
            <a:off x="5376276" y="6130545"/>
            <a:ext cx="982718" cy="1029970"/>
          </a:xfrm>
          <a:prstGeom prst="rect">
            <a:avLst/>
          </a:prstGeom>
          <a:blipFill>
            <a:blip r:embed="rId4"/>
            <a:stretch>
              <a:fillRect/>
            </a:stretch>
          </a:blipFill>
        </p:spPr>
        <p:txBody>
          <a:bodyPr wrap="square" lIns="0" tIns="0" rIns="0" bIns="0" rtlCol="0"/>
          <a:lstStyle/>
          <a:p/>
        </p:txBody>
      </p:sp>
      <p:sp>
        <p:nvSpPr>
          <p:cNvPr id="96" name="object 96"/>
          <p:cNvSpPr/>
          <p:nvPr/>
        </p:nvSpPr>
        <p:spPr>
          <a:xfrm>
            <a:off x="6449960" y="6130580"/>
            <a:ext cx="1130881" cy="1164590"/>
          </a:xfrm>
          <a:prstGeom prst="rect">
            <a:avLst/>
          </a:prstGeom>
          <a:blipFill>
            <a:blip r:embed="rId5"/>
            <a:stretch>
              <a:fillRect/>
            </a:stretch>
          </a:blipFill>
        </p:spPr>
        <p:txBody>
          <a:bodyPr wrap="square" lIns="0" tIns="0" rIns="0" bIns="0" rtlCol="0"/>
          <a:lstStyle/>
          <a:p/>
        </p:txBody>
      </p:sp>
      <p:sp>
        <p:nvSpPr>
          <p:cNvPr id="97" name="object 97"/>
          <p:cNvSpPr/>
          <p:nvPr/>
        </p:nvSpPr>
        <p:spPr>
          <a:xfrm>
            <a:off x="7823217" y="6142140"/>
            <a:ext cx="978805" cy="993140"/>
          </a:xfrm>
          <a:prstGeom prst="rect">
            <a:avLst/>
          </a:prstGeom>
          <a:blipFill>
            <a:blip r:embed="rId6"/>
            <a:stretch>
              <a:fillRect/>
            </a:stretch>
          </a:blipFill>
        </p:spPr>
        <p:txBody>
          <a:bodyPr wrap="square" lIns="0" tIns="0" rIns="0" bIns="0" rtlCol="0"/>
          <a:lstStyle/>
          <a:p/>
        </p:txBody>
      </p:sp>
      <p:sp>
        <p:nvSpPr>
          <p:cNvPr id="98" name="object 98"/>
          <p:cNvSpPr/>
          <p:nvPr/>
        </p:nvSpPr>
        <p:spPr>
          <a:xfrm>
            <a:off x="9154904" y="6141730"/>
            <a:ext cx="868965" cy="883920"/>
          </a:xfrm>
          <a:prstGeom prst="rect">
            <a:avLst/>
          </a:prstGeom>
          <a:blipFill>
            <a:blip r:embed="rId7"/>
            <a:stretch>
              <a:fillRect/>
            </a:stretch>
          </a:blipFill>
        </p:spPr>
        <p:txBody>
          <a:bodyPr wrap="square" lIns="0" tIns="0" rIns="0" bIns="0" rtlCol="0"/>
          <a:lstStyle/>
          <a:p/>
        </p:txBody>
      </p:sp>
      <p:sp>
        <p:nvSpPr>
          <p:cNvPr id="99" name="object 99"/>
          <p:cNvSpPr/>
          <p:nvPr/>
        </p:nvSpPr>
        <p:spPr>
          <a:xfrm>
            <a:off x="10369422" y="6141865"/>
            <a:ext cx="876295" cy="871220"/>
          </a:xfrm>
          <a:prstGeom prst="rect">
            <a:avLst/>
          </a:prstGeom>
          <a:blipFill>
            <a:blip r:embed="rId8"/>
            <a:stretch>
              <a:fillRect/>
            </a:stretch>
          </a:blipFill>
        </p:spPr>
        <p:txBody>
          <a:bodyPr wrap="square" lIns="0" tIns="0" rIns="0" bIns="0" rtlCol="0"/>
          <a:lstStyle/>
          <a:p/>
        </p:txBody>
      </p:sp>
      <p:sp>
        <p:nvSpPr>
          <p:cNvPr id="100" name="object 100"/>
          <p:cNvSpPr/>
          <p:nvPr/>
        </p:nvSpPr>
        <p:spPr>
          <a:xfrm>
            <a:off x="11585511" y="6142006"/>
            <a:ext cx="882041" cy="877570"/>
          </a:xfrm>
          <a:prstGeom prst="rect">
            <a:avLst/>
          </a:prstGeom>
          <a:blipFill>
            <a:blip r:embed="rId9"/>
            <a:stretch>
              <a:fillRect/>
            </a:stretch>
          </a:blipFill>
        </p:spPr>
        <p:txBody>
          <a:bodyPr wrap="square" lIns="0" tIns="0" rIns="0" bIns="0" rtlCol="0"/>
          <a:lstStyle/>
          <a:p/>
        </p:txBody>
      </p:sp>
      <p:sp>
        <p:nvSpPr>
          <p:cNvPr id="101" name="object 101"/>
          <p:cNvSpPr/>
          <p:nvPr/>
        </p:nvSpPr>
        <p:spPr>
          <a:xfrm>
            <a:off x="12550507" y="6133686"/>
            <a:ext cx="2370084" cy="1562100"/>
          </a:xfrm>
          <a:prstGeom prst="rect">
            <a:avLst/>
          </a:prstGeom>
          <a:blipFill>
            <a:blip r:embed="rId10"/>
            <a:stretch>
              <a:fillRect/>
            </a:stretch>
          </a:blipFill>
        </p:spPr>
        <p:txBody>
          <a:bodyPr wrap="square" lIns="0" tIns="0" rIns="0" bIns="0" rtlCol="0"/>
          <a:lstStyle/>
          <a:p/>
        </p:txBody>
      </p:sp>
      <p:sp>
        <p:nvSpPr>
          <p:cNvPr id="102" name="object 102"/>
          <p:cNvSpPr/>
          <p:nvPr/>
        </p:nvSpPr>
        <p:spPr>
          <a:xfrm>
            <a:off x="15649471" y="6123944"/>
            <a:ext cx="490855" cy="508000"/>
          </a:xfrm>
          <a:custGeom>
            <a:rect l="l" t="t" r="r" b="b"/>
            <a:pathLst>
              <a:path w="490855" h="508000">
                <a:moveTo>
                  <a:pt x="76252" y="426720"/>
                </a:moveTo>
                <a:lnTo>
                  <a:pt x="56438" y="426720"/>
                </a:lnTo>
                <a:lnTo>
                  <a:pt x="100311" y="471170"/>
                </a:lnTo>
                <a:lnTo>
                  <a:pt x="100093" y="476250"/>
                </a:lnTo>
                <a:lnTo>
                  <a:pt x="99905" y="483870"/>
                </a:lnTo>
                <a:lnTo>
                  <a:pt x="99578" y="502920"/>
                </a:lnTo>
                <a:lnTo>
                  <a:pt x="115703" y="508000"/>
                </a:lnTo>
                <a:lnTo>
                  <a:pt x="114760" y="497840"/>
                </a:lnTo>
                <a:lnTo>
                  <a:pt x="114132" y="488950"/>
                </a:lnTo>
                <a:lnTo>
                  <a:pt x="113923" y="483870"/>
                </a:lnTo>
                <a:lnTo>
                  <a:pt x="113818" y="476250"/>
                </a:lnTo>
                <a:lnTo>
                  <a:pt x="131485" y="476250"/>
                </a:lnTo>
                <a:lnTo>
                  <a:pt x="137312" y="474980"/>
                </a:lnTo>
                <a:lnTo>
                  <a:pt x="148789" y="468630"/>
                </a:lnTo>
                <a:lnTo>
                  <a:pt x="155252" y="463550"/>
                </a:lnTo>
                <a:lnTo>
                  <a:pt x="122864" y="463550"/>
                </a:lnTo>
                <a:lnTo>
                  <a:pt x="112457" y="462280"/>
                </a:lnTo>
                <a:lnTo>
                  <a:pt x="76252" y="426720"/>
                </a:lnTo>
                <a:close/>
              </a:path>
              <a:path w="490855" h="508000">
                <a:moveTo>
                  <a:pt x="131485" y="476250"/>
                </a:moveTo>
                <a:lnTo>
                  <a:pt x="113818" y="476250"/>
                </a:lnTo>
                <a:lnTo>
                  <a:pt x="125658" y="477520"/>
                </a:lnTo>
                <a:lnTo>
                  <a:pt x="131485" y="476250"/>
                </a:lnTo>
                <a:close/>
              </a:path>
              <a:path w="490855" h="508000">
                <a:moveTo>
                  <a:pt x="227951" y="372110"/>
                </a:moveTo>
                <a:lnTo>
                  <a:pt x="185753" y="416560"/>
                </a:lnTo>
                <a:lnTo>
                  <a:pt x="152770" y="448310"/>
                </a:lnTo>
                <a:lnTo>
                  <a:pt x="122864" y="463550"/>
                </a:lnTo>
                <a:lnTo>
                  <a:pt x="155252" y="463550"/>
                </a:lnTo>
                <a:lnTo>
                  <a:pt x="160099" y="459740"/>
                </a:lnTo>
                <a:lnTo>
                  <a:pt x="191826" y="429260"/>
                </a:lnTo>
                <a:lnTo>
                  <a:pt x="234652" y="386080"/>
                </a:lnTo>
                <a:lnTo>
                  <a:pt x="229940" y="375920"/>
                </a:lnTo>
                <a:lnTo>
                  <a:pt x="227951" y="372110"/>
                </a:lnTo>
                <a:close/>
              </a:path>
              <a:path w="490855" h="508000">
                <a:moveTo>
                  <a:pt x="164392" y="337820"/>
                </a:moveTo>
                <a:lnTo>
                  <a:pt x="98112" y="403860"/>
                </a:lnTo>
                <a:lnTo>
                  <a:pt x="139891" y="445770"/>
                </a:lnTo>
                <a:lnTo>
                  <a:pt x="149943" y="435610"/>
                </a:lnTo>
                <a:lnTo>
                  <a:pt x="144602" y="430530"/>
                </a:lnTo>
                <a:lnTo>
                  <a:pt x="153339" y="421640"/>
                </a:lnTo>
                <a:lnTo>
                  <a:pt x="135702" y="421640"/>
                </a:lnTo>
                <a:lnTo>
                  <a:pt x="116959" y="402590"/>
                </a:lnTo>
                <a:lnTo>
                  <a:pt x="163241" y="356870"/>
                </a:lnTo>
                <a:lnTo>
                  <a:pt x="183383" y="356870"/>
                </a:lnTo>
                <a:lnTo>
                  <a:pt x="164392" y="337820"/>
                </a:lnTo>
                <a:close/>
              </a:path>
              <a:path w="490855" h="508000">
                <a:moveTo>
                  <a:pt x="56856" y="407670"/>
                </a:moveTo>
                <a:lnTo>
                  <a:pt x="31307" y="433070"/>
                </a:lnTo>
                <a:lnTo>
                  <a:pt x="40941" y="441960"/>
                </a:lnTo>
                <a:lnTo>
                  <a:pt x="56438" y="426720"/>
                </a:lnTo>
                <a:lnTo>
                  <a:pt x="76252" y="426720"/>
                </a:lnTo>
                <a:lnTo>
                  <a:pt x="56856" y="407670"/>
                </a:lnTo>
                <a:close/>
              </a:path>
              <a:path w="490855" h="508000">
                <a:moveTo>
                  <a:pt x="183383" y="356870"/>
                </a:moveTo>
                <a:lnTo>
                  <a:pt x="163241" y="356870"/>
                </a:lnTo>
                <a:lnTo>
                  <a:pt x="181879" y="374650"/>
                </a:lnTo>
                <a:lnTo>
                  <a:pt x="135702" y="421640"/>
                </a:lnTo>
                <a:lnTo>
                  <a:pt x="153339" y="421640"/>
                </a:lnTo>
                <a:lnTo>
                  <a:pt x="190779" y="383540"/>
                </a:lnTo>
                <a:lnTo>
                  <a:pt x="202402" y="383540"/>
                </a:lnTo>
                <a:lnTo>
                  <a:pt x="206171" y="379730"/>
                </a:lnTo>
                <a:lnTo>
                  <a:pt x="183383" y="356870"/>
                </a:lnTo>
                <a:close/>
              </a:path>
              <a:path w="490855" h="508000">
                <a:moveTo>
                  <a:pt x="110422" y="336550"/>
                </a:moveTo>
                <a:lnTo>
                  <a:pt x="90154" y="336550"/>
                </a:lnTo>
                <a:lnTo>
                  <a:pt x="107850" y="354330"/>
                </a:lnTo>
                <a:lnTo>
                  <a:pt x="66594" y="394970"/>
                </a:lnTo>
                <a:lnTo>
                  <a:pt x="75495" y="403860"/>
                </a:lnTo>
                <a:lnTo>
                  <a:pt x="134960" y="344170"/>
                </a:lnTo>
                <a:lnTo>
                  <a:pt x="118006" y="344170"/>
                </a:lnTo>
                <a:lnTo>
                  <a:pt x="110422" y="336550"/>
                </a:lnTo>
                <a:close/>
              </a:path>
              <a:path w="490855" h="508000">
                <a:moveTo>
                  <a:pt x="2722" y="373380"/>
                </a:moveTo>
                <a:lnTo>
                  <a:pt x="0" y="387350"/>
                </a:lnTo>
                <a:lnTo>
                  <a:pt x="8561" y="388620"/>
                </a:lnTo>
                <a:lnTo>
                  <a:pt x="18546" y="391160"/>
                </a:lnTo>
                <a:lnTo>
                  <a:pt x="29964" y="393700"/>
                </a:lnTo>
                <a:lnTo>
                  <a:pt x="42825" y="396240"/>
                </a:lnTo>
                <a:lnTo>
                  <a:pt x="45548" y="379730"/>
                </a:lnTo>
                <a:lnTo>
                  <a:pt x="32333" y="378460"/>
                </a:lnTo>
                <a:lnTo>
                  <a:pt x="20797" y="375920"/>
                </a:lnTo>
                <a:lnTo>
                  <a:pt x="10930" y="374650"/>
                </a:lnTo>
                <a:lnTo>
                  <a:pt x="2722" y="373380"/>
                </a:lnTo>
                <a:close/>
              </a:path>
              <a:path w="490855" h="508000">
                <a:moveTo>
                  <a:pt x="202402" y="383540"/>
                </a:moveTo>
                <a:lnTo>
                  <a:pt x="190779" y="383540"/>
                </a:lnTo>
                <a:lnTo>
                  <a:pt x="196119" y="389890"/>
                </a:lnTo>
                <a:lnTo>
                  <a:pt x="202402" y="383540"/>
                </a:lnTo>
                <a:close/>
              </a:path>
              <a:path w="490855" h="508000">
                <a:moveTo>
                  <a:pt x="54134" y="328930"/>
                </a:moveTo>
                <a:lnTo>
                  <a:pt x="41988" y="336550"/>
                </a:lnTo>
                <a:lnTo>
                  <a:pt x="48589" y="349250"/>
                </a:lnTo>
                <a:lnTo>
                  <a:pt x="54121" y="360680"/>
                </a:lnTo>
                <a:lnTo>
                  <a:pt x="58612" y="373380"/>
                </a:lnTo>
                <a:lnTo>
                  <a:pt x="62092" y="386080"/>
                </a:lnTo>
                <a:lnTo>
                  <a:pt x="67432" y="383540"/>
                </a:lnTo>
                <a:lnTo>
                  <a:pt x="72039" y="382270"/>
                </a:lnTo>
                <a:lnTo>
                  <a:pt x="75704" y="381000"/>
                </a:lnTo>
                <a:lnTo>
                  <a:pt x="73819" y="373380"/>
                </a:lnTo>
                <a:lnTo>
                  <a:pt x="71306" y="365760"/>
                </a:lnTo>
                <a:lnTo>
                  <a:pt x="68060" y="358140"/>
                </a:lnTo>
                <a:lnTo>
                  <a:pt x="79757" y="346710"/>
                </a:lnTo>
                <a:lnTo>
                  <a:pt x="62615" y="346710"/>
                </a:lnTo>
                <a:lnTo>
                  <a:pt x="60102" y="340360"/>
                </a:lnTo>
                <a:lnTo>
                  <a:pt x="57275" y="335280"/>
                </a:lnTo>
                <a:lnTo>
                  <a:pt x="54134" y="328930"/>
                </a:lnTo>
                <a:close/>
              </a:path>
              <a:path w="490855" h="508000">
                <a:moveTo>
                  <a:pt x="247741" y="330200"/>
                </a:moveTo>
                <a:lnTo>
                  <a:pt x="235071" y="332740"/>
                </a:lnTo>
                <a:lnTo>
                  <a:pt x="235797" y="344170"/>
                </a:lnTo>
                <a:lnTo>
                  <a:pt x="235981" y="350520"/>
                </a:lnTo>
                <a:lnTo>
                  <a:pt x="236072" y="355600"/>
                </a:lnTo>
                <a:lnTo>
                  <a:pt x="235954" y="363220"/>
                </a:lnTo>
                <a:lnTo>
                  <a:pt x="235385" y="372110"/>
                </a:lnTo>
                <a:lnTo>
                  <a:pt x="248055" y="372110"/>
                </a:lnTo>
                <a:lnTo>
                  <a:pt x="248683" y="363220"/>
                </a:lnTo>
                <a:lnTo>
                  <a:pt x="248801" y="355600"/>
                </a:lnTo>
                <a:lnTo>
                  <a:pt x="248722" y="349250"/>
                </a:lnTo>
                <a:lnTo>
                  <a:pt x="248526" y="342900"/>
                </a:lnTo>
                <a:lnTo>
                  <a:pt x="247741" y="330200"/>
                </a:lnTo>
                <a:close/>
              </a:path>
              <a:path w="490855" h="508000">
                <a:moveTo>
                  <a:pt x="265723" y="311150"/>
                </a:moveTo>
                <a:lnTo>
                  <a:pt x="248264" y="311150"/>
                </a:lnTo>
                <a:lnTo>
                  <a:pt x="270358" y="334010"/>
                </a:lnTo>
                <a:lnTo>
                  <a:pt x="270567" y="339090"/>
                </a:lnTo>
                <a:lnTo>
                  <a:pt x="262923" y="346710"/>
                </a:lnTo>
                <a:lnTo>
                  <a:pt x="258840" y="350520"/>
                </a:lnTo>
                <a:lnTo>
                  <a:pt x="253814" y="353060"/>
                </a:lnTo>
                <a:lnTo>
                  <a:pt x="257583" y="355600"/>
                </a:lnTo>
                <a:lnTo>
                  <a:pt x="261248" y="358140"/>
                </a:lnTo>
                <a:lnTo>
                  <a:pt x="264703" y="360680"/>
                </a:lnTo>
                <a:lnTo>
                  <a:pt x="269730" y="356870"/>
                </a:lnTo>
                <a:lnTo>
                  <a:pt x="273813" y="351790"/>
                </a:lnTo>
                <a:lnTo>
                  <a:pt x="276850" y="349250"/>
                </a:lnTo>
                <a:lnTo>
                  <a:pt x="281818" y="342900"/>
                </a:lnTo>
                <a:lnTo>
                  <a:pt x="283224" y="335280"/>
                </a:lnTo>
                <a:lnTo>
                  <a:pt x="281076" y="327660"/>
                </a:lnTo>
                <a:lnTo>
                  <a:pt x="275384" y="321310"/>
                </a:lnTo>
                <a:lnTo>
                  <a:pt x="265723" y="311150"/>
                </a:lnTo>
                <a:close/>
              </a:path>
              <a:path w="490855" h="508000">
                <a:moveTo>
                  <a:pt x="72982" y="298450"/>
                </a:moveTo>
                <a:lnTo>
                  <a:pt x="62825" y="308610"/>
                </a:lnTo>
                <a:lnTo>
                  <a:pt x="81358" y="327660"/>
                </a:lnTo>
                <a:lnTo>
                  <a:pt x="62615" y="346710"/>
                </a:lnTo>
                <a:lnTo>
                  <a:pt x="79757" y="346710"/>
                </a:lnTo>
                <a:lnTo>
                  <a:pt x="90154" y="336550"/>
                </a:lnTo>
                <a:lnTo>
                  <a:pt x="110422" y="336550"/>
                </a:lnTo>
                <a:lnTo>
                  <a:pt x="100311" y="326390"/>
                </a:lnTo>
                <a:lnTo>
                  <a:pt x="109275" y="317500"/>
                </a:lnTo>
                <a:lnTo>
                  <a:pt x="91515" y="317500"/>
                </a:lnTo>
                <a:lnTo>
                  <a:pt x="72982" y="298450"/>
                </a:lnTo>
                <a:close/>
              </a:path>
              <a:path w="490855" h="508000">
                <a:moveTo>
                  <a:pt x="157691" y="304800"/>
                </a:moveTo>
                <a:lnTo>
                  <a:pt x="118006" y="344170"/>
                </a:lnTo>
                <a:lnTo>
                  <a:pt x="134960" y="344170"/>
                </a:lnTo>
                <a:lnTo>
                  <a:pt x="166591" y="312420"/>
                </a:lnTo>
                <a:lnTo>
                  <a:pt x="157691" y="304800"/>
                </a:lnTo>
                <a:close/>
              </a:path>
              <a:path w="490855" h="508000">
                <a:moveTo>
                  <a:pt x="256850" y="252730"/>
                </a:moveTo>
                <a:lnTo>
                  <a:pt x="196014" y="313690"/>
                </a:lnTo>
                <a:lnTo>
                  <a:pt x="223343" y="340360"/>
                </a:lnTo>
                <a:lnTo>
                  <a:pt x="232139" y="331470"/>
                </a:lnTo>
                <a:lnTo>
                  <a:pt x="230254" y="330200"/>
                </a:lnTo>
                <a:lnTo>
                  <a:pt x="237458" y="322580"/>
                </a:lnTo>
                <a:lnTo>
                  <a:pt x="223239" y="322580"/>
                </a:lnTo>
                <a:lnTo>
                  <a:pt x="211826" y="311150"/>
                </a:lnTo>
                <a:lnTo>
                  <a:pt x="255070" y="267970"/>
                </a:lnTo>
                <a:lnTo>
                  <a:pt x="272467" y="267970"/>
                </a:lnTo>
                <a:lnTo>
                  <a:pt x="256850" y="252730"/>
                </a:lnTo>
                <a:close/>
              </a:path>
              <a:path w="490855" h="508000">
                <a:moveTo>
                  <a:pt x="272467" y="267970"/>
                </a:moveTo>
                <a:lnTo>
                  <a:pt x="255070" y="267970"/>
                </a:lnTo>
                <a:lnTo>
                  <a:pt x="266379" y="279400"/>
                </a:lnTo>
                <a:lnTo>
                  <a:pt x="223239" y="322580"/>
                </a:lnTo>
                <a:lnTo>
                  <a:pt x="237458" y="322580"/>
                </a:lnTo>
                <a:lnTo>
                  <a:pt x="248264" y="311150"/>
                </a:lnTo>
                <a:lnTo>
                  <a:pt x="265723" y="311150"/>
                </a:lnTo>
                <a:lnTo>
                  <a:pt x="257269" y="302260"/>
                </a:lnTo>
                <a:lnTo>
                  <a:pt x="273394" y="287020"/>
                </a:lnTo>
                <a:lnTo>
                  <a:pt x="276640" y="287020"/>
                </a:lnTo>
                <a:lnTo>
                  <a:pt x="284179" y="279400"/>
                </a:lnTo>
                <a:lnTo>
                  <a:pt x="272467" y="267970"/>
                </a:lnTo>
                <a:close/>
              </a:path>
              <a:path w="490855" h="508000">
                <a:moveTo>
                  <a:pt x="124812" y="284480"/>
                </a:moveTo>
                <a:lnTo>
                  <a:pt x="91515" y="317500"/>
                </a:lnTo>
                <a:lnTo>
                  <a:pt x="109275" y="317500"/>
                </a:lnTo>
                <a:lnTo>
                  <a:pt x="133608" y="293370"/>
                </a:lnTo>
                <a:lnTo>
                  <a:pt x="124812" y="284480"/>
                </a:lnTo>
                <a:close/>
              </a:path>
              <a:path w="490855" h="508000">
                <a:moveTo>
                  <a:pt x="212663" y="260350"/>
                </a:moveTo>
                <a:lnTo>
                  <a:pt x="199575" y="260350"/>
                </a:lnTo>
                <a:lnTo>
                  <a:pt x="196538" y="269240"/>
                </a:lnTo>
                <a:lnTo>
                  <a:pt x="199993" y="270510"/>
                </a:lnTo>
                <a:lnTo>
                  <a:pt x="203554" y="271780"/>
                </a:lnTo>
                <a:lnTo>
                  <a:pt x="207114" y="271780"/>
                </a:lnTo>
                <a:lnTo>
                  <a:pt x="172036" y="307340"/>
                </a:lnTo>
                <a:lnTo>
                  <a:pt x="179575" y="314960"/>
                </a:lnTo>
                <a:lnTo>
                  <a:pt x="233047" y="261620"/>
                </a:lnTo>
                <a:lnTo>
                  <a:pt x="217480" y="261620"/>
                </a:lnTo>
                <a:lnTo>
                  <a:pt x="212663" y="260350"/>
                </a:lnTo>
                <a:close/>
              </a:path>
              <a:path w="490855" h="508000">
                <a:moveTo>
                  <a:pt x="303969" y="290830"/>
                </a:moveTo>
                <a:lnTo>
                  <a:pt x="295370" y="292100"/>
                </a:lnTo>
                <a:lnTo>
                  <a:pt x="287321" y="292100"/>
                </a:lnTo>
                <a:lnTo>
                  <a:pt x="279821" y="293370"/>
                </a:lnTo>
                <a:lnTo>
                  <a:pt x="272871" y="293370"/>
                </a:lnTo>
                <a:lnTo>
                  <a:pt x="272347" y="304800"/>
                </a:lnTo>
                <a:lnTo>
                  <a:pt x="303865" y="304800"/>
                </a:lnTo>
                <a:lnTo>
                  <a:pt x="303969" y="290830"/>
                </a:lnTo>
                <a:close/>
              </a:path>
              <a:path w="490855" h="508000">
                <a:moveTo>
                  <a:pt x="327529" y="205740"/>
                </a:moveTo>
                <a:lnTo>
                  <a:pt x="313498" y="207010"/>
                </a:lnTo>
                <a:lnTo>
                  <a:pt x="317168" y="231140"/>
                </a:lnTo>
                <a:lnTo>
                  <a:pt x="317960" y="250190"/>
                </a:lnTo>
                <a:lnTo>
                  <a:pt x="318024" y="255270"/>
                </a:lnTo>
                <a:lnTo>
                  <a:pt x="316340" y="278130"/>
                </a:lnTo>
                <a:lnTo>
                  <a:pt x="311822" y="302260"/>
                </a:lnTo>
                <a:lnTo>
                  <a:pt x="326377" y="302260"/>
                </a:lnTo>
                <a:lnTo>
                  <a:pt x="330621" y="279400"/>
                </a:lnTo>
                <a:lnTo>
                  <a:pt x="332047" y="257810"/>
                </a:lnTo>
                <a:lnTo>
                  <a:pt x="331996" y="250190"/>
                </a:lnTo>
                <a:lnTo>
                  <a:pt x="331177" y="231140"/>
                </a:lnTo>
                <a:lnTo>
                  <a:pt x="327529" y="205740"/>
                </a:lnTo>
                <a:close/>
              </a:path>
              <a:path w="490855" h="508000">
                <a:moveTo>
                  <a:pt x="195700" y="187960"/>
                </a:moveTo>
                <a:lnTo>
                  <a:pt x="130886" y="252730"/>
                </a:lnTo>
                <a:lnTo>
                  <a:pt x="172769" y="294640"/>
                </a:lnTo>
                <a:lnTo>
                  <a:pt x="181669" y="285750"/>
                </a:lnTo>
                <a:lnTo>
                  <a:pt x="178319" y="281940"/>
                </a:lnTo>
                <a:lnTo>
                  <a:pt x="185821" y="274320"/>
                </a:lnTo>
                <a:lnTo>
                  <a:pt x="170989" y="274320"/>
                </a:lnTo>
                <a:lnTo>
                  <a:pt x="162403" y="266700"/>
                </a:lnTo>
                <a:lnTo>
                  <a:pt x="170044" y="259080"/>
                </a:lnTo>
                <a:lnTo>
                  <a:pt x="155597" y="259080"/>
                </a:lnTo>
                <a:lnTo>
                  <a:pt x="147011" y="251460"/>
                </a:lnTo>
                <a:lnTo>
                  <a:pt x="194130" y="203200"/>
                </a:lnTo>
                <a:lnTo>
                  <a:pt x="210931" y="203200"/>
                </a:lnTo>
                <a:lnTo>
                  <a:pt x="195700" y="187960"/>
                </a:lnTo>
                <a:close/>
              </a:path>
              <a:path w="490855" h="508000">
                <a:moveTo>
                  <a:pt x="276640" y="287020"/>
                </a:moveTo>
                <a:lnTo>
                  <a:pt x="273394" y="287020"/>
                </a:lnTo>
                <a:lnTo>
                  <a:pt x="275384" y="288290"/>
                </a:lnTo>
                <a:lnTo>
                  <a:pt x="276640" y="287020"/>
                </a:lnTo>
                <a:close/>
              </a:path>
              <a:path w="490855" h="508000">
                <a:moveTo>
                  <a:pt x="227430" y="219710"/>
                </a:moveTo>
                <a:lnTo>
                  <a:pt x="209522" y="219710"/>
                </a:lnTo>
                <a:lnTo>
                  <a:pt x="218108" y="227330"/>
                </a:lnTo>
                <a:lnTo>
                  <a:pt x="170989" y="274320"/>
                </a:lnTo>
                <a:lnTo>
                  <a:pt x="185821" y="274320"/>
                </a:lnTo>
                <a:lnTo>
                  <a:pt x="199575" y="260350"/>
                </a:lnTo>
                <a:lnTo>
                  <a:pt x="212663" y="260350"/>
                </a:lnTo>
                <a:lnTo>
                  <a:pt x="202716" y="257810"/>
                </a:lnTo>
                <a:lnTo>
                  <a:pt x="225438" y="234950"/>
                </a:lnTo>
                <a:lnTo>
                  <a:pt x="232558" y="234950"/>
                </a:lnTo>
                <a:lnTo>
                  <a:pt x="237584" y="229870"/>
                </a:lnTo>
                <a:lnTo>
                  <a:pt x="227430" y="219710"/>
                </a:lnTo>
                <a:close/>
              </a:path>
              <a:path w="490855" h="508000">
                <a:moveTo>
                  <a:pt x="252243" y="227330"/>
                </a:moveTo>
                <a:lnTo>
                  <a:pt x="217480" y="261620"/>
                </a:lnTo>
                <a:lnTo>
                  <a:pt x="233047" y="261620"/>
                </a:lnTo>
                <a:lnTo>
                  <a:pt x="259782" y="234950"/>
                </a:lnTo>
                <a:lnTo>
                  <a:pt x="252243" y="227330"/>
                </a:lnTo>
                <a:close/>
              </a:path>
              <a:path w="490855" h="508000">
                <a:moveTo>
                  <a:pt x="210931" y="203200"/>
                </a:moveTo>
                <a:lnTo>
                  <a:pt x="194130" y="203200"/>
                </a:lnTo>
                <a:lnTo>
                  <a:pt x="202716" y="212090"/>
                </a:lnTo>
                <a:lnTo>
                  <a:pt x="155597" y="259080"/>
                </a:lnTo>
                <a:lnTo>
                  <a:pt x="170044" y="259080"/>
                </a:lnTo>
                <a:lnTo>
                  <a:pt x="209522" y="219710"/>
                </a:lnTo>
                <a:lnTo>
                  <a:pt x="227430" y="219710"/>
                </a:lnTo>
                <a:lnTo>
                  <a:pt x="210931" y="203200"/>
                </a:lnTo>
                <a:close/>
              </a:path>
              <a:path w="490855" h="508000">
                <a:moveTo>
                  <a:pt x="285122" y="168910"/>
                </a:moveTo>
                <a:lnTo>
                  <a:pt x="270672" y="171450"/>
                </a:lnTo>
                <a:lnTo>
                  <a:pt x="272678" y="191770"/>
                </a:lnTo>
                <a:lnTo>
                  <a:pt x="272853" y="200660"/>
                </a:lnTo>
                <a:lnTo>
                  <a:pt x="272977" y="212090"/>
                </a:lnTo>
                <a:lnTo>
                  <a:pt x="271820" y="231140"/>
                </a:lnTo>
                <a:lnTo>
                  <a:pt x="268997" y="250190"/>
                </a:lnTo>
                <a:lnTo>
                  <a:pt x="278211" y="250190"/>
                </a:lnTo>
                <a:lnTo>
                  <a:pt x="283551" y="251460"/>
                </a:lnTo>
                <a:lnTo>
                  <a:pt x="285887" y="231140"/>
                </a:lnTo>
                <a:lnTo>
                  <a:pt x="286859" y="213360"/>
                </a:lnTo>
                <a:lnTo>
                  <a:pt x="286733" y="195580"/>
                </a:lnTo>
                <a:lnTo>
                  <a:pt x="286673" y="190500"/>
                </a:lnTo>
                <a:lnTo>
                  <a:pt x="285122" y="168910"/>
                </a:lnTo>
                <a:close/>
              </a:path>
              <a:path w="490855" h="508000">
                <a:moveTo>
                  <a:pt x="355172" y="165100"/>
                </a:moveTo>
                <a:lnTo>
                  <a:pt x="345225" y="175260"/>
                </a:lnTo>
                <a:lnTo>
                  <a:pt x="354531" y="185420"/>
                </a:lnTo>
                <a:lnTo>
                  <a:pt x="361873" y="193040"/>
                </a:lnTo>
                <a:lnTo>
                  <a:pt x="367253" y="200660"/>
                </a:lnTo>
                <a:lnTo>
                  <a:pt x="370669" y="207010"/>
                </a:lnTo>
                <a:lnTo>
                  <a:pt x="372789" y="214630"/>
                </a:lnTo>
                <a:lnTo>
                  <a:pt x="373810" y="222250"/>
                </a:lnTo>
                <a:lnTo>
                  <a:pt x="373732" y="229870"/>
                </a:lnTo>
                <a:lnTo>
                  <a:pt x="372554" y="240030"/>
                </a:lnTo>
                <a:lnTo>
                  <a:pt x="383548" y="240030"/>
                </a:lnTo>
                <a:lnTo>
                  <a:pt x="389307" y="241300"/>
                </a:lnTo>
                <a:lnTo>
                  <a:pt x="389839" y="229870"/>
                </a:lnTo>
                <a:lnTo>
                  <a:pt x="389242" y="219710"/>
                </a:lnTo>
                <a:lnTo>
                  <a:pt x="365911" y="176530"/>
                </a:lnTo>
                <a:lnTo>
                  <a:pt x="355172" y="165100"/>
                </a:lnTo>
                <a:close/>
              </a:path>
              <a:path w="490855" h="508000">
                <a:moveTo>
                  <a:pt x="232558" y="234950"/>
                </a:moveTo>
                <a:lnTo>
                  <a:pt x="225438" y="234950"/>
                </a:lnTo>
                <a:lnTo>
                  <a:pt x="228788" y="238760"/>
                </a:lnTo>
                <a:lnTo>
                  <a:pt x="232558" y="234950"/>
                </a:lnTo>
                <a:close/>
              </a:path>
              <a:path w="490855" h="508000">
                <a:moveTo>
                  <a:pt x="245751" y="142240"/>
                </a:moveTo>
                <a:lnTo>
                  <a:pt x="231615" y="143510"/>
                </a:lnTo>
                <a:lnTo>
                  <a:pt x="233304" y="162560"/>
                </a:lnTo>
                <a:lnTo>
                  <a:pt x="233500" y="180340"/>
                </a:lnTo>
                <a:lnTo>
                  <a:pt x="232204" y="196850"/>
                </a:lnTo>
                <a:lnTo>
                  <a:pt x="229417" y="213360"/>
                </a:lnTo>
                <a:lnTo>
                  <a:pt x="243762" y="213360"/>
                </a:lnTo>
                <a:lnTo>
                  <a:pt x="246355" y="196850"/>
                </a:lnTo>
                <a:lnTo>
                  <a:pt x="247459" y="180340"/>
                </a:lnTo>
                <a:lnTo>
                  <a:pt x="247340" y="160020"/>
                </a:lnTo>
                <a:lnTo>
                  <a:pt x="245751" y="142240"/>
                </a:lnTo>
                <a:close/>
              </a:path>
              <a:path w="490855" h="508000">
                <a:moveTo>
                  <a:pt x="352877" y="139700"/>
                </a:moveTo>
                <a:lnTo>
                  <a:pt x="339361" y="139700"/>
                </a:lnTo>
                <a:lnTo>
                  <a:pt x="336707" y="152400"/>
                </a:lnTo>
                <a:lnTo>
                  <a:pt x="332660" y="165100"/>
                </a:lnTo>
                <a:lnTo>
                  <a:pt x="327198" y="179070"/>
                </a:lnTo>
                <a:lnTo>
                  <a:pt x="320304" y="191770"/>
                </a:lnTo>
                <a:lnTo>
                  <a:pt x="325958" y="193040"/>
                </a:lnTo>
                <a:lnTo>
                  <a:pt x="330984" y="194310"/>
                </a:lnTo>
                <a:lnTo>
                  <a:pt x="335277" y="195580"/>
                </a:lnTo>
                <a:lnTo>
                  <a:pt x="342008" y="180340"/>
                </a:lnTo>
                <a:lnTo>
                  <a:pt x="347266" y="165100"/>
                </a:lnTo>
                <a:lnTo>
                  <a:pt x="351033" y="151130"/>
                </a:lnTo>
                <a:lnTo>
                  <a:pt x="352877" y="139700"/>
                </a:lnTo>
                <a:close/>
              </a:path>
              <a:path w="490855" h="508000">
                <a:moveTo>
                  <a:pt x="386899" y="133350"/>
                </a:moveTo>
                <a:lnTo>
                  <a:pt x="377056" y="143510"/>
                </a:lnTo>
                <a:lnTo>
                  <a:pt x="429725" y="195580"/>
                </a:lnTo>
                <a:lnTo>
                  <a:pt x="439672" y="186690"/>
                </a:lnTo>
                <a:lnTo>
                  <a:pt x="386899" y="133350"/>
                </a:lnTo>
                <a:close/>
              </a:path>
              <a:path w="490855" h="508000">
                <a:moveTo>
                  <a:pt x="374438" y="0"/>
                </a:moveTo>
                <a:lnTo>
                  <a:pt x="364282" y="10160"/>
                </a:lnTo>
                <a:lnTo>
                  <a:pt x="468676" y="114300"/>
                </a:lnTo>
                <a:lnTo>
                  <a:pt x="475378" y="121920"/>
                </a:lnTo>
                <a:lnTo>
                  <a:pt x="475901" y="128270"/>
                </a:lnTo>
                <a:lnTo>
                  <a:pt x="470038" y="133350"/>
                </a:lnTo>
                <a:lnTo>
                  <a:pt x="465116" y="138430"/>
                </a:lnTo>
                <a:lnTo>
                  <a:pt x="459043" y="143510"/>
                </a:lnTo>
                <a:lnTo>
                  <a:pt x="451713" y="149860"/>
                </a:lnTo>
                <a:lnTo>
                  <a:pt x="456740" y="153670"/>
                </a:lnTo>
                <a:lnTo>
                  <a:pt x="461137" y="156210"/>
                </a:lnTo>
                <a:lnTo>
                  <a:pt x="465012" y="158750"/>
                </a:lnTo>
                <a:lnTo>
                  <a:pt x="471922" y="152400"/>
                </a:lnTo>
                <a:lnTo>
                  <a:pt x="477891" y="147320"/>
                </a:lnTo>
                <a:lnTo>
                  <a:pt x="482917" y="142240"/>
                </a:lnTo>
                <a:lnTo>
                  <a:pt x="488947" y="133350"/>
                </a:lnTo>
                <a:lnTo>
                  <a:pt x="490718" y="124460"/>
                </a:lnTo>
                <a:lnTo>
                  <a:pt x="488247" y="115570"/>
                </a:lnTo>
                <a:lnTo>
                  <a:pt x="481556" y="107950"/>
                </a:lnTo>
                <a:lnTo>
                  <a:pt x="374438" y="0"/>
                </a:lnTo>
                <a:close/>
              </a:path>
              <a:path w="490855" h="508000">
                <a:moveTo>
                  <a:pt x="350527" y="92710"/>
                </a:moveTo>
                <a:lnTo>
                  <a:pt x="336115" y="92710"/>
                </a:lnTo>
                <a:lnTo>
                  <a:pt x="338157" y="100330"/>
                </a:lnTo>
                <a:lnTo>
                  <a:pt x="339570" y="109220"/>
                </a:lnTo>
                <a:lnTo>
                  <a:pt x="340356" y="116840"/>
                </a:lnTo>
                <a:lnTo>
                  <a:pt x="340513" y="125730"/>
                </a:lnTo>
                <a:lnTo>
                  <a:pt x="318733" y="130810"/>
                </a:lnTo>
                <a:lnTo>
                  <a:pt x="307618" y="134620"/>
                </a:lnTo>
                <a:lnTo>
                  <a:pt x="296326" y="137160"/>
                </a:lnTo>
                <a:lnTo>
                  <a:pt x="298315" y="149860"/>
                </a:lnTo>
                <a:lnTo>
                  <a:pt x="339361" y="139700"/>
                </a:lnTo>
                <a:lnTo>
                  <a:pt x="352877" y="139700"/>
                </a:lnTo>
                <a:lnTo>
                  <a:pt x="353287" y="137160"/>
                </a:lnTo>
                <a:lnTo>
                  <a:pt x="365538" y="133350"/>
                </a:lnTo>
                <a:lnTo>
                  <a:pt x="401349" y="125730"/>
                </a:lnTo>
                <a:lnTo>
                  <a:pt x="400668" y="121920"/>
                </a:lnTo>
                <a:lnTo>
                  <a:pt x="354020" y="121920"/>
                </a:lnTo>
                <a:lnTo>
                  <a:pt x="353606" y="111760"/>
                </a:lnTo>
                <a:lnTo>
                  <a:pt x="352358" y="101600"/>
                </a:lnTo>
                <a:lnTo>
                  <a:pt x="350527" y="92710"/>
                </a:lnTo>
                <a:close/>
              </a:path>
              <a:path w="490855" h="508000">
                <a:moveTo>
                  <a:pt x="348156" y="62230"/>
                </a:moveTo>
                <a:lnTo>
                  <a:pt x="273185" y="137160"/>
                </a:lnTo>
                <a:lnTo>
                  <a:pt x="282295" y="146050"/>
                </a:lnTo>
                <a:lnTo>
                  <a:pt x="336115" y="92710"/>
                </a:lnTo>
                <a:lnTo>
                  <a:pt x="350527" y="92710"/>
                </a:lnTo>
                <a:lnTo>
                  <a:pt x="350265" y="91440"/>
                </a:lnTo>
                <a:lnTo>
                  <a:pt x="347319" y="81280"/>
                </a:lnTo>
                <a:lnTo>
                  <a:pt x="357266" y="71120"/>
                </a:lnTo>
                <a:lnTo>
                  <a:pt x="348156" y="62230"/>
                </a:lnTo>
                <a:close/>
              </a:path>
              <a:path w="490855" h="508000">
                <a:moveTo>
                  <a:pt x="360931" y="40640"/>
                </a:moveTo>
                <a:lnTo>
                  <a:pt x="350984" y="50800"/>
                </a:lnTo>
                <a:lnTo>
                  <a:pt x="433808" y="133350"/>
                </a:lnTo>
                <a:lnTo>
                  <a:pt x="443651" y="123190"/>
                </a:lnTo>
                <a:lnTo>
                  <a:pt x="360931" y="40640"/>
                </a:lnTo>
                <a:close/>
              </a:path>
              <a:path w="490855" h="508000">
                <a:moveTo>
                  <a:pt x="398626" y="110490"/>
                </a:moveTo>
                <a:lnTo>
                  <a:pt x="365451" y="118110"/>
                </a:lnTo>
                <a:lnTo>
                  <a:pt x="354020" y="121920"/>
                </a:lnTo>
                <a:lnTo>
                  <a:pt x="400668" y="121920"/>
                </a:lnTo>
                <a:lnTo>
                  <a:pt x="398626" y="110490"/>
                </a:lnTo>
                <a:close/>
              </a:path>
              <a:path w="490855" h="508000">
                <a:moveTo>
                  <a:pt x="287321" y="80010"/>
                </a:moveTo>
                <a:lnTo>
                  <a:pt x="284179" y="93980"/>
                </a:lnTo>
                <a:lnTo>
                  <a:pt x="290563" y="93980"/>
                </a:lnTo>
                <a:lnTo>
                  <a:pt x="303528" y="96520"/>
                </a:lnTo>
                <a:lnTo>
                  <a:pt x="310147" y="99060"/>
                </a:lnTo>
                <a:lnTo>
                  <a:pt x="313079" y="85090"/>
                </a:lnTo>
                <a:lnTo>
                  <a:pt x="287321" y="80010"/>
                </a:lnTo>
                <a:close/>
              </a:path>
            </a:pathLst>
          </a:custGeom>
          <a:solidFill>
            <a:srgbClr val="585858"/>
          </a:solidFill>
        </p:spPr>
        <p:txBody>
          <a:bodyPr wrap="square" lIns="0" tIns="0" rIns="0" bIns="0" rtlCol="0"/>
          <a:lstStyle/>
          <a:p/>
        </p:txBody>
      </p:sp>
      <p:sp>
        <p:nvSpPr>
          <p:cNvPr id="103" name="object 103"/>
          <p:cNvSpPr/>
          <p:nvPr/>
        </p:nvSpPr>
        <p:spPr>
          <a:xfrm>
            <a:off x="16506093" y="6124250"/>
            <a:ext cx="855942" cy="902970"/>
          </a:xfrm>
          <a:prstGeom prst="rect">
            <a:avLst/>
          </a:prstGeom>
          <a:blipFill>
            <a:blip r:embed="rId11"/>
            <a:stretch>
              <a:fillRect/>
            </a:stretch>
          </a:blipFill>
        </p:spPr>
        <p:txBody>
          <a:bodyPr wrap="square" lIns="0" tIns="0" rIns="0" bIns="0" rtlCol="0"/>
          <a:lstStyle/>
          <a:p/>
        </p:txBody>
      </p:sp>
      <p:sp>
        <p:nvSpPr>
          <p:cNvPr id="104" name="object 104"/>
          <p:cNvSpPr/>
          <p:nvPr/>
        </p:nvSpPr>
        <p:spPr>
          <a:xfrm>
            <a:off x="18230963" y="6147666"/>
            <a:ext cx="353695" cy="353695"/>
          </a:xfrm>
          <a:custGeom>
            <a:rect l="l" t="t" r="r" b="b"/>
            <a:pathLst>
              <a:path w="353694" h="353695">
                <a:moveTo>
                  <a:pt x="123347" y="282609"/>
                </a:moveTo>
                <a:lnTo>
                  <a:pt x="119227" y="297646"/>
                </a:lnTo>
                <a:lnTo>
                  <a:pt x="113792" y="313694"/>
                </a:lnTo>
                <a:lnTo>
                  <a:pt x="107061" y="330744"/>
                </a:lnTo>
                <a:lnTo>
                  <a:pt x="99054" y="348785"/>
                </a:lnTo>
                <a:lnTo>
                  <a:pt x="105232" y="350146"/>
                </a:lnTo>
                <a:lnTo>
                  <a:pt x="110258" y="351612"/>
                </a:lnTo>
                <a:lnTo>
                  <a:pt x="114132" y="353287"/>
                </a:lnTo>
                <a:lnTo>
                  <a:pt x="120591" y="337834"/>
                </a:lnTo>
                <a:lnTo>
                  <a:pt x="126776" y="321312"/>
                </a:lnTo>
                <a:lnTo>
                  <a:pt x="132685" y="303709"/>
                </a:lnTo>
                <a:lnTo>
                  <a:pt x="138320" y="285017"/>
                </a:lnTo>
                <a:lnTo>
                  <a:pt x="123347" y="282609"/>
                </a:lnTo>
                <a:close/>
              </a:path>
              <a:path w="353694" h="353695">
                <a:moveTo>
                  <a:pt x="49033" y="232977"/>
                </a:moveTo>
                <a:lnTo>
                  <a:pt x="29004" y="232977"/>
                </a:lnTo>
                <a:lnTo>
                  <a:pt x="89526" y="293498"/>
                </a:lnTo>
                <a:lnTo>
                  <a:pt x="67327" y="315801"/>
                </a:lnTo>
                <a:lnTo>
                  <a:pt x="76646" y="325120"/>
                </a:lnTo>
                <a:lnTo>
                  <a:pt x="118355" y="283446"/>
                </a:lnTo>
                <a:lnTo>
                  <a:pt x="99578" y="283446"/>
                </a:lnTo>
                <a:lnTo>
                  <a:pt x="85337" y="269311"/>
                </a:lnTo>
                <a:lnTo>
                  <a:pt x="94447" y="260201"/>
                </a:lnTo>
                <a:lnTo>
                  <a:pt x="76228" y="260201"/>
                </a:lnTo>
                <a:lnTo>
                  <a:pt x="62197" y="246170"/>
                </a:lnTo>
                <a:lnTo>
                  <a:pt x="71306" y="237060"/>
                </a:lnTo>
                <a:lnTo>
                  <a:pt x="53087" y="237060"/>
                </a:lnTo>
                <a:lnTo>
                  <a:pt x="49033" y="232977"/>
                </a:lnTo>
                <a:close/>
              </a:path>
              <a:path w="353694" h="353695">
                <a:moveTo>
                  <a:pt x="168895" y="205752"/>
                </a:moveTo>
                <a:lnTo>
                  <a:pt x="148895" y="205752"/>
                </a:lnTo>
                <a:lnTo>
                  <a:pt x="163031" y="219993"/>
                </a:lnTo>
                <a:lnTo>
                  <a:pt x="99578" y="283446"/>
                </a:lnTo>
                <a:lnTo>
                  <a:pt x="118355" y="283446"/>
                </a:lnTo>
                <a:lnTo>
                  <a:pt x="191920" y="209941"/>
                </a:lnTo>
                <a:lnTo>
                  <a:pt x="173083" y="209941"/>
                </a:lnTo>
                <a:lnTo>
                  <a:pt x="168895" y="205752"/>
                </a:lnTo>
                <a:close/>
              </a:path>
              <a:path w="353694" h="353695">
                <a:moveTo>
                  <a:pt x="145754" y="182612"/>
                </a:moveTo>
                <a:lnTo>
                  <a:pt x="125755" y="182612"/>
                </a:lnTo>
                <a:lnTo>
                  <a:pt x="139786" y="196643"/>
                </a:lnTo>
                <a:lnTo>
                  <a:pt x="76228" y="260201"/>
                </a:lnTo>
                <a:lnTo>
                  <a:pt x="94447" y="260201"/>
                </a:lnTo>
                <a:lnTo>
                  <a:pt x="148895" y="205752"/>
                </a:lnTo>
                <a:lnTo>
                  <a:pt x="168895" y="205752"/>
                </a:lnTo>
                <a:lnTo>
                  <a:pt x="145754" y="182612"/>
                </a:lnTo>
                <a:close/>
              </a:path>
              <a:path w="353694" h="353695">
                <a:moveTo>
                  <a:pt x="227322" y="218422"/>
                </a:moveTo>
                <a:lnTo>
                  <a:pt x="214738" y="222961"/>
                </a:lnTo>
                <a:lnTo>
                  <a:pt x="199444" y="228893"/>
                </a:lnTo>
                <a:lnTo>
                  <a:pt x="181440" y="236239"/>
                </a:lnTo>
                <a:lnTo>
                  <a:pt x="160728" y="245018"/>
                </a:lnTo>
                <a:lnTo>
                  <a:pt x="163869" y="259573"/>
                </a:lnTo>
                <a:lnTo>
                  <a:pt x="181028" y="252385"/>
                </a:lnTo>
                <a:lnTo>
                  <a:pt x="198109" y="245738"/>
                </a:lnTo>
                <a:lnTo>
                  <a:pt x="215111" y="239621"/>
                </a:lnTo>
                <a:lnTo>
                  <a:pt x="232034" y="234024"/>
                </a:lnTo>
                <a:lnTo>
                  <a:pt x="227322" y="218422"/>
                </a:lnTo>
                <a:close/>
              </a:path>
              <a:path w="353694" h="353695">
                <a:moveTo>
                  <a:pt x="13507" y="197480"/>
                </a:moveTo>
                <a:lnTo>
                  <a:pt x="3560" y="207532"/>
                </a:lnTo>
                <a:lnTo>
                  <a:pt x="19685" y="223658"/>
                </a:lnTo>
                <a:lnTo>
                  <a:pt x="0" y="243238"/>
                </a:lnTo>
                <a:lnTo>
                  <a:pt x="9319" y="252662"/>
                </a:lnTo>
                <a:lnTo>
                  <a:pt x="29004" y="232977"/>
                </a:lnTo>
                <a:lnTo>
                  <a:pt x="49033" y="232977"/>
                </a:lnTo>
                <a:lnTo>
                  <a:pt x="39056" y="222925"/>
                </a:lnTo>
                <a:lnTo>
                  <a:pt x="48375" y="213606"/>
                </a:lnTo>
                <a:lnTo>
                  <a:pt x="29632" y="213606"/>
                </a:lnTo>
                <a:lnTo>
                  <a:pt x="13507" y="197480"/>
                </a:lnTo>
                <a:close/>
              </a:path>
              <a:path w="353694" h="353695">
                <a:moveTo>
                  <a:pt x="122614" y="159471"/>
                </a:moveTo>
                <a:lnTo>
                  <a:pt x="102509" y="159471"/>
                </a:lnTo>
                <a:lnTo>
                  <a:pt x="116645" y="173502"/>
                </a:lnTo>
                <a:lnTo>
                  <a:pt x="53087" y="237060"/>
                </a:lnTo>
                <a:lnTo>
                  <a:pt x="71306" y="237060"/>
                </a:lnTo>
                <a:lnTo>
                  <a:pt x="125755" y="182612"/>
                </a:lnTo>
                <a:lnTo>
                  <a:pt x="145754" y="182612"/>
                </a:lnTo>
                <a:lnTo>
                  <a:pt x="122614" y="159471"/>
                </a:lnTo>
                <a:close/>
              </a:path>
              <a:path w="353694" h="353695">
                <a:moveTo>
                  <a:pt x="87117" y="123975"/>
                </a:moveTo>
                <a:lnTo>
                  <a:pt x="77065" y="133922"/>
                </a:lnTo>
                <a:lnTo>
                  <a:pt x="93190" y="150047"/>
                </a:lnTo>
                <a:lnTo>
                  <a:pt x="29632" y="213606"/>
                </a:lnTo>
                <a:lnTo>
                  <a:pt x="48375" y="213606"/>
                </a:lnTo>
                <a:lnTo>
                  <a:pt x="102509" y="159471"/>
                </a:lnTo>
                <a:lnTo>
                  <a:pt x="122614" y="159471"/>
                </a:lnTo>
                <a:lnTo>
                  <a:pt x="112562" y="149419"/>
                </a:lnTo>
                <a:lnTo>
                  <a:pt x="121930" y="140100"/>
                </a:lnTo>
                <a:lnTo>
                  <a:pt x="103242" y="140100"/>
                </a:lnTo>
                <a:lnTo>
                  <a:pt x="87117" y="123975"/>
                </a:lnTo>
                <a:close/>
              </a:path>
              <a:path w="353694" h="353695">
                <a:moveTo>
                  <a:pt x="195596" y="187428"/>
                </a:moveTo>
                <a:lnTo>
                  <a:pt x="173083" y="209941"/>
                </a:lnTo>
                <a:lnTo>
                  <a:pt x="191920" y="209941"/>
                </a:lnTo>
                <a:lnTo>
                  <a:pt x="205019" y="196852"/>
                </a:lnTo>
                <a:lnTo>
                  <a:pt x="195596" y="187428"/>
                </a:lnTo>
                <a:close/>
              </a:path>
              <a:path w="353694" h="353695">
                <a:moveTo>
                  <a:pt x="203690" y="134132"/>
                </a:moveTo>
                <a:lnTo>
                  <a:pt x="183868" y="134132"/>
                </a:lnTo>
                <a:lnTo>
                  <a:pt x="257479" y="207637"/>
                </a:lnTo>
                <a:lnTo>
                  <a:pt x="267321" y="197690"/>
                </a:lnTo>
                <a:lnTo>
                  <a:pt x="203690" y="134132"/>
                </a:lnTo>
                <a:close/>
              </a:path>
              <a:path w="353694" h="353695">
                <a:moveTo>
                  <a:pt x="156853" y="59684"/>
                </a:moveTo>
                <a:lnTo>
                  <a:pt x="142822" y="66699"/>
                </a:lnTo>
                <a:lnTo>
                  <a:pt x="153715" y="89239"/>
                </a:lnTo>
                <a:lnTo>
                  <a:pt x="162508" y="112103"/>
                </a:lnTo>
                <a:lnTo>
                  <a:pt x="169180" y="135301"/>
                </a:lnTo>
                <a:lnTo>
                  <a:pt x="173711" y="158843"/>
                </a:lnTo>
                <a:lnTo>
                  <a:pt x="184497" y="163764"/>
                </a:lnTo>
                <a:lnTo>
                  <a:pt x="189523" y="166277"/>
                </a:lnTo>
                <a:lnTo>
                  <a:pt x="188521" y="158383"/>
                </a:lnTo>
                <a:lnTo>
                  <a:pt x="187177" y="150047"/>
                </a:lnTo>
                <a:lnTo>
                  <a:pt x="185694" y="142320"/>
                </a:lnTo>
                <a:lnTo>
                  <a:pt x="183868" y="134132"/>
                </a:lnTo>
                <a:lnTo>
                  <a:pt x="203690" y="134132"/>
                </a:lnTo>
                <a:lnTo>
                  <a:pt x="175806" y="106279"/>
                </a:lnTo>
                <a:lnTo>
                  <a:pt x="171784" y="94934"/>
                </a:lnTo>
                <a:lnTo>
                  <a:pt x="167261" y="83348"/>
                </a:lnTo>
                <a:lnTo>
                  <a:pt x="162288" y="71617"/>
                </a:lnTo>
                <a:lnTo>
                  <a:pt x="156853" y="59684"/>
                </a:lnTo>
                <a:close/>
              </a:path>
              <a:path w="353694" h="353695">
                <a:moveTo>
                  <a:pt x="232767" y="103347"/>
                </a:moveTo>
                <a:lnTo>
                  <a:pt x="212558" y="103347"/>
                </a:lnTo>
                <a:lnTo>
                  <a:pt x="264808" y="155702"/>
                </a:lnTo>
                <a:lnTo>
                  <a:pt x="274217" y="162709"/>
                </a:lnTo>
                <a:lnTo>
                  <a:pt x="283617" y="165034"/>
                </a:lnTo>
                <a:lnTo>
                  <a:pt x="293035" y="162666"/>
                </a:lnTo>
                <a:lnTo>
                  <a:pt x="302503" y="155597"/>
                </a:lnTo>
                <a:lnTo>
                  <a:pt x="309122" y="148961"/>
                </a:lnTo>
                <a:lnTo>
                  <a:pt x="283800" y="148961"/>
                </a:lnTo>
                <a:lnTo>
                  <a:pt x="278350" y="147575"/>
                </a:lnTo>
                <a:lnTo>
                  <a:pt x="272871" y="143451"/>
                </a:lnTo>
                <a:lnTo>
                  <a:pt x="232767" y="103347"/>
                </a:lnTo>
                <a:close/>
              </a:path>
              <a:path w="353694" h="353695">
                <a:moveTo>
                  <a:pt x="332764" y="54972"/>
                </a:moveTo>
                <a:lnTo>
                  <a:pt x="328157" y="57485"/>
                </a:lnTo>
                <a:lnTo>
                  <a:pt x="323340" y="59893"/>
                </a:lnTo>
                <a:lnTo>
                  <a:pt x="318314" y="62092"/>
                </a:lnTo>
                <a:lnTo>
                  <a:pt x="323401" y="68415"/>
                </a:lnTo>
                <a:lnTo>
                  <a:pt x="327987" y="74356"/>
                </a:lnTo>
                <a:lnTo>
                  <a:pt x="332082" y="79923"/>
                </a:lnTo>
                <a:lnTo>
                  <a:pt x="335696" y="85128"/>
                </a:lnTo>
                <a:lnTo>
                  <a:pt x="337991" y="90409"/>
                </a:lnTo>
                <a:lnTo>
                  <a:pt x="337960" y="95887"/>
                </a:lnTo>
                <a:lnTo>
                  <a:pt x="294650" y="143555"/>
                </a:lnTo>
                <a:lnTo>
                  <a:pt x="283800" y="148961"/>
                </a:lnTo>
                <a:lnTo>
                  <a:pt x="309122" y="148961"/>
                </a:lnTo>
                <a:lnTo>
                  <a:pt x="342397" y="115598"/>
                </a:lnTo>
                <a:lnTo>
                  <a:pt x="349802" y="106407"/>
                </a:lnTo>
                <a:lnTo>
                  <a:pt x="353497" y="97353"/>
                </a:lnTo>
                <a:lnTo>
                  <a:pt x="353500" y="88416"/>
                </a:lnTo>
                <a:lnTo>
                  <a:pt x="349832" y="79578"/>
                </a:lnTo>
                <a:lnTo>
                  <a:pt x="346355" y="74084"/>
                </a:lnTo>
                <a:lnTo>
                  <a:pt x="342358" y="68139"/>
                </a:lnTo>
                <a:lnTo>
                  <a:pt x="337831" y="61761"/>
                </a:lnTo>
                <a:lnTo>
                  <a:pt x="332764" y="54972"/>
                </a:lnTo>
                <a:close/>
              </a:path>
              <a:path w="353694" h="353695">
                <a:moveTo>
                  <a:pt x="122823" y="120415"/>
                </a:moveTo>
                <a:lnTo>
                  <a:pt x="103242" y="140100"/>
                </a:lnTo>
                <a:lnTo>
                  <a:pt x="121930" y="140100"/>
                </a:lnTo>
                <a:lnTo>
                  <a:pt x="132247" y="129838"/>
                </a:lnTo>
                <a:lnTo>
                  <a:pt x="122823" y="120415"/>
                </a:lnTo>
                <a:close/>
              </a:path>
              <a:path w="353694" h="353695">
                <a:moveTo>
                  <a:pt x="257479" y="63977"/>
                </a:moveTo>
                <a:lnTo>
                  <a:pt x="237165" y="63977"/>
                </a:lnTo>
                <a:lnTo>
                  <a:pt x="292451" y="119263"/>
                </a:lnTo>
                <a:lnTo>
                  <a:pt x="302608" y="109106"/>
                </a:lnTo>
                <a:lnTo>
                  <a:pt x="257479" y="63977"/>
                </a:lnTo>
                <a:close/>
              </a:path>
              <a:path w="353694" h="353695">
                <a:moveTo>
                  <a:pt x="185962" y="56542"/>
                </a:moveTo>
                <a:lnTo>
                  <a:pt x="175806" y="66699"/>
                </a:lnTo>
                <a:lnTo>
                  <a:pt x="202611" y="93400"/>
                </a:lnTo>
                <a:lnTo>
                  <a:pt x="192245" y="109839"/>
                </a:lnTo>
                <a:lnTo>
                  <a:pt x="203554" y="117797"/>
                </a:lnTo>
                <a:lnTo>
                  <a:pt x="212558" y="103347"/>
                </a:lnTo>
                <a:lnTo>
                  <a:pt x="232767" y="103347"/>
                </a:lnTo>
                <a:lnTo>
                  <a:pt x="220307" y="90887"/>
                </a:lnTo>
                <a:lnTo>
                  <a:pt x="226539" y="80939"/>
                </a:lnTo>
                <a:lnTo>
                  <a:pt x="210464" y="80939"/>
                </a:lnTo>
                <a:lnTo>
                  <a:pt x="185962" y="56542"/>
                </a:lnTo>
                <a:close/>
              </a:path>
              <a:path w="353694" h="353695">
                <a:moveTo>
                  <a:pt x="282447" y="22721"/>
                </a:moveTo>
                <a:lnTo>
                  <a:pt x="262819" y="22721"/>
                </a:lnTo>
                <a:lnTo>
                  <a:pt x="270476" y="30730"/>
                </a:lnTo>
                <a:lnTo>
                  <a:pt x="277426" y="38100"/>
                </a:lnTo>
                <a:lnTo>
                  <a:pt x="283669" y="44823"/>
                </a:lnTo>
                <a:lnTo>
                  <a:pt x="289205" y="50888"/>
                </a:lnTo>
                <a:lnTo>
                  <a:pt x="296011" y="58113"/>
                </a:lnTo>
                <a:lnTo>
                  <a:pt x="296954" y="63977"/>
                </a:lnTo>
                <a:lnTo>
                  <a:pt x="291988" y="68415"/>
                </a:lnTo>
                <a:lnTo>
                  <a:pt x="288158" y="71934"/>
                </a:lnTo>
                <a:lnTo>
                  <a:pt x="284075" y="75390"/>
                </a:lnTo>
                <a:lnTo>
                  <a:pt x="279991" y="78636"/>
                </a:lnTo>
                <a:lnTo>
                  <a:pt x="284598" y="81672"/>
                </a:lnTo>
                <a:lnTo>
                  <a:pt x="288787" y="84604"/>
                </a:lnTo>
                <a:lnTo>
                  <a:pt x="292556" y="87327"/>
                </a:lnTo>
                <a:lnTo>
                  <a:pt x="296954" y="83348"/>
                </a:lnTo>
                <a:lnTo>
                  <a:pt x="303132" y="77379"/>
                </a:lnTo>
                <a:lnTo>
                  <a:pt x="309100" y="71306"/>
                </a:lnTo>
                <a:lnTo>
                  <a:pt x="311822" y="65757"/>
                </a:lnTo>
                <a:lnTo>
                  <a:pt x="311194" y="60417"/>
                </a:lnTo>
                <a:lnTo>
                  <a:pt x="310880" y="55914"/>
                </a:lnTo>
                <a:lnTo>
                  <a:pt x="307006" y="49527"/>
                </a:lnTo>
                <a:lnTo>
                  <a:pt x="299781" y="41464"/>
                </a:lnTo>
                <a:lnTo>
                  <a:pt x="282447" y="22721"/>
                </a:lnTo>
                <a:close/>
              </a:path>
              <a:path w="353694" h="353695">
                <a:moveTo>
                  <a:pt x="202821" y="9319"/>
                </a:moveTo>
                <a:lnTo>
                  <a:pt x="192664" y="19371"/>
                </a:lnTo>
                <a:lnTo>
                  <a:pt x="227322" y="54134"/>
                </a:lnTo>
                <a:lnTo>
                  <a:pt x="210464" y="80939"/>
                </a:lnTo>
                <a:lnTo>
                  <a:pt x="226539" y="80939"/>
                </a:lnTo>
                <a:lnTo>
                  <a:pt x="237165" y="63977"/>
                </a:lnTo>
                <a:lnTo>
                  <a:pt x="257479" y="63977"/>
                </a:lnTo>
                <a:lnTo>
                  <a:pt x="244914" y="51412"/>
                </a:lnTo>
                <a:lnTo>
                  <a:pt x="251056" y="41569"/>
                </a:lnTo>
                <a:lnTo>
                  <a:pt x="235071" y="41569"/>
                </a:lnTo>
                <a:lnTo>
                  <a:pt x="202821" y="9319"/>
                </a:lnTo>
                <a:close/>
              </a:path>
              <a:path w="353694" h="353695">
                <a:moveTo>
                  <a:pt x="261248" y="0"/>
                </a:moveTo>
                <a:lnTo>
                  <a:pt x="235071" y="41569"/>
                </a:lnTo>
                <a:lnTo>
                  <a:pt x="251056" y="41569"/>
                </a:lnTo>
                <a:lnTo>
                  <a:pt x="262819" y="22721"/>
                </a:lnTo>
                <a:lnTo>
                  <a:pt x="282447" y="22721"/>
                </a:lnTo>
                <a:lnTo>
                  <a:pt x="261248" y="0"/>
                </a:lnTo>
                <a:close/>
              </a:path>
            </a:pathLst>
          </a:custGeom>
          <a:solidFill>
            <a:srgbClr val="585858"/>
          </a:solidFill>
        </p:spPr>
        <p:txBody>
          <a:bodyPr wrap="square" lIns="0" tIns="0" rIns="0" bIns="0" rtlCol="0"/>
          <a:lstStyle/>
          <a:p/>
        </p:txBody>
      </p:sp>
      <p:sp>
        <p:nvSpPr>
          <p:cNvPr id="105" name="object 105"/>
          <p:cNvSpPr/>
          <p:nvPr/>
        </p:nvSpPr>
        <p:spPr>
          <a:xfrm>
            <a:off x="8076822" y="7579245"/>
            <a:ext cx="112395" cy="112395"/>
          </a:xfrm>
          <a:custGeom>
            <a:rect l="l" t="t" r="r" b="b"/>
            <a:pathLst>
              <a:path w="112395" h="112395">
                <a:moveTo>
                  <a:pt x="0" y="111829"/>
                </a:moveTo>
                <a:lnTo>
                  <a:pt x="111829" y="111829"/>
                </a:lnTo>
                <a:lnTo>
                  <a:pt x="111829" y="0"/>
                </a:lnTo>
                <a:lnTo>
                  <a:pt x="0" y="0"/>
                </a:lnTo>
                <a:lnTo>
                  <a:pt x="0" y="111829"/>
                </a:lnTo>
                <a:close/>
              </a:path>
            </a:pathLst>
          </a:custGeom>
          <a:solidFill>
            <a:srgbClr val="1791AB"/>
          </a:solidFill>
        </p:spPr>
        <p:txBody>
          <a:bodyPr wrap="square" lIns="0" tIns="0" rIns="0" bIns="0" rtlCol="0"/>
          <a:lstStyle/>
          <a:p/>
        </p:txBody>
      </p:sp>
      <p:sp>
        <p:nvSpPr>
          <p:cNvPr id="106" name="object 106"/>
          <p:cNvSpPr txBox="1"/>
          <p:nvPr/>
        </p:nvSpPr>
        <p:spPr>
          <a:xfrm>
            <a:off x="8228724" y="7494401"/>
            <a:ext cx="71183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85858"/>
                </a:solidFill>
                <a:latin typeface="微软雅黑"/>
                <a:cs typeface="微软雅黑"/>
              </a:rPr>
              <a:t>2019</a:t>
            </a:r>
            <a:r>
              <a:rPr sz="1450" spc="-65">
                <a:solidFill>
                  <a:srgbClr val="585858"/>
                </a:solidFill>
                <a:latin typeface="微软雅黑"/>
                <a:cs typeface="微软雅黑"/>
              </a:rPr>
              <a:t> </a:t>
            </a:r>
            <a:r>
              <a:rPr sz="1450" spc="30">
                <a:solidFill>
                  <a:srgbClr val="585858"/>
                </a:solidFill>
                <a:latin typeface="微软雅黑"/>
                <a:cs typeface="微软雅黑"/>
              </a:rPr>
              <a:t>年</a:t>
            </a:r>
            <a:endParaRPr sz="1450">
              <a:latin typeface="微软雅黑"/>
              <a:cs typeface="微软雅黑"/>
            </a:endParaRPr>
          </a:p>
        </p:txBody>
      </p:sp>
      <p:sp>
        <p:nvSpPr>
          <p:cNvPr id="107" name="object 107"/>
          <p:cNvSpPr/>
          <p:nvPr/>
        </p:nvSpPr>
        <p:spPr>
          <a:xfrm>
            <a:off x="9132287" y="7579245"/>
            <a:ext cx="113664" cy="112395"/>
          </a:xfrm>
          <a:custGeom>
            <a:rect l="l" t="t" r="r" b="b"/>
            <a:pathLst>
              <a:path w="113663" h="112395">
                <a:moveTo>
                  <a:pt x="0" y="111829"/>
                </a:moveTo>
                <a:lnTo>
                  <a:pt x="113085" y="111829"/>
                </a:lnTo>
                <a:lnTo>
                  <a:pt x="113085" y="0"/>
                </a:lnTo>
                <a:lnTo>
                  <a:pt x="0" y="0"/>
                </a:lnTo>
                <a:lnTo>
                  <a:pt x="0" y="111829"/>
                </a:lnTo>
                <a:close/>
              </a:path>
            </a:pathLst>
          </a:custGeom>
          <a:solidFill>
            <a:srgbClr val="A2F4FF"/>
          </a:solidFill>
        </p:spPr>
        <p:txBody>
          <a:bodyPr wrap="square" lIns="0" tIns="0" rIns="0" bIns="0" rtlCol="0"/>
          <a:lstStyle/>
          <a:p/>
        </p:txBody>
      </p:sp>
      <p:sp>
        <p:nvSpPr>
          <p:cNvPr id="108" name="object 108"/>
          <p:cNvSpPr txBox="1"/>
          <p:nvPr/>
        </p:nvSpPr>
        <p:spPr>
          <a:xfrm>
            <a:off x="9284713" y="7494401"/>
            <a:ext cx="71183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85858"/>
                </a:solidFill>
                <a:latin typeface="微软雅黑"/>
                <a:cs typeface="微软雅黑"/>
              </a:rPr>
              <a:t>2020</a:t>
            </a:r>
            <a:r>
              <a:rPr sz="1450" spc="-70">
                <a:solidFill>
                  <a:srgbClr val="585858"/>
                </a:solidFill>
                <a:latin typeface="微软雅黑"/>
                <a:cs typeface="微软雅黑"/>
              </a:rPr>
              <a:t> </a:t>
            </a:r>
            <a:r>
              <a:rPr sz="1450" spc="30">
                <a:solidFill>
                  <a:srgbClr val="585858"/>
                </a:solidFill>
                <a:latin typeface="微软雅黑"/>
                <a:cs typeface="微软雅黑"/>
              </a:rPr>
              <a:t>年</a:t>
            </a:r>
            <a:endParaRPr sz="1450">
              <a:latin typeface="微软雅黑"/>
              <a:cs typeface="微软雅黑"/>
            </a:endParaRPr>
          </a:p>
        </p:txBody>
      </p:sp>
      <p:sp>
        <p:nvSpPr>
          <p:cNvPr id="109" name="object 109"/>
          <p:cNvSpPr/>
          <p:nvPr/>
        </p:nvSpPr>
        <p:spPr>
          <a:xfrm>
            <a:off x="10189009" y="7579245"/>
            <a:ext cx="112395" cy="112395"/>
          </a:xfrm>
          <a:custGeom>
            <a:rect l="l" t="t" r="r" b="b"/>
            <a:pathLst>
              <a:path w="112395" h="112395">
                <a:moveTo>
                  <a:pt x="0" y="111829"/>
                </a:moveTo>
                <a:lnTo>
                  <a:pt x="111829" y="111829"/>
                </a:lnTo>
                <a:lnTo>
                  <a:pt x="111829" y="0"/>
                </a:lnTo>
                <a:lnTo>
                  <a:pt x="0" y="0"/>
                </a:lnTo>
                <a:lnTo>
                  <a:pt x="0" y="111829"/>
                </a:lnTo>
                <a:close/>
              </a:path>
            </a:pathLst>
          </a:custGeom>
          <a:solidFill>
            <a:srgbClr val="A4A4A4"/>
          </a:solidFill>
        </p:spPr>
        <p:txBody>
          <a:bodyPr wrap="square" lIns="0" tIns="0" rIns="0" bIns="0" rtlCol="0"/>
          <a:lstStyle/>
          <a:p/>
        </p:txBody>
      </p:sp>
      <p:sp>
        <p:nvSpPr>
          <p:cNvPr id="110" name="object 110"/>
          <p:cNvSpPr txBox="1"/>
          <p:nvPr/>
        </p:nvSpPr>
        <p:spPr>
          <a:xfrm>
            <a:off x="10340702" y="7494401"/>
            <a:ext cx="71183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85858"/>
                </a:solidFill>
                <a:latin typeface="微软雅黑"/>
                <a:cs typeface="微软雅黑"/>
              </a:rPr>
              <a:t>2021</a:t>
            </a:r>
            <a:r>
              <a:rPr sz="1450" spc="-70">
                <a:solidFill>
                  <a:srgbClr val="585858"/>
                </a:solidFill>
                <a:latin typeface="微软雅黑"/>
                <a:cs typeface="微软雅黑"/>
              </a:rPr>
              <a:t> </a:t>
            </a:r>
            <a:r>
              <a:rPr sz="1450" spc="30">
                <a:solidFill>
                  <a:srgbClr val="585858"/>
                </a:solidFill>
                <a:latin typeface="微软雅黑"/>
                <a:cs typeface="微软雅黑"/>
              </a:rPr>
              <a:t>年</a:t>
            </a:r>
            <a:endParaRPr sz="1450">
              <a:latin typeface="微软雅黑"/>
              <a:cs typeface="微软雅黑"/>
            </a:endParaRPr>
          </a:p>
        </p:txBody>
      </p:sp>
      <p:sp>
        <p:nvSpPr>
          <p:cNvPr id="111" name="object 111"/>
          <p:cNvSpPr/>
          <p:nvPr/>
        </p:nvSpPr>
        <p:spPr>
          <a:xfrm>
            <a:off x="11244474" y="7579245"/>
            <a:ext cx="112395" cy="112395"/>
          </a:xfrm>
          <a:custGeom>
            <a:rect l="l" t="t" r="r" b="b"/>
            <a:pathLst>
              <a:path w="112395" h="112395">
                <a:moveTo>
                  <a:pt x="0" y="111829"/>
                </a:moveTo>
                <a:lnTo>
                  <a:pt x="111829" y="111829"/>
                </a:lnTo>
                <a:lnTo>
                  <a:pt x="111829" y="0"/>
                </a:lnTo>
                <a:lnTo>
                  <a:pt x="0" y="0"/>
                </a:lnTo>
                <a:lnTo>
                  <a:pt x="0" y="111829"/>
                </a:lnTo>
                <a:close/>
              </a:path>
            </a:pathLst>
          </a:custGeom>
          <a:solidFill>
            <a:srgbClr val="79C2C6"/>
          </a:solidFill>
        </p:spPr>
        <p:txBody>
          <a:bodyPr wrap="square" lIns="0" tIns="0" rIns="0" bIns="0" rtlCol="0"/>
          <a:lstStyle/>
          <a:p/>
        </p:txBody>
      </p:sp>
      <p:sp>
        <p:nvSpPr>
          <p:cNvPr id="112" name="object 112"/>
          <p:cNvSpPr txBox="1"/>
          <p:nvPr/>
        </p:nvSpPr>
        <p:spPr>
          <a:xfrm>
            <a:off x="11396376" y="7494401"/>
            <a:ext cx="71183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85858"/>
                </a:solidFill>
                <a:latin typeface="微软雅黑"/>
                <a:cs typeface="微软雅黑"/>
              </a:rPr>
              <a:t>2022</a:t>
            </a:r>
            <a:r>
              <a:rPr sz="1450" spc="-70">
                <a:solidFill>
                  <a:srgbClr val="585858"/>
                </a:solidFill>
                <a:latin typeface="微软雅黑"/>
                <a:cs typeface="微软雅黑"/>
              </a:rPr>
              <a:t> </a:t>
            </a:r>
            <a:r>
              <a:rPr sz="1450" spc="30">
                <a:solidFill>
                  <a:srgbClr val="585858"/>
                </a:solidFill>
                <a:latin typeface="微软雅黑"/>
                <a:cs typeface="微软雅黑"/>
              </a:rPr>
              <a:t>年</a:t>
            </a:r>
            <a:endParaRPr sz="1450">
              <a:latin typeface="微软雅黑"/>
              <a:cs typeface="微软雅黑"/>
            </a:endParaRPr>
          </a:p>
        </p:txBody>
      </p:sp>
      <p:sp>
        <p:nvSpPr>
          <p:cNvPr id="113" name="object 113"/>
          <p:cNvSpPr txBox="1"/>
          <p:nvPr/>
        </p:nvSpPr>
        <p:spPr>
          <a:xfrm>
            <a:off x="993007" y="7735650"/>
            <a:ext cx="2287270" cy="327025"/>
          </a:xfrm>
          <a:prstGeom prst="rect">
            <a:avLst/>
          </a:prstGeom>
        </p:spPr>
        <p:txBody>
          <a:bodyPr vert="horz" wrap="square" lIns="0" tIns="15875" rIns="0" bIns="0" rtlCol="0">
            <a:spAutoFit/>
          </a:bodyPr>
          <a:lstStyle/>
          <a:p>
            <a:pPr marL="12700">
              <a:lnSpc>
                <a:spcPct val="100000"/>
              </a:lnSpc>
              <a:spcBef>
                <a:spcPts val="125"/>
              </a:spcBef>
            </a:pPr>
            <a:r>
              <a:rPr sz="1950" b="1" spc="25">
                <a:latin typeface="微软雅黑"/>
                <a:cs typeface="微软雅黑"/>
              </a:rPr>
              <a:t>新增纳入的西药数量</a:t>
            </a:r>
            <a:endParaRPr sz="1950">
              <a:latin typeface="微软雅黑"/>
              <a:cs typeface="微软雅黑"/>
            </a:endParaRPr>
          </a:p>
        </p:txBody>
      </p:sp>
      <p:sp>
        <p:nvSpPr>
          <p:cNvPr id="114" name="object 114"/>
          <p:cNvSpPr/>
          <p:nvPr/>
        </p:nvSpPr>
        <p:spPr>
          <a:xfrm>
            <a:off x="2349038"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15" name="object 115"/>
          <p:cNvSpPr/>
          <p:nvPr/>
        </p:nvSpPr>
        <p:spPr>
          <a:xfrm>
            <a:off x="2349038"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16" name="object 116"/>
          <p:cNvSpPr/>
          <p:nvPr/>
        </p:nvSpPr>
        <p:spPr>
          <a:xfrm>
            <a:off x="2349038"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17" name="object 117"/>
          <p:cNvSpPr/>
          <p:nvPr/>
        </p:nvSpPr>
        <p:spPr>
          <a:xfrm>
            <a:off x="3440942"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18" name="object 118"/>
          <p:cNvSpPr/>
          <p:nvPr/>
        </p:nvSpPr>
        <p:spPr>
          <a:xfrm>
            <a:off x="3440942"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19" name="object 119"/>
          <p:cNvSpPr/>
          <p:nvPr/>
        </p:nvSpPr>
        <p:spPr>
          <a:xfrm>
            <a:off x="3440942"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0" name="object 120"/>
          <p:cNvSpPr/>
          <p:nvPr/>
        </p:nvSpPr>
        <p:spPr>
          <a:xfrm>
            <a:off x="4712526"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1" name="object 121"/>
          <p:cNvSpPr/>
          <p:nvPr/>
        </p:nvSpPr>
        <p:spPr>
          <a:xfrm>
            <a:off x="4712526" y="8797428"/>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22" name="object 122"/>
          <p:cNvSpPr/>
          <p:nvPr/>
        </p:nvSpPr>
        <p:spPr>
          <a:xfrm>
            <a:off x="4712526"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3" name="object 123"/>
          <p:cNvSpPr/>
          <p:nvPr/>
        </p:nvSpPr>
        <p:spPr>
          <a:xfrm>
            <a:off x="4712526"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4" name="object 124"/>
          <p:cNvSpPr/>
          <p:nvPr/>
        </p:nvSpPr>
        <p:spPr>
          <a:xfrm>
            <a:off x="5985367"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5" name="object 125"/>
          <p:cNvSpPr/>
          <p:nvPr/>
        </p:nvSpPr>
        <p:spPr>
          <a:xfrm>
            <a:off x="5985367"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26" name="object 126"/>
          <p:cNvSpPr/>
          <p:nvPr/>
        </p:nvSpPr>
        <p:spPr>
          <a:xfrm>
            <a:off x="5985367"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7" name="object 127"/>
          <p:cNvSpPr/>
          <p:nvPr/>
        </p:nvSpPr>
        <p:spPr>
          <a:xfrm>
            <a:off x="5985367"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8" name="object 128"/>
          <p:cNvSpPr/>
          <p:nvPr/>
        </p:nvSpPr>
        <p:spPr>
          <a:xfrm>
            <a:off x="7256951"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29" name="object 129"/>
          <p:cNvSpPr/>
          <p:nvPr/>
        </p:nvSpPr>
        <p:spPr>
          <a:xfrm>
            <a:off x="7256951"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30" name="object 130"/>
          <p:cNvSpPr/>
          <p:nvPr/>
        </p:nvSpPr>
        <p:spPr>
          <a:xfrm>
            <a:off x="7256951"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1" name="object 131"/>
          <p:cNvSpPr/>
          <p:nvPr/>
        </p:nvSpPr>
        <p:spPr>
          <a:xfrm>
            <a:off x="7256951"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2" name="object 132"/>
          <p:cNvSpPr/>
          <p:nvPr/>
        </p:nvSpPr>
        <p:spPr>
          <a:xfrm>
            <a:off x="8529792"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3" name="object 133"/>
          <p:cNvSpPr/>
          <p:nvPr/>
        </p:nvSpPr>
        <p:spPr>
          <a:xfrm>
            <a:off x="8529792"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34" name="object 134"/>
          <p:cNvSpPr/>
          <p:nvPr/>
        </p:nvSpPr>
        <p:spPr>
          <a:xfrm>
            <a:off x="8529792"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5" name="object 135"/>
          <p:cNvSpPr/>
          <p:nvPr/>
        </p:nvSpPr>
        <p:spPr>
          <a:xfrm>
            <a:off x="8529792"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6" name="object 136"/>
          <p:cNvSpPr/>
          <p:nvPr/>
        </p:nvSpPr>
        <p:spPr>
          <a:xfrm>
            <a:off x="9723473"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7" name="object 137"/>
          <p:cNvSpPr/>
          <p:nvPr/>
        </p:nvSpPr>
        <p:spPr>
          <a:xfrm>
            <a:off x="9723473"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38" name="object 138"/>
          <p:cNvSpPr/>
          <p:nvPr/>
        </p:nvSpPr>
        <p:spPr>
          <a:xfrm>
            <a:off x="9723473"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39" name="object 139"/>
          <p:cNvSpPr/>
          <p:nvPr/>
        </p:nvSpPr>
        <p:spPr>
          <a:xfrm>
            <a:off x="9723473"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0" name="object 140"/>
          <p:cNvSpPr/>
          <p:nvPr/>
        </p:nvSpPr>
        <p:spPr>
          <a:xfrm>
            <a:off x="11074217"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1" name="object 141"/>
          <p:cNvSpPr/>
          <p:nvPr/>
        </p:nvSpPr>
        <p:spPr>
          <a:xfrm>
            <a:off x="11074217"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42" name="object 142"/>
          <p:cNvSpPr/>
          <p:nvPr/>
        </p:nvSpPr>
        <p:spPr>
          <a:xfrm>
            <a:off x="11074217"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3" name="object 143"/>
          <p:cNvSpPr/>
          <p:nvPr/>
        </p:nvSpPr>
        <p:spPr>
          <a:xfrm>
            <a:off x="11074217"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4" name="object 144"/>
          <p:cNvSpPr/>
          <p:nvPr/>
        </p:nvSpPr>
        <p:spPr>
          <a:xfrm>
            <a:off x="12251563"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5" name="object 145"/>
          <p:cNvSpPr/>
          <p:nvPr/>
        </p:nvSpPr>
        <p:spPr>
          <a:xfrm>
            <a:off x="12251563"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46" name="object 146"/>
          <p:cNvSpPr/>
          <p:nvPr/>
        </p:nvSpPr>
        <p:spPr>
          <a:xfrm>
            <a:off x="12251563"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7" name="object 147"/>
          <p:cNvSpPr/>
          <p:nvPr/>
        </p:nvSpPr>
        <p:spPr>
          <a:xfrm>
            <a:off x="12251563"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48" name="object 148"/>
          <p:cNvSpPr/>
          <p:nvPr/>
        </p:nvSpPr>
        <p:spPr>
          <a:xfrm>
            <a:off x="13398754" y="8804967"/>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49" name="object 149"/>
          <p:cNvSpPr/>
          <p:nvPr/>
        </p:nvSpPr>
        <p:spPr>
          <a:xfrm>
            <a:off x="13398754" y="9291235"/>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0" name="object 150"/>
          <p:cNvSpPr/>
          <p:nvPr/>
        </p:nvSpPr>
        <p:spPr>
          <a:xfrm>
            <a:off x="13398754" y="976116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1" name="object 151"/>
          <p:cNvSpPr/>
          <p:nvPr/>
        </p:nvSpPr>
        <p:spPr>
          <a:xfrm>
            <a:off x="14576099" y="8804967"/>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52" name="object 152"/>
          <p:cNvSpPr/>
          <p:nvPr/>
        </p:nvSpPr>
        <p:spPr>
          <a:xfrm>
            <a:off x="15723291"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3" name="object 153"/>
          <p:cNvSpPr/>
          <p:nvPr/>
        </p:nvSpPr>
        <p:spPr>
          <a:xfrm>
            <a:off x="15723291"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54" name="object 154"/>
          <p:cNvSpPr/>
          <p:nvPr/>
        </p:nvSpPr>
        <p:spPr>
          <a:xfrm>
            <a:off x="15723291"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5" name="object 155"/>
          <p:cNvSpPr/>
          <p:nvPr/>
        </p:nvSpPr>
        <p:spPr>
          <a:xfrm>
            <a:off x="16963462" y="8809993"/>
            <a:ext cx="346075" cy="348615"/>
          </a:xfrm>
          <a:custGeom>
            <a:rect l="l" t="t" r="r" b="b"/>
            <a:pathLst>
              <a:path w="346075" h="348615">
                <a:moveTo>
                  <a:pt x="0" y="348052"/>
                </a:moveTo>
                <a:lnTo>
                  <a:pt x="345539" y="348052"/>
                </a:lnTo>
                <a:lnTo>
                  <a:pt x="345539" y="0"/>
                </a:lnTo>
                <a:lnTo>
                  <a:pt x="0" y="0"/>
                </a:lnTo>
                <a:lnTo>
                  <a:pt x="0" y="348052"/>
                </a:lnTo>
                <a:close/>
              </a:path>
            </a:pathLst>
          </a:custGeom>
          <a:ln w="23559">
            <a:solidFill>
              <a:srgbClr val="1F3863"/>
            </a:solidFill>
          </a:ln>
        </p:spPr>
        <p:txBody>
          <a:bodyPr wrap="square" lIns="0" tIns="0" rIns="0" bIns="0" rtlCol="0"/>
          <a:lstStyle/>
          <a:p/>
        </p:txBody>
      </p:sp>
      <p:sp>
        <p:nvSpPr>
          <p:cNvPr id="156" name="object 156"/>
          <p:cNvSpPr/>
          <p:nvPr/>
        </p:nvSpPr>
        <p:spPr>
          <a:xfrm>
            <a:off x="18299128" y="8304878"/>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7" name="object 157"/>
          <p:cNvSpPr/>
          <p:nvPr/>
        </p:nvSpPr>
        <p:spPr>
          <a:xfrm>
            <a:off x="18299128" y="9296261"/>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8" name="object 158"/>
          <p:cNvSpPr/>
          <p:nvPr/>
        </p:nvSpPr>
        <p:spPr>
          <a:xfrm>
            <a:off x="2349038"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sp>
        <p:nvSpPr>
          <p:cNvPr id="159" name="object 159"/>
          <p:cNvSpPr/>
          <p:nvPr/>
        </p:nvSpPr>
        <p:spPr>
          <a:xfrm>
            <a:off x="3440942" y="9766194"/>
            <a:ext cx="346075" cy="349885"/>
          </a:xfrm>
          <a:custGeom>
            <a:rect l="l" t="t" r="r" b="b"/>
            <a:pathLst>
              <a:path w="346075" h="349884">
                <a:moveTo>
                  <a:pt x="0" y="349308"/>
                </a:moveTo>
                <a:lnTo>
                  <a:pt x="345539" y="349308"/>
                </a:lnTo>
                <a:lnTo>
                  <a:pt x="345539" y="0"/>
                </a:lnTo>
                <a:lnTo>
                  <a:pt x="0" y="0"/>
                </a:lnTo>
                <a:lnTo>
                  <a:pt x="0" y="349308"/>
                </a:lnTo>
                <a:close/>
              </a:path>
            </a:pathLst>
          </a:custGeom>
          <a:ln w="23559">
            <a:solidFill>
              <a:srgbClr val="1F3863"/>
            </a:solidFill>
          </a:ln>
        </p:spPr>
        <p:txBody>
          <a:bodyPr wrap="square" lIns="0" tIns="0" rIns="0" bIns="0" rtlCol="0"/>
          <a:lstStyle/>
          <a:p/>
        </p:txBody>
      </p:sp>
      <p:graphicFrame>
        <p:nvGraphicFramePr>
          <p:cNvPr id="160" name="object 160"/>
          <p:cNvGraphicFramePr>
            <a:graphicFrameLocks noGrp="1"/>
          </p:cNvGraphicFramePr>
          <p:nvPr/>
        </p:nvGraphicFramePr>
        <p:xfrm>
          <a:off x="1190097" y="8277292"/>
          <a:ext cx="17498695" cy="1850389"/>
        </p:xfrm>
        <a:graphic>
          <a:graphicData uri="http://schemas.openxmlformats.org/drawingml/2006/table">
            <a:tbl>
              <a:tblPr firstRow="1" bandRow="1">
                <a:tableStyleId>{2D5ABB26-0587-4C30-8999-92F81FD0307C}</a:tableStyleId>
              </a:tblPr>
              <a:tblGrid>
                <a:gridCol w="894080"/>
                <a:gridCol w="967105"/>
                <a:gridCol w="1181735"/>
                <a:gridCol w="1271904"/>
                <a:gridCol w="1271904"/>
                <a:gridCol w="1308734"/>
                <a:gridCol w="1196340"/>
                <a:gridCol w="1271904"/>
                <a:gridCol w="1264284"/>
                <a:gridCol w="1162050"/>
                <a:gridCol w="1162050"/>
                <a:gridCol w="1162050"/>
                <a:gridCol w="1193800"/>
                <a:gridCol w="1288415"/>
                <a:gridCol w="899159"/>
              </a:tblGrid>
              <a:tr h="388674">
                <a:tc>
                  <a:txBody>
                    <a:bodyPr vert="horz" wrap="square"/>
                    <a:lstStyle/>
                    <a:p>
                      <a:pPr marL="31750">
                        <a:lnSpc>
                          <a:spcPct val="100000"/>
                        </a:lnSpc>
                        <a:spcBef>
                          <a:spcPts val="140"/>
                        </a:spcBef>
                      </a:pPr>
                      <a:r>
                        <a:rPr sz="1950" spc="10">
                          <a:latin typeface="微软雅黑"/>
                          <a:cs typeface="微软雅黑"/>
                        </a:rPr>
                        <a:t>2019</a:t>
                      </a:r>
                      <a:endParaRPr sz="1950">
                        <a:latin typeface="微软雅黑"/>
                        <a:cs typeface="微软雅黑"/>
                      </a:endParaRPr>
                    </a:p>
                  </a:txBody>
                  <a:tcPr marL="0" marR="0" marT="17780" marB="0"/>
                </a:tc>
                <a:tc>
                  <a:txBody>
                    <a:bodyPr vert="horz" wrap="square"/>
                    <a:lstStyle/>
                    <a:p>
                      <a:pPr marR="114935" algn="ctr">
                        <a:lnSpc>
                          <a:spcPct val="100000"/>
                        </a:lnSpc>
                        <a:spcBef>
                          <a:spcPts val="359"/>
                        </a:spcBef>
                      </a:pPr>
                      <a:r>
                        <a:rPr sz="1950">
                          <a:latin typeface="微软雅黑"/>
                          <a:cs typeface="微软雅黑"/>
                        </a:rPr>
                        <a:t>9</a:t>
                      </a:r>
                      <a:endParaRPr sz="1950">
                        <a:latin typeface="微软雅黑"/>
                        <a:cs typeface="微软雅黑"/>
                      </a:endParaRPr>
                    </a:p>
                  </a:txBody>
                  <a:tcPr marL="0" marR="0" marT="45719" marB="0"/>
                </a:tc>
                <a:tc>
                  <a:txBody>
                    <a:bodyPr vert="horz" wrap="square"/>
                    <a:lstStyle/>
                    <a:p>
                      <a:pPr marR="80645" algn="ctr">
                        <a:lnSpc>
                          <a:spcPct val="100000"/>
                        </a:lnSpc>
                        <a:spcBef>
                          <a:spcPts val="359"/>
                        </a:spcBef>
                      </a:pPr>
                      <a:r>
                        <a:rPr sz="1950">
                          <a:latin typeface="微软雅黑"/>
                          <a:cs typeface="微软雅黑"/>
                        </a:rPr>
                        <a:t>4</a:t>
                      </a:r>
                      <a:endParaRPr sz="1950">
                        <a:latin typeface="微软雅黑"/>
                        <a:cs typeface="微软雅黑"/>
                      </a:endParaRPr>
                    </a:p>
                  </a:txBody>
                  <a:tcPr marL="0" marR="0" marT="45719" marB="0"/>
                </a:tc>
                <a:tc>
                  <a:txBody>
                    <a:bodyPr vert="horz" wrap="square"/>
                    <a:lstStyle/>
                    <a:p>
                      <a:pPr algn="ctr">
                        <a:lnSpc>
                          <a:spcPct val="100000"/>
                        </a:lnSpc>
                        <a:spcBef>
                          <a:spcPts val="359"/>
                        </a:spcBef>
                      </a:pPr>
                      <a:r>
                        <a:rPr sz="1950" spc="10">
                          <a:latin typeface="微软雅黑"/>
                          <a:cs typeface="微软雅黑"/>
                        </a:rPr>
                        <a:t>10</a:t>
                      </a:r>
                      <a:endParaRPr sz="1950">
                        <a:latin typeface="微软雅黑"/>
                        <a:cs typeface="微软雅黑"/>
                      </a:endParaRPr>
                    </a:p>
                  </a:txBody>
                  <a:tcPr marL="0" marR="0" marT="45719" marB="0"/>
                </a:tc>
                <a:tc>
                  <a:txBody>
                    <a:bodyPr vert="horz" wrap="square"/>
                    <a:lstStyle/>
                    <a:p>
                      <a:pPr marL="1270" algn="ctr">
                        <a:lnSpc>
                          <a:spcPct val="100000"/>
                        </a:lnSpc>
                        <a:spcBef>
                          <a:spcPts val="359"/>
                        </a:spcBef>
                      </a:pPr>
                      <a:r>
                        <a:rPr sz="1950">
                          <a:latin typeface="微软雅黑"/>
                          <a:cs typeface="微软雅黑"/>
                        </a:rPr>
                        <a:t>9</a:t>
                      </a:r>
                      <a:endParaRPr sz="1950">
                        <a:latin typeface="微软雅黑"/>
                        <a:cs typeface="微软雅黑"/>
                      </a:endParaRPr>
                    </a:p>
                  </a:txBody>
                  <a:tcPr marL="0" marR="0" marT="45719" marB="0"/>
                </a:tc>
                <a:tc>
                  <a:txBody>
                    <a:bodyPr vert="horz" wrap="square"/>
                    <a:lstStyle/>
                    <a:p>
                      <a:pPr marR="27305" algn="ctr">
                        <a:lnSpc>
                          <a:spcPct val="100000"/>
                        </a:lnSpc>
                        <a:spcBef>
                          <a:spcPts val="359"/>
                        </a:spcBef>
                      </a:pPr>
                      <a:r>
                        <a:rPr sz="1950">
                          <a:latin typeface="微软雅黑"/>
                          <a:cs typeface="微软雅黑"/>
                        </a:rPr>
                        <a:t>3</a:t>
                      </a:r>
                      <a:endParaRPr sz="1950">
                        <a:latin typeface="微软雅黑"/>
                        <a:cs typeface="微软雅黑"/>
                      </a:endParaRPr>
                    </a:p>
                  </a:txBody>
                  <a:tcPr marL="0" marR="0" marT="45719" marB="0"/>
                </a:tc>
                <a:tc>
                  <a:txBody>
                    <a:bodyPr vert="horz" wrap="square"/>
                    <a:lstStyle/>
                    <a:p>
                      <a:pPr marL="2540" algn="ctr">
                        <a:lnSpc>
                          <a:spcPct val="100000"/>
                        </a:lnSpc>
                        <a:spcBef>
                          <a:spcPts val="359"/>
                        </a:spcBef>
                      </a:pPr>
                      <a:r>
                        <a:rPr sz="1950">
                          <a:latin typeface="微软雅黑"/>
                          <a:cs typeface="微软雅黑"/>
                        </a:rPr>
                        <a:t>4</a:t>
                      </a:r>
                      <a:endParaRPr sz="1950">
                        <a:latin typeface="微软雅黑"/>
                        <a:cs typeface="微软雅黑"/>
                      </a:endParaRPr>
                    </a:p>
                  </a:txBody>
                  <a:tcPr marL="0" marR="0" marT="45719" marB="0"/>
                </a:tc>
                <a:tc>
                  <a:txBody>
                    <a:bodyPr vert="horz" wrap="square"/>
                    <a:lstStyle/>
                    <a:p>
                      <a:pPr marL="523240">
                        <a:lnSpc>
                          <a:spcPct val="100000"/>
                        </a:lnSpc>
                        <a:spcBef>
                          <a:spcPts val="359"/>
                        </a:spcBef>
                      </a:pPr>
                      <a:r>
                        <a:rPr sz="1950">
                          <a:latin typeface="微软雅黑"/>
                          <a:cs typeface="微软雅黑"/>
                        </a:rPr>
                        <a:t>3</a:t>
                      </a:r>
                      <a:endParaRPr sz="1950">
                        <a:latin typeface="微软雅黑"/>
                        <a:cs typeface="微软雅黑"/>
                      </a:endParaRPr>
                    </a:p>
                  </a:txBody>
                  <a:tcPr marL="0" marR="0" marT="45719" marB="0"/>
                </a:tc>
                <a:tc>
                  <a:txBody>
                    <a:bodyPr vert="horz" wrap="square"/>
                    <a:lstStyle/>
                    <a:p>
                      <a:pPr marR="507365" algn="r">
                        <a:lnSpc>
                          <a:spcPct val="100000"/>
                        </a:lnSpc>
                        <a:spcBef>
                          <a:spcPts val="359"/>
                        </a:spcBef>
                      </a:pPr>
                      <a:r>
                        <a:rPr sz="1950">
                          <a:latin typeface="微软雅黑"/>
                          <a:cs typeface="微软雅黑"/>
                        </a:rPr>
                        <a:t>3</a:t>
                      </a:r>
                      <a:endParaRPr sz="1950">
                        <a:latin typeface="微软雅黑"/>
                        <a:cs typeface="微软雅黑"/>
                      </a:endParaRPr>
                    </a:p>
                  </a:txBody>
                  <a:tcPr marL="0" marR="0" marT="45719" marB="0"/>
                </a:tc>
                <a:tc>
                  <a:txBody>
                    <a:bodyPr vert="horz" wrap="square"/>
                    <a:lstStyle/>
                    <a:p>
                      <a:pPr marL="15240" algn="ctr">
                        <a:lnSpc>
                          <a:spcPct val="100000"/>
                        </a:lnSpc>
                        <a:spcBef>
                          <a:spcPts val="359"/>
                        </a:spcBef>
                      </a:pPr>
                      <a:r>
                        <a:rPr sz="1950">
                          <a:latin typeface="微软雅黑"/>
                          <a:cs typeface="微软雅黑"/>
                        </a:rPr>
                        <a:t>2</a:t>
                      </a:r>
                      <a:endParaRPr sz="1950">
                        <a:latin typeface="微软雅黑"/>
                        <a:cs typeface="微软雅黑"/>
                      </a:endParaRPr>
                    </a:p>
                  </a:txBody>
                  <a:tcPr marL="0" marR="0" marT="45719" marB="0"/>
                </a:tc>
                <a:tc gridSpan="3">
                  <a:txBody>
                    <a:bodyPr vert="horz" wrap="square"/>
                    <a:lstStyle/>
                    <a:p>
                      <a:pPr marR="539115" algn="r">
                        <a:lnSpc>
                          <a:spcPct val="100000"/>
                        </a:lnSpc>
                        <a:spcBef>
                          <a:spcPts val="359"/>
                        </a:spcBef>
                      </a:pPr>
                      <a:r>
                        <a:rPr sz="1950">
                          <a:latin typeface="微软雅黑"/>
                          <a:cs typeface="微软雅黑"/>
                        </a:rPr>
                        <a:t>1</a:t>
                      </a:r>
                      <a:endParaRPr sz="1950">
                        <a:latin typeface="微软雅黑"/>
                        <a:cs typeface="微软雅黑"/>
                      </a:endParaRPr>
                    </a:p>
                  </a:txBody>
                  <a:tcPr marL="0" marR="0" marT="45719" marB="0"/>
                </a:tc>
                <a:tc hMerge="1">
                  <a:txBody>
                    <a:bodyPr vert="horz" wrap="square"/>
                    <a:lstStyle/>
                    <a:p/>
                  </a:txBody>
                  <a:tcPr marL="0" marR="0" marT="0" marB="0"/>
                </a:tc>
                <a:tc hMerge="1">
                  <a:txBody>
                    <a:bodyPr vert="horz" wrap="square"/>
                    <a:lstStyle/>
                    <a:p/>
                  </a:txBody>
                  <a:tcPr marL="0" marR="0" marT="0" marB="0"/>
                </a:tc>
                <a:tc gridSpan="2">
                  <a:txBody>
                    <a:bodyPr vert="horz" wrap="square"/>
                    <a:lstStyle/>
                    <a:p>
                      <a:pPr marR="149225" algn="r">
                        <a:lnSpc>
                          <a:spcPct val="100000"/>
                        </a:lnSpc>
                        <a:spcBef>
                          <a:spcPts val="359"/>
                        </a:spcBef>
                      </a:pPr>
                      <a:r>
                        <a:rPr sz="1950">
                          <a:latin typeface="微软雅黑"/>
                          <a:cs typeface="微软雅黑"/>
                        </a:rPr>
                        <a:t>1</a:t>
                      </a:r>
                      <a:endParaRPr sz="1950">
                        <a:latin typeface="微软雅黑"/>
                        <a:cs typeface="微软雅黑"/>
                      </a:endParaRPr>
                    </a:p>
                  </a:txBody>
                  <a:tcPr marL="0" marR="0" marT="45719" marB="0"/>
                </a:tc>
                <a:tc hMerge="1">
                  <a:txBody>
                    <a:bodyPr vert="horz" wrap="square"/>
                    <a:lstStyle/>
                    <a:p/>
                  </a:txBody>
                  <a:tcPr marL="0" marR="0" marT="0" marB="0"/>
                </a:tc>
              </a:tr>
              <a:tr h="538795">
                <a:tc>
                  <a:txBody>
                    <a:bodyPr vert="horz" wrap="square"/>
                    <a:lstStyle/>
                    <a:p>
                      <a:pPr marL="31750">
                        <a:lnSpc>
                          <a:spcPct val="100000"/>
                        </a:lnSpc>
                        <a:spcBef>
                          <a:spcPts val="985"/>
                        </a:spcBef>
                      </a:pPr>
                      <a:r>
                        <a:rPr sz="1950" spc="10">
                          <a:latin typeface="微软雅黑"/>
                          <a:cs typeface="微软雅黑"/>
                        </a:rPr>
                        <a:t>2020</a:t>
                      </a:r>
                      <a:endParaRPr sz="1950">
                        <a:latin typeface="微软雅黑"/>
                        <a:cs typeface="微软雅黑"/>
                      </a:endParaRPr>
                    </a:p>
                  </a:txBody>
                  <a:tcPr marL="0" marR="0" marT="125095" marB="0"/>
                </a:tc>
                <a:tc>
                  <a:txBody>
                    <a:bodyPr vert="horz" wrap="square"/>
                    <a:lstStyle/>
                    <a:p>
                      <a:pPr marR="116839" algn="ctr">
                        <a:lnSpc>
                          <a:spcPct val="100000"/>
                        </a:lnSpc>
                        <a:spcBef>
                          <a:spcPts val="1270"/>
                        </a:spcBef>
                      </a:pPr>
                      <a:r>
                        <a:rPr sz="1950" spc="10">
                          <a:latin typeface="微软雅黑"/>
                          <a:cs typeface="微软雅黑"/>
                        </a:rPr>
                        <a:t>13</a:t>
                      </a:r>
                      <a:endParaRPr sz="1950">
                        <a:latin typeface="微软雅黑"/>
                        <a:cs typeface="微软雅黑"/>
                      </a:endParaRPr>
                    </a:p>
                  </a:txBody>
                  <a:tcPr marL="0" marR="0" marT="161290" marB="0"/>
                </a:tc>
                <a:tc>
                  <a:txBody>
                    <a:bodyPr vert="horz" wrap="square"/>
                    <a:lstStyle/>
                    <a:p>
                      <a:pPr marR="82550" algn="ctr">
                        <a:lnSpc>
                          <a:spcPct val="100000"/>
                        </a:lnSpc>
                        <a:spcBef>
                          <a:spcPts val="1270"/>
                        </a:spcBef>
                      </a:pPr>
                      <a:r>
                        <a:rPr sz="1950" spc="10">
                          <a:latin typeface="微软雅黑"/>
                          <a:cs typeface="微软雅黑"/>
                        </a:rPr>
                        <a:t>10</a:t>
                      </a:r>
                      <a:endParaRPr sz="1950">
                        <a:latin typeface="微软雅黑"/>
                        <a:cs typeface="微软雅黑"/>
                      </a:endParaRPr>
                    </a:p>
                  </a:txBody>
                  <a:tcPr marL="0" marR="0" marT="161290" marB="0"/>
                </a:tc>
                <a:tc>
                  <a:txBody>
                    <a:bodyPr vert="horz" wrap="square"/>
                    <a:lstStyle/>
                    <a:p>
                      <a:pPr marL="1270" algn="ctr">
                        <a:lnSpc>
                          <a:spcPct val="100000"/>
                        </a:lnSpc>
                        <a:spcBef>
                          <a:spcPts val="1170"/>
                        </a:spcBef>
                      </a:pPr>
                      <a:r>
                        <a:rPr sz="1950">
                          <a:latin typeface="微软雅黑"/>
                          <a:cs typeface="微软雅黑"/>
                        </a:rPr>
                        <a:t>9</a:t>
                      </a:r>
                      <a:endParaRPr sz="1950">
                        <a:latin typeface="微软雅黑"/>
                        <a:cs typeface="微软雅黑"/>
                      </a:endParaRPr>
                    </a:p>
                  </a:txBody>
                  <a:tcPr marL="0" marR="0" marT="148590" marB="0"/>
                </a:tc>
                <a:tc>
                  <a:txBody>
                    <a:bodyPr vert="horz" wrap="square"/>
                    <a:lstStyle/>
                    <a:p>
                      <a:pPr marL="1270" algn="ctr">
                        <a:lnSpc>
                          <a:spcPct val="100000"/>
                        </a:lnSpc>
                        <a:spcBef>
                          <a:spcPts val="1265"/>
                        </a:spcBef>
                      </a:pPr>
                      <a:r>
                        <a:rPr sz="1950">
                          <a:latin typeface="微软雅黑"/>
                          <a:cs typeface="微软雅黑"/>
                        </a:rPr>
                        <a:t>8</a:t>
                      </a:r>
                      <a:endParaRPr sz="1950">
                        <a:latin typeface="微软雅黑"/>
                        <a:cs typeface="微软雅黑"/>
                      </a:endParaRPr>
                    </a:p>
                  </a:txBody>
                  <a:tcPr marL="0" marR="0" marT="160655" marB="0"/>
                </a:tc>
                <a:tc>
                  <a:txBody>
                    <a:bodyPr vert="horz" wrap="square"/>
                    <a:lstStyle/>
                    <a:p>
                      <a:pPr marR="27305" algn="ctr">
                        <a:lnSpc>
                          <a:spcPct val="100000"/>
                        </a:lnSpc>
                        <a:spcBef>
                          <a:spcPts val="1265"/>
                        </a:spcBef>
                      </a:pPr>
                      <a:r>
                        <a:rPr sz="1950">
                          <a:latin typeface="微软雅黑"/>
                          <a:cs typeface="微软雅黑"/>
                        </a:rPr>
                        <a:t>3</a:t>
                      </a:r>
                      <a:endParaRPr sz="1950">
                        <a:latin typeface="微软雅黑"/>
                        <a:cs typeface="微软雅黑"/>
                      </a:endParaRPr>
                    </a:p>
                  </a:txBody>
                  <a:tcPr marL="0" marR="0" marT="160655" marB="0"/>
                </a:tc>
                <a:tc>
                  <a:txBody>
                    <a:bodyPr vert="horz" wrap="square"/>
                    <a:lstStyle/>
                    <a:p>
                      <a:pPr marL="2540" algn="ctr">
                        <a:lnSpc>
                          <a:spcPct val="100000"/>
                        </a:lnSpc>
                        <a:spcBef>
                          <a:spcPts val="1265"/>
                        </a:spcBef>
                      </a:pPr>
                      <a:r>
                        <a:rPr sz="1950">
                          <a:latin typeface="微软雅黑"/>
                          <a:cs typeface="微软雅黑"/>
                        </a:rPr>
                        <a:t>3</a:t>
                      </a:r>
                      <a:endParaRPr sz="1950">
                        <a:latin typeface="微软雅黑"/>
                        <a:cs typeface="微软雅黑"/>
                      </a:endParaRPr>
                    </a:p>
                  </a:txBody>
                  <a:tcPr marL="0" marR="0" marT="160655" marB="0"/>
                </a:tc>
                <a:tc>
                  <a:txBody>
                    <a:bodyPr vert="horz" wrap="square"/>
                    <a:lstStyle/>
                    <a:p>
                      <a:pPr marL="523240">
                        <a:lnSpc>
                          <a:spcPct val="100000"/>
                        </a:lnSpc>
                        <a:spcBef>
                          <a:spcPts val="1265"/>
                        </a:spcBef>
                      </a:pPr>
                      <a:r>
                        <a:rPr sz="1950">
                          <a:latin typeface="微软雅黑"/>
                          <a:cs typeface="微软雅黑"/>
                        </a:rPr>
                        <a:t>2</a:t>
                      </a:r>
                      <a:endParaRPr sz="1950">
                        <a:latin typeface="微软雅黑"/>
                        <a:cs typeface="微软雅黑"/>
                      </a:endParaRPr>
                    </a:p>
                  </a:txBody>
                  <a:tcPr marL="0" marR="0" marT="160655" marB="0"/>
                </a:tc>
                <a:tc>
                  <a:txBody>
                    <a:bodyPr vert="horz" wrap="square"/>
                    <a:lstStyle/>
                    <a:p>
                      <a:pPr marR="507365" algn="r">
                        <a:lnSpc>
                          <a:spcPct val="100000"/>
                        </a:lnSpc>
                        <a:spcBef>
                          <a:spcPts val="1265"/>
                        </a:spcBef>
                      </a:pPr>
                      <a:r>
                        <a:rPr sz="1950">
                          <a:latin typeface="微软雅黑"/>
                          <a:cs typeface="微软雅黑"/>
                        </a:rPr>
                        <a:t>5</a:t>
                      </a:r>
                      <a:endParaRPr sz="1950">
                        <a:latin typeface="微软雅黑"/>
                        <a:cs typeface="微软雅黑"/>
                      </a:endParaRPr>
                    </a:p>
                  </a:txBody>
                  <a:tcPr marL="0" marR="0" marT="160655" marB="0"/>
                </a:tc>
                <a:tc>
                  <a:txBody>
                    <a:bodyPr vert="horz" wrap="square"/>
                    <a:lstStyle/>
                    <a:p>
                      <a:pPr marL="15240" algn="ctr">
                        <a:lnSpc>
                          <a:spcPct val="100000"/>
                        </a:lnSpc>
                        <a:spcBef>
                          <a:spcPts val="1265"/>
                        </a:spcBef>
                      </a:pPr>
                      <a:r>
                        <a:rPr sz="1950">
                          <a:latin typeface="微软雅黑"/>
                          <a:cs typeface="微软雅黑"/>
                        </a:rPr>
                        <a:t>9</a:t>
                      </a:r>
                      <a:endParaRPr sz="1950">
                        <a:latin typeface="微软雅黑"/>
                        <a:cs typeface="微软雅黑"/>
                      </a:endParaRPr>
                    </a:p>
                  </a:txBody>
                  <a:tcPr marL="0" marR="0" marT="160655" marB="0"/>
                </a:tc>
                <a:tc>
                  <a:txBody>
                    <a:bodyPr vert="horz" wrap="square"/>
                    <a:lstStyle/>
                    <a:p>
                      <a:pPr marL="499109">
                        <a:lnSpc>
                          <a:spcPct val="100000"/>
                        </a:lnSpc>
                        <a:spcBef>
                          <a:spcPts val="1230"/>
                        </a:spcBef>
                      </a:pPr>
                      <a:r>
                        <a:rPr sz="1950">
                          <a:latin typeface="微软雅黑"/>
                          <a:cs typeface="微软雅黑"/>
                        </a:rPr>
                        <a:t>1</a:t>
                      </a:r>
                      <a:endParaRPr sz="1950">
                        <a:latin typeface="微软雅黑"/>
                        <a:cs typeface="微软雅黑"/>
                      </a:endParaRPr>
                    </a:p>
                  </a:txBody>
                  <a:tcPr marL="0" marR="0" marT="156210" marB="0"/>
                </a:tc>
                <a:tc>
                  <a:txBody>
                    <a:bodyPr vert="horz" wrap="square"/>
                    <a:lstStyle/>
                    <a:p>
                      <a:pPr marL="15240" algn="ctr">
                        <a:lnSpc>
                          <a:spcPct val="100000"/>
                        </a:lnSpc>
                        <a:spcBef>
                          <a:spcPts val="1230"/>
                        </a:spcBef>
                      </a:pPr>
                      <a:r>
                        <a:rPr sz="1950">
                          <a:latin typeface="微软雅黑"/>
                          <a:cs typeface="微软雅黑"/>
                        </a:rPr>
                        <a:t>1</a:t>
                      </a:r>
                      <a:endParaRPr sz="1950">
                        <a:latin typeface="微软雅黑"/>
                        <a:cs typeface="微软雅黑"/>
                      </a:endParaRPr>
                    </a:p>
                  </a:txBody>
                  <a:tcPr marL="0" marR="0" marT="156210" marB="0"/>
                </a:tc>
                <a:tc>
                  <a:txBody>
                    <a:bodyPr vert="horz" wrap="square"/>
                    <a:lstStyle/>
                    <a:p>
                      <a:pPr marL="499109">
                        <a:lnSpc>
                          <a:spcPct val="100000"/>
                        </a:lnSpc>
                        <a:spcBef>
                          <a:spcPts val="1265"/>
                        </a:spcBef>
                      </a:pPr>
                      <a:r>
                        <a:rPr sz="1950">
                          <a:latin typeface="微软雅黑"/>
                          <a:cs typeface="微软雅黑"/>
                        </a:rPr>
                        <a:t>1</a:t>
                      </a:r>
                      <a:endParaRPr sz="1950">
                        <a:latin typeface="微软雅黑"/>
                        <a:cs typeface="微软雅黑"/>
                      </a:endParaRPr>
                    </a:p>
                  </a:txBody>
                  <a:tcPr marL="0" marR="0" marT="160655" marB="0"/>
                </a:tc>
                <a:tc>
                  <a:txBody>
                    <a:bodyPr vert="horz" wrap="square"/>
                    <a:lstStyle/>
                    <a:p>
                      <a:pPr marR="39370" algn="ctr">
                        <a:lnSpc>
                          <a:spcPct val="100000"/>
                        </a:lnSpc>
                        <a:spcBef>
                          <a:spcPts val="1270"/>
                        </a:spcBef>
                      </a:pPr>
                      <a:r>
                        <a:rPr sz="1950">
                          <a:latin typeface="微软雅黑"/>
                          <a:cs typeface="微软雅黑"/>
                        </a:rPr>
                        <a:t>1</a:t>
                      </a:r>
                      <a:endParaRPr sz="1950">
                        <a:latin typeface="微软雅黑"/>
                        <a:cs typeface="微软雅黑"/>
                      </a:endParaRPr>
                    </a:p>
                  </a:txBody>
                  <a:tcPr marL="0" marR="0" marT="161290" marB="0"/>
                </a:tc>
                <a:tc>
                  <a:txBody>
                    <a:bodyPr vert="horz" wrap="square"/>
                    <a:lstStyle/>
                    <a:p>
                      <a:pPr>
                        <a:lnSpc>
                          <a:spcPct val="100000"/>
                        </a:lnSpc>
                      </a:pPr>
                      <a:endParaRPr sz="1800">
                        <a:latin typeface="Times New Roman"/>
                        <a:cs typeface="Times New Roman"/>
                      </a:endParaRPr>
                    </a:p>
                  </a:txBody>
                  <a:tcPr marL="0" marR="0" marT="0" marB="0"/>
                </a:tc>
              </a:tr>
              <a:tr h="489481">
                <a:tc>
                  <a:txBody>
                    <a:bodyPr vert="horz" wrap="square"/>
                    <a:lstStyle/>
                    <a:p>
                      <a:pPr marL="31750">
                        <a:lnSpc>
                          <a:spcPct val="100000"/>
                        </a:lnSpc>
                        <a:spcBef>
                          <a:spcPts val="645"/>
                        </a:spcBef>
                      </a:pPr>
                      <a:r>
                        <a:rPr sz="1950" spc="10">
                          <a:latin typeface="微软雅黑"/>
                          <a:cs typeface="微软雅黑"/>
                        </a:rPr>
                        <a:t>2021</a:t>
                      </a:r>
                      <a:endParaRPr sz="1950">
                        <a:latin typeface="微软雅黑"/>
                        <a:cs typeface="微软雅黑"/>
                      </a:endParaRPr>
                    </a:p>
                  </a:txBody>
                  <a:tcPr marL="0" marR="0" marT="81915" marB="0"/>
                </a:tc>
                <a:tc>
                  <a:txBody>
                    <a:bodyPr vert="horz" wrap="square"/>
                    <a:lstStyle/>
                    <a:p>
                      <a:pPr marR="116839" algn="ctr">
                        <a:lnSpc>
                          <a:spcPct val="100000"/>
                        </a:lnSpc>
                        <a:spcBef>
                          <a:spcPts val="855"/>
                        </a:spcBef>
                      </a:pPr>
                      <a:r>
                        <a:rPr sz="1950" spc="10">
                          <a:latin typeface="微软雅黑"/>
                          <a:cs typeface="微软雅黑"/>
                        </a:rPr>
                        <a:t>16</a:t>
                      </a:r>
                      <a:endParaRPr sz="1950">
                        <a:latin typeface="微软雅黑"/>
                        <a:cs typeface="微软雅黑"/>
                      </a:endParaRPr>
                    </a:p>
                  </a:txBody>
                  <a:tcPr marL="0" marR="0" marT="108585" marB="0"/>
                </a:tc>
                <a:tc>
                  <a:txBody>
                    <a:bodyPr vert="horz" wrap="square"/>
                    <a:lstStyle/>
                    <a:p>
                      <a:pPr marR="80645" algn="ctr">
                        <a:lnSpc>
                          <a:spcPct val="100000"/>
                        </a:lnSpc>
                        <a:spcBef>
                          <a:spcPts val="855"/>
                        </a:spcBef>
                      </a:pPr>
                      <a:r>
                        <a:rPr sz="1950">
                          <a:latin typeface="微软雅黑"/>
                          <a:cs typeface="微软雅黑"/>
                        </a:rPr>
                        <a:t>6</a:t>
                      </a:r>
                      <a:endParaRPr sz="1950">
                        <a:latin typeface="微软雅黑"/>
                        <a:cs typeface="微软雅黑"/>
                      </a:endParaRPr>
                    </a:p>
                  </a:txBody>
                  <a:tcPr marL="0" marR="0" marT="108585" marB="0"/>
                </a:tc>
                <a:tc>
                  <a:txBody>
                    <a:bodyPr vert="horz" wrap="square"/>
                    <a:lstStyle/>
                    <a:p>
                      <a:pPr marL="1270" algn="ctr">
                        <a:lnSpc>
                          <a:spcPct val="100000"/>
                        </a:lnSpc>
                        <a:spcBef>
                          <a:spcPts val="855"/>
                        </a:spcBef>
                      </a:pPr>
                      <a:r>
                        <a:rPr sz="1950">
                          <a:latin typeface="微软雅黑"/>
                          <a:cs typeface="微软雅黑"/>
                        </a:rPr>
                        <a:t>4</a:t>
                      </a:r>
                      <a:endParaRPr sz="1950">
                        <a:latin typeface="微软雅黑"/>
                        <a:cs typeface="微软雅黑"/>
                      </a:endParaRPr>
                    </a:p>
                  </a:txBody>
                  <a:tcPr marL="0" marR="0" marT="108585" marB="0"/>
                </a:tc>
                <a:tc>
                  <a:txBody>
                    <a:bodyPr vert="horz" wrap="square"/>
                    <a:lstStyle/>
                    <a:p>
                      <a:pPr algn="ctr">
                        <a:lnSpc>
                          <a:spcPct val="100000"/>
                        </a:lnSpc>
                        <a:spcBef>
                          <a:spcPts val="855"/>
                        </a:spcBef>
                      </a:pPr>
                      <a:r>
                        <a:rPr sz="1950" spc="10">
                          <a:latin typeface="微软雅黑"/>
                          <a:cs typeface="微软雅黑"/>
                        </a:rPr>
                        <a:t>15</a:t>
                      </a:r>
                      <a:endParaRPr sz="1950">
                        <a:latin typeface="微软雅黑"/>
                        <a:cs typeface="微软雅黑"/>
                      </a:endParaRPr>
                    </a:p>
                  </a:txBody>
                  <a:tcPr marL="0" marR="0" marT="108585" marB="0"/>
                </a:tc>
                <a:tc>
                  <a:txBody>
                    <a:bodyPr vert="horz" wrap="square"/>
                    <a:lstStyle/>
                    <a:p>
                      <a:pPr marR="27305" algn="ctr">
                        <a:lnSpc>
                          <a:spcPct val="100000"/>
                        </a:lnSpc>
                        <a:spcBef>
                          <a:spcPts val="855"/>
                        </a:spcBef>
                      </a:pPr>
                      <a:r>
                        <a:rPr sz="1950">
                          <a:latin typeface="微软雅黑"/>
                          <a:cs typeface="微软雅黑"/>
                        </a:rPr>
                        <a:t>3</a:t>
                      </a:r>
                      <a:endParaRPr sz="1950">
                        <a:latin typeface="微软雅黑"/>
                        <a:cs typeface="微软雅黑"/>
                      </a:endParaRPr>
                    </a:p>
                  </a:txBody>
                  <a:tcPr marL="0" marR="0" marT="108585" marB="0"/>
                </a:tc>
                <a:tc>
                  <a:txBody>
                    <a:bodyPr vert="horz" wrap="square"/>
                    <a:lstStyle/>
                    <a:p>
                      <a:pPr marL="2540" algn="ctr">
                        <a:lnSpc>
                          <a:spcPct val="100000"/>
                        </a:lnSpc>
                        <a:spcBef>
                          <a:spcPts val="855"/>
                        </a:spcBef>
                      </a:pPr>
                      <a:r>
                        <a:rPr sz="1950">
                          <a:latin typeface="微软雅黑"/>
                          <a:cs typeface="微软雅黑"/>
                        </a:rPr>
                        <a:t>5</a:t>
                      </a:r>
                      <a:endParaRPr sz="1950">
                        <a:latin typeface="微软雅黑"/>
                        <a:cs typeface="微软雅黑"/>
                      </a:endParaRPr>
                    </a:p>
                  </a:txBody>
                  <a:tcPr marL="0" marR="0" marT="108585" marB="0"/>
                </a:tc>
                <a:tc>
                  <a:txBody>
                    <a:bodyPr vert="horz" wrap="square"/>
                    <a:lstStyle/>
                    <a:p>
                      <a:pPr marL="523240">
                        <a:lnSpc>
                          <a:spcPct val="100000"/>
                        </a:lnSpc>
                        <a:spcBef>
                          <a:spcPts val="855"/>
                        </a:spcBef>
                      </a:pPr>
                      <a:r>
                        <a:rPr sz="1950">
                          <a:latin typeface="微软雅黑"/>
                          <a:cs typeface="微软雅黑"/>
                        </a:rPr>
                        <a:t>1</a:t>
                      </a:r>
                      <a:endParaRPr sz="1950">
                        <a:latin typeface="微软雅黑"/>
                        <a:cs typeface="微软雅黑"/>
                      </a:endParaRPr>
                    </a:p>
                  </a:txBody>
                  <a:tcPr marL="0" marR="0" marT="108585" marB="0"/>
                </a:tc>
                <a:tc>
                  <a:txBody>
                    <a:bodyPr vert="horz" wrap="square"/>
                    <a:lstStyle/>
                    <a:p>
                      <a:pPr marR="507365" algn="r">
                        <a:lnSpc>
                          <a:spcPct val="100000"/>
                        </a:lnSpc>
                        <a:spcBef>
                          <a:spcPts val="855"/>
                        </a:spcBef>
                      </a:pPr>
                      <a:r>
                        <a:rPr sz="1950">
                          <a:latin typeface="微软雅黑"/>
                          <a:cs typeface="微软雅黑"/>
                        </a:rPr>
                        <a:t>1</a:t>
                      </a:r>
                      <a:endParaRPr sz="1950">
                        <a:latin typeface="微软雅黑"/>
                        <a:cs typeface="微软雅黑"/>
                      </a:endParaRPr>
                    </a:p>
                  </a:txBody>
                  <a:tcPr marL="0" marR="0" marT="108585" marB="0"/>
                </a:tc>
                <a:tc>
                  <a:txBody>
                    <a:bodyPr vert="horz" wrap="square"/>
                    <a:lstStyle/>
                    <a:p>
                      <a:pPr marL="15240" algn="ctr">
                        <a:lnSpc>
                          <a:spcPct val="100000"/>
                        </a:lnSpc>
                        <a:spcBef>
                          <a:spcPts val="855"/>
                        </a:spcBef>
                      </a:pPr>
                      <a:r>
                        <a:rPr sz="1950">
                          <a:latin typeface="微软雅黑"/>
                          <a:cs typeface="微软雅黑"/>
                        </a:rPr>
                        <a:t>9</a:t>
                      </a:r>
                      <a:endParaRPr sz="1950">
                        <a:latin typeface="微软雅黑"/>
                        <a:cs typeface="微软雅黑"/>
                      </a:endParaRPr>
                    </a:p>
                  </a:txBody>
                  <a:tcPr marL="0" marR="0" marT="108585" marB="0"/>
                </a:tc>
                <a:tc>
                  <a:txBody>
                    <a:bodyPr vert="horz" wrap="square"/>
                    <a:lstStyle/>
                    <a:p>
                      <a:pPr marL="499109">
                        <a:lnSpc>
                          <a:spcPct val="100000"/>
                        </a:lnSpc>
                        <a:spcBef>
                          <a:spcPts val="819"/>
                        </a:spcBef>
                      </a:pPr>
                      <a:r>
                        <a:rPr sz="1950">
                          <a:latin typeface="微软雅黑"/>
                          <a:cs typeface="微软雅黑"/>
                        </a:rPr>
                        <a:t>1</a:t>
                      </a:r>
                      <a:endParaRPr sz="1950">
                        <a:latin typeface="微软雅黑"/>
                        <a:cs typeface="微软雅黑"/>
                      </a:endParaRPr>
                    </a:p>
                  </a:txBody>
                  <a:tcPr marL="0" marR="0" marT="104139"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L="499109">
                        <a:lnSpc>
                          <a:spcPct val="100000"/>
                        </a:lnSpc>
                        <a:spcBef>
                          <a:spcPts val="855"/>
                        </a:spcBef>
                      </a:pPr>
                      <a:r>
                        <a:rPr sz="1950">
                          <a:latin typeface="微软雅黑"/>
                          <a:cs typeface="微软雅黑"/>
                        </a:rPr>
                        <a:t>2</a:t>
                      </a:r>
                      <a:endParaRPr sz="1950">
                        <a:latin typeface="微软雅黑"/>
                        <a:cs typeface="微软雅黑"/>
                      </a:endParaRPr>
                    </a:p>
                  </a:txBody>
                  <a:tcPr marL="0" marR="0" marT="108585"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L="593725">
                        <a:lnSpc>
                          <a:spcPct val="100000"/>
                        </a:lnSpc>
                        <a:spcBef>
                          <a:spcPts val="855"/>
                        </a:spcBef>
                      </a:pPr>
                      <a:r>
                        <a:rPr sz="1950">
                          <a:latin typeface="微软雅黑"/>
                          <a:cs typeface="微软雅黑"/>
                        </a:rPr>
                        <a:t>1</a:t>
                      </a:r>
                      <a:endParaRPr sz="1950">
                        <a:latin typeface="微软雅黑"/>
                        <a:cs typeface="微软雅黑"/>
                      </a:endParaRPr>
                    </a:p>
                  </a:txBody>
                  <a:tcPr marL="0" marR="0" marT="108585" marB="0"/>
                </a:tc>
              </a:tr>
              <a:tr h="433040">
                <a:tc>
                  <a:txBody>
                    <a:bodyPr vert="horz" wrap="square"/>
                    <a:lstStyle/>
                    <a:p>
                      <a:pPr marL="31750">
                        <a:lnSpc>
                          <a:spcPct val="100000"/>
                        </a:lnSpc>
                        <a:spcBef>
                          <a:spcPts val="695"/>
                        </a:spcBef>
                      </a:pPr>
                      <a:r>
                        <a:rPr sz="1950" spc="10">
                          <a:latin typeface="微软雅黑"/>
                          <a:cs typeface="微软雅黑"/>
                        </a:rPr>
                        <a:t>2022</a:t>
                      </a:r>
                      <a:endParaRPr sz="1950">
                        <a:latin typeface="微软雅黑"/>
                        <a:cs typeface="微软雅黑"/>
                      </a:endParaRPr>
                    </a:p>
                  </a:txBody>
                  <a:tcPr marL="0" marR="0" marT="88265" marB="0"/>
                </a:tc>
                <a:tc>
                  <a:txBody>
                    <a:bodyPr vert="horz" wrap="square"/>
                    <a:lstStyle/>
                    <a:p>
                      <a:pPr marR="116839" algn="ctr">
                        <a:lnSpc>
                          <a:spcPct val="100000"/>
                        </a:lnSpc>
                        <a:spcBef>
                          <a:spcPts val="705"/>
                        </a:spcBef>
                      </a:pPr>
                      <a:r>
                        <a:rPr sz="1950" spc="10">
                          <a:latin typeface="微软雅黑"/>
                          <a:cs typeface="微软雅黑"/>
                        </a:rPr>
                        <a:t>14</a:t>
                      </a:r>
                      <a:endParaRPr sz="1950">
                        <a:latin typeface="微软雅黑"/>
                        <a:cs typeface="微软雅黑"/>
                      </a:endParaRPr>
                    </a:p>
                  </a:txBody>
                  <a:tcPr marL="0" marR="0" marT="89535" marB="0"/>
                </a:tc>
                <a:tc>
                  <a:txBody>
                    <a:bodyPr vert="horz" wrap="square"/>
                    <a:lstStyle/>
                    <a:p>
                      <a:pPr marR="80645" algn="ctr">
                        <a:lnSpc>
                          <a:spcPct val="100000"/>
                        </a:lnSpc>
                        <a:spcBef>
                          <a:spcPts val="705"/>
                        </a:spcBef>
                      </a:pPr>
                      <a:r>
                        <a:rPr sz="1950">
                          <a:latin typeface="微软雅黑"/>
                          <a:cs typeface="微软雅黑"/>
                        </a:rPr>
                        <a:t>7</a:t>
                      </a:r>
                      <a:endParaRPr sz="1950">
                        <a:latin typeface="微软雅黑"/>
                        <a:cs typeface="微软雅黑"/>
                      </a:endParaRPr>
                    </a:p>
                  </a:txBody>
                  <a:tcPr marL="0" marR="0" marT="89535" marB="0"/>
                </a:tc>
                <a:tc>
                  <a:txBody>
                    <a:bodyPr vert="horz" wrap="square"/>
                    <a:lstStyle/>
                    <a:p>
                      <a:pPr algn="ctr">
                        <a:lnSpc>
                          <a:spcPct val="100000"/>
                        </a:lnSpc>
                        <a:spcBef>
                          <a:spcPts val="705"/>
                        </a:spcBef>
                      </a:pPr>
                      <a:r>
                        <a:rPr sz="1950" spc="10">
                          <a:latin typeface="微软雅黑"/>
                          <a:cs typeface="微软雅黑"/>
                        </a:rPr>
                        <a:t>14</a:t>
                      </a:r>
                      <a:endParaRPr sz="1950">
                        <a:latin typeface="微软雅黑"/>
                        <a:cs typeface="微软雅黑"/>
                      </a:endParaRPr>
                    </a:p>
                  </a:txBody>
                  <a:tcPr marL="0" marR="0" marT="89535" marB="0"/>
                </a:tc>
                <a:tc>
                  <a:txBody>
                    <a:bodyPr vert="horz" wrap="square"/>
                    <a:lstStyle/>
                    <a:p>
                      <a:pPr algn="ctr">
                        <a:lnSpc>
                          <a:spcPct val="100000"/>
                        </a:lnSpc>
                        <a:spcBef>
                          <a:spcPts val="705"/>
                        </a:spcBef>
                      </a:pPr>
                      <a:r>
                        <a:rPr sz="1950" spc="10">
                          <a:latin typeface="微软雅黑"/>
                          <a:cs typeface="微软雅黑"/>
                        </a:rPr>
                        <a:t>15</a:t>
                      </a:r>
                      <a:endParaRPr sz="1950">
                        <a:latin typeface="微软雅黑"/>
                        <a:cs typeface="微软雅黑"/>
                      </a:endParaRPr>
                    </a:p>
                  </a:txBody>
                  <a:tcPr marL="0" marR="0" marT="89535" marB="0"/>
                </a:tc>
                <a:tc>
                  <a:txBody>
                    <a:bodyPr vert="horz" wrap="square"/>
                    <a:lstStyle/>
                    <a:p>
                      <a:pPr marR="29209" algn="ctr">
                        <a:lnSpc>
                          <a:spcPct val="100000"/>
                        </a:lnSpc>
                        <a:spcBef>
                          <a:spcPts val="705"/>
                        </a:spcBef>
                      </a:pPr>
                      <a:r>
                        <a:rPr sz="1950" spc="10">
                          <a:latin typeface="微软雅黑"/>
                          <a:cs typeface="微软雅黑"/>
                        </a:rPr>
                        <a:t>10</a:t>
                      </a:r>
                      <a:endParaRPr sz="1950">
                        <a:latin typeface="微软雅黑"/>
                        <a:cs typeface="微软雅黑"/>
                      </a:endParaRPr>
                    </a:p>
                  </a:txBody>
                  <a:tcPr marL="0" marR="0" marT="89535" marB="0"/>
                </a:tc>
                <a:tc>
                  <a:txBody>
                    <a:bodyPr vert="horz" wrap="square"/>
                    <a:lstStyle/>
                    <a:p>
                      <a:pPr marL="2540" algn="ctr">
                        <a:lnSpc>
                          <a:spcPct val="100000"/>
                        </a:lnSpc>
                        <a:spcBef>
                          <a:spcPts val="705"/>
                        </a:spcBef>
                      </a:pPr>
                      <a:r>
                        <a:rPr sz="1950">
                          <a:latin typeface="微软雅黑"/>
                          <a:cs typeface="微软雅黑"/>
                        </a:rPr>
                        <a:t>7</a:t>
                      </a:r>
                      <a:endParaRPr sz="1950">
                        <a:latin typeface="微软雅黑"/>
                        <a:cs typeface="微软雅黑"/>
                      </a:endParaRPr>
                    </a:p>
                  </a:txBody>
                  <a:tcPr marL="0" marR="0" marT="89535" marB="0"/>
                </a:tc>
                <a:tc>
                  <a:txBody>
                    <a:bodyPr vert="horz" wrap="square"/>
                    <a:lstStyle/>
                    <a:p>
                      <a:pPr marL="523240">
                        <a:lnSpc>
                          <a:spcPct val="100000"/>
                        </a:lnSpc>
                        <a:spcBef>
                          <a:spcPts val="705"/>
                        </a:spcBef>
                      </a:pPr>
                      <a:r>
                        <a:rPr sz="1950">
                          <a:latin typeface="微软雅黑"/>
                          <a:cs typeface="微软雅黑"/>
                        </a:rPr>
                        <a:t>2</a:t>
                      </a:r>
                      <a:endParaRPr sz="1950">
                        <a:latin typeface="微软雅黑"/>
                        <a:cs typeface="微软雅黑"/>
                      </a:endParaRPr>
                    </a:p>
                  </a:txBody>
                  <a:tcPr marL="0" marR="0" marT="89535" marB="0"/>
                </a:tc>
                <a:tc>
                  <a:txBody>
                    <a:bodyPr vert="horz" wrap="square"/>
                    <a:lstStyle/>
                    <a:p>
                      <a:pPr marR="507365" algn="r">
                        <a:lnSpc>
                          <a:spcPct val="100000"/>
                        </a:lnSpc>
                        <a:spcBef>
                          <a:spcPts val="705"/>
                        </a:spcBef>
                      </a:pPr>
                      <a:r>
                        <a:rPr sz="1950">
                          <a:latin typeface="微软雅黑"/>
                          <a:cs typeface="微软雅黑"/>
                        </a:rPr>
                        <a:t>6</a:t>
                      </a:r>
                      <a:endParaRPr sz="1950">
                        <a:latin typeface="微软雅黑"/>
                        <a:cs typeface="微软雅黑"/>
                      </a:endParaRPr>
                    </a:p>
                  </a:txBody>
                  <a:tcPr marL="0" marR="0" marT="89535" marB="0"/>
                </a:tc>
                <a:tc>
                  <a:txBody>
                    <a:bodyPr vert="horz" wrap="square"/>
                    <a:lstStyle/>
                    <a:p>
                      <a:pPr marL="15240" algn="ctr">
                        <a:lnSpc>
                          <a:spcPct val="100000"/>
                        </a:lnSpc>
                        <a:spcBef>
                          <a:spcPts val="705"/>
                        </a:spcBef>
                      </a:pPr>
                      <a:r>
                        <a:rPr sz="1950">
                          <a:latin typeface="微软雅黑"/>
                          <a:cs typeface="微软雅黑"/>
                        </a:rPr>
                        <a:t>5</a:t>
                      </a:r>
                      <a:endParaRPr sz="1950">
                        <a:latin typeface="微软雅黑"/>
                        <a:cs typeface="微软雅黑"/>
                      </a:endParaRPr>
                    </a:p>
                  </a:txBody>
                  <a:tcPr marL="0" marR="0" marT="89535" marB="0"/>
                </a:tc>
                <a:tc>
                  <a:txBody>
                    <a:bodyPr vert="horz" wrap="square"/>
                    <a:lstStyle/>
                    <a:p>
                      <a:pPr marL="499109">
                        <a:lnSpc>
                          <a:spcPct val="100000"/>
                        </a:lnSpc>
                        <a:spcBef>
                          <a:spcPts val="670"/>
                        </a:spcBef>
                      </a:pPr>
                      <a:r>
                        <a:rPr sz="1950">
                          <a:latin typeface="微软雅黑"/>
                          <a:cs typeface="微软雅黑"/>
                        </a:rPr>
                        <a:t>3</a:t>
                      </a:r>
                      <a:endParaRPr sz="1950">
                        <a:latin typeface="微软雅黑"/>
                        <a:cs typeface="微软雅黑"/>
                      </a:endParaRPr>
                    </a:p>
                  </a:txBody>
                  <a:tcPr marL="0" marR="0" marT="8509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r>
            </a:tbl>
          </a:graphicData>
        </a:graphic>
      </p:graphicFrame>
      <p:sp>
        <p:nvSpPr>
          <p:cNvPr id="161" name="object 161"/>
          <p:cNvSpPr txBox="1"/>
          <p:nvPr/>
        </p:nvSpPr>
        <p:spPr>
          <a:xfrm>
            <a:off x="925910" y="10428972"/>
            <a:ext cx="14395450" cy="810260"/>
          </a:xfrm>
          <a:prstGeom prst="rect">
            <a:avLst/>
          </a:prstGeom>
        </p:spPr>
        <p:txBody>
          <a:bodyPr vert="horz" wrap="square" lIns="0" tIns="27940" rIns="0" bIns="0" rtlCol="0">
            <a:spAutoFit/>
          </a:bodyPr>
          <a:lstStyle/>
          <a:p>
            <a:pPr marL="12700">
              <a:lnSpc>
                <a:spcPct val="100000"/>
              </a:lnSpc>
              <a:spcBef>
                <a:spcPts val="220"/>
              </a:spcBef>
            </a:pPr>
            <a:r>
              <a:rPr sz="1450" spc="10">
                <a:solidFill>
                  <a:srgbClr val="5E5E5E"/>
                </a:solidFill>
                <a:latin typeface="微软雅黑"/>
                <a:cs typeface="微软雅黑"/>
              </a:rPr>
              <a:t>*</a:t>
            </a:r>
            <a:r>
              <a:rPr sz="1450" spc="30">
                <a:solidFill>
                  <a:srgbClr val="5E5E5E"/>
                </a:solidFill>
                <a:latin typeface="微软雅黑"/>
                <a:cs typeface="微软雅黑"/>
              </a:rPr>
              <a:t>数据为所有通过医保谈判新增准入的目录外西药的价格降幅，官方未公布医保支付标准的以各省挂网价进行计算</a:t>
            </a:r>
            <a:r>
              <a:rPr sz="1450">
                <a:solidFill>
                  <a:srgbClr val="5E5E5E"/>
                </a:solidFill>
                <a:latin typeface="微软雅黑"/>
                <a:cs typeface="微软雅黑"/>
              </a:rPr>
              <a:t>;</a:t>
            </a:r>
            <a:r>
              <a:rPr sz="1450" spc="30">
                <a:solidFill>
                  <a:srgbClr val="5E5E5E"/>
                </a:solidFill>
                <a:latin typeface="微软雅黑"/>
                <a:cs typeface="微软雅黑"/>
              </a:rPr>
              <a:t>根据药品的</a:t>
            </a:r>
            <a:r>
              <a:rPr sz="1450" spc="114">
                <a:solidFill>
                  <a:srgbClr val="5E5E5E"/>
                </a:solidFill>
                <a:latin typeface="微软雅黑"/>
                <a:cs typeface="微软雅黑"/>
              </a:rPr>
              <a:t> </a:t>
            </a:r>
            <a:r>
              <a:rPr sz="1450" spc="20">
                <a:solidFill>
                  <a:srgbClr val="5E5E5E"/>
                </a:solidFill>
                <a:latin typeface="微软雅黑"/>
                <a:cs typeface="微软雅黑"/>
              </a:rPr>
              <a:t>ATC</a:t>
            </a:r>
            <a:r>
              <a:rPr sz="1450" spc="90">
                <a:solidFill>
                  <a:srgbClr val="5E5E5E"/>
                </a:solidFill>
                <a:latin typeface="微软雅黑"/>
                <a:cs typeface="微软雅黑"/>
              </a:rPr>
              <a:t> </a:t>
            </a:r>
            <a:r>
              <a:rPr sz="1450" spc="30">
                <a:solidFill>
                  <a:srgbClr val="5E5E5E"/>
                </a:solidFill>
                <a:latin typeface="微软雅黑"/>
                <a:cs typeface="微软雅黑"/>
              </a:rPr>
              <a:t>分类确定其疾病领域，每个药品仅统计一次</a:t>
            </a:r>
            <a:endParaRPr sz="1450">
              <a:latin typeface="微软雅黑"/>
              <a:cs typeface="微软雅黑"/>
            </a:endParaRPr>
          </a:p>
          <a:p>
            <a:pPr marL="12700">
              <a:lnSpc>
                <a:spcPct val="100000"/>
              </a:lnSpc>
              <a:spcBef>
                <a:spcPts val="71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 Insight</a:t>
            </a:r>
            <a:r>
              <a:rPr sz="1450" spc="25">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a:p>
            <a:pPr marL="8860790">
              <a:lnSpc>
                <a:spcPct val="100000"/>
              </a:lnSpc>
              <a:spcBef>
                <a:spcPts val="225"/>
              </a:spcBef>
            </a:pPr>
            <a:r>
              <a:rPr sz="1300" spc="10">
                <a:solidFill>
                  <a:srgbClr val="929199"/>
                </a:solidFill>
                <a:latin typeface="微软雅黑"/>
                <a:cs typeface="微软雅黑"/>
              </a:rPr>
              <a:t>－</a:t>
            </a:r>
            <a:fld id="{81D60167-4931-47E6-BA6A-407CBD079E47}" type="slidenum">
              <a:rPr sz="1300" spc="10">
                <a:solidFill>
                  <a:srgbClr val="929199"/>
                </a:solidFill>
                <a:latin typeface="微软雅黑"/>
                <a:cs typeface="微软雅黑"/>
              </a:rPr>
              <a:t>15</a:t>
            </a:fld>
            <a:r>
              <a:rPr sz="1300" spc="10">
                <a:solidFill>
                  <a:srgbClr val="929199"/>
                </a:solidFill>
                <a:latin typeface="微软雅黑"/>
                <a:cs typeface="微软雅黑"/>
              </a:rPr>
              <a:t>－</a:t>
            </a:r>
            <a:endParaRPr sz="1300">
              <a:latin typeface="微软雅黑"/>
              <a:cs typeface="微软雅黑"/>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70711"/>
            <a:ext cx="13483589" cy="1232535"/>
          </a:xfrm>
          <a:prstGeom prst="rect">
            <a:avLst/>
          </a:prstGeom>
        </p:spPr>
        <p:txBody>
          <a:bodyPr vert="horz" wrap="square" lIns="0" tIns="12700" rIns="0" bIns="0" rtlCol="0">
            <a:spAutoFit/>
          </a:bodyPr>
          <a:lstStyle/>
          <a:p>
            <a:pPr marL="12700" marR="5080">
              <a:lnSpc>
                <a:spcPct val="100200"/>
              </a:lnSpc>
              <a:spcBef>
                <a:spcPts val="100"/>
              </a:spcBef>
            </a:pPr>
            <a:r>
              <a:rPr sz="3950" spc="5">
                <a:solidFill>
                  <a:srgbClr val="000000"/>
                </a:solidFill>
              </a:rPr>
              <a:t>2023</a:t>
            </a:r>
            <a:r>
              <a:rPr sz="3950" spc="-5">
                <a:solidFill>
                  <a:srgbClr val="000000"/>
                </a:solidFill>
              </a:rPr>
              <a:t> </a:t>
            </a:r>
            <a:r>
              <a:rPr sz="3950">
                <a:solidFill>
                  <a:srgbClr val="000000"/>
                </a:solidFill>
              </a:rPr>
              <a:t>年</a:t>
            </a:r>
            <a:r>
              <a:rPr sz="3950" spc="5">
                <a:solidFill>
                  <a:srgbClr val="000000"/>
                </a:solidFill>
              </a:rPr>
              <a:t>医保目录调整通过形式审查的药品主要是新近上市的 药品，且谈判成功率相对较高</a:t>
            </a:r>
            <a:endParaRPr sz="3950"/>
          </a:p>
        </p:txBody>
      </p:sp>
      <p:sp>
        <p:nvSpPr>
          <p:cNvPr id="3" name="object 3"/>
          <p:cNvSpPr txBox="1"/>
          <p:nvPr/>
        </p:nvSpPr>
        <p:spPr>
          <a:xfrm>
            <a:off x="2629941" y="1874781"/>
            <a:ext cx="5994400" cy="377190"/>
          </a:xfrm>
          <a:prstGeom prst="rect">
            <a:avLst/>
          </a:prstGeom>
        </p:spPr>
        <p:txBody>
          <a:bodyPr vert="horz" wrap="square" lIns="0" tIns="13335" rIns="0" bIns="0" rtlCol="0">
            <a:spAutoFit/>
          </a:bodyPr>
          <a:lstStyle/>
          <a:p>
            <a:pPr marL="12700">
              <a:lnSpc>
                <a:spcPct val="100000"/>
              </a:lnSpc>
              <a:spcBef>
                <a:spcPts val="105"/>
              </a:spcBef>
            </a:pPr>
            <a:r>
              <a:rPr sz="2300" b="1">
                <a:latin typeface="微软雅黑"/>
                <a:cs typeface="微软雅黑"/>
              </a:rPr>
              <a:t>210</a:t>
            </a:r>
            <a:r>
              <a:rPr sz="2300" b="1" spc="-35">
                <a:latin typeface="微软雅黑"/>
                <a:cs typeface="微软雅黑"/>
              </a:rPr>
              <a:t> </a:t>
            </a:r>
            <a:r>
              <a:rPr sz="2300" b="1" spc="5">
                <a:latin typeface="微软雅黑"/>
                <a:cs typeface="微软雅黑"/>
              </a:rPr>
              <a:t>个西药品种通过形式审查，涉及</a:t>
            </a:r>
            <a:r>
              <a:rPr sz="2300" b="1" spc="30">
                <a:latin typeface="微软雅黑"/>
                <a:cs typeface="微软雅黑"/>
              </a:rPr>
              <a:t> </a:t>
            </a:r>
            <a:r>
              <a:rPr sz="2300" b="1">
                <a:latin typeface="微软雅黑"/>
                <a:cs typeface="微软雅黑"/>
              </a:rPr>
              <a:t>5</a:t>
            </a:r>
            <a:r>
              <a:rPr sz="2300" b="1" spc="-25">
                <a:latin typeface="微软雅黑"/>
                <a:cs typeface="微软雅黑"/>
              </a:rPr>
              <a:t> </a:t>
            </a:r>
            <a:r>
              <a:rPr sz="2300" b="1" spc="5">
                <a:latin typeface="微软雅黑"/>
                <a:cs typeface="微软雅黑"/>
              </a:rPr>
              <a:t>个条件</a:t>
            </a:r>
            <a:endParaRPr sz="2300">
              <a:latin typeface="微软雅黑"/>
              <a:cs typeface="微软雅黑"/>
            </a:endParaRPr>
          </a:p>
        </p:txBody>
      </p:sp>
      <p:sp>
        <p:nvSpPr>
          <p:cNvPr id="4" name="object 4"/>
          <p:cNvSpPr/>
          <p:nvPr/>
        </p:nvSpPr>
        <p:spPr>
          <a:xfrm>
            <a:off x="1074312" y="2501704"/>
            <a:ext cx="2376170" cy="821055"/>
          </a:xfrm>
          <a:custGeom>
            <a:rect l="l" t="t" r="r" b="b"/>
            <a:pathLst>
              <a:path w="2376170" h="821053">
                <a:moveTo>
                  <a:pt x="1965804" y="0"/>
                </a:moveTo>
                <a:lnTo>
                  <a:pt x="0" y="0"/>
                </a:lnTo>
                <a:lnTo>
                  <a:pt x="0" y="820498"/>
                </a:lnTo>
                <a:lnTo>
                  <a:pt x="1965804" y="820498"/>
                </a:lnTo>
                <a:lnTo>
                  <a:pt x="2376053" y="410249"/>
                </a:lnTo>
                <a:lnTo>
                  <a:pt x="1965804" y="0"/>
                </a:lnTo>
                <a:close/>
              </a:path>
            </a:pathLst>
          </a:custGeom>
          <a:solidFill>
            <a:srgbClr val="00B4CC"/>
          </a:solidFill>
        </p:spPr>
        <p:txBody>
          <a:bodyPr wrap="square" lIns="0" tIns="0" rIns="0" bIns="0" rtlCol="0"/>
          <a:lstStyle/>
          <a:p/>
        </p:txBody>
      </p:sp>
      <p:sp>
        <p:nvSpPr>
          <p:cNvPr id="5" name="object 5"/>
          <p:cNvSpPr txBox="1"/>
          <p:nvPr/>
        </p:nvSpPr>
        <p:spPr>
          <a:xfrm>
            <a:off x="1769235" y="2738524"/>
            <a:ext cx="779780"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条件一</a:t>
            </a:r>
            <a:endParaRPr sz="1950">
              <a:latin typeface="微软雅黑"/>
              <a:cs typeface="微软雅黑"/>
            </a:endParaRPr>
          </a:p>
        </p:txBody>
      </p:sp>
      <p:sp>
        <p:nvSpPr>
          <p:cNvPr id="6" name="object 6"/>
          <p:cNvSpPr/>
          <p:nvPr/>
        </p:nvSpPr>
        <p:spPr>
          <a:xfrm>
            <a:off x="1076825" y="4116314"/>
            <a:ext cx="2376170" cy="821055"/>
          </a:xfrm>
          <a:custGeom>
            <a:rect l="l" t="t" r="r" b="b"/>
            <a:pathLst>
              <a:path w="2376170" h="821053">
                <a:moveTo>
                  <a:pt x="1965804" y="0"/>
                </a:moveTo>
                <a:lnTo>
                  <a:pt x="0" y="0"/>
                </a:lnTo>
                <a:lnTo>
                  <a:pt x="0" y="820498"/>
                </a:lnTo>
                <a:lnTo>
                  <a:pt x="1965804" y="820498"/>
                </a:lnTo>
                <a:lnTo>
                  <a:pt x="2376053" y="410249"/>
                </a:lnTo>
                <a:lnTo>
                  <a:pt x="1965804" y="0"/>
                </a:lnTo>
                <a:close/>
              </a:path>
            </a:pathLst>
          </a:custGeom>
          <a:solidFill>
            <a:srgbClr val="00B4CC"/>
          </a:solidFill>
        </p:spPr>
        <p:txBody>
          <a:bodyPr wrap="square" lIns="0" tIns="0" rIns="0" bIns="0" rtlCol="0"/>
          <a:lstStyle/>
          <a:p/>
        </p:txBody>
      </p:sp>
      <p:sp>
        <p:nvSpPr>
          <p:cNvPr id="7" name="object 7"/>
          <p:cNvSpPr txBox="1"/>
          <p:nvPr/>
        </p:nvSpPr>
        <p:spPr>
          <a:xfrm>
            <a:off x="1771748" y="4353659"/>
            <a:ext cx="779780"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条件二</a:t>
            </a:r>
            <a:endParaRPr sz="1950">
              <a:latin typeface="微软雅黑"/>
              <a:cs typeface="微软雅黑"/>
            </a:endParaRPr>
          </a:p>
        </p:txBody>
      </p:sp>
      <p:sp>
        <p:nvSpPr>
          <p:cNvPr id="8" name="object 8"/>
          <p:cNvSpPr/>
          <p:nvPr/>
        </p:nvSpPr>
        <p:spPr>
          <a:xfrm>
            <a:off x="1078082" y="5732181"/>
            <a:ext cx="2374900" cy="819785"/>
          </a:xfrm>
          <a:custGeom>
            <a:rect l="l" t="t" r="r" b="b"/>
            <a:pathLst>
              <a:path w="2374900" h="819784">
                <a:moveTo>
                  <a:pt x="1965175" y="0"/>
                </a:moveTo>
                <a:lnTo>
                  <a:pt x="0" y="0"/>
                </a:lnTo>
                <a:lnTo>
                  <a:pt x="0" y="819242"/>
                </a:lnTo>
                <a:lnTo>
                  <a:pt x="1965175" y="819242"/>
                </a:lnTo>
                <a:lnTo>
                  <a:pt x="2374796" y="409621"/>
                </a:lnTo>
                <a:lnTo>
                  <a:pt x="1965175" y="0"/>
                </a:lnTo>
                <a:close/>
              </a:path>
            </a:pathLst>
          </a:custGeom>
          <a:solidFill>
            <a:srgbClr val="00B4CC"/>
          </a:solidFill>
        </p:spPr>
        <p:txBody>
          <a:bodyPr wrap="square" lIns="0" tIns="0" rIns="0" bIns="0" rtlCol="0"/>
          <a:lstStyle/>
          <a:p/>
        </p:txBody>
      </p:sp>
      <p:sp>
        <p:nvSpPr>
          <p:cNvPr id="9" name="object 9"/>
          <p:cNvSpPr txBox="1"/>
          <p:nvPr/>
        </p:nvSpPr>
        <p:spPr>
          <a:xfrm>
            <a:off x="1772271" y="5969002"/>
            <a:ext cx="779780"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条件三</a:t>
            </a:r>
            <a:endParaRPr sz="1950">
              <a:latin typeface="微软雅黑"/>
              <a:cs typeface="微软雅黑"/>
            </a:endParaRPr>
          </a:p>
        </p:txBody>
      </p:sp>
      <p:sp>
        <p:nvSpPr>
          <p:cNvPr id="10" name="object 10"/>
          <p:cNvSpPr/>
          <p:nvPr/>
        </p:nvSpPr>
        <p:spPr>
          <a:xfrm>
            <a:off x="1076825" y="7247528"/>
            <a:ext cx="2374900" cy="821055"/>
          </a:xfrm>
          <a:custGeom>
            <a:rect l="l" t="t" r="r" b="b"/>
            <a:pathLst>
              <a:path w="2374900" h="821053">
                <a:moveTo>
                  <a:pt x="1964547" y="0"/>
                </a:moveTo>
                <a:lnTo>
                  <a:pt x="0" y="0"/>
                </a:lnTo>
                <a:lnTo>
                  <a:pt x="0" y="820498"/>
                </a:lnTo>
                <a:lnTo>
                  <a:pt x="1964547" y="820498"/>
                </a:lnTo>
                <a:lnTo>
                  <a:pt x="2374796" y="410249"/>
                </a:lnTo>
                <a:lnTo>
                  <a:pt x="1964547" y="0"/>
                </a:lnTo>
                <a:close/>
              </a:path>
            </a:pathLst>
          </a:custGeom>
          <a:solidFill>
            <a:srgbClr val="00B4CC"/>
          </a:solidFill>
        </p:spPr>
        <p:txBody>
          <a:bodyPr wrap="square" lIns="0" tIns="0" rIns="0" bIns="0" rtlCol="0"/>
          <a:lstStyle/>
          <a:p/>
        </p:txBody>
      </p:sp>
      <p:sp>
        <p:nvSpPr>
          <p:cNvPr id="11" name="object 11"/>
          <p:cNvSpPr txBox="1"/>
          <p:nvPr/>
        </p:nvSpPr>
        <p:spPr>
          <a:xfrm>
            <a:off x="1771329" y="7485605"/>
            <a:ext cx="779780"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条件四</a:t>
            </a:r>
            <a:endParaRPr sz="1950">
              <a:latin typeface="微软雅黑"/>
              <a:cs typeface="微软雅黑"/>
            </a:endParaRPr>
          </a:p>
        </p:txBody>
      </p:sp>
      <p:sp>
        <p:nvSpPr>
          <p:cNvPr id="12" name="object 12"/>
          <p:cNvSpPr/>
          <p:nvPr/>
        </p:nvSpPr>
        <p:spPr>
          <a:xfrm>
            <a:off x="1074312" y="8600785"/>
            <a:ext cx="2376170" cy="821055"/>
          </a:xfrm>
          <a:custGeom>
            <a:rect l="l" t="t" r="r" b="b"/>
            <a:pathLst>
              <a:path w="2376170" h="821053">
                <a:moveTo>
                  <a:pt x="1965804" y="0"/>
                </a:moveTo>
                <a:lnTo>
                  <a:pt x="0" y="0"/>
                </a:lnTo>
                <a:lnTo>
                  <a:pt x="0" y="820498"/>
                </a:lnTo>
                <a:lnTo>
                  <a:pt x="1965804" y="820498"/>
                </a:lnTo>
                <a:lnTo>
                  <a:pt x="2376053" y="410249"/>
                </a:lnTo>
                <a:lnTo>
                  <a:pt x="1965804" y="0"/>
                </a:lnTo>
                <a:close/>
              </a:path>
            </a:pathLst>
          </a:custGeom>
          <a:solidFill>
            <a:srgbClr val="00B4CC"/>
          </a:solidFill>
        </p:spPr>
        <p:txBody>
          <a:bodyPr wrap="square" lIns="0" tIns="0" rIns="0" bIns="0" rtlCol="0"/>
          <a:lstStyle/>
          <a:p/>
        </p:txBody>
      </p:sp>
      <p:sp>
        <p:nvSpPr>
          <p:cNvPr id="13" name="object 13"/>
          <p:cNvSpPr txBox="1"/>
          <p:nvPr/>
        </p:nvSpPr>
        <p:spPr>
          <a:xfrm>
            <a:off x="1769758" y="8838653"/>
            <a:ext cx="779780" cy="327025"/>
          </a:xfrm>
          <a:prstGeom prst="rect">
            <a:avLst/>
          </a:prstGeom>
        </p:spPr>
        <p:txBody>
          <a:bodyPr vert="horz" wrap="square" lIns="0" tIns="15875" rIns="0" bIns="0" rtlCol="0">
            <a:spAutoFit/>
          </a:bodyPr>
          <a:lstStyle/>
          <a:p>
            <a:pPr marL="12700">
              <a:lnSpc>
                <a:spcPct val="100000"/>
              </a:lnSpc>
              <a:spcBef>
                <a:spcPts val="125"/>
              </a:spcBef>
            </a:pPr>
            <a:r>
              <a:rPr sz="1950" b="1" spc="25">
                <a:solidFill>
                  <a:srgbClr val="FFFFFF"/>
                </a:solidFill>
                <a:latin typeface="微软雅黑"/>
                <a:cs typeface="微软雅黑"/>
              </a:rPr>
              <a:t>条件五</a:t>
            </a:r>
            <a:endParaRPr sz="1950">
              <a:latin typeface="微软雅黑"/>
              <a:cs typeface="微软雅黑"/>
            </a:endParaRPr>
          </a:p>
        </p:txBody>
      </p:sp>
      <p:sp>
        <p:nvSpPr>
          <p:cNvPr id="14" name="object 14"/>
          <p:cNvSpPr/>
          <p:nvPr/>
        </p:nvSpPr>
        <p:spPr>
          <a:xfrm>
            <a:off x="938610" y="2387361"/>
            <a:ext cx="9113520" cy="7618730"/>
          </a:xfrm>
          <a:custGeom>
            <a:rect l="l" t="t" r="r" b="b"/>
            <a:pathLst>
              <a:path w="9113520" h="7618730">
                <a:moveTo>
                  <a:pt x="0" y="0"/>
                </a:moveTo>
                <a:lnTo>
                  <a:pt x="8364457" y="0"/>
                </a:lnTo>
                <a:lnTo>
                  <a:pt x="9113439" y="3809098"/>
                </a:lnTo>
                <a:lnTo>
                  <a:pt x="8364457" y="7618197"/>
                </a:lnTo>
                <a:lnTo>
                  <a:pt x="0" y="7618197"/>
                </a:lnTo>
                <a:lnTo>
                  <a:pt x="0" y="0"/>
                </a:lnTo>
                <a:close/>
              </a:path>
            </a:pathLst>
          </a:custGeom>
          <a:ln w="10470">
            <a:solidFill>
              <a:srgbClr val="000000"/>
            </a:solidFill>
          </a:ln>
        </p:spPr>
        <p:txBody>
          <a:bodyPr wrap="square" lIns="0" tIns="0" rIns="0" bIns="0" rtlCol="0"/>
          <a:lstStyle/>
          <a:p/>
        </p:txBody>
      </p:sp>
      <p:sp>
        <p:nvSpPr>
          <p:cNvPr id="15" name="object 15"/>
          <p:cNvSpPr txBox="1"/>
          <p:nvPr/>
        </p:nvSpPr>
        <p:spPr>
          <a:xfrm>
            <a:off x="3437456" y="2584456"/>
            <a:ext cx="6089015" cy="2941320"/>
          </a:xfrm>
          <a:prstGeom prst="rect">
            <a:avLst/>
          </a:prstGeom>
        </p:spPr>
        <p:txBody>
          <a:bodyPr vert="horz" wrap="square" lIns="0" tIns="16510" rIns="0" bIns="0" rtlCol="0">
            <a:spAutoFit/>
          </a:bodyPr>
          <a:lstStyle/>
          <a:p>
            <a:pPr marL="282575" marR="180975" indent="-282575">
              <a:lnSpc>
                <a:spcPct val="100000"/>
              </a:lnSpc>
              <a:spcBef>
                <a:spcPts val="130"/>
              </a:spcBef>
              <a:buFont typeface="Arial"/>
              <a:buChar char="•"/>
              <a:tabLst>
                <a:tab pos="282575"/>
                <a:tab pos="295910"/>
              </a:tabLst>
            </a:pPr>
            <a:r>
              <a:rPr sz="1950" spc="10">
                <a:latin typeface="微软雅黑"/>
                <a:cs typeface="微软雅黑"/>
              </a:rPr>
              <a:t>2018</a:t>
            </a:r>
            <a:r>
              <a:rPr sz="1950" spc="30">
                <a:latin typeface="微软雅黑"/>
                <a:cs typeface="微软雅黑"/>
              </a:rPr>
              <a:t> 年</a:t>
            </a:r>
            <a:r>
              <a:rPr sz="1950" spc="5">
                <a:latin typeface="微软雅黑"/>
                <a:cs typeface="微软雅黑"/>
              </a:rPr>
              <a:t> </a:t>
            </a:r>
            <a:r>
              <a:rPr sz="1950" spc="15">
                <a:latin typeface="微软雅黑"/>
                <a:cs typeface="微软雅黑"/>
              </a:rPr>
              <a:t>1</a:t>
            </a:r>
            <a:r>
              <a:rPr sz="1950" spc="5">
                <a:latin typeface="微软雅黑"/>
                <a:cs typeface="微软雅黑"/>
              </a:rPr>
              <a:t> </a:t>
            </a:r>
            <a:r>
              <a:rPr sz="1950" spc="30">
                <a:latin typeface="微软雅黑"/>
                <a:cs typeface="微软雅黑"/>
              </a:rPr>
              <a:t>月</a:t>
            </a:r>
            <a:r>
              <a:rPr sz="1950" spc="-5">
                <a:latin typeface="微软雅黑"/>
                <a:cs typeface="微软雅黑"/>
              </a:rPr>
              <a:t> </a:t>
            </a:r>
            <a:r>
              <a:rPr sz="1950" spc="15">
                <a:latin typeface="微软雅黑"/>
                <a:cs typeface="微软雅黑"/>
              </a:rPr>
              <a:t>1</a:t>
            </a:r>
            <a:r>
              <a:rPr sz="1950" spc="5">
                <a:latin typeface="微软雅黑"/>
                <a:cs typeface="微软雅黑"/>
              </a:rPr>
              <a:t> </a:t>
            </a:r>
            <a:r>
              <a:rPr sz="1950" spc="25">
                <a:latin typeface="微软雅黑"/>
                <a:cs typeface="微软雅黑"/>
              </a:rPr>
              <a:t>日</a:t>
            </a:r>
            <a:r>
              <a:rPr sz="1950" spc="30">
                <a:latin typeface="微软雅黑"/>
                <a:cs typeface="微软雅黑"/>
              </a:rPr>
              <a:t>至</a:t>
            </a:r>
            <a:r>
              <a:rPr sz="1950" spc="5">
                <a:latin typeface="微软雅黑"/>
                <a:cs typeface="微软雅黑"/>
              </a:rPr>
              <a:t> </a:t>
            </a:r>
            <a:r>
              <a:rPr sz="1950" spc="10">
                <a:latin typeface="微软雅黑"/>
                <a:cs typeface="微软雅黑"/>
              </a:rPr>
              <a:t>2023</a:t>
            </a:r>
            <a:r>
              <a:rPr sz="1950" spc="35">
                <a:latin typeface="微软雅黑"/>
                <a:cs typeface="微软雅黑"/>
              </a:rPr>
              <a:t> </a:t>
            </a:r>
            <a:r>
              <a:rPr sz="1950" spc="30">
                <a:latin typeface="微软雅黑"/>
                <a:cs typeface="微软雅黑"/>
              </a:rPr>
              <a:t>年</a:t>
            </a:r>
            <a:r>
              <a:rPr sz="1950" spc="-5">
                <a:latin typeface="微软雅黑"/>
                <a:cs typeface="微软雅黑"/>
              </a:rPr>
              <a:t> </a:t>
            </a:r>
            <a:r>
              <a:rPr sz="1950" spc="15">
                <a:latin typeface="微软雅黑"/>
                <a:cs typeface="微软雅黑"/>
              </a:rPr>
              <a:t>6</a:t>
            </a:r>
            <a:r>
              <a:rPr sz="1950" spc="5">
                <a:latin typeface="微软雅黑"/>
                <a:cs typeface="微软雅黑"/>
              </a:rPr>
              <a:t> </a:t>
            </a:r>
            <a:r>
              <a:rPr sz="1950" spc="30">
                <a:latin typeface="微软雅黑"/>
                <a:cs typeface="微软雅黑"/>
              </a:rPr>
              <a:t>月</a:t>
            </a:r>
            <a:r>
              <a:rPr sz="1950" spc="5">
                <a:latin typeface="微软雅黑"/>
                <a:cs typeface="微软雅黑"/>
              </a:rPr>
              <a:t> </a:t>
            </a:r>
            <a:r>
              <a:rPr sz="1950" spc="15">
                <a:latin typeface="微软雅黑"/>
                <a:cs typeface="微软雅黑"/>
              </a:rPr>
              <a:t>30</a:t>
            </a:r>
            <a:r>
              <a:rPr sz="1950" spc="5">
                <a:latin typeface="微软雅黑"/>
                <a:cs typeface="微软雅黑"/>
              </a:rPr>
              <a:t> </a:t>
            </a:r>
            <a:r>
              <a:rPr sz="1950" spc="25">
                <a:latin typeface="微软雅黑"/>
                <a:cs typeface="微软雅黑"/>
              </a:rPr>
              <a:t>日</a:t>
            </a:r>
            <a:r>
              <a:rPr sz="1950" spc="10">
                <a:latin typeface="微软雅黑"/>
                <a:cs typeface="微软雅黑"/>
              </a:rPr>
              <a:t>(</a:t>
            </a:r>
            <a:r>
              <a:rPr sz="1950" spc="25">
                <a:latin typeface="微软雅黑"/>
                <a:cs typeface="微软雅黑"/>
              </a:rPr>
              <a:t>含，下同</a:t>
            </a:r>
            <a:endParaRPr sz="1950">
              <a:latin typeface="微软雅黑"/>
              <a:cs typeface="微软雅黑"/>
            </a:endParaRPr>
          </a:p>
          <a:p>
            <a:pPr marR="128905" algn="ctr">
              <a:lnSpc>
                <a:spcPct val="100000"/>
              </a:lnSpc>
              <a:spcBef>
                <a:spcPts val="35"/>
              </a:spcBef>
            </a:pPr>
            <a:r>
              <a:rPr sz="1950" spc="5">
                <a:latin typeface="微软雅黑"/>
                <a:cs typeface="微软雅黑"/>
              </a:rPr>
              <a:t>)</a:t>
            </a:r>
            <a:r>
              <a:rPr sz="1950" spc="25">
                <a:latin typeface="微软雅黑"/>
                <a:cs typeface="微软雅黑"/>
              </a:rPr>
              <a:t>期间，经国家药监部门批准上市的新通用名药品</a:t>
            </a:r>
            <a:endParaRPr sz="1950">
              <a:latin typeface="微软雅黑"/>
              <a:cs typeface="微软雅黑"/>
            </a:endParaRPr>
          </a:p>
          <a:p>
            <a:pPr marL="295275" marR="257175" algn="just">
              <a:lnSpc>
                <a:spcPct val="101499"/>
              </a:lnSpc>
            </a:pPr>
            <a:r>
              <a:rPr sz="1950" spc="25">
                <a:latin typeface="微软雅黑"/>
                <a:cs typeface="微软雅黑"/>
              </a:rPr>
              <a:t>。但仅因为转产、再注册等原因，单纯更改通用名 的药品除外。符合本条件的新冠抗病毒用药可按程 序申报</a:t>
            </a:r>
            <a:endParaRPr sz="1950">
              <a:latin typeface="微软雅黑"/>
              <a:cs typeface="微软雅黑"/>
            </a:endParaRPr>
          </a:p>
          <a:p>
            <a:pPr marL="295910" marR="5080" indent="-283210" algn="just">
              <a:lnSpc>
                <a:spcPct val="101499"/>
              </a:lnSpc>
              <a:spcBef>
                <a:spcPts val="1585"/>
              </a:spcBef>
              <a:buFont typeface="Arial"/>
              <a:buChar char="•"/>
              <a:tabLst>
                <a:tab pos="296545"/>
              </a:tabLst>
            </a:pPr>
            <a:r>
              <a:rPr sz="1950" spc="10">
                <a:latin typeface="微软雅黑"/>
                <a:cs typeface="微软雅黑"/>
              </a:rPr>
              <a:t>2018</a:t>
            </a:r>
            <a:r>
              <a:rPr sz="1950" spc="30">
                <a:latin typeface="微软雅黑"/>
                <a:cs typeface="微软雅黑"/>
              </a:rPr>
              <a:t> </a:t>
            </a:r>
            <a:r>
              <a:rPr sz="1950" spc="25">
                <a:latin typeface="微软雅黑"/>
                <a:cs typeface="微软雅黑"/>
              </a:rPr>
              <a:t>年</a:t>
            </a:r>
            <a:r>
              <a:rPr sz="1950" spc="15">
                <a:latin typeface="微软雅黑"/>
                <a:cs typeface="微软雅黑"/>
              </a:rPr>
              <a:t> 1 </a:t>
            </a:r>
            <a:r>
              <a:rPr sz="1950" spc="25">
                <a:latin typeface="微软雅黑"/>
                <a:cs typeface="微软雅黑"/>
              </a:rPr>
              <a:t>月</a:t>
            </a:r>
            <a:r>
              <a:rPr sz="1950">
                <a:latin typeface="微软雅黑"/>
                <a:cs typeface="微软雅黑"/>
              </a:rPr>
              <a:t> </a:t>
            </a:r>
            <a:r>
              <a:rPr sz="1950" spc="15">
                <a:latin typeface="微软雅黑"/>
                <a:cs typeface="微软雅黑"/>
              </a:rPr>
              <a:t>1</a:t>
            </a:r>
            <a:r>
              <a:rPr sz="1950" spc="10">
                <a:latin typeface="微软雅黑"/>
                <a:cs typeface="微软雅黑"/>
              </a:rPr>
              <a:t> </a:t>
            </a:r>
            <a:r>
              <a:rPr sz="1950" spc="25">
                <a:latin typeface="微软雅黑"/>
                <a:cs typeface="微软雅黑"/>
              </a:rPr>
              <a:t>日至</a:t>
            </a:r>
            <a:r>
              <a:rPr sz="1950" spc="15">
                <a:latin typeface="微软雅黑"/>
                <a:cs typeface="微软雅黑"/>
              </a:rPr>
              <a:t> </a:t>
            </a:r>
            <a:r>
              <a:rPr sz="1950" spc="10">
                <a:latin typeface="微软雅黑"/>
                <a:cs typeface="微软雅黑"/>
              </a:rPr>
              <a:t>2023</a:t>
            </a:r>
            <a:r>
              <a:rPr sz="1950" spc="35">
                <a:latin typeface="微软雅黑"/>
                <a:cs typeface="微软雅黑"/>
              </a:rPr>
              <a:t> </a:t>
            </a:r>
            <a:r>
              <a:rPr sz="1950" spc="25">
                <a:latin typeface="微软雅黑"/>
                <a:cs typeface="微软雅黑"/>
              </a:rPr>
              <a:t>年</a:t>
            </a:r>
            <a:r>
              <a:rPr sz="1950">
                <a:latin typeface="微软雅黑"/>
                <a:cs typeface="微软雅黑"/>
              </a:rPr>
              <a:t> </a:t>
            </a:r>
            <a:r>
              <a:rPr sz="1950" spc="15">
                <a:latin typeface="微软雅黑"/>
                <a:cs typeface="微软雅黑"/>
              </a:rPr>
              <a:t>6</a:t>
            </a:r>
            <a:r>
              <a:rPr sz="1950" spc="10">
                <a:latin typeface="微软雅黑"/>
                <a:cs typeface="微软雅黑"/>
              </a:rPr>
              <a:t> </a:t>
            </a:r>
            <a:r>
              <a:rPr sz="1950" spc="25">
                <a:latin typeface="微软雅黑"/>
                <a:cs typeface="微软雅黑"/>
              </a:rPr>
              <a:t>月</a:t>
            </a:r>
            <a:r>
              <a:rPr sz="1950" spc="15">
                <a:latin typeface="微软雅黑"/>
                <a:cs typeface="微软雅黑"/>
              </a:rPr>
              <a:t> </a:t>
            </a:r>
            <a:r>
              <a:rPr sz="1950" spc="10">
                <a:latin typeface="微软雅黑"/>
                <a:cs typeface="微软雅黑"/>
              </a:rPr>
              <a:t>30</a:t>
            </a:r>
            <a:r>
              <a:rPr sz="1950" spc="5">
                <a:latin typeface="微软雅黑"/>
                <a:cs typeface="微软雅黑"/>
              </a:rPr>
              <a:t> </a:t>
            </a:r>
            <a:r>
              <a:rPr sz="1950" spc="25">
                <a:latin typeface="微软雅黑"/>
                <a:cs typeface="微软雅黑"/>
              </a:rPr>
              <a:t>日期间，经国 家药监部门批准，适应症或功能主治发生重大变化， 且针对此次变更获得药品批准证明文件的通用名药品</a:t>
            </a:r>
            <a:endParaRPr sz="1950">
              <a:latin typeface="微软雅黑"/>
              <a:cs typeface="微软雅黑"/>
            </a:endParaRPr>
          </a:p>
          <a:p>
            <a:pPr marL="295910">
              <a:lnSpc>
                <a:spcPct val="100000"/>
              </a:lnSpc>
              <a:spcBef>
                <a:spcPts val="30"/>
              </a:spcBef>
            </a:pPr>
            <a:r>
              <a:rPr sz="1950" spc="25">
                <a:latin typeface="微软雅黑"/>
                <a:cs typeface="微软雅黑"/>
              </a:rPr>
              <a:t>。</a:t>
            </a:r>
            <a:endParaRPr sz="1950">
              <a:latin typeface="微软雅黑"/>
              <a:cs typeface="微软雅黑"/>
            </a:endParaRPr>
          </a:p>
        </p:txBody>
      </p:sp>
      <p:sp>
        <p:nvSpPr>
          <p:cNvPr id="16" name="object 16"/>
          <p:cNvSpPr txBox="1"/>
          <p:nvPr/>
        </p:nvSpPr>
        <p:spPr>
          <a:xfrm>
            <a:off x="3440702" y="5978321"/>
            <a:ext cx="6000750" cy="327025"/>
          </a:xfrm>
          <a:prstGeom prst="rect">
            <a:avLst/>
          </a:prstGeom>
        </p:spPr>
        <p:txBody>
          <a:bodyPr vert="horz" wrap="square" lIns="0" tIns="15875" rIns="0" bIns="0" rtlCol="0">
            <a:spAutoFit/>
          </a:bodyPr>
          <a:lstStyle/>
          <a:p>
            <a:pPr marL="295275" indent="-283210">
              <a:lnSpc>
                <a:spcPct val="100000"/>
              </a:lnSpc>
              <a:spcBef>
                <a:spcPts val="125"/>
              </a:spcBef>
              <a:buFont typeface="Arial"/>
              <a:buChar char="•"/>
              <a:tabLst>
                <a:tab pos="295275"/>
                <a:tab pos="295910"/>
              </a:tabLst>
            </a:pPr>
            <a:r>
              <a:rPr sz="1950" spc="25">
                <a:latin typeface="微软雅黑"/>
                <a:cs typeface="微软雅黑"/>
              </a:rPr>
              <a:t>纳入《国家基本药物目录</a:t>
            </a:r>
            <a:r>
              <a:rPr sz="1950" spc="15">
                <a:latin typeface="微软雅黑"/>
                <a:cs typeface="微软雅黑"/>
              </a:rPr>
              <a:t>（2018 </a:t>
            </a:r>
            <a:r>
              <a:rPr sz="1950" spc="25">
                <a:latin typeface="微软雅黑"/>
                <a:cs typeface="微软雅黑"/>
              </a:rPr>
              <a:t>年版</a:t>
            </a:r>
            <a:r>
              <a:rPr sz="1950" spc="20">
                <a:latin typeface="微软雅黑"/>
                <a:cs typeface="微软雅黑"/>
              </a:rPr>
              <a:t>）</a:t>
            </a:r>
            <a:r>
              <a:rPr sz="1950" spc="25">
                <a:latin typeface="微软雅黑"/>
                <a:cs typeface="微软雅黑"/>
              </a:rPr>
              <a:t>》的药品。</a:t>
            </a:r>
            <a:endParaRPr sz="1950">
              <a:latin typeface="微软雅黑"/>
              <a:cs typeface="微软雅黑"/>
            </a:endParaRPr>
          </a:p>
        </p:txBody>
      </p:sp>
      <p:sp>
        <p:nvSpPr>
          <p:cNvPr id="17" name="object 17"/>
          <p:cNvSpPr txBox="1"/>
          <p:nvPr/>
        </p:nvSpPr>
        <p:spPr>
          <a:xfrm>
            <a:off x="3437456" y="6942857"/>
            <a:ext cx="6088380" cy="1534160"/>
          </a:xfrm>
          <a:prstGeom prst="rect">
            <a:avLst/>
          </a:prstGeom>
        </p:spPr>
        <p:txBody>
          <a:bodyPr vert="horz" wrap="square" lIns="0" tIns="12065" rIns="0" bIns="0" rtlCol="0">
            <a:spAutoFit/>
          </a:bodyPr>
          <a:lstStyle/>
          <a:p>
            <a:pPr marL="295275" marR="5080" indent="-283210">
              <a:lnSpc>
                <a:spcPct val="101499"/>
              </a:lnSpc>
              <a:spcBef>
                <a:spcPts val="95"/>
              </a:spcBef>
              <a:buFont typeface="Arial"/>
              <a:buChar char="•"/>
              <a:tabLst>
                <a:tab pos="295275"/>
                <a:tab pos="295910"/>
              </a:tabLst>
            </a:pPr>
            <a:r>
              <a:rPr sz="1950" spc="10">
                <a:latin typeface="微软雅黑"/>
                <a:cs typeface="微软雅黑"/>
              </a:rPr>
              <a:t>2023</a:t>
            </a:r>
            <a:r>
              <a:rPr sz="1950" spc="20">
                <a:latin typeface="微软雅黑"/>
                <a:cs typeface="微软雅黑"/>
              </a:rPr>
              <a:t> </a:t>
            </a:r>
            <a:r>
              <a:rPr sz="1950" spc="30">
                <a:latin typeface="微软雅黑"/>
                <a:cs typeface="微软雅黑"/>
              </a:rPr>
              <a:t>年</a:t>
            </a:r>
            <a:r>
              <a:rPr sz="1950">
                <a:latin typeface="微软雅黑"/>
                <a:cs typeface="微软雅黑"/>
              </a:rPr>
              <a:t> </a:t>
            </a:r>
            <a:r>
              <a:rPr sz="1950" spc="15">
                <a:latin typeface="微软雅黑"/>
                <a:cs typeface="微软雅黑"/>
              </a:rPr>
              <a:t>6</a:t>
            </a:r>
            <a:r>
              <a:rPr sz="1950">
                <a:latin typeface="微软雅黑"/>
                <a:cs typeface="微软雅黑"/>
              </a:rPr>
              <a:t> </a:t>
            </a:r>
            <a:r>
              <a:rPr sz="1950" spc="30">
                <a:latin typeface="微软雅黑"/>
                <a:cs typeface="微软雅黑"/>
              </a:rPr>
              <a:t>月</a:t>
            </a:r>
            <a:r>
              <a:rPr sz="1950" spc="-10">
                <a:latin typeface="微软雅黑"/>
                <a:cs typeface="微软雅黑"/>
              </a:rPr>
              <a:t> </a:t>
            </a:r>
            <a:r>
              <a:rPr sz="1950" spc="15">
                <a:latin typeface="微软雅黑"/>
                <a:cs typeface="微软雅黑"/>
              </a:rPr>
              <a:t>30</a:t>
            </a:r>
            <a:r>
              <a:rPr sz="1950" spc="10">
                <a:latin typeface="微软雅黑"/>
                <a:cs typeface="微软雅黑"/>
              </a:rPr>
              <a:t> </a:t>
            </a:r>
            <a:r>
              <a:rPr sz="1950" spc="25">
                <a:latin typeface="微软雅黑"/>
                <a:cs typeface="微软雅黑"/>
              </a:rPr>
              <a:t>日前经国家药监部门批准上市，纳 入卫生健康委等部门《首批鼓励研发申报儿童药品清 单》《第二批鼓励研发申报儿童药品清单》《第三批 鼓励研发申报儿童药品清单》以及《第一批鼓励仿制 药品目录》《第二批鼓励仿制药品目录》的药品。</a:t>
            </a:r>
            <a:endParaRPr sz="1950">
              <a:latin typeface="微软雅黑"/>
              <a:cs typeface="微软雅黑"/>
            </a:endParaRPr>
          </a:p>
        </p:txBody>
      </p:sp>
      <p:sp>
        <p:nvSpPr>
          <p:cNvPr id="18" name="object 18"/>
          <p:cNvSpPr txBox="1"/>
          <p:nvPr/>
        </p:nvSpPr>
        <p:spPr>
          <a:xfrm>
            <a:off x="3437456" y="8775095"/>
            <a:ext cx="5836920" cy="930910"/>
          </a:xfrm>
          <a:prstGeom prst="rect">
            <a:avLst/>
          </a:prstGeom>
        </p:spPr>
        <p:txBody>
          <a:bodyPr vert="horz" wrap="square" lIns="0" tIns="11430" rIns="0" bIns="0" rtlCol="0">
            <a:spAutoFit/>
          </a:bodyPr>
          <a:lstStyle/>
          <a:p>
            <a:pPr marL="295275" marR="5080" indent="-283210">
              <a:lnSpc>
                <a:spcPct val="101499"/>
              </a:lnSpc>
              <a:spcBef>
                <a:spcPts val="90"/>
              </a:spcBef>
              <a:buFont typeface="Arial"/>
              <a:buChar char="•"/>
              <a:tabLst>
                <a:tab pos="295275"/>
                <a:tab pos="295910"/>
              </a:tabLst>
            </a:pPr>
            <a:r>
              <a:rPr sz="1950" spc="10">
                <a:latin typeface="微软雅黑"/>
                <a:cs typeface="微软雅黑"/>
              </a:rPr>
              <a:t>2023</a:t>
            </a:r>
            <a:r>
              <a:rPr sz="1950" spc="30">
                <a:latin typeface="微软雅黑"/>
                <a:cs typeface="微软雅黑"/>
              </a:rPr>
              <a:t> </a:t>
            </a:r>
            <a:r>
              <a:rPr sz="1950" spc="25">
                <a:latin typeface="微软雅黑"/>
                <a:cs typeface="微软雅黑"/>
              </a:rPr>
              <a:t>年</a:t>
            </a:r>
            <a:r>
              <a:rPr sz="1950" spc="10">
                <a:latin typeface="微软雅黑"/>
                <a:cs typeface="微软雅黑"/>
              </a:rPr>
              <a:t> </a:t>
            </a:r>
            <a:r>
              <a:rPr sz="1950" spc="15">
                <a:latin typeface="微软雅黑"/>
                <a:cs typeface="微软雅黑"/>
              </a:rPr>
              <a:t>6</a:t>
            </a:r>
            <a:r>
              <a:rPr sz="1950" spc="10">
                <a:latin typeface="微软雅黑"/>
                <a:cs typeface="微软雅黑"/>
              </a:rPr>
              <a:t> </a:t>
            </a:r>
            <a:r>
              <a:rPr sz="1950" spc="25">
                <a:latin typeface="微软雅黑"/>
                <a:cs typeface="微软雅黑"/>
              </a:rPr>
              <a:t>月</a:t>
            </a:r>
            <a:r>
              <a:rPr sz="1950">
                <a:latin typeface="微软雅黑"/>
                <a:cs typeface="微软雅黑"/>
              </a:rPr>
              <a:t> </a:t>
            </a:r>
            <a:r>
              <a:rPr sz="1950" spc="10">
                <a:latin typeface="微软雅黑"/>
                <a:cs typeface="微软雅黑"/>
              </a:rPr>
              <a:t>30</a:t>
            </a:r>
            <a:r>
              <a:rPr sz="1950" spc="20">
                <a:latin typeface="微软雅黑"/>
                <a:cs typeface="微软雅黑"/>
              </a:rPr>
              <a:t> </a:t>
            </a:r>
            <a:r>
              <a:rPr sz="1950" spc="25">
                <a:latin typeface="微软雅黑"/>
                <a:cs typeface="微软雅黑"/>
              </a:rPr>
              <a:t>日前经国家药监部门批准上市，  说明书适应症或功能主治中包含有卫生健康委《第 一批罕见病目录》所收录罕见病的药品</a:t>
            </a:r>
            <a:endParaRPr sz="1950">
              <a:latin typeface="微软雅黑"/>
              <a:cs typeface="微软雅黑"/>
            </a:endParaRPr>
          </a:p>
        </p:txBody>
      </p:sp>
      <p:sp>
        <p:nvSpPr>
          <p:cNvPr id="19" name="object 19"/>
          <p:cNvSpPr txBox="1"/>
          <p:nvPr/>
        </p:nvSpPr>
        <p:spPr>
          <a:xfrm>
            <a:off x="12234675" y="1874781"/>
            <a:ext cx="5589270" cy="377190"/>
          </a:xfrm>
          <a:prstGeom prst="rect">
            <a:avLst/>
          </a:prstGeom>
        </p:spPr>
        <p:txBody>
          <a:bodyPr vert="horz" wrap="square" lIns="0" tIns="13335" rIns="0" bIns="0" rtlCol="0">
            <a:spAutoFit/>
          </a:bodyPr>
          <a:lstStyle/>
          <a:p>
            <a:pPr marL="12700">
              <a:lnSpc>
                <a:spcPct val="100000"/>
              </a:lnSpc>
              <a:spcBef>
                <a:spcPts val="105"/>
              </a:spcBef>
            </a:pPr>
            <a:r>
              <a:rPr sz="2300" b="1" spc="5">
                <a:latin typeface="微软雅黑"/>
                <a:cs typeface="微软雅黑"/>
              </a:rPr>
              <a:t>新药在国家医保目录谈判中成功率</a:t>
            </a:r>
            <a:r>
              <a:rPr sz="2300" b="1" spc="10">
                <a:latin typeface="微软雅黑"/>
                <a:cs typeface="微软雅黑"/>
              </a:rPr>
              <a:t>相</a:t>
            </a:r>
            <a:r>
              <a:rPr sz="2300" b="1" spc="5">
                <a:latin typeface="微软雅黑"/>
                <a:cs typeface="微软雅黑"/>
              </a:rPr>
              <a:t>对较高</a:t>
            </a:r>
            <a:endParaRPr sz="2300">
              <a:latin typeface="微软雅黑"/>
              <a:cs typeface="微软雅黑"/>
            </a:endParaRPr>
          </a:p>
        </p:txBody>
      </p:sp>
      <p:sp>
        <p:nvSpPr>
          <p:cNvPr id="20" name="object 20"/>
          <p:cNvSpPr/>
          <p:nvPr/>
        </p:nvSpPr>
        <p:spPr>
          <a:xfrm>
            <a:off x="10162622" y="2387361"/>
            <a:ext cx="9113520" cy="7618730"/>
          </a:xfrm>
          <a:custGeom>
            <a:rect l="l" t="t" r="r" b="b"/>
            <a:pathLst>
              <a:path w="9113519" h="7618730">
                <a:moveTo>
                  <a:pt x="0" y="7618197"/>
                </a:moveTo>
                <a:lnTo>
                  <a:pt x="9113439" y="7618197"/>
                </a:lnTo>
                <a:lnTo>
                  <a:pt x="9113439" y="0"/>
                </a:lnTo>
                <a:lnTo>
                  <a:pt x="0" y="0"/>
                </a:lnTo>
                <a:lnTo>
                  <a:pt x="0" y="7618197"/>
                </a:lnTo>
                <a:close/>
              </a:path>
            </a:pathLst>
          </a:custGeom>
          <a:ln w="10470">
            <a:solidFill>
              <a:srgbClr val="000000"/>
            </a:solidFill>
          </a:ln>
        </p:spPr>
        <p:txBody>
          <a:bodyPr wrap="square" lIns="0" tIns="0" rIns="0" bIns="0" rtlCol="0"/>
          <a:lstStyle/>
          <a:p/>
        </p:txBody>
      </p:sp>
      <p:sp>
        <p:nvSpPr>
          <p:cNvPr id="21" name="object 21"/>
          <p:cNvSpPr txBox="1"/>
          <p:nvPr/>
        </p:nvSpPr>
        <p:spPr>
          <a:xfrm>
            <a:off x="13287491" y="2500836"/>
            <a:ext cx="3182620" cy="327025"/>
          </a:xfrm>
          <a:prstGeom prst="rect">
            <a:avLst/>
          </a:prstGeom>
        </p:spPr>
        <p:txBody>
          <a:bodyPr vert="horz" wrap="square" lIns="0" tIns="15875" rIns="0" bIns="0" rtlCol="0">
            <a:spAutoFit/>
          </a:bodyPr>
          <a:lstStyle/>
          <a:p>
            <a:pPr marL="25400">
              <a:lnSpc>
                <a:spcPct val="100000"/>
              </a:lnSpc>
              <a:spcBef>
                <a:spcPts val="125"/>
              </a:spcBef>
            </a:pPr>
            <a:r>
              <a:rPr sz="1950" b="1" spc="25">
                <a:latin typeface="微软雅黑"/>
                <a:cs typeface="微软雅黑"/>
              </a:rPr>
              <a:t>通过形式审查西药品种数量</a:t>
            </a:r>
            <a:r>
              <a:rPr sz="1950" b="1" spc="7" baseline="25641">
                <a:latin typeface="微软雅黑"/>
                <a:cs typeface="微软雅黑"/>
              </a:rPr>
              <a:t>1</a:t>
            </a:r>
            <a:endParaRPr sz="1950" baseline="25641">
              <a:latin typeface="微软雅黑"/>
              <a:cs typeface="微软雅黑"/>
            </a:endParaRPr>
          </a:p>
        </p:txBody>
      </p:sp>
      <p:sp>
        <p:nvSpPr>
          <p:cNvPr id="22" name="object 22"/>
          <p:cNvSpPr txBox="1"/>
          <p:nvPr/>
        </p:nvSpPr>
        <p:spPr>
          <a:xfrm>
            <a:off x="12731174" y="6334645"/>
            <a:ext cx="3936365" cy="327025"/>
          </a:xfrm>
          <a:prstGeom prst="rect">
            <a:avLst/>
          </a:prstGeom>
        </p:spPr>
        <p:txBody>
          <a:bodyPr vert="horz" wrap="square" lIns="0" tIns="15875" rIns="0" bIns="0" rtlCol="0">
            <a:spAutoFit/>
          </a:bodyPr>
          <a:lstStyle/>
          <a:p>
            <a:pPr marL="25400">
              <a:lnSpc>
                <a:spcPct val="100000"/>
              </a:lnSpc>
              <a:spcBef>
                <a:spcPts val="125"/>
              </a:spcBef>
            </a:pPr>
            <a:r>
              <a:rPr sz="1950" b="1" spc="25">
                <a:latin typeface="微软雅黑"/>
                <a:cs typeface="微软雅黑"/>
              </a:rPr>
              <a:t>通过形式审查西药品种谈判成功率</a:t>
            </a:r>
            <a:r>
              <a:rPr sz="1950" b="1" spc="7" baseline="25641">
                <a:latin typeface="微软雅黑"/>
                <a:cs typeface="微软雅黑"/>
              </a:rPr>
              <a:t>2</a:t>
            </a:r>
            <a:endParaRPr sz="1950" baseline="25641">
              <a:latin typeface="微软雅黑"/>
              <a:cs typeface="微软雅黑"/>
            </a:endParaRPr>
          </a:p>
        </p:txBody>
      </p:sp>
      <p:sp>
        <p:nvSpPr>
          <p:cNvPr id="23" name="object 23"/>
          <p:cNvSpPr txBox="1"/>
          <p:nvPr/>
        </p:nvSpPr>
        <p:spPr>
          <a:xfrm>
            <a:off x="925910" y="10504006"/>
            <a:ext cx="7898130" cy="252095"/>
          </a:xfrm>
          <a:prstGeom prst="rect">
            <a:avLst/>
          </a:prstGeom>
        </p:spPr>
        <p:txBody>
          <a:bodyPr vert="horz" wrap="square" lIns="0" tIns="17145" rIns="0" bIns="0" rtlCol="0">
            <a:spAutoFit/>
          </a:bodyPr>
          <a:lstStyle/>
          <a:p>
            <a:pPr marL="12700">
              <a:lnSpc>
                <a:spcPct val="100000"/>
              </a:lnSpc>
              <a:spcBef>
                <a:spcPts val="135"/>
              </a:spcBef>
            </a:pPr>
            <a:r>
              <a:rPr sz="1450" spc="30">
                <a:solidFill>
                  <a:srgbClr val="5E5E5E"/>
                </a:solidFill>
                <a:latin typeface="微软雅黑"/>
                <a:cs typeface="微软雅黑"/>
              </a:rPr>
              <a:t>注</a:t>
            </a:r>
            <a:r>
              <a:rPr sz="1450" spc="25">
                <a:solidFill>
                  <a:srgbClr val="5E5E5E"/>
                </a:solidFill>
                <a:latin typeface="微软雅黑"/>
                <a:cs typeface="微软雅黑"/>
              </a:rPr>
              <a:t>：1</a:t>
            </a:r>
            <a:r>
              <a:rPr sz="1450" spc="30">
                <a:solidFill>
                  <a:srgbClr val="5E5E5E"/>
                </a:solidFill>
                <a:latin typeface="微软雅黑"/>
                <a:cs typeface="微软雅黑"/>
              </a:rPr>
              <a:t> 符合多个条件的药品计算多次</a:t>
            </a:r>
            <a:r>
              <a:rPr sz="1450" spc="25">
                <a:solidFill>
                  <a:srgbClr val="5E5E5E"/>
                </a:solidFill>
                <a:latin typeface="微软雅黑"/>
                <a:cs typeface="微软雅黑"/>
              </a:rPr>
              <a:t>；2</a:t>
            </a:r>
            <a:r>
              <a:rPr sz="1450" spc="45">
                <a:solidFill>
                  <a:srgbClr val="5E5E5E"/>
                </a:solidFill>
                <a:latin typeface="微软雅黑"/>
                <a:cs typeface="微软雅黑"/>
              </a:rPr>
              <a:t> </a:t>
            </a:r>
            <a:r>
              <a:rPr sz="1450" spc="30">
                <a:solidFill>
                  <a:srgbClr val="5E5E5E"/>
                </a:solidFill>
                <a:latin typeface="微软雅黑"/>
                <a:cs typeface="微软雅黑"/>
              </a:rPr>
              <a:t>是指该类谈判成功药品数量除以通过形式审查西药数量</a:t>
            </a:r>
            <a:endParaRPr sz="1450">
              <a:latin typeface="微软雅黑"/>
              <a:cs typeface="微软雅黑"/>
            </a:endParaRPr>
          </a:p>
        </p:txBody>
      </p:sp>
      <p:sp>
        <p:nvSpPr>
          <p:cNvPr id="24" name="object 24"/>
          <p:cNvSpPr/>
          <p:nvPr/>
        </p:nvSpPr>
        <p:spPr>
          <a:xfrm>
            <a:off x="11635247" y="7180933"/>
            <a:ext cx="501650" cy="2183130"/>
          </a:xfrm>
          <a:custGeom>
            <a:rect l="l" t="t" r="r" b="b"/>
            <a:pathLst>
              <a:path w="501650" h="2183129">
                <a:moveTo>
                  <a:pt x="501345" y="0"/>
                </a:moveTo>
                <a:lnTo>
                  <a:pt x="0" y="0"/>
                </a:lnTo>
                <a:lnTo>
                  <a:pt x="0" y="2182551"/>
                </a:lnTo>
                <a:lnTo>
                  <a:pt x="501345" y="2182551"/>
                </a:lnTo>
                <a:lnTo>
                  <a:pt x="501345" y="0"/>
                </a:lnTo>
                <a:close/>
              </a:path>
            </a:pathLst>
          </a:custGeom>
          <a:solidFill>
            <a:srgbClr val="385622"/>
          </a:solidFill>
        </p:spPr>
        <p:txBody>
          <a:bodyPr wrap="square" lIns="0" tIns="0" rIns="0" bIns="0" rtlCol="0"/>
          <a:lstStyle/>
          <a:p/>
        </p:txBody>
      </p:sp>
      <p:sp>
        <p:nvSpPr>
          <p:cNvPr id="25" name="object 25"/>
          <p:cNvSpPr/>
          <p:nvPr/>
        </p:nvSpPr>
        <p:spPr>
          <a:xfrm>
            <a:off x="13233524" y="9053127"/>
            <a:ext cx="500380" cy="310515"/>
          </a:xfrm>
          <a:custGeom>
            <a:rect l="l" t="t" r="r" b="b"/>
            <a:pathLst>
              <a:path w="500380" h="310515">
                <a:moveTo>
                  <a:pt x="500089" y="0"/>
                </a:moveTo>
                <a:lnTo>
                  <a:pt x="0" y="0"/>
                </a:lnTo>
                <a:lnTo>
                  <a:pt x="0" y="310357"/>
                </a:lnTo>
                <a:lnTo>
                  <a:pt x="500089" y="310357"/>
                </a:lnTo>
                <a:lnTo>
                  <a:pt x="500089" y="0"/>
                </a:lnTo>
                <a:close/>
              </a:path>
            </a:pathLst>
          </a:custGeom>
          <a:solidFill>
            <a:srgbClr val="385622"/>
          </a:solidFill>
        </p:spPr>
        <p:txBody>
          <a:bodyPr wrap="square" lIns="0" tIns="0" rIns="0" bIns="0" rtlCol="0"/>
          <a:lstStyle/>
          <a:p/>
        </p:txBody>
      </p:sp>
      <p:sp>
        <p:nvSpPr>
          <p:cNvPr id="26" name="object 26"/>
          <p:cNvSpPr/>
          <p:nvPr/>
        </p:nvSpPr>
        <p:spPr>
          <a:xfrm>
            <a:off x="16428817" y="7526472"/>
            <a:ext cx="501650" cy="1837055"/>
          </a:xfrm>
          <a:custGeom>
            <a:rect l="l" t="t" r="r" b="b"/>
            <a:pathLst>
              <a:path w="501650" h="1837054">
                <a:moveTo>
                  <a:pt x="501345" y="0"/>
                </a:moveTo>
                <a:lnTo>
                  <a:pt x="0" y="0"/>
                </a:lnTo>
                <a:lnTo>
                  <a:pt x="0" y="1837012"/>
                </a:lnTo>
                <a:lnTo>
                  <a:pt x="501345" y="1837012"/>
                </a:lnTo>
                <a:lnTo>
                  <a:pt x="501345" y="0"/>
                </a:lnTo>
                <a:close/>
              </a:path>
            </a:pathLst>
          </a:custGeom>
          <a:solidFill>
            <a:srgbClr val="385622"/>
          </a:solidFill>
        </p:spPr>
        <p:txBody>
          <a:bodyPr wrap="square" lIns="0" tIns="0" rIns="0" bIns="0" rtlCol="0"/>
          <a:lstStyle/>
          <a:p/>
        </p:txBody>
      </p:sp>
      <p:sp>
        <p:nvSpPr>
          <p:cNvPr id="27" name="object 27"/>
          <p:cNvSpPr/>
          <p:nvPr/>
        </p:nvSpPr>
        <p:spPr>
          <a:xfrm>
            <a:off x="18027093" y="7545320"/>
            <a:ext cx="501650" cy="1818639"/>
          </a:xfrm>
          <a:custGeom>
            <a:rect l="l" t="t" r="r" b="b"/>
            <a:pathLst>
              <a:path w="501650" h="1818639">
                <a:moveTo>
                  <a:pt x="501345" y="0"/>
                </a:moveTo>
                <a:lnTo>
                  <a:pt x="0" y="0"/>
                </a:lnTo>
                <a:lnTo>
                  <a:pt x="0" y="1818164"/>
                </a:lnTo>
                <a:lnTo>
                  <a:pt x="501345" y="1818164"/>
                </a:lnTo>
                <a:lnTo>
                  <a:pt x="501345" y="0"/>
                </a:lnTo>
                <a:close/>
              </a:path>
            </a:pathLst>
          </a:custGeom>
          <a:solidFill>
            <a:srgbClr val="385622"/>
          </a:solidFill>
        </p:spPr>
        <p:txBody>
          <a:bodyPr wrap="square" lIns="0" tIns="0" rIns="0" bIns="0" rtlCol="0"/>
          <a:lstStyle/>
          <a:p/>
        </p:txBody>
      </p:sp>
      <p:sp>
        <p:nvSpPr>
          <p:cNvPr id="28" name="object 28"/>
          <p:cNvSpPr/>
          <p:nvPr/>
        </p:nvSpPr>
        <p:spPr>
          <a:xfrm>
            <a:off x="11086154" y="9363484"/>
            <a:ext cx="7990205" cy="0"/>
          </a:xfrm>
          <a:custGeom>
            <a:rect l="l" t="t" r="r" b="b"/>
            <a:pathLst>
              <a:path w="7990205">
                <a:moveTo>
                  <a:pt x="0" y="0"/>
                </a:moveTo>
                <a:lnTo>
                  <a:pt x="7990123" y="0"/>
                </a:lnTo>
              </a:path>
            </a:pathLst>
          </a:custGeom>
          <a:ln w="7853">
            <a:solidFill>
              <a:srgbClr val="D9D9D9"/>
            </a:solidFill>
          </a:ln>
        </p:spPr>
        <p:txBody>
          <a:bodyPr wrap="square" lIns="0" tIns="0" rIns="0" bIns="0" rtlCol="0"/>
          <a:lstStyle/>
          <a:p/>
        </p:txBody>
      </p:sp>
      <p:sp>
        <p:nvSpPr>
          <p:cNvPr id="29" name="object 29"/>
          <p:cNvSpPr txBox="1"/>
          <p:nvPr/>
        </p:nvSpPr>
        <p:spPr>
          <a:xfrm>
            <a:off x="11627499" y="6788244"/>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54%</a:t>
            </a:r>
            <a:endParaRPr sz="1950">
              <a:latin typeface="微软雅黑"/>
              <a:cs typeface="微软雅黑"/>
            </a:endParaRPr>
          </a:p>
        </p:txBody>
      </p:sp>
      <p:sp>
        <p:nvSpPr>
          <p:cNvPr id="30" name="object 30"/>
          <p:cNvSpPr txBox="1"/>
          <p:nvPr/>
        </p:nvSpPr>
        <p:spPr>
          <a:xfrm>
            <a:off x="13298339" y="8627246"/>
            <a:ext cx="383540" cy="327025"/>
          </a:xfrm>
          <a:prstGeom prst="rect">
            <a:avLst/>
          </a:prstGeom>
        </p:spPr>
        <p:txBody>
          <a:bodyPr vert="horz" wrap="square" lIns="0" tIns="15875" rIns="0" bIns="0" rtlCol="0">
            <a:spAutoFit/>
          </a:bodyPr>
          <a:lstStyle/>
          <a:p>
            <a:pPr>
              <a:lnSpc>
                <a:spcPct val="100000"/>
              </a:lnSpc>
              <a:spcBef>
                <a:spcPts val="125"/>
              </a:spcBef>
            </a:pPr>
            <a:r>
              <a:rPr sz="1950" spc="15">
                <a:solidFill>
                  <a:srgbClr val="404040"/>
                </a:solidFill>
                <a:latin typeface="微软雅黑"/>
                <a:cs typeface="微软雅黑"/>
              </a:rPr>
              <a:t>8%</a:t>
            </a:r>
            <a:endParaRPr sz="1950">
              <a:latin typeface="微软雅黑"/>
              <a:cs typeface="微软雅黑"/>
            </a:endParaRPr>
          </a:p>
        </p:txBody>
      </p:sp>
      <p:sp>
        <p:nvSpPr>
          <p:cNvPr id="31" name="object 31"/>
          <p:cNvSpPr txBox="1"/>
          <p:nvPr/>
        </p:nvSpPr>
        <p:spPr>
          <a:xfrm>
            <a:off x="16421802" y="7100591"/>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45%</a:t>
            </a:r>
            <a:endParaRPr sz="1950">
              <a:latin typeface="微软雅黑"/>
              <a:cs typeface="微软雅黑"/>
            </a:endParaRPr>
          </a:p>
        </p:txBody>
      </p:sp>
      <p:sp>
        <p:nvSpPr>
          <p:cNvPr id="32" name="object 32"/>
          <p:cNvSpPr txBox="1"/>
          <p:nvPr/>
        </p:nvSpPr>
        <p:spPr>
          <a:xfrm>
            <a:off x="18020078" y="7118705"/>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45%</a:t>
            </a:r>
            <a:endParaRPr sz="1950">
              <a:latin typeface="微软雅黑"/>
              <a:cs typeface="微软雅黑"/>
            </a:endParaRPr>
          </a:p>
        </p:txBody>
      </p:sp>
      <p:sp>
        <p:nvSpPr>
          <p:cNvPr id="33" name="object 33"/>
          <p:cNvSpPr txBox="1"/>
          <p:nvPr/>
        </p:nvSpPr>
        <p:spPr>
          <a:xfrm>
            <a:off x="10314450" y="8373012"/>
            <a:ext cx="530860" cy="327025"/>
          </a:xfrm>
          <a:prstGeom prst="rect">
            <a:avLst/>
          </a:prstGeom>
        </p:spPr>
        <p:txBody>
          <a:bodyPr vert="horz" wrap="square" lIns="0" tIns="15875" rIns="0" bIns="0" rtlCol="0">
            <a:spAutoFit/>
          </a:bodyPr>
          <a:lstStyle/>
          <a:p>
            <a:pPr>
              <a:lnSpc>
                <a:spcPct val="100000"/>
              </a:lnSpc>
              <a:spcBef>
                <a:spcPts val="125"/>
              </a:spcBef>
            </a:pPr>
            <a:r>
              <a:rPr sz="1950" spc="10">
                <a:solidFill>
                  <a:srgbClr val="585858"/>
                </a:solidFill>
                <a:latin typeface="微软雅黑"/>
                <a:cs typeface="微软雅黑"/>
              </a:rPr>
              <a:t>20%</a:t>
            </a:r>
            <a:endParaRPr sz="1950">
              <a:latin typeface="微软雅黑"/>
              <a:cs typeface="微软雅黑"/>
            </a:endParaRPr>
          </a:p>
        </p:txBody>
      </p:sp>
      <p:sp>
        <p:nvSpPr>
          <p:cNvPr id="34" name="object 34"/>
          <p:cNvSpPr txBox="1"/>
          <p:nvPr/>
        </p:nvSpPr>
        <p:spPr>
          <a:xfrm>
            <a:off x="10314450" y="7564242"/>
            <a:ext cx="530860" cy="327025"/>
          </a:xfrm>
          <a:prstGeom prst="rect">
            <a:avLst/>
          </a:prstGeom>
        </p:spPr>
        <p:txBody>
          <a:bodyPr vert="horz" wrap="square" lIns="0" tIns="15875" rIns="0" bIns="0" rtlCol="0">
            <a:spAutoFit/>
          </a:bodyPr>
          <a:lstStyle/>
          <a:p>
            <a:pPr>
              <a:lnSpc>
                <a:spcPct val="100000"/>
              </a:lnSpc>
              <a:spcBef>
                <a:spcPts val="125"/>
              </a:spcBef>
            </a:pPr>
            <a:r>
              <a:rPr sz="1950" spc="10">
                <a:solidFill>
                  <a:srgbClr val="585858"/>
                </a:solidFill>
                <a:latin typeface="微软雅黑"/>
                <a:cs typeface="微软雅黑"/>
              </a:rPr>
              <a:t>40%</a:t>
            </a:r>
            <a:endParaRPr sz="1950">
              <a:latin typeface="微软雅黑"/>
              <a:cs typeface="微软雅黑"/>
            </a:endParaRPr>
          </a:p>
        </p:txBody>
      </p:sp>
      <p:sp>
        <p:nvSpPr>
          <p:cNvPr id="35" name="object 35"/>
          <p:cNvSpPr txBox="1"/>
          <p:nvPr/>
        </p:nvSpPr>
        <p:spPr>
          <a:xfrm>
            <a:off x="10314450" y="6755324"/>
            <a:ext cx="531495" cy="327660"/>
          </a:xfrm>
          <a:prstGeom prst="rect">
            <a:avLst/>
          </a:prstGeom>
        </p:spPr>
        <p:txBody>
          <a:bodyPr vert="horz" wrap="square" lIns="0" tIns="16510" rIns="0" bIns="0" rtlCol="0">
            <a:spAutoFit/>
          </a:bodyPr>
          <a:lstStyle/>
          <a:p>
            <a:pPr>
              <a:lnSpc>
                <a:spcPct val="100000"/>
              </a:lnSpc>
              <a:spcBef>
                <a:spcPts val="130"/>
              </a:spcBef>
            </a:pPr>
            <a:r>
              <a:rPr sz="1950" spc="15">
                <a:solidFill>
                  <a:srgbClr val="585858"/>
                </a:solidFill>
                <a:latin typeface="微软雅黑"/>
                <a:cs typeface="微软雅黑"/>
              </a:rPr>
              <a:t>60%</a:t>
            </a:r>
            <a:endParaRPr sz="1950">
              <a:latin typeface="微软雅黑"/>
              <a:cs typeface="微软雅黑"/>
            </a:endParaRPr>
          </a:p>
        </p:txBody>
      </p:sp>
      <p:sp>
        <p:nvSpPr>
          <p:cNvPr id="36" name="object 36"/>
          <p:cNvSpPr txBox="1"/>
          <p:nvPr/>
        </p:nvSpPr>
        <p:spPr>
          <a:xfrm>
            <a:off x="10461670" y="8938127"/>
            <a:ext cx="5010785" cy="982980"/>
          </a:xfrm>
          <a:prstGeom prst="rect">
            <a:avLst/>
          </a:prstGeom>
        </p:spPr>
        <p:txBody>
          <a:bodyPr vert="horz" wrap="square" lIns="0" tIns="15875" rIns="0" bIns="0" rtlCol="0">
            <a:spAutoFit/>
          </a:bodyPr>
          <a:lstStyle/>
          <a:p>
            <a:pPr marL="4546600">
              <a:lnSpc>
                <a:spcPts val="2130"/>
              </a:lnSpc>
              <a:spcBef>
                <a:spcPts val="125"/>
              </a:spcBef>
            </a:pPr>
            <a:r>
              <a:rPr sz="1950" spc="15">
                <a:solidFill>
                  <a:srgbClr val="404040"/>
                </a:solidFill>
                <a:latin typeface="微软雅黑"/>
                <a:cs typeface="微软雅黑"/>
              </a:rPr>
              <a:t>0</a:t>
            </a:r>
            <a:endParaRPr sz="1950">
              <a:latin typeface="微软雅黑"/>
              <a:cs typeface="微软雅黑"/>
            </a:endParaRPr>
          </a:p>
          <a:p>
            <a:pPr>
              <a:lnSpc>
                <a:spcPts val="2130"/>
              </a:lnSpc>
            </a:pPr>
            <a:r>
              <a:rPr sz="1950" spc="15">
                <a:solidFill>
                  <a:srgbClr val="585858"/>
                </a:solidFill>
                <a:latin typeface="微软雅黑"/>
                <a:cs typeface="微软雅黑"/>
              </a:rPr>
              <a:t>0%</a:t>
            </a:r>
            <a:endParaRPr sz="1950">
              <a:latin typeface="微软雅黑"/>
              <a:cs typeface="微软雅黑"/>
            </a:endParaRPr>
          </a:p>
          <a:p>
            <a:pPr marL="1047115">
              <a:lnSpc>
                <a:spcPct val="100000"/>
              </a:lnSpc>
              <a:spcBef>
                <a:spcPts val="910"/>
              </a:spcBef>
              <a:tabLst>
                <a:tab pos="2645410"/>
                <a:tab pos="4243705"/>
              </a:tabLst>
            </a:pPr>
            <a:r>
              <a:rPr sz="1950" spc="25">
                <a:solidFill>
                  <a:srgbClr val="585858"/>
                </a:solidFill>
                <a:latin typeface="微软雅黑"/>
                <a:cs typeface="微软雅黑"/>
              </a:rPr>
              <a:t>条件一	条件二	条件三</a:t>
            </a:r>
            <a:endParaRPr sz="1950">
              <a:latin typeface="微软雅黑"/>
              <a:cs typeface="微软雅黑"/>
            </a:endParaRPr>
          </a:p>
        </p:txBody>
      </p:sp>
      <p:sp>
        <p:nvSpPr>
          <p:cNvPr id="37" name="object 37"/>
          <p:cNvSpPr txBox="1"/>
          <p:nvPr/>
        </p:nvSpPr>
        <p:spPr>
          <a:xfrm>
            <a:off x="16303899" y="9593813"/>
            <a:ext cx="767080" cy="327025"/>
          </a:xfrm>
          <a:prstGeom prst="rect">
            <a:avLst/>
          </a:prstGeom>
        </p:spPr>
        <p:txBody>
          <a:bodyPr vert="horz" wrap="square" lIns="0" tIns="15875" rIns="0" bIns="0" rtlCol="0">
            <a:spAutoFit/>
          </a:bodyPr>
          <a:lstStyle/>
          <a:p>
            <a:pPr>
              <a:lnSpc>
                <a:spcPct val="100000"/>
              </a:lnSpc>
              <a:spcBef>
                <a:spcPts val="125"/>
              </a:spcBef>
            </a:pPr>
            <a:r>
              <a:rPr sz="1950" spc="25">
                <a:solidFill>
                  <a:srgbClr val="585858"/>
                </a:solidFill>
                <a:latin typeface="微软雅黑"/>
                <a:cs typeface="微软雅黑"/>
              </a:rPr>
              <a:t>条件四</a:t>
            </a:r>
            <a:endParaRPr sz="1950">
              <a:latin typeface="微软雅黑"/>
              <a:cs typeface="微软雅黑"/>
            </a:endParaRPr>
          </a:p>
        </p:txBody>
      </p:sp>
      <p:sp>
        <p:nvSpPr>
          <p:cNvPr id="38" name="object 38"/>
          <p:cNvSpPr txBox="1"/>
          <p:nvPr/>
        </p:nvSpPr>
        <p:spPr>
          <a:xfrm>
            <a:off x="17901968" y="9593813"/>
            <a:ext cx="767080" cy="327025"/>
          </a:xfrm>
          <a:prstGeom prst="rect">
            <a:avLst/>
          </a:prstGeom>
        </p:spPr>
        <p:txBody>
          <a:bodyPr vert="horz" wrap="square" lIns="0" tIns="15875" rIns="0" bIns="0" rtlCol="0">
            <a:spAutoFit/>
          </a:bodyPr>
          <a:lstStyle/>
          <a:p>
            <a:pPr>
              <a:lnSpc>
                <a:spcPct val="100000"/>
              </a:lnSpc>
              <a:spcBef>
                <a:spcPts val="125"/>
              </a:spcBef>
            </a:pPr>
            <a:r>
              <a:rPr sz="1950" spc="25">
                <a:solidFill>
                  <a:srgbClr val="585858"/>
                </a:solidFill>
                <a:latin typeface="微软雅黑"/>
                <a:cs typeface="微软雅黑"/>
              </a:rPr>
              <a:t>条件五</a:t>
            </a:r>
            <a:endParaRPr sz="1950">
              <a:latin typeface="微软雅黑"/>
              <a:cs typeface="微软雅黑"/>
            </a:endParaRPr>
          </a:p>
        </p:txBody>
      </p:sp>
      <p:sp>
        <p:nvSpPr>
          <p:cNvPr id="39" name="object 39"/>
          <p:cNvSpPr/>
          <p:nvPr/>
        </p:nvSpPr>
        <p:spPr>
          <a:xfrm>
            <a:off x="6282" y="1765391"/>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1791AB"/>
          </a:solidFill>
        </p:spPr>
        <p:txBody>
          <a:bodyPr wrap="square" lIns="0" tIns="0" rIns="0" bIns="0" rtlCol="0"/>
          <a:lstStyle/>
          <a:p/>
        </p:txBody>
      </p:sp>
      <p:sp>
        <p:nvSpPr>
          <p:cNvPr id="40" name="object 40"/>
          <p:cNvSpPr txBox="1"/>
          <p:nvPr/>
        </p:nvSpPr>
        <p:spPr>
          <a:xfrm>
            <a:off x="172257" y="1826825"/>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b="1" spc="20">
                <a:solidFill>
                  <a:srgbClr val="FFFFFF"/>
                </a:solidFill>
                <a:latin typeface="微软雅黑"/>
                <a:cs typeface="微软雅黑"/>
              </a:rPr>
              <a:t>目录 外药 品准 </a:t>
            </a:r>
            <a:r>
              <a:rPr sz="1950" b="1" spc="25">
                <a:solidFill>
                  <a:srgbClr val="FFFFFF"/>
                </a:solidFill>
                <a:latin typeface="微软雅黑"/>
                <a:cs typeface="微软雅黑"/>
              </a:rPr>
              <a:t>入</a:t>
            </a:r>
            <a:endParaRPr sz="1950">
              <a:latin typeface="微软雅黑"/>
              <a:cs typeface="微软雅黑"/>
            </a:endParaRPr>
          </a:p>
        </p:txBody>
      </p:sp>
      <p:sp>
        <p:nvSpPr>
          <p:cNvPr id="41" name="object 41"/>
          <p:cNvSpPr/>
          <p:nvPr/>
        </p:nvSpPr>
        <p:spPr>
          <a:xfrm>
            <a:off x="6282" y="3222938"/>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79C2C6"/>
          </a:solidFill>
        </p:spPr>
        <p:txBody>
          <a:bodyPr wrap="square" lIns="0" tIns="0" rIns="0" bIns="0" rtlCol="0"/>
          <a:lstStyle/>
          <a:p/>
        </p:txBody>
      </p:sp>
      <p:sp>
        <p:nvSpPr>
          <p:cNvPr id="42" name="object 42"/>
          <p:cNvSpPr txBox="1"/>
          <p:nvPr/>
        </p:nvSpPr>
        <p:spPr>
          <a:xfrm>
            <a:off x="172257" y="3284896"/>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spc="20">
                <a:latin typeface="微软雅黑"/>
                <a:cs typeface="微软雅黑"/>
              </a:rPr>
              <a:t>目录 内药 </a:t>
            </a:r>
            <a:r>
              <a:rPr sz="1950" spc="15">
                <a:latin typeface="微软雅黑"/>
                <a:cs typeface="微软雅黑"/>
              </a:rPr>
              <a:t>品准 </a:t>
            </a:r>
            <a:r>
              <a:rPr sz="1950" spc="25">
                <a:latin typeface="微软雅黑"/>
                <a:cs typeface="微软雅黑"/>
              </a:rPr>
              <a:t>入</a:t>
            </a:r>
            <a:endParaRPr sz="1950">
              <a:latin typeface="微软雅黑"/>
              <a:cs typeface="微软雅黑"/>
            </a:endParaRPr>
          </a:p>
        </p:txBody>
      </p:sp>
      <p:sp>
        <p:nvSpPr>
          <p:cNvPr id="43" name="object 43"/>
          <p:cNvSpPr/>
          <p:nvPr/>
        </p:nvSpPr>
        <p:spPr>
          <a:xfrm>
            <a:off x="11537239" y="3505652"/>
            <a:ext cx="506730" cy="1999614"/>
          </a:xfrm>
          <a:custGeom>
            <a:rect l="l" t="t" r="r" b="b"/>
            <a:pathLst>
              <a:path w="506729" h="1999614">
                <a:moveTo>
                  <a:pt x="506372" y="0"/>
                </a:moveTo>
                <a:lnTo>
                  <a:pt x="0" y="0"/>
                </a:lnTo>
                <a:lnTo>
                  <a:pt x="0" y="1999101"/>
                </a:lnTo>
                <a:lnTo>
                  <a:pt x="506372" y="1999101"/>
                </a:lnTo>
                <a:lnTo>
                  <a:pt x="506372" y="0"/>
                </a:lnTo>
                <a:close/>
              </a:path>
            </a:pathLst>
          </a:custGeom>
          <a:solidFill>
            <a:srgbClr val="4471C4"/>
          </a:solidFill>
        </p:spPr>
        <p:txBody>
          <a:bodyPr wrap="square" lIns="0" tIns="0" rIns="0" bIns="0" rtlCol="0"/>
          <a:lstStyle/>
          <a:p/>
        </p:txBody>
      </p:sp>
      <p:sp>
        <p:nvSpPr>
          <p:cNvPr id="44" name="object 44"/>
          <p:cNvSpPr/>
          <p:nvPr/>
        </p:nvSpPr>
        <p:spPr>
          <a:xfrm>
            <a:off x="13150594" y="5377846"/>
            <a:ext cx="506730" cy="127000"/>
          </a:xfrm>
          <a:custGeom>
            <a:rect l="l" t="t" r="r" b="b"/>
            <a:pathLst>
              <a:path w="506730" h="127000">
                <a:moveTo>
                  <a:pt x="506372" y="0"/>
                </a:moveTo>
                <a:lnTo>
                  <a:pt x="0" y="0"/>
                </a:lnTo>
                <a:lnTo>
                  <a:pt x="0" y="126907"/>
                </a:lnTo>
                <a:lnTo>
                  <a:pt x="506372" y="126907"/>
                </a:lnTo>
                <a:lnTo>
                  <a:pt x="506372" y="0"/>
                </a:lnTo>
                <a:close/>
              </a:path>
            </a:pathLst>
          </a:custGeom>
          <a:solidFill>
            <a:srgbClr val="4471C4"/>
          </a:solidFill>
        </p:spPr>
        <p:txBody>
          <a:bodyPr wrap="square" lIns="0" tIns="0" rIns="0" bIns="0" rtlCol="0"/>
          <a:lstStyle/>
          <a:p/>
        </p:txBody>
      </p:sp>
      <p:sp>
        <p:nvSpPr>
          <p:cNvPr id="45" name="object 45"/>
          <p:cNvSpPr/>
          <p:nvPr/>
        </p:nvSpPr>
        <p:spPr>
          <a:xfrm>
            <a:off x="16377303" y="5397950"/>
            <a:ext cx="506730" cy="107314"/>
          </a:xfrm>
          <a:custGeom>
            <a:rect l="l" t="t" r="r" b="b"/>
            <a:pathLst>
              <a:path w="506730" h="107313">
                <a:moveTo>
                  <a:pt x="506372" y="0"/>
                </a:moveTo>
                <a:lnTo>
                  <a:pt x="0" y="0"/>
                </a:lnTo>
                <a:lnTo>
                  <a:pt x="0" y="106803"/>
                </a:lnTo>
                <a:lnTo>
                  <a:pt x="506372" y="106803"/>
                </a:lnTo>
                <a:lnTo>
                  <a:pt x="506372" y="0"/>
                </a:lnTo>
                <a:close/>
              </a:path>
            </a:pathLst>
          </a:custGeom>
          <a:solidFill>
            <a:srgbClr val="4471C4"/>
          </a:solidFill>
        </p:spPr>
        <p:txBody>
          <a:bodyPr wrap="square" lIns="0" tIns="0" rIns="0" bIns="0" rtlCol="0"/>
          <a:lstStyle/>
          <a:p/>
        </p:txBody>
      </p:sp>
      <p:sp>
        <p:nvSpPr>
          <p:cNvPr id="46" name="object 46"/>
          <p:cNvSpPr/>
          <p:nvPr/>
        </p:nvSpPr>
        <p:spPr>
          <a:xfrm>
            <a:off x="17990655" y="5309995"/>
            <a:ext cx="506730" cy="194945"/>
          </a:xfrm>
          <a:custGeom>
            <a:rect l="l" t="t" r="r" b="b"/>
            <a:pathLst>
              <a:path w="506730" h="194945">
                <a:moveTo>
                  <a:pt x="506372" y="0"/>
                </a:moveTo>
                <a:lnTo>
                  <a:pt x="0" y="0"/>
                </a:lnTo>
                <a:lnTo>
                  <a:pt x="0" y="194758"/>
                </a:lnTo>
                <a:lnTo>
                  <a:pt x="506372" y="194758"/>
                </a:lnTo>
                <a:lnTo>
                  <a:pt x="506372" y="0"/>
                </a:lnTo>
                <a:close/>
              </a:path>
            </a:pathLst>
          </a:custGeom>
          <a:solidFill>
            <a:srgbClr val="4471C4"/>
          </a:solidFill>
        </p:spPr>
        <p:txBody>
          <a:bodyPr wrap="square" lIns="0" tIns="0" rIns="0" bIns="0" rtlCol="0"/>
          <a:lstStyle/>
          <a:p/>
        </p:txBody>
      </p:sp>
      <p:sp>
        <p:nvSpPr>
          <p:cNvPr id="47" name="object 47"/>
          <p:cNvSpPr/>
          <p:nvPr/>
        </p:nvSpPr>
        <p:spPr>
          <a:xfrm>
            <a:off x="10984377" y="5504753"/>
            <a:ext cx="8065770" cy="0"/>
          </a:xfrm>
          <a:custGeom>
            <a:rect l="l" t="t" r="r" b="b"/>
            <a:pathLst>
              <a:path w="8065769">
                <a:moveTo>
                  <a:pt x="0" y="0"/>
                </a:moveTo>
                <a:lnTo>
                  <a:pt x="8065513" y="0"/>
                </a:lnTo>
              </a:path>
            </a:pathLst>
          </a:custGeom>
          <a:ln w="7853">
            <a:solidFill>
              <a:srgbClr val="D9D9D9"/>
            </a:solidFill>
          </a:ln>
        </p:spPr>
        <p:txBody>
          <a:bodyPr wrap="square" lIns="0" tIns="0" rIns="0" bIns="0" rtlCol="0"/>
          <a:lstStyle/>
          <a:p/>
        </p:txBody>
      </p:sp>
      <p:sp>
        <p:nvSpPr>
          <p:cNvPr id="48" name="object 48"/>
          <p:cNvSpPr txBox="1"/>
          <p:nvPr/>
        </p:nvSpPr>
        <p:spPr>
          <a:xfrm>
            <a:off x="11570119" y="3078786"/>
            <a:ext cx="454025" cy="327660"/>
          </a:xfrm>
          <a:prstGeom prst="rect">
            <a:avLst/>
          </a:prstGeom>
        </p:spPr>
        <p:txBody>
          <a:bodyPr vert="horz" wrap="square" lIns="0" tIns="16510" rIns="0" bIns="0" rtlCol="0">
            <a:spAutoFit/>
          </a:bodyPr>
          <a:lstStyle/>
          <a:p>
            <a:pPr>
              <a:lnSpc>
                <a:spcPct val="100000"/>
              </a:lnSpc>
              <a:spcBef>
                <a:spcPts val="130"/>
              </a:spcBef>
            </a:pPr>
            <a:r>
              <a:rPr sz="1950" spc="10">
                <a:solidFill>
                  <a:srgbClr val="404040"/>
                </a:solidFill>
                <a:latin typeface="微软雅黑"/>
                <a:cs typeface="微软雅黑"/>
              </a:rPr>
              <a:t>206</a:t>
            </a:r>
            <a:endParaRPr sz="1950">
              <a:latin typeface="微软雅黑"/>
              <a:cs typeface="微软雅黑"/>
            </a:endParaRPr>
          </a:p>
        </p:txBody>
      </p:sp>
      <p:sp>
        <p:nvSpPr>
          <p:cNvPr id="55" name="object 55"/>
          <p:cNvSpPr txBox="1"/>
          <p:nvPr/>
        </p:nvSpPr>
        <p:spPr>
          <a:xfrm>
            <a:off x="925910" y="10705403"/>
            <a:ext cx="4147185"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 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56" name="object 56"/>
          <p:cNvSpPr txBox="1"/>
          <p:nvPr/>
        </p:nvSpPr>
        <p:spPr>
          <a:xfrm>
            <a:off x="9774018" y="10993128"/>
            <a:ext cx="556260" cy="246379"/>
          </a:xfrm>
          <a:prstGeom prst="rect">
            <a:avLst/>
          </a:prstGeom>
        </p:spPr>
        <p:txBody>
          <a:bodyPr vert="horz" wrap="square" lIns="0" tIns="24130" rIns="0" bIns="0" rtlCol="0">
            <a:spAutoFit/>
          </a:bodyPr>
          <a:lstStyle/>
          <a:p>
            <a:pPr marL="12700">
              <a:lnSpc>
                <a:spcPct val="100000"/>
              </a:lnSpc>
              <a:spcBef>
                <a:spcPts val="190"/>
              </a:spcBef>
            </a:pPr>
            <a:r>
              <a:rPr sz="1300" spc="10">
                <a:solidFill>
                  <a:srgbClr val="929199"/>
                </a:solidFill>
                <a:latin typeface="微软雅黑"/>
                <a:cs typeface="微软雅黑"/>
              </a:rPr>
              <a:t>－16－</a:t>
            </a:r>
            <a:endParaRPr sz="1300">
              <a:latin typeface="微软雅黑"/>
              <a:cs typeface="微软雅黑"/>
            </a:endParaRPr>
          </a:p>
        </p:txBody>
      </p:sp>
      <p:sp>
        <p:nvSpPr>
          <p:cNvPr id="49" name="object 49"/>
          <p:cNvSpPr txBox="1"/>
          <p:nvPr/>
        </p:nvSpPr>
        <p:spPr>
          <a:xfrm>
            <a:off x="13257606" y="4951756"/>
            <a:ext cx="307340"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13</a:t>
            </a:r>
            <a:endParaRPr sz="1950">
              <a:latin typeface="微软雅黑"/>
              <a:cs typeface="微软雅黑"/>
            </a:endParaRPr>
          </a:p>
        </p:txBody>
      </p:sp>
      <p:sp>
        <p:nvSpPr>
          <p:cNvPr id="50" name="object 50"/>
          <p:cNvSpPr txBox="1"/>
          <p:nvPr/>
        </p:nvSpPr>
        <p:spPr>
          <a:xfrm>
            <a:off x="14944151" y="5077930"/>
            <a:ext cx="160655" cy="327025"/>
          </a:xfrm>
          <a:prstGeom prst="rect">
            <a:avLst/>
          </a:prstGeom>
        </p:spPr>
        <p:txBody>
          <a:bodyPr vert="horz" wrap="square" lIns="0" tIns="15875" rIns="0" bIns="0" rtlCol="0">
            <a:spAutoFit/>
          </a:bodyPr>
          <a:lstStyle/>
          <a:p>
            <a:pPr>
              <a:lnSpc>
                <a:spcPct val="100000"/>
              </a:lnSpc>
              <a:spcBef>
                <a:spcPts val="125"/>
              </a:spcBef>
            </a:pPr>
            <a:r>
              <a:rPr sz="1950" spc="15">
                <a:solidFill>
                  <a:srgbClr val="404040"/>
                </a:solidFill>
                <a:latin typeface="微软雅黑"/>
                <a:cs typeface="微软雅黑"/>
              </a:rPr>
              <a:t>0</a:t>
            </a:r>
            <a:endParaRPr sz="1950">
              <a:latin typeface="微软雅黑"/>
              <a:cs typeface="微软雅黑"/>
            </a:endParaRPr>
          </a:p>
        </p:txBody>
      </p:sp>
      <p:sp>
        <p:nvSpPr>
          <p:cNvPr id="51" name="object 51"/>
          <p:cNvSpPr txBox="1"/>
          <p:nvPr/>
        </p:nvSpPr>
        <p:spPr>
          <a:xfrm>
            <a:off x="16484629" y="4971336"/>
            <a:ext cx="307340"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11</a:t>
            </a:r>
            <a:endParaRPr sz="1950">
              <a:latin typeface="微软雅黑"/>
              <a:cs typeface="微软雅黑"/>
            </a:endParaRPr>
          </a:p>
        </p:txBody>
      </p:sp>
      <p:sp>
        <p:nvSpPr>
          <p:cNvPr id="52" name="object 52"/>
          <p:cNvSpPr txBox="1"/>
          <p:nvPr/>
        </p:nvSpPr>
        <p:spPr>
          <a:xfrm>
            <a:off x="18097984" y="4883904"/>
            <a:ext cx="307340"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20</a:t>
            </a:r>
            <a:endParaRPr sz="1950">
              <a:latin typeface="微软雅黑"/>
              <a:cs typeface="微软雅黑"/>
            </a:endParaRPr>
          </a:p>
        </p:txBody>
      </p:sp>
      <p:sp>
        <p:nvSpPr>
          <p:cNvPr id="53" name="object 53"/>
          <p:cNvSpPr txBox="1"/>
          <p:nvPr/>
        </p:nvSpPr>
        <p:spPr>
          <a:xfrm>
            <a:off x="10288063" y="2895587"/>
            <a:ext cx="455295" cy="2753360"/>
          </a:xfrm>
          <a:prstGeom prst="rect">
            <a:avLst/>
          </a:prstGeom>
        </p:spPr>
        <p:txBody>
          <a:bodyPr vert="horz" wrap="square" lIns="0" tIns="15875" rIns="0" bIns="0" rtlCol="0">
            <a:spAutoFit/>
          </a:bodyPr>
          <a:lstStyle/>
          <a:p>
            <a:pPr marR="5080" algn="r">
              <a:lnSpc>
                <a:spcPct val="100000"/>
              </a:lnSpc>
              <a:spcBef>
                <a:spcPts val="125"/>
              </a:spcBef>
            </a:pPr>
            <a:r>
              <a:rPr sz="1950" spc="10">
                <a:solidFill>
                  <a:srgbClr val="585858"/>
                </a:solidFill>
                <a:latin typeface="微软雅黑"/>
                <a:cs typeface="微软雅黑"/>
              </a:rPr>
              <a:t>250</a:t>
            </a:r>
            <a:endParaRPr sz="1950">
              <a:latin typeface="微软雅黑"/>
              <a:cs typeface="微软雅黑"/>
            </a:endParaRPr>
          </a:p>
          <a:p>
            <a:pPr marR="5080" algn="r">
              <a:lnSpc>
                <a:spcPct val="100000"/>
              </a:lnSpc>
              <a:spcBef>
                <a:spcPts val="1485"/>
              </a:spcBef>
            </a:pPr>
            <a:r>
              <a:rPr sz="1950" spc="10">
                <a:solidFill>
                  <a:srgbClr val="585858"/>
                </a:solidFill>
                <a:latin typeface="微软雅黑"/>
                <a:cs typeface="微软雅黑"/>
              </a:rPr>
              <a:t>200</a:t>
            </a:r>
            <a:endParaRPr sz="1950">
              <a:latin typeface="微软雅黑"/>
              <a:cs typeface="微软雅黑"/>
            </a:endParaRPr>
          </a:p>
          <a:p>
            <a:pPr marR="5080" algn="r">
              <a:lnSpc>
                <a:spcPct val="100000"/>
              </a:lnSpc>
              <a:spcBef>
                <a:spcPts val="1480"/>
              </a:spcBef>
            </a:pPr>
            <a:r>
              <a:rPr sz="1950" spc="10">
                <a:solidFill>
                  <a:srgbClr val="585858"/>
                </a:solidFill>
                <a:latin typeface="微软雅黑"/>
                <a:cs typeface="微软雅黑"/>
              </a:rPr>
              <a:t>150</a:t>
            </a:r>
            <a:endParaRPr sz="1950">
              <a:latin typeface="微软雅黑"/>
              <a:cs typeface="微软雅黑"/>
            </a:endParaRPr>
          </a:p>
          <a:p>
            <a:pPr marR="5080" algn="r">
              <a:lnSpc>
                <a:spcPct val="100000"/>
              </a:lnSpc>
              <a:spcBef>
                <a:spcPts val="1480"/>
              </a:spcBef>
            </a:pPr>
            <a:r>
              <a:rPr sz="1950" spc="10">
                <a:solidFill>
                  <a:srgbClr val="585858"/>
                </a:solidFill>
                <a:latin typeface="微软雅黑"/>
                <a:cs typeface="微软雅黑"/>
              </a:rPr>
              <a:t>100</a:t>
            </a:r>
            <a:endParaRPr sz="1950">
              <a:latin typeface="微软雅黑"/>
              <a:cs typeface="微软雅黑"/>
            </a:endParaRPr>
          </a:p>
          <a:p>
            <a:pPr marR="5080" algn="r">
              <a:lnSpc>
                <a:spcPct val="100000"/>
              </a:lnSpc>
              <a:spcBef>
                <a:spcPts val="1475"/>
              </a:spcBef>
            </a:pPr>
            <a:r>
              <a:rPr sz="1950" spc="10">
                <a:solidFill>
                  <a:srgbClr val="585858"/>
                </a:solidFill>
                <a:latin typeface="微软雅黑"/>
                <a:cs typeface="微软雅黑"/>
              </a:rPr>
              <a:t>50</a:t>
            </a:r>
            <a:endParaRPr sz="1950">
              <a:latin typeface="微软雅黑"/>
              <a:cs typeface="微软雅黑"/>
            </a:endParaRPr>
          </a:p>
          <a:p>
            <a:pPr marR="5080" algn="r">
              <a:lnSpc>
                <a:spcPct val="100000"/>
              </a:lnSpc>
              <a:spcBef>
                <a:spcPts val="1485"/>
              </a:spcBef>
            </a:pPr>
            <a:r>
              <a:rPr sz="1950" spc="15">
                <a:solidFill>
                  <a:srgbClr val="585858"/>
                </a:solidFill>
                <a:latin typeface="微软雅黑"/>
                <a:cs typeface="微软雅黑"/>
              </a:rPr>
              <a:t>0</a:t>
            </a:r>
            <a:endParaRPr sz="1950">
              <a:latin typeface="微软雅黑"/>
              <a:cs typeface="微软雅黑"/>
            </a:endParaRPr>
          </a:p>
        </p:txBody>
      </p:sp>
      <p:sp>
        <p:nvSpPr>
          <p:cNvPr id="54" name="object 54"/>
          <p:cNvSpPr txBox="1"/>
          <p:nvPr/>
        </p:nvSpPr>
        <p:spPr>
          <a:xfrm>
            <a:off x="11414311" y="5733512"/>
            <a:ext cx="7220584" cy="327025"/>
          </a:xfrm>
          <a:prstGeom prst="rect">
            <a:avLst/>
          </a:prstGeom>
        </p:spPr>
        <p:txBody>
          <a:bodyPr vert="horz" wrap="square" lIns="0" tIns="15875" rIns="0" bIns="0" rtlCol="0">
            <a:spAutoFit/>
          </a:bodyPr>
          <a:lstStyle/>
          <a:p>
            <a:pPr>
              <a:lnSpc>
                <a:spcPct val="100000"/>
              </a:lnSpc>
              <a:spcBef>
                <a:spcPts val="125"/>
              </a:spcBef>
              <a:tabLst>
                <a:tab pos="1612900"/>
                <a:tab pos="3226435"/>
                <a:tab pos="4839970"/>
                <a:tab pos="6453505"/>
              </a:tabLst>
            </a:pPr>
            <a:r>
              <a:rPr sz="1950" spc="25">
                <a:solidFill>
                  <a:srgbClr val="585858"/>
                </a:solidFill>
                <a:latin typeface="微软雅黑"/>
                <a:cs typeface="微软雅黑"/>
              </a:rPr>
              <a:t>条件一	条件二	条件三	条件四	条件五</a:t>
            </a:r>
            <a:endParaRPr sz="1950">
              <a:latin typeface="微软雅黑"/>
              <a:cs typeface="微软雅黑"/>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938610" y="1569376"/>
            <a:ext cx="6408420" cy="8686800"/>
          </a:xfrm>
          <a:custGeom>
            <a:rect l="l" t="t" r="r" b="b"/>
            <a:pathLst>
              <a:path w="6408420" h="8686800">
                <a:moveTo>
                  <a:pt x="0" y="8686227"/>
                </a:moveTo>
                <a:lnTo>
                  <a:pt x="6408181" y="8686227"/>
                </a:lnTo>
                <a:lnTo>
                  <a:pt x="6408181" y="0"/>
                </a:lnTo>
                <a:lnTo>
                  <a:pt x="0" y="0"/>
                </a:lnTo>
                <a:lnTo>
                  <a:pt x="0" y="8686227"/>
                </a:lnTo>
                <a:close/>
              </a:path>
            </a:pathLst>
          </a:custGeom>
          <a:solidFill>
            <a:srgbClr val="F1F1F1"/>
          </a:solidFill>
        </p:spPr>
        <p:txBody>
          <a:bodyPr wrap="square" lIns="0" tIns="0" rIns="0" bIns="0" rtlCol="0"/>
          <a:lstStyle/>
          <a:p/>
        </p:txBody>
      </p:sp>
      <p:sp>
        <p:nvSpPr>
          <p:cNvPr id="3" name="object 3"/>
          <p:cNvSpPr txBox="1">
            <a:spLocks noGrp="1"/>
          </p:cNvSpPr>
          <p:nvPr>
            <p:ph type="title"/>
          </p:nvPr>
        </p:nvSpPr>
        <p:spPr>
          <a:xfrm>
            <a:off x="874896" y="60135"/>
            <a:ext cx="12929870" cy="1232535"/>
          </a:xfrm>
          <a:prstGeom prst="rect">
            <a:avLst/>
          </a:prstGeom>
        </p:spPr>
        <p:txBody>
          <a:bodyPr vert="horz" wrap="square" lIns="0" tIns="12700" rIns="0" bIns="0" rtlCol="0">
            <a:spAutoFit/>
          </a:bodyPr>
          <a:lstStyle/>
          <a:p>
            <a:pPr marL="12700" marR="5080">
              <a:lnSpc>
                <a:spcPct val="100200"/>
              </a:lnSpc>
              <a:spcBef>
                <a:spcPts val="100"/>
              </a:spcBef>
            </a:pPr>
            <a:r>
              <a:rPr sz="3950" spc="5">
                <a:solidFill>
                  <a:srgbClr val="000000"/>
                </a:solidFill>
              </a:rPr>
              <a:t>上市后</a:t>
            </a:r>
            <a:r>
              <a:rPr sz="3950" spc="-10">
                <a:solidFill>
                  <a:srgbClr val="000000"/>
                </a:solidFill>
              </a:rPr>
              <a:t> </a:t>
            </a:r>
            <a:r>
              <a:rPr sz="3950" spc="5">
                <a:solidFill>
                  <a:srgbClr val="000000"/>
                </a:solidFill>
              </a:rPr>
              <a:t>2</a:t>
            </a:r>
            <a:r>
              <a:rPr sz="3950" spc="-10">
                <a:solidFill>
                  <a:srgbClr val="000000"/>
                </a:solidFill>
              </a:rPr>
              <a:t> </a:t>
            </a:r>
            <a:r>
              <a:rPr sz="3950">
                <a:solidFill>
                  <a:srgbClr val="000000"/>
                </a:solidFill>
              </a:rPr>
              <a:t>年内通过医保谈判新增纳入的比例高达</a:t>
            </a:r>
            <a:r>
              <a:rPr sz="3950" spc="5">
                <a:solidFill>
                  <a:srgbClr val="000000"/>
                </a:solidFill>
              </a:rPr>
              <a:t>近</a:t>
            </a:r>
            <a:r>
              <a:rPr sz="3950">
                <a:solidFill>
                  <a:srgbClr val="000000"/>
                </a:solidFill>
              </a:rPr>
              <a:t> </a:t>
            </a:r>
            <a:r>
              <a:rPr sz="3950" spc="5">
                <a:solidFill>
                  <a:srgbClr val="000000"/>
                </a:solidFill>
              </a:rPr>
              <a:t>90%，  2023</a:t>
            </a:r>
            <a:r>
              <a:rPr sz="3950" spc="-20">
                <a:solidFill>
                  <a:srgbClr val="000000"/>
                </a:solidFill>
              </a:rPr>
              <a:t> </a:t>
            </a:r>
            <a:r>
              <a:rPr sz="3950" spc="5">
                <a:solidFill>
                  <a:srgbClr val="000000"/>
                </a:solidFill>
              </a:rPr>
              <a:t>年有</a:t>
            </a:r>
            <a:r>
              <a:rPr sz="3950">
                <a:solidFill>
                  <a:srgbClr val="000000"/>
                </a:solidFill>
              </a:rPr>
              <a:t> 23 </a:t>
            </a:r>
            <a:r>
              <a:rPr sz="3950" spc="5">
                <a:solidFill>
                  <a:srgbClr val="000000"/>
                </a:solidFill>
              </a:rPr>
              <a:t>个新药上市当年即进入医保</a:t>
            </a:r>
            <a:endParaRPr sz="3950"/>
          </a:p>
        </p:txBody>
      </p:sp>
      <p:sp>
        <p:nvSpPr>
          <p:cNvPr id="4" name="object 4"/>
          <p:cNvSpPr/>
          <p:nvPr/>
        </p:nvSpPr>
        <p:spPr>
          <a:xfrm>
            <a:off x="2249146" y="7829290"/>
            <a:ext cx="342265" cy="1082040"/>
          </a:xfrm>
          <a:custGeom>
            <a:rect l="l" t="t" r="r" b="b"/>
            <a:pathLst>
              <a:path w="342264" h="1082040">
                <a:moveTo>
                  <a:pt x="341769" y="0"/>
                </a:moveTo>
                <a:lnTo>
                  <a:pt x="0" y="0"/>
                </a:lnTo>
                <a:lnTo>
                  <a:pt x="0" y="1081851"/>
                </a:lnTo>
                <a:lnTo>
                  <a:pt x="341769" y="1081851"/>
                </a:lnTo>
                <a:lnTo>
                  <a:pt x="341769" y="0"/>
                </a:lnTo>
                <a:close/>
              </a:path>
            </a:pathLst>
          </a:custGeom>
          <a:solidFill>
            <a:srgbClr val="DBDBDB"/>
          </a:solidFill>
        </p:spPr>
        <p:txBody>
          <a:bodyPr wrap="square" lIns="0" tIns="0" rIns="0" bIns="0" rtlCol="0"/>
          <a:lstStyle/>
          <a:p/>
        </p:txBody>
      </p:sp>
      <p:sp>
        <p:nvSpPr>
          <p:cNvPr id="5" name="object 5"/>
          <p:cNvSpPr/>
          <p:nvPr/>
        </p:nvSpPr>
        <p:spPr>
          <a:xfrm>
            <a:off x="3102313" y="7348048"/>
            <a:ext cx="340995" cy="1563370"/>
          </a:xfrm>
          <a:custGeom>
            <a:rect l="l" t="t" r="r" b="b"/>
            <a:pathLst>
              <a:path w="340995" h="1563370">
                <a:moveTo>
                  <a:pt x="340513" y="0"/>
                </a:moveTo>
                <a:lnTo>
                  <a:pt x="0" y="0"/>
                </a:lnTo>
                <a:lnTo>
                  <a:pt x="0" y="1563093"/>
                </a:lnTo>
                <a:lnTo>
                  <a:pt x="340513" y="1563093"/>
                </a:lnTo>
                <a:lnTo>
                  <a:pt x="340513" y="0"/>
                </a:lnTo>
                <a:close/>
              </a:path>
            </a:pathLst>
          </a:custGeom>
          <a:solidFill>
            <a:srgbClr val="DBDBDB"/>
          </a:solidFill>
        </p:spPr>
        <p:txBody>
          <a:bodyPr wrap="square" lIns="0" tIns="0" rIns="0" bIns="0" rtlCol="0"/>
          <a:lstStyle/>
          <a:p/>
        </p:txBody>
      </p:sp>
      <p:sp>
        <p:nvSpPr>
          <p:cNvPr id="6" name="object 6"/>
          <p:cNvSpPr/>
          <p:nvPr/>
        </p:nvSpPr>
        <p:spPr>
          <a:xfrm>
            <a:off x="3954225" y="7211089"/>
            <a:ext cx="342265" cy="1700530"/>
          </a:xfrm>
          <a:custGeom>
            <a:rect l="l" t="t" r="r" b="b"/>
            <a:pathLst>
              <a:path w="342264" h="1700529">
                <a:moveTo>
                  <a:pt x="341769" y="0"/>
                </a:moveTo>
                <a:lnTo>
                  <a:pt x="0" y="0"/>
                </a:lnTo>
                <a:lnTo>
                  <a:pt x="0" y="1700052"/>
                </a:lnTo>
                <a:lnTo>
                  <a:pt x="341769" y="1700052"/>
                </a:lnTo>
                <a:lnTo>
                  <a:pt x="341769" y="0"/>
                </a:lnTo>
                <a:close/>
              </a:path>
            </a:pathLst>
          </a:custGeom>
          <a:solidFill>
            <a:srgbClr val="DBDBDB"/>
          </a:solidFill>
        </p:spPr>
        <p:txBody>
          <a:bodyPr wrap="square" lIns="0" tIns="0" rIns="0" bIns="0" rtlCol="0"/>
          <a:lstStyle/>
          <a:p/>
        </p:txBody>
      </p:sp>
      <p:sp>
        <p:nvSpPr>
          <p:cNvPr id="7" name="object 7"/>
          <p:cNvSpPr/>
          <p:nvPr/>
        </p:nvSpPr>
        <p:spPr>
          <a:xfrm>
            <a:off x="5660560" y="8850830"/>
            <a:ext cx="340995" cy="60325"/>
          </a:xfrm>
          <a:custGeom>
            <a:rect l="l" t="t" r="r" b="b"/>
            <a:pathLst>
              <a:path w="340995" h="60325">
                <a:moveTo>
                  <a:pt x="0" y="60312"/>
                </a:moveTo>
                <a:lnTo>
                  <a:pt x="340513" y="60312"/>
                </a:lnTo>
                <a:lnTo>
                  <a:pt x="340513" y="0"/>
                </a:lnTo>
                <a:lnTo>
                  <a:pt x="0" y="0"/>
                </a:lnTo>
                <a:lnTo>
                  <a:pt x="0" y="60312"/>
                </a:lnTo>
                <a:close/>
              </a:path>
            </a:pathLst>
          </a:custGeom>
          <a:solidFill>
            <a:srgbClr val="DBDBDB"/>
          </a:solidFill>
        </p:spPr>
        <p:txBody>
          <a:bodyPr wrap="square" lIns="0" tIns="0" rIns="0" bIns="0" rtlCol="0"/>
          <a:lstStyle/>
          <a:p/>
        </p:txBody>
      </p:sp>
      <p:sp>
        <p:nvSpPr>
          <p:cNvPr id="8" name="object 8"/>
          <p:cNvSpPr/>
          <p:nvPr/>
        </p:nvSpPr>
        <p:spPr>
          <a:xfrm>
            <a:off x="2249146" y="6747438"/>
            <a:ext cx="342265" cy="1082040"/>
          </a:xfrm>
          <a:custGeom>
            <a:rect l="l" t="t" r="r" b="b"/>
            <a:pathLst>
              <a:path w="342264" h="1082040">
                <a:moveTo>
                  <a:pt x="341769" y="0"/>
                </a:moveTo>
                <a:lnTo>
                  <a:pt x="0" y="0"/>
                </a:lnTo>
                <a:lnTo>
                  <a:pt x="0" y="1081851"/>
                </a:lnTo>
                <a:lnTo>
                  <a:pt x="341769" y="1081851"/>
                </a:lnTo>
                <a:lnTo>
                  <a:pt x="341769" y="0"/>
                </a:lnTo>
                <a:close/>
              </a:path>
            </a:pathLst>
          </a:custGeom>
          <a:solidFill>
            <a:srgbClr val="79C2C6"/>
          </a:solidFill>
        </p:spPr>
        <p:txBody>
          <a:bodyPr wrap="square" lIns="0" tIns="0" rIns="0" bIns="0" rtlCol="0"/>
          <a:lstStyle/>
          <a:p/>
        </p:txBody>
      </p:sp>
      <p:sp>
        <p:nvSpPr>
          <p:cNvPr id="9" name="object 9"/>
          <p:cNvSpPr/>
          <p:nvPr/>
        </p:nvSpPr>
        <p:spPr>
          <a:xfrm>
            <a:off x="3102313" y="6207140"/>
            <a:ext cx="340995" cy="1141095"/>
          </a:xfrm>
          <a:custGeom>
            <a:rect l="l" t="t" r="r" b="b"/>
            <a:pathLst>
              <a:path w="340995" h="1141095">
                <a:moveTo>
                  <a:pt x="340513" y="0"/>
                </a:moveTo>
                <a:lnTo>
                  <a:pt x="0" y="0"/>
                </a:lnTo>
                <a:lnTo>
                  <a:pt x="0" y="1140907"/>
                </a:lnTo>
                <a:lnTo>
                  <a:pt x="340513" y="1140907"/>
                </a:lnTo>
                <a:lnTo>
                  <a:pt x="340513" y="0"/>
                </a:lnTo>
                <a:close/>
              </a:path>
            </a:pathLst>
          </a:custGeom>
          <a:solidFill>
            <a:srgbClr val="79C2C6"/>
          </a:solidFill>
        </p:spPr>
        <p:txBody>
          <a:bodyPr wrap="square" lIns="0" tIns="0" rIns="0" bIns="0" rtlCol="0"/>
          <a:lstStyle/>
          <a:p/>
        </p:txBody>
      </p:sp>
      <p:sp>
        <p:nvSpPr>
          <p:cNvPr id="10" name="object 10"/>
          <p:cNvSpPr/>
          <p:nvPr/>
        </p:nvSpPr>
        <p:spPr>
          <a:xfrm>
            <a:off x="3954225" y="7150776"/>
            <a:ext cx="342265" cy="60325"/>
          </a:xfrm>
          <a:custGeom>
            <a:rect l="l" t="t" r="r" b="b"/>
            <a:pathLst>
              <a:path w="342264" h="60325">
                <a:moveTo>
                  <a:pt x="0" y="60312"/>
                </a:moveTo>
                <a:lnTo>
                  <a:pt x="341769" y="60312"/>
                </a:lnTo>
                <a:lnTo>
                  <a:pt x="341769" y="0"/>
                </a:lnTo>
                <a:lnTo>
                  <a:pt x="0" y="0"/>
                </a:lnTo>
                <a:lnTo>
                  <a:pt x="0" y="60312"/>
                </a:lnTo>
                <a:close/>
              </a:path>
            </a:pathLst>
          </a:custGeom>
          <a:solidFill>
            <a:srgbClr val="79C2C6"/>
          </a:solidFill>
        </p:spPr>
        <p:txBody>
          <a:bodyPr wrap="square" lIns="0" tIns="0" rIns="0" bIns="0" rtlCol="0"/>
          <a:lstStyle/>
          <a:p/>
        </p:txBody>
      </p:sp>
      <p:sp>
        <p:nvSpPr>
          <p:cNvPr id="11" name="object 11"/>
          <p:cNvSpPr/>
          <p:nvPr/>
        </p:nvSpPr>
        <p:spPr>
          <a:xfrm>
            <a:off x="4807392" y="8850830"/>
            <a:ext cx="340995" cy="60325"/>
          </a:xfrm>
          <a:custGeom>
            <a:rect l="l" t="t" r="r" b="b"/>
            <a:pathLst>
              <a:path w="340995" h="60325">
                <a:moveTo>
                  <a:pt x="0" y="60312"/>
                </a:moveTo>
                <a:lnTo>
                  <a:pt x="340513" y="60312"/>
                </a:lnTo>
                <a:lnTo>
                  <a:pt x="340513" y="0"/>
                </a:lnTo>
                <a:lnTo>
                  <a:pt x="0" y="0"/>
                </a:lnTo>
                <a:lnTo>
                  <a:pt x="0" y="60312"/>
                </a:lnTo>
                <a:close/>
              </a:path>
            </a:pathLst>
          </a:custGeom>
          <a:solidFill>
            <a:srgbClr val="79C2C6"/>
          </a:solidFill>
        </p:spPr>
        <p:txBody>
          <a:bodyPr wrap="square" lIns="0" tIns="0" rIns="0" bIns="0" rtlCol="0"/>
          <a:lstStyle/>
          <a:p/>
        </p:txBody>
      </p:sp>
      <p:sp>
        <p:nvSpPr>
          <p:cNvPr id="12" name="object 12"/>
          <p:cNvSpPr/>
          <p:nvPr/>
        </p:nvSpPr>
        <p:spPr>
          <a:xfrm>
            <a:off x="6512471" y="8853343"/>
            <a:ext cx="342265" cy="58419"/>
          </a:xfrm>
          <a:custGeom>
            <a:rect l="l" t="t" r="r" b="b"/>
            <a:pathLst>
              <a:path w="342265" h="58419">
                <a:moveTo>
                  <a:pt x="0" y="57799"/>
                </a:moveTo>
                <a:lnTo>
                  <a:pt x="341769" y="57799"/>
                </a:lnTo>
                <a:lnTo>
                  <a:pt x="341769" y="0"/>
                </a:lnTo>
                <a:lnTo>
                  <a:pt x="0" y="0"/>
                </a:lnTo>
                <a:lnTo>
                  <a:pt x="0" y="57799"/>
                </a:lnTo>
                <a:close/>
              </a:path>
            </a:pathLst>
          </a:custGeom>
          <a:solidFill>
            <a:srgbClr val="79C2C6"/>
          </a:solidFill>
        </p:spPr>
        <p:txBody>
          <a:bodyPr wrap="square" lIns="0" tIns="0" rIns="0" bIns="0" rtlCol="0"/>
          <a:lstStyle/>
          <a:p/>
        </p:txBody>
      </p:sp>
      <p:sp>
        <p:nvSpPr>
          <p:cNvPr id="13" name="object 13"/>
          <p:cNvSpPr/>
          <p:nvPr/>
        </p:nvSpPr>
        <p:spPr>
          <a:xfrm>
            <a:off x="3102313" y="5425594"/>
            <a:ext cx="340995" cy="781685"/>
          </a:xfrm>
          <a:custGeom>
            <a:rect l="l" t="t" r="r" b="b"/>
            <a:pathLst>
              <a:path w="340995" h="781685">
                <a:moveTo>
                  <a:pt x="340513" y="0"/>
                </a:moveTo>
                <a:lnTo>
                  <a:pt x="0" y="0"/>
                </a:lnTo>
                <a:lnTo>
                  <a:pt x="0" y="781546"/>
                </a:lnTo>
                <a:lnTo>
                  <a:pt x="340513" y="781546"/>
                </a:lnTo>
                <a:lnTo>
                  <a:pt x="340513" y="0"/>
                </a:lnTo>
                <a:close/>
              </a:path>
            </a:pathLst>
          </a:custGeom>
          <a:solidFill>
            <a:srgbClr val="00B4CC"/>
          </a:solidFill>
        </p:spPr>
        <p:txBody>
          <a:bodyPr wrap="square" lIns="0" tIns="0" rIns="0" bIns="0" rtlCol="0"/>
          <a:lstStyle/>
          <a:p/>
        </p:txBody>
      </p:sp>
      <p:sp>
        <p:nvSpPr>
          <p:cNvPr id="14" name="object 14"/>
          <p:cNvSpPr/>
          <p:nvPr/>
        </p:nvSpPr>
        <p:spPr>
          <a:xfrm>
            <a:off x="3954225" y="6301378"/>
            <a:ext cx="342265" cy="849630"/>
          </a:xfrm>
          <a:custGeom>
            <a:rect l="l" t="t" r="r" b="b"/>
            <a:pathLst>
              <a:path w="342264" h="849628">
                <a:moveTo>
                  <a:pt x="341769" y="0"/>
                </a:moveTo>
                <a:lnTo>
                  <a:pt x="0" y="0"/>
                </a:lnTo>
                <a:lnTo>
                  <a:pt x="0" y="849398"/>
                </a:lnTo>
                <a:lnTo>
                  <a:pt x="341769" y="849398"/>
                </a:lnTo>
                <a:lnTo>
                  <a:pt x="341769" y="0"/>
                </a:lnTo>
                <a:close/>
              </a:path>
            </a:pathLst>
          </a:custGeom>
          <a:solidFill>
            <a:srgbClr val="00B4CC"/>
          </a:solidFill>
        </p:spPr>
        <p:txBody>
          <a:bodyPr wrap="square" lIns="0" tIns="0" rIns="0" bIns="0" rtlCol="0"/>
          <a:lstStyle/>
          <a:p/>
        </p:txBody>
      </p:sp>
      <p:sp>
        <p:nvSpPr>
          <p:cNvPr id="15" name="object 15"/>
          <p:cNvSpPr/>
          <p:nvPr/>
        </p:nvSpPr>
        <p:spPr>
          <a:xfrm>
            <a:off x="4807392" y="8304249"/>
            <a:ext cx="340995" cy="546735"/>
          </a:xfrm>
          <a:custGeom>
            <a:rect l="l" t="t" r="r" b="b"/>
            <a:pathLst>
              <a:path w="340995" h="546734">
                <a:moveTo>
                  <a:pt x="340513" y="0"/>
                </a:moveTo>
                <a:lnTo>
                  <a:pt x="0" y="0"/>
                </a:lnTo>
                <a:lnTo>
                  <a:pt x="0" y="546580"/>
                </a:lnTo>
                <a:lnTo>
                  <a:pt x="340513" y="546580"/>
                </a:lnTo>
                <a:lnTo>
                  <a:pt x="340513" y="0"/>
                </a:lnTo>
                <a:close/>
              </a:path>
            </a:pathLst>
          </a:custGeom>
          <a:solidFill>
            <a:srgbClr val="00B4CC"/>
          </a:solidFill>
        </p:spPr>
        <p:txBody>
          <a:bodyPr wrap="square" lIns="0" tIns="0" rIns="0" bIns="0" rtlCol="0"/>
          <a:lstStyle/>
          <a:p/>
        </p:txBody>
      </p:sp>
      <p:sp>
        <p:nvSpPr>
          <p:cNvPr id="16" name="object 16"/>
          <p:cNvSpPr/>
          <p:nvPr/>
        </p:nvSpPr>
        <p:spPr>
          <a:xfrm>
            <a:off x="5660560" y="8122056"/>
            <a:ext cx="340995" cy="728980"/>
          </a:xfrm>
          <a:custGeom>
            <a:rect l="l" t="t" r="r" b="b"/>
            <a:pathLst>
              <a:path w="340995" h="728979">
                <a:moveTo>
                  <a:pt x="340513" y="0"/>
                </a:moveTo>
                <a:lnTo>
                  <a:pt x="0" y="0"/>
                </a:lnTo>
                <a:lnTo>
                  <a:pt x="0" y="728773"/>
                </a:lnTo>
                <a:lnTo>
                  <a:pt x="340513" y="728773"/>
                </a:lnTo>
                <a:lnTo>
                  <a:pt x="340513" y="0"/>
                </a:lnTo>
                <a:close/>
              </a:path>
            </a:pathLst>
          </a:custGeom>
          <a:solidFill>
            <a:srgbClr val="00B4CC"/>
          </a:solidFill>
        </p:spPr>
        <p:txBody>
          <a:bodyPr wrap="square" lIns="0" tIns="0" rIns="0" bIns="0" rtlCol="0"/>
          <a:lstStyle/>
          <a:p/>
        </p:txBody>
      </p:sp>
      <p:sp>
        <p:nvSpPr>
          <p:cNvPr id="17" name="object 17"/>
          <p:cNvSpPr/>
          <p:nvPr/>
        </p:nvSpPr>
        <p:spPr>
          <a:xfrm>
            <a:off x="6512471" y="8217551"/>
            <a:ext cx="342265" cy="636270"/>
          </a:xfrm>
          <a:custGeom>
            <a:rect l="l" t="t" r="r" b="b"/>
            <a:pathLst>
              <a:path w="342265" h="636270">
                <a:moveTo>
                  <a:pt x="341769" y="0"/>
                </a:moveTo>
                <a:lnTo>
                  <a:pt x="0" y="0"/>
                </a:lnTo>
                <a:lnTo>
                  <a:pt x="0" y="635792"/>
                </a:lnTo>
                <a:lnTo>
                  <a:pt x="341769" y="635792"/>
                </a:lnTo>
                <a:lnTo>
                  <a:pt x="341769" y="0"/>
                </a:lnTo>
                <a:close/>
              </a:path>
            </a:pathLst>
          </a:custGeom>
          <a:solidFill>
            <a:srgbClr val="00B4CC"/>
          </a:solidFill>
        </p:spPr>
        <p:txBody>
          <a:bodyPr wrap="square" lIns="0" tIns="0" rIns="0" bIns="0" rtlCol="0"/>
          <a:lstStyle/>
          <a:p/>
        </p:txBody>
      </p:sp>
      <p:sp>
        <p:nvSpPr>
          <p:cNvPr id="18" name="object 18"/>
          <p:cNvSpPr/>
          <p:nvPr/>
        </p:nvSpPr>
        <p:spPr>
          <a:xfrm>
            <a:off x="2249146" y="2840960"/>
            <a:ext cx="342265" cy="3546475"/>
          </a:xfrm>
          <a:custGeom>
            <a:rect l="l" t="t" r="r" b="b"/>
            <a:pathLst>
              <a:path w="342264" h="3546475">
                <a:moveTo>
                  <a:pt x="341769" y="0"/>
                </a:moveTo>
                <a:lnTo>
                  <a:pt x="0" y="0"/>
                </a:lnTo>
                <a:lnTo>
                  <a:pt x="0" y="3545860"/>
                </a:lnTo>
                <a:lnTo>
                  <a:pt x="341769" y="3545860"/>
                </a:lnTo>
                <a:lnTo>
                  <a:pt x="341769" y="0"/>
                </a:lnTo>
                <a:close/>
              </a:path>
            </a:pathLst>
          </a:custGeom>
          <a:solidFill>
            <a:srgbClr val="1791AB"/>
          </a:solidFill>
        </p:spPr>
        <p:txBody>
          <a:bodyPr wrap="square" lIns="0" tIns="0" rIns="0" bIns="0" rtlCol="0"/>
          <a:lstStyle/>
          <a:p/>
        </p:txBody>
      </p:sp>
      <p:sp>
        <p:nvSpPr>
          <p:cNvPr id="19" name="object 19"/>
          <p:cNvSpPr/>
          <p:nvPr/>
        </p:nvSpPr>
        <p:spPr>
          <a:xfrm>
            <a:off x="3102313" y="2840960"/>
            <a:ext cx="340995" cy="2585085"/>
          </a:xfrm>
          <a:custGeom>
            <a:rect l="l" t="t" r="r" b="b"/>
            <a:pathLst>
              <a:path w="340995" h="2585085">
                <a:moveTo>
                  <a:pt x="340513" y="0"/>
                </a:moveTo>
                <a:lnTo>
                  <a:pt x="0" y="0"/>
                </a:lnTo>
                <a:lnTo>
                  <a:pt x="0" y="2584633"/>
                </a:lnTo>
                <a:lnTo>
                  <a:pt x="340513" y="2584633"/>
                </a:lnTo>
                <a:lnTo>
                  <a:pt x="340513" y="0"/>
                </a:lnTo>
                <a:close/>
              </a:path>
            </a:pathLst>
          </a:custGeom>
          <a:solidFill>
            <a:srgbClr val="1791AB"/>
          </a:solidFill>
        </p:spPr>
        <p:txBody>
          <a:bodyPr wrap="square" lIns="0" tIns="0" rIns="0" bIns="0" rtlCol="0"/>
          <a:lstStyle/>
          <a:p/>
        </p:txBody>
      </p:sp>
      <p:sp>
        <p:nvSpPr>
          <p:cNvPr id="20" name="object 20"/>
          <p:cNvSpPr/>
          <p:nvPr/>
        </p:nvSpPr>
        <p:spPr>
          <a:xfrm>
            <a:off x="3954225" y="2840960"/>
            <a:ext cx="342265" cy="3460750"/>
          </a:xfrm>
          <a:custGeom>
            <a:rect l="l" t="t" r="r" b="b"/>
            <a:pathLst>
              <a:path w="342264" h="3460750">
                <a:moveTo>
                  <a:pt x="341769" y="0"/>
                </a:moveTo>
                <a:lnTo>
                  <a:pt x="0" y="0"/>
                </a:lnTo>
                <a:lnTo>
                  <a:pt x="0" y="3460418"/>
                </a:lnTo>
                <a:lnTo>
                  <a:pt x="341769" y="3460418"/>
                </a:lnTo>
                <a:lnTo>
                  <a:pt x="341769" y="0"/>
                </a:lnTo>
                <a:close/>
              </a:path>
            </a:pathLst>
          </a:custGeom>
          <a:solidFill>
            <a:srgbClr val="1791AB"/>
          </a:solidFill>
        </p:spPr>
        <p:txBody>
          <a:bodyPr wrap="square" lIns="0" tIns="0" rIns="0" bIns="0" rtlCol="0"/>
          <a:lstStyle/>
          <a:p/>
        </p:txBody>
      </p:sp>
      <p:sp>
        <p:nvSpPr>
          <p:cNvPr id="21" name="object 21"/>
          <p:cNvSpPr/>
          <p:nvPr/>
        </p:nvSpPr>
        <p:spPr>
          <a:xfrm>
            <a:off x="4807392" y="2840960"/>
            <a:ext cx="340995" cy="5463540"/>
          </a:xfrm>
          <a:custGeom>
            <a:rect l="l" t="t" r="r" b="b"/>
            <a:pathLst>
              <a:path w="340995" h="5463540">
                <a:moveTo>
                  <a:pt x="340513" y="0"/>
                </a:moveTo>
                <a:lnTo>
                  <a:pt x="0" y="0"/>
                </a:lnTo>
                <a:lnTo>
                  <a:pt x="0" y="5463289"/>
                </a:lnTo>
                <a:lnTo>
                  <a:pt x="340513" y="5463289"/>
                </a:lnTo>
                <a:lnTo>
                  <a:pt x="340513" y="0"/>
                </a:lnTo>
                <a:close/>
              </a:path>
            </a:pathLst>
          </a:custGeom>
          <a:solidFill>
            <a:srgbClr val="1791AB"/>
          </a:solidFill>
        </p:spPr>
        <p:txBody>
          <a:bodyPr wrap="square" lIns="0" tIns="0" rIns="0" bIns="0" rtlCol="0"/>
          <a:lstStyle/>
          <a:p/>
        </p:txBody>
      </p:sp>
      <p:sp>
        <p:nvSpPr>
          <p:cNvPr id="22" name="object 22"/>
          <p:cNvSpPr/>
          <p:nvPr/>
        </p:nvSpPr>
        <p:spPr>
          <a:xfrm>
            <a:off x="5660560" y="2840960"/>
            <a:ext cx="340995" cy="5281295"/>
          </a:xfrm>
          <a:custGeom>
            <a:rect l="l" t="t" r="r" b="b"/>
            <a:pathLst>
              <a:path w="340995" h="5281295">
                <a:moveTo>
                  <a:pt x="340513" y="0"/>
                </a:moveTo>
                <a:lnTo>
                  <a:pt x="0" y="0"/>
                </a:lnTo>
                <a:lnTo>
                  <a:pt x="0" y="5281095"/>
                </a:lnTo>
                <a:lnTo>
                  <a:pt x="340513" y="5281095"/>
                </a:lnTo>
                <a:lnTo>
                  <a:pt x="340513" y="0"/>
                </a:lnTo>
                <a:close/>
              </a:path>
            </a:pathLst>
          </a:custGeom>
          <a:solidFill>
            <a:srgbClr val="1791AB"/>
          </a:solidFill>
        </p:spPr>
        <p:txBody>
          <a:bodyPr wrap="square" lIns="0" tIns="0" rIns="0" bIns="0" rtlCol="0"/>
          <a:lstStyle/>
          <a:p/>
        </p:txBody>
      </p:sp>
      <p:sp>
        <p:nvSpPr>
          <p:cNvPr id="23" name="object 23"/>
          <p:cNvSpPr/>
          <p:nvPr/>
        </p:nvSpPr>
        <p:spPr>
          <a:xfrm>
            <a:off x="6512471" y="2840960"/>
            <a:ext cx="342265" cy="5377180"/>
          </a:xfrm>
          <a:custGeom>
            <a:rect l="l" t="t" r="r" b="b"/>
            <a:pathLst>
              <a:path w="342265" h="5377180">
                <a:moveTo>
                  <a:pt x="341769" y="0"/>
                </a:moveTo>
                <a:lnTo>
                  <a:pt x="0" y="0"/>
                </a:lnTo>
                <a:lnTo>
                  <a:pt x="0" y="5376590"/>
                </a:lnTo>
                <a:lnTo>
                  <a:pt x="341769" y="5376590"/>
                </a:lnTo>
                <a:lnTo>
                  <a:pt x="341769" y="0"/>
                </a:lnTo>
                <a:close/>
              </a:path>
            </a:pathLst>
          </a:custGeom>
          <a:solidFill>
            <a:srgbClr val="1791AB"/>
          </a:solidFill>
        </p:spPr>
        <p:txBody>
          <a:bodyPr wrap="square" lIns="0" tIns="0" rIns="0" bIns="0" rtlCol="0"/>
          <a:lstStyle/>
          <a:p/>
        </p:txBody>
      </p:sp>
      <p:sp>
        <p:nvSpPr>
          <p:cNvPr id="24" name="object 24"/>
          <p:cNvSpPr/>
          <p:nvPr/>
        </p:nvSpPr>
        <p:spPr>
          <a:xfrm>
            <a:off x="1992818" y="8911142"/>
            <a:ext cx="5116830" cy="0"/>
          </a:xfrm>
          <a:custGeom>
            <a:rect l="l" t="t" r="r" b="b"/>
            <a:pathLst>
              <a:path w="5116830">
                <a:moveTo>
                  <a:pt x="0" y="0"/>
                </a:moveTo>
                <a:lnTo>
                  <a:pt x="5116493" y="0"/>
                </a:lnTo>
              </a:path>
            </a:pathLst>
          </a:custGeom>
          <a:ln w="7853">
            <a:solidFill>
              <a:srgbClr val="D9D9D9"/>
            </a:solidFill>
          </a:ln>
        </p:spPr>
        <p:txBody>
          <a:bodyPr wrap="square" lIns="0" tIns="0" rIns="0" bIns="0" rtlCol="0"/>
          <a:lstStyle/>
          <a:p/>
        </p:txBody>
      </p:sp>
      <p:sp>
        <p:nvSpPr>
          <p:cNvPr id="25" name="object 25"/>
          <p:cNvSpPr txBox="1"/>
          <p:nvPr/>
        </p:nvSpPr>
        <p:spPr>
          <a:xfrm>
            <a:off x="2148281" y="8207154"/>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18%</a:t>
            </a:r>
            <a:endParaRPr sz="1950">
              <a:latin typeface="微软雅黑"/>
              <a:cs typeface="微软雅黑"/>
            </a:endParaRPr>
          </a:p>
        </p:txBody>
      </p:sp>
      <p:sp>
        <p:nvSpPr>
          <p:cNvPr id="26" name="object 26"/>
          <p:cNvSpPr txBox="1"/>
          <p:nvPr/>
        </p:nvSpPr>
        <p:spPr>
          <a:xfrm>
            <a:off x="3001135" y="7966638"/>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26%</a:t>
            </a:r>
            <a:endParaRPr sz="1950">
              <a:latin typeface="微软雅黑"/>
              <a:cs typeface="微软雅黑"/>
            </a:endParaRPr>
          </a:p>
        </p:txBody>
      </p:sp>
      <p:sp>
        <p:nvSpPr>
          <p:cNvPr id="27" name="object 27"/>
          <p:cNvSpPr txBox="1"/>
          <p:nvPr/>
        </p:nvSpPr>
        <p:spPr>
          <a:xfrm>
            <a:off x="3853779" y="7898053"/>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28%</a:t>
            </a:r>
            <a:endParaRPr sz="1950">
              <a:latin typeface="微软雅黑"/>
              <a:cs typeface="微软雅黑"/>
            </a:endParaRPr>
          </a:p>
        </p:txBody>
      </p:sp>
      <p:sp>
        <p:nvSpPr>
          <p:cNvPr id="28" name="object 28"/>
          <p:cNvSpPr txBox="1"/>
          <p:nvPr/>
        </p:nvSpPr>
        <p:spPr>
          <a:xfrm>
            <a:off x="2148281" y="7124737"/>
            <a:ext cx="542925"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404040"/>
                </a:solidFill>
                <a:latin typeface="微软雅黑"/>
                <a:cs typeface="微软雅黑"/>
              </a:rPr>
              <a:t>18%</a:t>
            </a:r>
            <a:endParaRPr sz="1950">
              <a:latin typeface="微软雅黑"/>
              <a:cs typeface="微软雅黑"/>
            </a:endParaRPr>
          </a:p>
        </p:txBody>
      </p:sp>
      <p:sp>
        <p:nvSpPr>
          <p:cNvPr id="29" name="object 29"/>
          <p:cNvSpPr txBox="1"/>
          <p:nvPr/>
        </p:nvSpPr>
        <p:spPr>
          <a:xfrm>
            <a:off x="3001135" y="6613862"/>
            <a:ext cx="542925"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404040"/>
                </a:solidFill>
                <a:latin typeface="微软雅黑"/>
                <a:cs typeface="微软雅黑"/>
              </a:rPr>
              <a:t>19%</a:t>
            </a:r>
            <a:endParaRPr sz="1950">
              <a:latin typeface="微软雅黑"/>
              <a:cs typeface="微软雅黑"/>
            </a:endParaRPr>
          </a:p>
        </p:txBody>
      </p:sp>
      <p:sp>
        <p:nvSpPr>
          <p:cNvPr id="30" name="object 30"/>
          <p:cNvSpPr txBox="1"/>
          <p:nvPr/>
        </p:nvSpPr>
        <p:spPr>
          <a:xfrm>
            <a:off x="3926656" y="7017410"/>
            <a:ext cx="396240"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404040"/>
                </a:solidFill>
                <a:latin typeface="微软雅黑"/>
                <a:cs typeface="微软雅黑"/>
              </a:rPr>
              <a:t>1%</a:t>
            </a:r>
            <a:endParaRPr sz="1950">
              <a:latin typeface="微软雅黑"/>
              <a:cs typeface="微软雅黑"/>
            </a:endParaRPr>
          </a:p>
        </p:txBody>
      </p:sp>
      <p:sp>
        <p:nvSpPr>
          <p:cNvPr id="31" name="object 31"/>
          <p:cNvSpPr txBox="1"/>
          <p:nvPr/>
        </p:nvSpPr>
        <p:spPr>
          <a:xfrm>
            <a:off x="2249146" y="6386821"/>
            <a:ext cx="367665" cy="360680"/>
          </a:xfrm>
          <a:prstGeom prst="rect">
            <a:avLst/>
          </a:prstGeom>
          <a:solidFill>
            <a:srgbClr val="00B4CC"/>
          </a:solidFill>
        </p:spPr>
        <p:txBody>
          <a:bodyPr vert="horz" wrap="square" lIns="0" tIns="33020" rIns="0" bIns="0" rtlCol="0">
            <a:spAutoFit/>
          </a:bodyPr>
          <a:lstStyle/>
          <a:p>
            <a:pPr>
              <a:lnSpc>
                <a:spcPct val="100000"/>
              </a:lnSpc>
              <a:spcBef>
                <a:spcPts val="260"/>
              </a:spcBef>
            </a:pPr>
            <a:r>
              <a:rPr sz="1950" spc="15">
                <a:solidFill>
                  <a:srgbClr val="404040"/>
                </a:solidFill>
                <a:latin typeface="微软雅黑"/>
                <a:cs typeface="微软雅黑"/>
              </a:rPr>
              <a:t>6%</a:t>
            </a:r>
            <a:endParaRPr sz="1950">
              <a:latin typeface="微软雅黑"/>
              <a:cs typeface="微软雅黑"/>
            </a:endParaRPr>
          </a:p>
        </p:txBody>
      </p:sp>
      <p:sp>
        <p:nvSpPr>
          <p:cNvPr id="32" name="object 32"/>
          <p:cNvSpPr txBox="1"/>
          <p:nvPr/>
        </p:nvSpPr>
        <p:spPr>
          <a:xfrm>
            <a:off x="3001135" y="5652677"/>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13%</a:t>
            </a:r>
            <a:endParaRPr sz="1950">
              <a:latin typeface="微软雅黑"/>
              <a:cs typeface="微软雅黑"/>
            </a:endParaRPr>
          </a:p>
        </p:txBody>
      </p:sp>
      <p:sp>
        <p:nvSpPr>
          <p:cNvPr id="33" name="object 33"/>
          <p:cNvSpPr txBox="1"/>
          <p:nvPr/>
        </p:nvSpPr>
        <p:spPr>
          <a:xfrm>
            <a:off x="3853779" y="6562597"/>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14%</a:t>
            </a:r>
            <a:endParaRPr sz="1950">
              <a:latin typeface="微软雅黑"/>
              <a:cs typeface="微软雅黑"/>
            </a:endParaRPr>
          </a:p>
        </p:txBody>
      </p:sp>
      <p:sp>
        <p:nvSpPr>
          <p:cNvPr id="34" name="object 34"/>
          <p:cNvSpPr txBox="1"/>
          <p:nvPr/>
        </p:nvSpPr>
        <p:spPr>
          <a:xfrm>
            <a:off x="4779614" y="8414163"/>
            <a:ext cx="396240"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404040"/>
                </a:solidFill>
                <a:latin typeface="微软雅黑"/>
                <a:cs typeface="微软雅黑"/>
              </a:rPr>
              <a:t>9%</a:t>
            </a:r>
            <a:endParaRPr sz="1950">
              <a:latin typeface="微软雅黑"/>
              <a:cs typeface="微软雅黑"/>
            </a:endParaRPr>
          </a:p>
        </p:txBody>
      </p:sp>
      <p:sp>
        <p:nvSpPr>
          <p:cNvPr id="35" name="object 35"/>
          <p:cNvSpPr txBox="1"/>
          <p:nvPr/>
        </p:nvSpPr>
        <p:spPr>
          <a:xfrm>
            <a:off x="5559381" y="8322962"/>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12%</a:t>
            </a:r>
            <a:endParaRPr sz="1950">
              <a:latin typeface="微软雅黑"/>
              <a:cs typeface="微软雅黑"/>
            </a:endParaRPr>
          </a:p>
        </p:txBody>
      </p:sp>
      <p:sp>
        <p:nvSpPr>
          <p:cNvPr id="36" name="object 36"/>
          <p:cNvSpPr txBox="1"/>
          <p:nvPr/>
        </p:nvSpPr>
        <p:spPr>
          <a:xfrm>
            <a:off x="6412339" y="8372175"/>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10%</a:t>
            </a:r>
            <a:endParaRPr sz="1950">
              <a:latin typeface="微软雅黑"/>
              <a:cs typeface="微软雅黑"/>
            </a:endParaRPr>
          </a:p>
        </p:txBody>
      </p:sp>
      <p:sp>
        <p:nvSpPr>
          <p:cNvPr id="37" name="object 37"/>
          <p:cNvSpPr txBox="1"/>
          <p:nvPr/>
        </p:nvSpPr>
        <p:spPr>
          <a:xfrm>
            <a:off x="2148281" y="4450410"/>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59%</a:t>
            </a:r>
            <a:endParaRPr sz="1950">
              <a:latin typeface="微软雅黑"/>
              <a:cs typeface="微软雅黑"/>
            </a:endParaRPr>
          </a:p>
        </p:txBody>
      </p:sp>
      <p:sp>
        <p:nvSpPr>
          <p:cNvPr id="38" name="object 38"/>
          <p:cNvSpPr txBox="1"/>
          <p:nvPr/>
        </p:nvSpPr>
        <p:spPr>
          <a:xfrm>
            <a:off x="3001135" y="3969691"/>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43%</a:t>
            </a:r>
            <a:endParaRPr sz="1950">
              <a:latin typeface="微软雅黑"/>
              <a:cs typeface="微软雅黑"/>
            </a:endParaRPr>
          </a:p>
        </p:txBody>
      </p:sp>
      <p:sp>
        <p:nvSpPr>
          <p:cNvPr id="39" name="object 39"/>
          <p:cNvSpPr txBox="1"/>
          <p:nvPr/>
        </p:nvSpPr>
        <p:spPr>
          <a:xfrm>
            <a:off x="3853779" y="4407479"/>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57%</a:t>
            </a:r>
            <a:endParaRPr sz="1950">
              <a:latin typeface="微软雅黑"/>
              <a:cs typeface="微软雅黑"/>
            </a:endParaRPr>
          </a:p>
        </p:txBody>
      </p:sp>
      <p:sp>
        <p:nvSpPr>
          <p:cNvPr id="40" name="object 40"/>
          <p:cNvSpPr txBox="1"/>
          <p:nvPr/>
        </p:nvSpPr>
        <p:spPr>
          <a:xfrm>
            <a:off x="4707095" y="5409124"/>
            <a:ext cx="54229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404040"/>
                </a:solidFill>
                <a:latin typeface="微软雅黑"/>
                <a:cs typeface="微软雅黑"/>
              </a:rPr>
              <a:t>9</a:t>
            </a:r>
            <a:r>
              <a:rPr sz="1950" spc="15">
                <a:solidFill>
                  <a:srgbClr val="404040"/>
                </a:solidFill>
                <a:latin typeface="微软雅黑"/>
                <a:cs typeface="微软雅黑"/>
              </a:rPr>
              <a:t>0%</a:t>
            </a:r>
            <a:endParaRPr sz="1950">
              <a:latin typeface="微软雅黑"/>
              <a:cs typeface="微软雅黑"/>
            </a:endParaRPr>
          </a:p>
        </p:txBody>
      </p:sp>
      <p:sp>
        <p:nvSpPr>
          <p:cNvPr id="41" name="object 41"/>
          <p:cNvSpPr txBox="1"/>
          <p:nvPr/>
        </p:nvSpPr>
        <p:spPr>
          <a:xfrm>
            <a:off x="5559740" y="5318132"/>
            <a:ext cx="54229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404040"/>
                </a:solidFill>
                <a:latin typeface="微软雅黑"/>
                <a:cs typeface="微软雅黑"/>
              </a:rPr>
              <a:t>8</a:t>
            </a:r>
            <a:r>
              <a:rPr sz="1950" spc="15">
                <a:solidFill>
                  <a:srgbClr val="404040"/>
                </a:solidFill>
                <a:latin typeface="微软雅黑"/>
                <a:cs typeface="微软雅黑"/>
              </a:rPr>
              <a:t>7%</a:t>
            </a:r>
            <a:endParaRPr sz="1950">
              <a:latin typeface="微软雅黑"/>
              <a:cs typeface="微软雅黑"/>
            </a:endParaRPr>
          </a:p>
        </p:txBody>
      </p:sp>
      <p:sp>
        <p:nvSpPr>
          <p:cNvPr id="42" name="object 42"/>
          <p:cNvSpPr txBox="1"/>
          <p:nvPr/>
        </p:nvSpPr>
        <p:spPr>
          <a:xfrm>
            <a:off x="6412698" y="5365670"/>
            <a:ext cx="542290" cy="327025"/>
          </a:xfrm>
          <a:prstGeom prst="rect">
            <a:avLst/>
          </a:prstGeom>
        </p:spPr>
        <p:txBody>
          <a:bodyPr vert="horz" wrap="square" lIns="0" tIns="15875" rIns="0" bIns="0" rtlCol="0">
            <a:spAutoFit/>
          </a:bodyPr>
          <a:lstStyle/>
          <a:p>
            <a:pPr marL="12700">
              <a:lnSpc>
                <a:spcPct val="100000"/>
              </a:lnSpc>
              <a:spcBef>
                <a:spcPts val="125"/>
              </a:spcBef>
            </a:pPr>
            <a:r>
              <a:rPr sz="1950" spc="5">
                <a:solidFill>
                  <a:srgbClr val="404040"/>
                </a:solidFill>
                <a:latin typeface="微软雅黑"/>
                <a:cs typeface="微软雅黑"/>
              </a:rPr>
              <a:t>8</a:t>
            </a:r>
            <a:r>
              <a:rPr sz="1950" spc="15">
                <a:solidFill>
                  <a:srgbClr val="404040"/>
                </a:solidFill>
                <a:latin typeface="微软雅黑"/>
                <a:cs typeface="微软雅黑"/>
              </a:rPr>
              <a:t>9%</a:t>
            </a:r>
            <a:endParaRPr sz="1950">
              <a:latin typeface="微软雅黑"/>
              <a:cs typeface="微软雅黑"/>
            </a:endParaRPr>
          </a:p>
        </p:txBody>
      </p:sp>
      <p:sp>
        <p:nvSpPr>
          <p:cNvPr id="43" name="object 43"/>
          <p:cNvSpPr txBox="1"/>
          <p:nvPr/>
        </p:nvSpPr>
        <p:spPr>
          <a:xfrm>
            <a:off x="1355425" y="8728604"/>
            <a:ext cx="396240"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585858"/>
                </a:solidFill>
                <a:latin typeface="微软雅黑"/>
                <a:cs typeface="微软雅黑"/>
              </a:rPr>
              <a:t>0%</a:t>
            </a:r>
            <a:endParaRPr sz="1950">
              <a:latin typeface="微软雅黑"/>
              <a:cs typeface="微软雅黑"/>
            </a:endParaRPr>
          </a:p>
        </p:txBody>
      </p:sp>
      <p:sp>
        <p:nvSpPr>
          <p:cNvPr id="44" name="object 44"/>
          <p:cNvSpPr txBox="1"/>
          <p:nvPr/>
        </p:nvSpPr>
        <p:spPr>
          <a:xfrm>
            <a:off x="1207891" y="5693304"/>
            <a:ext cx="544830" cy="275526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5</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5"/>
              </a:spcBef>
            </a:pPr>
            <a:endParaRPr sz="1300">
              <a:latin typeface="微软雅黑"/>
              <a:cs typeface="微软雅黑"/>
            </a:endParaRPr>
          </a:p>
          <a:p>
            <a:pPr marL="12700">
              <a:lnSpc>
                <a:spcPct val="100000"/>
              </a:lnSpc>
            </a:pPr>
            <a:r>
              <a:rPr sz="1950" spc="10">
                <a:solidFill>
                  <a:srgbClr val="585858"/>
                </a:solidFill>
                <a:latin typeface="微软雅黑"/>
                <a:cs typeface="微软雅黑"/>
              </a:rPr>
              <a:t>4</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5"/>
              </a:spcBef>
            </a:pPr>
            <a:endParaRPr sz="1300">
              <a:latin typeface="微软雅黑"/>
              <a:cs typeface="微软雅黑"/>
            </a:endParaRPr>
          </a:p>
          <a:p>
            <a:pPr marL="12700">
              <a:lnSpc>
                <a:spcPct val="100000"/>
              </a:lnSpc>
            </a:pPr>
            <a:r>
              <a:rPr sz="1950" spc="10">
                <a:solidFill>
                  <a:srgbClr val="585858"/>
                </a:solidFill>
                <a:latin typeface="微软雅黑"/>
                <a:cs typeface="微软雅黑"/>
              </a:rPr>
              <a:t>3</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5"/>
              </a:spcBef>
            </a:pPr>
            <a:endParaRPr sz="1300">
              <a:latin typeface="微软雅黑"/>
              <a:cs typeface="微软雅黑"/>
            </a:endParaRPr>
          </a:p>
          <a:p>
            <a:pPr marL="12700">
              <a:lnSpc>
                <a:spcPct val="100000"/>
              </a:lnSpc>
            </a:pPr>
            <a:r>
              <a:rPr sz="1950" spc="10">
                <a:solidFill>
                  <a:srgbClr val="585858"/>
                </a:solidFill>
                <a:latin typeface="微软雅黑"/>
                <a:cs typeface="微软雅黑"/>
              </a:rPr>
              <a:t>2</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0"/>
              </a:spcBef>
            </a:pPr>
            <a:endParaRPr sz="1300">
              <a:latin typeface="微软雅黑"/>
              <a:cs typeface="微软雅黑"/>
            </a:endParaRPr>
          </a:p>
          <a:p>
            <a:pPr marL="12700">
              <a:lnSpc>
                <a:spcPct val="100000"/>
              </a:lnSpc>
            </a:pPr>
            <a:r>
              <a:rPr sz="1950" spc="10">
                <a:solidFill>
                  <a:srgbClr val="585858"/>
                </a:solidFill>
                <a:latin typeface="微软雅黑"/>
                <a:cs typeface="微软雅黑"/>
              </a:rPr>
              <a:t>1</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p:txBody>
      </p:sp>
      <p:sp>
        <p:nvSpPr>
          <p:cNvPr id="45" name="object 45"/>
          <p:cNvSpPr txBox="1"/>
          <p:nvPr/>
        </p:nvSpPr>
        <p:spPr>
          <a:xfrm>
            <a:off x="1060565" y="2657899"/>
            <a:ext cx="692150" cy="275526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100%</a:t>
            </a:r>
            <a:endParaRPr sz="1950">
              <a:latin typeface="微软雅黑"/>
              <a:cs typeface="微软雅黑"/>
            </a:endParaRPr>
          </a:p>
          <a:p>
            <a:pPr>
              <a:lnSpc>
                <a:spcPct val="100000"/>
              </a:lnSpc>
              <a:spcBef>
                <a:spcPts val="45"/>
              </a:spcBef>
            </a:pPr>
            <a:endParaRPr sz="1300">
              <a:latin typeface="微软雅黑"/>
              <a:cs typeface="微软雅黑"/>
            </a:endParaRPr>
          </a:p>
          <a:p>
            <a:pPr marL="160020">
              <a:lnSpc>
                <a:spcPct val="100000"/>
              </a:lnSpc>
            </a:pPr>
            <a:r>
              <a:rPr sz="1950" spc="10">
                <a:solidFill>
                  <a:srgbClr val="585858"/>
                </a:solidFill>
                <a:latin typeface="微软雅黑"/>
                <a:cs typeface="微软雅黑"/>
              </a:rPr>
              <a:t>9</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5"/>
              </a:spcBef>
            </a:pPr>
            <a:endParaRPr sz="1300">
              <a:latin typeface="微软雅黑"/>
              <a:cs typeface="微软雅黑"/>
            </a:endParaRPr>
          </a:p>
          <a:p>
            <a:pPr marL="160020">
              <a:lnSpc>
                <a:spcPct val="100000"/>
              </a:lnSpc>
            </a:pPr>
            <a:r>
              <a:rPr sz="1950" spc="10">
                <a:solidFill>
                  <a:srgbClr val="585858"/>
                </a:solidFill>
                <a:latin typeface="微软雅黑"/>
                <a:cs typeface="微软雅黑"/>
              </a:rPr>
              <a:t>8</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5"/>
              </a:spcBef>
            </a:pPr>
            <a:endParaRPr sz="1300">
              <a:latin typeface="微软雅黑"/>
              <a:cs typeface="微软雅黑"/>
            </a:endParaRPr>
          </a:p>
          <a:p>
            <a:pPr marL="160020">
              <a:lnSpc>
                <a:spcPct val="100000"/>
              </a:lnSpc>
            </a:pPr>
            <a:r>
              <a:rPr sz="1950" spc="10">
                <a:solidFill>
                  <a:srgbClr val="585858"/>
                </a:solidFill>
                <a:latin typeface="微软雅黑"/>
                <a:cs typeface="微软雅黑"/>
              </a:rPr>
              <a:t>7</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a:p>
            <a:pPr>
              <a:lnSpc>
                <a:spcPct val="100000"/>
              </a:lnSpc>
              <a:spcBef>
                <a:spcPts val="40"/>
              </a:spcBef>
            </a:pPr>
            <a:endParaRPr sz="1300">
              <a:latin typeface="微软雅黑"/>
              <a:cs typeface="微软雅黑"/>
            </a:endParaRPr>
          </a:p>
          <a:p>
            <a:pPr marL="160020">
              <a:lnSpc>
                <a:spcPct val="100000"/>
              </a:lnSpc>
              <a:spcBef>
                <a:spcPts val="5"/>
              </a:spcBef>
            </a:pPr>
            <a:r>
              <a:rPr sz="1950" spc="10">
                <a:solidFill>
                  <a:srgbClr val="585858"/>
                </a:solidFill>
                <a:latin typeface="微软雅黑"/>
                <a:cs typeface="微软雅黑"/>
              </a:rPr>
              <a:t>6</a:t>
            </a:r>
            <a:r>
              <a:rPr sz="1950" spc="20">
                <a:solidFill>
                  <a:srgbClr val="585858"/>
                </a:solidFill>
                <a:latin typeface="微软雅黑"/>
                <a:cs typeface="微软雅黑"/>
              </a:rPr>
              <a:t>0</a:t>
            </a:r>
            <a:r>
              <a:rPr sz="1950" spc="25">
                <a:solidFill>
                  <a:srgbClr val="585858"/>
                </a:solidFill>
                <a:latin typeface="微软雅黑"/>
                <a:cs typeface="微软雅黑"/>
              </a:rPr>
              <a:t>%</a:t>
            </a:r>
            <a:endParaRPr sz="1950">
              <a:latin typeface="微软雅黑"/>
              <a:cs typeface="微软雅黑"/>
            </a:endParaRPr>
          </a:p>
        </p:txBody>
      </p:sp>
      <p:sp>
        <p:nvSpPr>
          <p:cNvPr id="46" name="object 46"/>
          <p:cNvSpPr/>
          <p:nvPr/>
        </p:nvSpPr>
        <p:spPr>
          <a:xfrm>
            <a:off x="1732722" y="9608503"/>
            <a:ext cx="149860" cy="149860"/>
          </a:xfrm>
          <a:custGeom>
            <a:rect l="l" t="t" r="r" b="b"/>
            <a:pathLst>
              <a:path w="149860" h="149859">
                <a:moveTo>
                  <a:pt x="0" y="149524"/>
                </a:moveTo>
                <a:lnTo>
                  <a:pt x="149524" y="149524"/>
                </a:lnTo>
                <a:lnTo>
                  <a:pt x="149524" y="0"/>
                </a:lnTo>
                <a:lnTo>
                  <a:pt x="0" y="0"/>
                </a:lnTo>
                <a:lnTo>
                  <a:pt x="0" y="149524"/>
                </a:lnTo>
                <a:close/>
              </a:path>
            </a:pathLst>
          </a:custGeom>
          <a:solidFill>
            <a:srgbClr val="DBDBDB"/>
          </a:solidFill>
        </p:spPr>
        <p:txBody>
          <a:bodyPr wrap="square" lIns="0" tIns="0" rIns="0" bIns="0" rtlCol="0"/>
          <a:lstStyle/>
          <a:p/>
        </p:txBody>
      </p:sp>
      <p:sp>
        <p:nvSpPr>
          <p:cNvPr id="47" name="object 47"/>
          <p:cNvSpPr txBox="1"/>
          <p:nvPr/>
        </p:nvSpPr>
        <p:spPr>
          <a:xfrm>
            <a:off x="1940643" y="8984932"/>
            <a:ext cx="897890" cy="842644"/>
          </a:xfrm>
          <a:prstGeom prst="rect">
            <a:avLst/>
          </a:prstGeom>
        </p:spPr>
        <p:txBody>
          <a:bodyPr vert="horz" wrap="square" lIns="0" tIns="123189" rIns="0" bIns="0" rtlCol="0">
            <a:spAutoFit/>
          </a:bodyPr>
          <a:lstStyle/>
          <a:p>
            <a:pPr marL="60960" algn="ctr">
              <a:lnSpc>
                <a:spcPct val="100000"/>
              </a:lnSpc>
              <a:spcBef>
                <a:spcPts val="969"/>
              </a:spcBef>
            </a:pPr>
            <a:r>
              <a:rPr sz="1950" spc="10">
                <a:solidFill>
                  <a:srgbClr val="585858"/>
                </a:solidFill>
                <a:latin typeface="微软雅黑"/>
                <a:cs typeface="微软雅黑"/>
              </a:rPr>
              <a:t>2018</a:t>
            </a:r>
            <a:endParaRPr sz="1950">
              <a:latin typeface="微软雅黑"/>
              <a:cs typeface="微软雅黑"/>
            </a:endParaRPr>
          </a:p>
          <a:p>
            <a:pPr algn="ctr">
              <a:lnSpc>
                <a:spcPct val="100000"/>
              </a:lnSpc>
              <a:spcBef>
                <a:spcPts val="875"/>
              </a:spcBef>
            </a:pPr>
            <a:r>
              <a:rPr sz="1950" spc="15">
                <a:solidFill>
                  <a:srgbClr val="585858"/>
                </a:solidFill>
                <a:latin typeface="微软雅黑"/>
                <a:cs typeface="微软雅黑"/>
              </a:rPr>
              <a:t>＞10</a:t>
            </a:r>
            <a:r>
              <a:rPr sz="1950" spc="-65">
                <a:solidFill>
                  <a:srgbClr val="585858"/>
                </a:solidFill>
                <a:latin typeface="微软雅黑"/>
                <a:cs typeface="微软雅黑"/>
              </a:rPr>
              <a:t> </a:t>
            </a:r>
            <a:r>
              <a:rPr sz="1950" spc="25">
                <a:solidFill>
                  <a:srgbClr val="585858"/>
                </a:solidFill>
                <a:latin typeface="微软雅黑"/>
                <a:cs typeface="微软雅黑"/>
              </a:rPr>
              <a:t>年</a:t>
            </a:r>
            <a:endParaRPr sz="1950">
              <a:latin typeface="微软雅黑"/>
              <a:cs typeface="微软雅黑"/>
            </a:endParaRPr>
          </a:p>
        </p:txBody>
      </p:sp>
      <p:sp>
        <p:nvSpPr>
          <p:cNvPr id="48" name="object 48"/>
          <p:cNvSpPr/>
          <p:nvPr/>
        </p:nvSpPr>
        <p:spPr>
          <a:xfrm>
            <a:off x="3079696" y="9608503"/>
            <a:ext cx="149860" cy="149860"/>
          </a:xfrm>
          <a:custGeom>
            <a:rect l="l" t="t" r="r" b="b"/>
            <a:pathLst>
              <a:path w="149860" h="149859">
                <a:moveTo>
                  <a:pt x="0" y="149524"/>
                </a:moveTo>
                <a:lnTo>
                  <a:pt x="149524" y="149524"/>
                </a:lnTo>
                <a:lnTo>
                  <a:pt x="149524" y="0"/>
                </a:lnTo>
                <a:lnTo>
                  <a:pt x="0" y="0"/>
                </a:lnTo>
                <a:lnTo>
                  <a:pt x="0" y="149524"/>
                </a:lnTo>
                <a:close/>
              </a:path>
            </a:pathLst>
          </a:custGeom>
          <a:solidFill>
            <a:srgbClr val="79C2C6"/>
          </a:solidFill>
        </p:spPr>
        <p:txBody>
          <a:bodyPr wrap="square" lIns="0" tIns="0" rIns="0" bIns="0" rtlCol="0"/>
          <a:lstStyle/>
          <a:p/>
        </p:txBody>
      </p:sp>
      <p:sp>
        <p:nvSpPr>
          <p:cNvPr id="49" name="object 49"/>
          <p:cNvSpPr txBox="1"/>
          <p:nvPr/>
        </p:nvSpPr>
        <p:spPr>
          <a:xfrm>
            <a:off x="2965219" y="8984932"/>
            <a:ext cx="1467485" cy="842644"/>
          </a:xfrm>
          <a:prstGeom prst="rect">
            <a:avLst/>
          </a:prstGeom>
        </p:spPr>
        <p:txBody>
          <a:bodyPr vert="horz" wrap="square" lIns="0" tIns="123189" rIns="0" bIns="0" rtlCol="0">
            <a:spAutoFit/>
          </a:bodyPr>
          <a:lstStyle/>
          <a:p>
            <a:pPr algn="ctr">
              <a:lnSpc>
                <a:spcPct val="100000"/>
              </a:lnSpc>
              <a:spcBef>
                <a:spcPts val="969"/>
              </a:spcBef>
              <a:tabLst>
                <a:tab pos="852169"/>
              </a:tabLst>
            </a:pPr>
            <a:r>
              <a:rPr sz="1950" spc="10">
                <a:solidFill>
                  <a:srgbClr val="585858"/>
                </a:solidFill>
                <a:latin typeface="微软雅黑"/>
                <a:cs typeface="微软雅黑"/>
              </a:rPr>
              <a:t>201</a:t>
            </a:r>
            <a:r>
              <a:rPr sz="1950" spc="15">
                <a:solidFill>
                  <a:srgbClr val="585858"/>
                </a:solidFill>
                <a:latin typeface="微软雅黑"/>
                <a:cs typeface="微软雅黑"/>
              </a:rPr>
              <a:t>9</a:t>
            </a:r>
            <a:r>
              <a:rPr sz="1950">
                <a:solidFill>
                  <a:srgbClr val="585858"/>
                </a:solidFill>
                <a:latin typeface="微软雅黑"/>
                <a:cs typeface="微软雅黑"/>
              </a:rPr>
              <a:t>	</a:t>
            </a:r>
            <a:r>
              <a:rPr sz="1950" spc="10">
                <a:solidFill>
                  <a:srgbClr val="585858"/>
                </a:solidFill>
                <a:latin typeface="微软雅黑"/>
                <a:cs typeface="微软雅黑"/>
              </a:rPr>
              <a:t>2020</a:t>
            </a:r>
            <a:endParaRPr sz="1950">
              <a:latin typeface="微软雅黑"/>
              <a:cs typeface="微软雅黑"/>
            </a:endParaRPr>
          </a:p>
          <a:p>
            <a:pPr marL="78105" algn="ctr">
              <a:lnSpc>
                <a:spcPct val="100000"/>
              </a:lnSpc>
              <a:spcBef>
                <a:spcPts val="875"/>
              </a:spcBef>
            </a:pPr>
            <a:r>
              <a:rPr sz="1950" spc="10">
                <a:solidFill>
                  <a:srgbClr val="585858"/>
                </a:solidFill>
                <a:latin typeface="微软雅黑"/>
                <a:cs typeface="微软雅黑"/>
              </a:rPr>
              <a:t>6-10</a:t>
            </a:r>
            <a:r>
              <a:rPr sz="1950" spc="-10">
                <a:solidFill>
                  <a:srgbClr val="585858"/>
                </a:solidFill>
                <a:latin typeface="微软雅黑"/>
                <a:cs typeface="微软雅黑"/>
              </a:rPr>
              <a:t> </a:t>
            </a:r>
            <a:r>
              <a:rPr sz="1950" spc="25">
                <a:solidFill>
                  <a:srgbClr val="585858"/>
                </a:solidFill>
                <a:latin typeface="微软雅黑"/>
                <a:cs typeface="微软雅黑"/>
              </a:rPr>
              <a:t>年</a:t>
            </a:r>
            <a:endParaRPr sz="1950">
              <a:latin typeface="微软雅黑"/>
              <a:cs typeface="微软雅黑"/>
            </a:endParaRPr>
          </a:p>
        </p:txBody>
      </p:sp>
      <p:sp>
        <p:nvSpPr>
          <p:cNvPr id="50" name="object 50"/>
          <p:cNvSpPr/>
          <p:nvPr/>
        </p:nvSpPr>
        <p:spPr>
          <a:xfrm>
            <a:off x="4430441" y="9608503"/>
            <a:ext cx="149860" cy="149860"/>
          </a:xfrm>
          <a:custGeom>
            <a:rect l="l" t="t" r="r" b="b"/>
            <a:pathLst>
              <a:path w="149860" h="149859">
                <a:moveTo>
                  <a:pt x="0" y="149524"/>
                </a:moveTo>
                <a:lnTo>
                  <a:pt x="149524" y="149524"/>
                </a:lnTo>
                <a:lnTo>
                  <a:pt x="149524" y="0"/>
                </a:lnTo>
                <a:lnTo>
                  <a:pt x="0" y="0"/>
                </a:lnTo>
                <a:lnTo>
                  <a:pt x="0" y="149524"/>
                </a:lnTo>
                <a:close/>
              </a:path>
            </a:pathLst>
          </a:custGeom>
          <a:solidFill>
            <a:srgbClr val="00B4CC"/>
          </a:solidFill>
        </p:spPr>
        <p:txBody>
          <a:bodyPr wrap="square" lIns="0" tIns="0" rIns="0" bIns="0" rtlCol="0"/>
          <a:lstStyle/>
          <a:p/>
        </p:txBody>
      </p:sp>
      <p:sp>
        <p:nvSpPr>
          <p:cNvPr id="51" name="object 51"/>
          <p:cNvSpPr txBox="1"/>
          <p:nvPr/>
        </p:nvSpPr>
        <p:spPr>
          <a:xfrm>
            <a:off x="4638153" y="8984932"/>
            <a:ext cx="754380" cy="842644"/>
          </a:xfrm>
          <a:prstGeom prst="rect">
            <a:avLst/>
          </a:prstGeom>
        </p:spPr>
        <p:txBody>
          <a:bodyPr vert="horz" wrap="square" lIns="0" tIns="123189" rIns="0" bIns="0" rtlCol="0">
            <a:spAutoFit/>
          </a:bodyPr>
          <a:lstStyle/>
          <a:p>
            <a:pPr marL="45085">
              <a:lnSpc>
                <a:spcPct val="100000"/>
              </a:lnSpc>
              <a:spcBef>
                <a:spcPts val="969"/>
              </a:spcBef>
            </a:pPr>
            <a:r>
              <a:rPr sz="1950" spc="10">
                <a:solidFill>
                  <a:srgbClr val="585858"/>
                </a:solidFill>
                <a:latin typeface="微软雅黑"/>
                <a:cs typeface="微软雅黑"/>
              </a:rPr>
              <a:t>2021</a:t>
            </a:r>
            <a:endParaRPr sz="1950">
              <a:latin typeface="微软雅黑"/>
              <a:cs typeface="微软雅黑"/>
            </a:endParaRPr>
          </a:p>
          <a:p>
            <a:pPr marL="12700">
              <a:lnSpc>
                <a:spcPct val="100000"/>
              </a:lnSpc>
              <a:spcBef>
                <a:spcPts val="875"/>
              </a:spcBef>
            </a:pPr>
            <a:r>
              <a:rPr sz="1950" spc="10">
                <a:solidFill>
                  <a:srgbClr val="585858"/>
                </a:solidFill>
                <a:latin typeface="微软雅黑"/>
                <a:cs typeface="微软雅黑"/>
              </a:rPr>
              <a:t>3-5</a:t>
            </a:r>
            <a:r>
              <a:rPr sz="1950" spc="-90">
                <a:solidFill>
                  <a:srgbClr val="585858"/>
                </a:solidFill>
                <a:latin typeface="微软雅黑"/>
                <a:cs typeface="微软雅黑"/>
              </a:rPr>
              <a:t> </a:t>
            </a:r>
            <a:r>
              <a:rPr sz="1950" spc="25">
                <a:solidFill>
                  <a:srgbClr val="585858"/>
                </a:solidFill>
                <a:latin typeface="微软雅黑"/>
                <a:cs typeface="微软雅黑"/>
              </a:rPr>
              <a:t>年</a:t>
            </a:r>
            <a:endParaRPr sz="1950">
              <a:latin typeface="微软雅黑"/>
              <a:cs typeface="微软雅黑"/>
            </a:endParaRPr>
          </a:p>
        </p:txBody>
      </p:sp>
      <p:sp>
        <p:nvSpPr>
          <p:cNvPr id="52" name="object 52"/>
          <p:cNvSpPr/>
          <p:nvPr/>
        </p:nvSpPr>
        <p:spPr>
          <a:xfrm>
            <a:off x="5634173" y="9608503"/>
            <a:ext cx="149860" cy="149860"/>
          </a:xfrm>
          <a:custGeom>
            <a:rect l="l" t="t" r="r" b="b"/>
            <a:pathLst>
              <a:path w="149860" h="149859">
                <a:moveTo>
                  <a:pt x="0" y="149524"/>
                </a:moveTo>
                <a:lnTo>
                  <a:pt x="149524" y="149524"/>
                </a:lnTo>
                <a:lnTo>
                  <a:pt x="149524" y="0"/>
                </a:lnTo>
                <a:lnTo>
                  <a:pt x="0" y="0"/>
                </a:lnTo>
                <a:lnTo>
                  <a:pt x="0" y="149524"/>
                </a:lnTo>
                <a:close/>
              </a:path>
            </a:pathLst>
          </a:custGeom>
          <a:solidFill>
            <a:srgbClr val="1791AB"/>
          </a:solidFill>
        </p:spPr>
        <p:txBody>
          <a:bodyPr wrap="square" lIns="0" tIns="0" rIns="0" bIns="0" rtlCol="0"/>
          <a:lstStyle/>
          <a:p/>
        </p:txBody>
      </p:sp>
      <p:sp>
        <p:nvSpPr>
          <p:cNvPr id="53" name="object 53"/>
          <p:cNvSpPr txBox="1"/>
          <p:nvPr/>
        </p:nvSpPr>
        <p:spPr>
          <a:xfrm>
            <a:off x="4779614" y="8647287"/>
            <a:ext cx="2211705" cy="1180465"/>
          </a:xfrm>
          <a:prstGeom prst="rect">
            <a:avLst/>
          </a:prstGeom>
        </p:spPr>
        <p:txBody>
          <a:bodyPr vert="horz" wrap="square" lIns="0" tIns="87630" rIns="0" bIns="0" rtlCol="0">
            <a:spAutoFit/>
          </a:bodyPr>
          <a:lstStyle/>
          <a:p>
            <a:pPr marR="102235" algn="ctr">
              <a:lnSpc>
                <a:spcPct val="100000"/>
              </a:lnSpc>
              <a:spcBef>
                <a:spcPts val="690"/>
              </a:spcBef>
              <a:tabLst>
                <a:tab pos="852169"/>
                <a:tab pos="1704975"/>
              </a:tabLst>
            </a:pPr>
            <a:r>
              <a:rPr sz="1950" spc="10">
                <a:solidFill>
                  <a:srgbClr val="404040"/>
                </a:solidFill>
                <a:latin typeface="微软雅黑"/>
                <a:cs typeface="微软雅黑"/>
              </a:rPr>
              <a:t>1</a:t>
            </a:r>
            <a:r>
              <a:rPr sz="1950" spc="25">
                <a:solidFill>
                  <a:srgbClr val="404040"/>
                </a:solidFill>
                <a:latin typeface="微软雅黑"/>
                <a:cs typeface="微软雅黑"/>
              </a:rPr>
              <a:t>%</a:t>
            </a:r>
            <a:r>
              <a:rPr sz="1950">
                <a:solidFill>
                  <a:srgbClr val="404040"/>
                </a:solidFill>
                <a:latin typeface="微软雅黑"/>
                <a:cs typeface="微软雅黑"/>
              </a:rPr>
              <a:t>	</a:t>
            </a:r>
            <a:r>
              <a:rPr sz="1950" spc="10">
                <a:solidFill>
                  <a:srgbClr val="404040"/>
                </a:solidFill>
                <a:latin typeface="微软雅黑"/>
                <a:cs typeface="微软雅黑"/>
              </a:rPr>
              <a:t>1</a:t>
            </a:r>
            <a:r>
              <a:rPr sz="1950" spc="25">
                <a:solidFill>
                  <a:srgbClr val="404040"/>
                </a:solidFill>
                <a:latin typeface="微软雅黑"/>
                <a:cs typeface="微软雅黑"/>
              </a:rPr>
              <a:t>%</a:t>
            </a:r>
            <a:r>
              <a:rPr sz="1950">
                <a:solidFill>
                  <a:srgbClr val="404040"/>
                </a:solidFill>
                <a:latin typeface="微软雅黑"/>
                <a:cs typeface="微软雅黑"/>
              </a:rPr>
              <a:t>	</a:t>
            </a:r>
            <a:r>
              <a:rPr sz="1950" spc="15">
                <a:solidFill>
                  <a:srgbClr val="404040"/>
                </a:solidFill>
                <a:latin typeface="微软雅黑"/>
                <a:cs typeface="微软雅黑"/>
              </a:rPr>
              <a:t>1%</a:t>
            </a:r>
            <a:endParaRPr sz="1950">
              <a:latin typeface="微软雅黑"/>
              <a:cs typeface="微软雅黑"/>
            </a:endParaRPr>
          </a:p>
          <a:p>
            <a:pPr marL="743585" algn="ctr">
              <a:lnSpc>
                <a:spcPct val="100000"/>
              </a:lnSpc>
              <a:spcBef>
                <a:spcPts val="600"/>
              </a:spcBef>
              <a:tabLst>
                <a:tab pos="1596390"/>
              </a:tabLst>
            </a:pPr>
            <a:r>
              <a:rPr sz="1950" spc="10">
                <a:solidFill>
                  <a:srgbClr val="585858"/>
                </a:solidFill>
                <a:latin typeface="微软雅黑"/>
                <a:cs typeface="微软雅黑"/>
              </a:rPr>
              <a:t>202</a:t>
            </a:r>
            <a:r>
              <a:rPr sz="1950" spc="15">
                <a:solidFill>
                  <a:srgbClr val="585858"/>
                </a:solidFill>
                <a:latin typeface="微软雅黑"/>
                <a:cs typeface="微软雅黑"/>
              </a:rPr>
              <a:t>2</a:t>
            </a:r>
            <a:r>
              <a:rPr sz="1950">
                <a:solidFill>
                  <a:srgbClr val="585858"/>
                </a:solidFill>
                <a:latin typeface="微软雅黑"/>
                <a:cs typeface="微软雅黑"/>
              </a:rPr>
              <a:t>	</a:t>
            </a:r>
            <a:r>
              <a:rPr sz="1950" spc="10">
                <a:solidFill>
                  <a:srgbClr val="585858"/>
                </a:solidFill>
                <a:latin typeface="微软雅黑"/>
                <a:cs typeface="微软雅黑"/>
              </a:rPr>
              <a:t>2023</a:t>
            </a:r>
            <a:endParaRPr sz="1950">
              <a:latin typeface="微软雅黑"/>
              <a:cs typeface="微软雅黑"/>
            </a:endParaRPr>
          </a:p>
          <a:p>
            <a:pPr marL="667385" algn="ctr">
              <a:lnSpc>
                <a:spcPct val="100000"/>
              </a:lnSpc>
              <a:spcBef>
                <a:spcPts val="875"/>
              </a:spcBef>
            </a:pPr>
            <a:r>
              <a:rPr sz="1950" spc="10">
                <a:solidFill>
                  <a:srgbClr val="585858"/>
                </a:solidFill>
                <a:latin typeface="微软雅黑"/>
                <a:cs typeface="微软雅黑"/>
              </a:rPr>
              <a:t>0-2</a:t>
            </a:r>
            <a:r>
              <a:rPr sz="1950" spc="-15">
                <a:solidFill>
                  <a:srgbClr val="585858"/>
                </a:solidFill>
                <a:latin typeface="微软雅黑"/>
                <a:cs typeface="微软雅黑"/>
              </a:rPr>
              <a:t> </a:t>
            </a:r>
            <a:r>
              <a:rPr sz="1950" spc="25">
                <a:solidFill>
                  <a:srgbClr val="585858"/>
                </a:solidFill>
                <a:latin typeface="微软雅黑"/>
                <a:cs typeface="微软雅黑"/>
              </a:rPr>
              <a:t>年</a:t>
            </a:r>
            <a:endParaRPr sz="1950">
              <a:latin typeface="微软雅黑"/>
              <a:cs typeface="微软雅黑"/>
            </a:endParaRPr>
          </a:p>
        </p:txBody>
      </p:sp>
      <p:sp>
        <p:nvSpPr>
          <p:cNvPr id="54" name="object 54"/>
          <p:cNvSpPr/>
          <p:nvPr/>
        </p:nvSpPr>
        <p:spPr>
          <a:xfrm>
            <a:off x="6282" y="1765391"/>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1791AB"/>
          </a:solidFill>
        </p:spPr>
        <p:txBody>
          <a:bodyPr wrap="square" lIns="0" tIns="0" rIns="0" bIns="0" rtlCol="0"/>
          <a:lstStyle/>
          <a:p/>
        </p:txBody>
      </p:sp>
      <p:sp>
        <p:nvSpPr>
          <p:cNvPr id="55" name="object 55"/>
          <p:cNvSpPr txBox="1"/>
          <p:nvPr/>
        </p:nvSpPr>
        <p:spPr>
          <a:xfrm>
            <a:off x="172257" y="1826825"/>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b="1" spc="20">
                <a:solidFill>
                  <a:srgbClr val="FFFFFF"/>
                </a:solidFill>
                <a:latin typeface="微软雅黑"/>
                <a:cs typeface="微软雅黑"/>
              </a:rPr>
              <a:t>目录 外药 品准 </a:t>
            </a:r>
            <a:r>
              <a:rPr sz="1950" b="1" spc="25">
                <a:solidFill>
                  <a:srgbClr val="FFFFFF"/>
                </a:solidFill>
                <a:latin typeface="微软雅黑"/>
                <a:cs typeface="微软雅黑"/>
              </a:rPr>
              <a:t>入</a:t>
            </a:r>
            <a:endParaRPr sz="1950">
              <a:latin typeface="微软雅黑"/>
              <a:cs typeface="微软雅黑"/>
            </a:endParaRPr>
          </a:p>
        </p:txBody>
      </p:sp>
      <p:sp>
        <p:nvSpPr>
          <p:cNvPr id="56" name="object 56"/>
          <p:cNvSpPr/>
          <p:nvPr/>
        </p:nvSpPr>
        <p:spPr>
          <a:xfrm>
            <a:off x="6282" y="3222938"/>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79C2C6"/>
          </a:solidFill>
        </p:spPr>
        <p:txBody>
          <a:bodyPr wrap="square" lIns="0" tIns="0" rIns="0" bIns="0" rtlCol="0"/>
          <a:lstStyle/>
          <a:p/>
        </p:txBody>
      </p:sp>
      <p:sp>
        <p:nvSpPr>
          <p:cNvPr id="57" name="object 57"/>
          <p:cNvSpPr txBox="1"/>
          <p:nvPr/>
        </p:nvSpPr>
        <p:spPr>
          <a:xfrm>
            <a:off x="172257" y="3284896"/>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spc="20">
                <a:latin typeface="微软雅黑"/>
                <a:cs typeface="微软雅黑"/>
              </a:rPr>
              <a:t>目录 内药 </a:t>
            </a:r>
            <a:r>
              <a:rPr sz="1950" spc="15">
                <a:latin typeface="微软雅黑"/>
                <a:cs typeface="微软雅黑"/>
              </a:rPr>
              <a:t>品准 </a:t>
            </a:r>
            <a:r>
              <a:rPr sz="1950" spc="25">
                <a:latin typeface="微软雅黑"/>
                <a:cs typeface="微软雅黑"/>
              </a:rPr>
              <a:t>入</a:t>
            </a:r>
            <a:endParaRPr sz="1950">
              <a:latin typeface="微软雅黑"/>
              <a:cs typeface="微软雅黑"/>
            </a:endParaRPr>
          </a:p>
        </p:txBody>
      </p:sp>
      <p:sp>
        <p:nvSpPr>
          <p:cNvPr id="63" name="object 63"/>
          <p:cNvSpPr txBox="1"/>
          <p:nvPr/>
        </p:nvSpPr>
        <p:spPr>
          <a:xfrm>
            <a:off x="925910" y="10705403"/>
            <a:ext cx="4147185"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 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64" name="object 64"/>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17</a:t>
            </a:fld>
            <a:r>
              <a:rPr spc="15"/>
              <a:t>－</a:t>
            </a:r>
          </a:p>
        </p:txBody>
      </p:sp>
      <p:sp>
        <p:nvSpPr>
          <p:cNvPr id="58" name="object 58"/>
          <p:cNvSpPr txBox="1"/>
          <p:nvPr/>
        </p:nvSpPr>
        <p:spPr>
          <a:xfrm>
            <a:off x="992505" y="1586371"/>
            <a:ext cx="12693015" cy="729615"/>
          </a:xfrm>
          <a:prstGeom prst="rect">
            <a:avLst/>
          </a:prstGeom>
        </p:spPr>
        <p:txBody>
          <a:bodyPr vert="horz" wrap="square" lIns="0" tIns="12065" rIns="0" bIns="0" rtlCol="0">
            <a:spAutoFit/>
          </a:bodyPr>
          <a:lstStyle/>
          <a:p>
            <a:pPr marL="12700" marR="5080">
              <a:lnSpc>
                <a:spcPct val="100400"/>
              </a:lnSpc>
              <a:spcBef>
                <a:spcPts val="95"/>
              </a:spcBef>
              <a:tabLst>
                <a:tab pos="6797675"/>
              </a:tabLst>
            </a:pPr>
            <a:r>
              <a:rPr sz="2300" b="1">
                <a:latin typeface="微软雅黑"/>
                <a:cs typeface="微软雅黑"/>
              </a:rPr>
              <a:t>医保谈判新增药品自上市到经谈判</a:t>
            </a:r>
            <a:r>
              <a:rPr sz="2300" b="1" spc="5">
                <a:latin typeface="微软雅黑"/>
                <a:cs typeface="微软雅黑"/>
              </a:rPr>
              <a:t>进</a:t>
            </a:r>
            <a:r>
              <a:rPr sz="2300" b="1">
                <a:latin typeface="微软雅黑"/>
                <a:cs typeface="微软雅黑"/>
              </a:rPr>
              <a:t>入医</a:t>
            </a:r>
            <a:r>
              <a:rPr sz="2300" b="1" spc="5">
                <a:latin typeface="微软雅黑"/>
                <a:cs typeface="微软雅黑"/>
              </a:rPr>
              <a:t>保</a:t>
            </a:r>
            <a:r>
              <a:rPr sz="2300" b="1">
                <a:latin typeface="微软雅黑"/>
                <a:cs typeface="微软雅黑"/>
              </a:rPr>
              <a:t>的</a:t>
            </a:r>
            <a:r>
              <a:rPr sz="2300" b="1" spc="5">
                <a:latin typeface="微软雅黑"/>
                <a:cs typeface="微软雅黑"/>
              </a:rPr>
              <a:t>时	</a:t>
            </a:r>
            <a:r>
              <a:rPr sz="2300" b="1">
                <a:latin typeface="微软雅黑"/>
                <a:cs typeface="微软雅黑"/>
              </a:rPr>
              <a:t>2023</a:t>
            </a:r>
            <a:r>
              <a:rPr sz="2300" b="1" spc="-20">
                <a:latin typeface="微软雅黑"/>
                <a:cs typeface="微软雅黑"/>
              </a:rPr>
              <a:t> </a:t>
            </a:r>
            <a:r>
              <a:rPr sz="2300" b="1" spc="5">
                <a:latin typeface="微软雅黑"/>
                <a:cs typeface="微软雅黑"/>
              </a:rPr>
              <a:t>年</a:t>
            </a:r>
            <a:r>
              <a:rPr sz="2300" b="1" spc="-5">
                <a:latin typeface="微软雅黑"/>
                <a:cs typeface="微软雅黑"/>
              </a:rPr>
              <a:t> </a:t>
            </a:r>
            <a:r>
              <a:rPr sz="2300" b="1">
                <a:latin typeface="微软雅黑"/>
                <a:cs typeface="微软雅黑"/>
              </a:rPr>
              <a:t>23</a:t>
            </a:r>
            <a:r>
              <a:rPr sz="2300" b="1" spc="-20">
                <a:latin typeface="微软雅黑"/>
                <a:cs typeface="微软雅黑"/>
              </a:rPr>
              <a:t> </a:t>
            </a:r>
            <a:r>
              <a:rPr sz="2300" b="1">
                <a:latin typeface="微软雅黑"/>
                <a:cs typeface="微软雅黑"/>
              </a:rPr>
              <a:t>个上市当年即进入医保新药名单*  </a:t>
            </a:r>
            <a:r>
              <a:rPr sz="2300" b="1" spc="5">
                <a:latin typeface="微软雅黑"/>
                <a:cs typeface="微软雅黑"/>
              </a:rPr>
              <a:t>间分布</a:t>
            </a:r>
            <a:endParaRPr sz="2300">
              <a:latin typeface="微软雅黑"/>
              <a:cs typeface="微软雅黑"/>
            </a:endParaRPr>
          </a:p>
        </p:txBody>
      </p:sp>
      <p:graphicFrame>
        <p:nvGraphicFramePr>
          <p:cNvPr id="59" name="object 59"/>
          <p:cNvGraphicFramePr>
            <a:graphicFrameLocks noGrp="1"/>
          </p:cNvGraphicFramePr>
          <p:nvPr/>
        </p:nvGraphicFramePr>
        <p:xfrm>
          <a:off x="7785103" y="2351970"/>
          <a:ext cx="5858510" cy="8134984"/>
        </p:xfrm>
        <a:graphic>
          <a:graphicData uri="http://schemas.openxmlformats.org/drawingml/2006/table">
            <a:tbl>
              <a:tblPr firstRow="1" bandRow="1">
                <a:tableStyleId>{2D5ABB26-0587-4C30-8999-92F81FD0307C}</a:tableStyleId>
              </a:tblPr>
              <a:tblGrid>
                <a:gridCol w="995044"/>
                <a:gridCol w="2588260"/>
                <a:gridCol w="2259329"/>
              </a:tblGrid>
              <a:tr h="594327">
                <a:tc>
                  <a:txBody>
                    <a:bodyPr vert="horz" wrap="square"/>
                    <a:lstStyle/>
                    <a:p>
                      <a:pPr algn="ctr">
                        <a:lnSpc>
                          <a:spcPct val="100000"/>
                        </a:lnSpc>
                        <a:spcBef>
                          <a:spcPts val="1105"/>
                        </a:spcBef>
                      </a:pPr>
                      <a:r>
                        <a:rPr sz="1950" b="1" spc="25">
                          <a:solidFill>
                            <a:srgbClr val="FFFFFF"/>
                          </a:solidFill>
                          <a:latin typeface="微软雅黑"/>
                          <a:cs typeface="微软雅黑"/>
                        </a:rPr>
                        <a:t>序号</a:t>
                      </a:r>
                      <a:r>
                        <a:rPr sz="1950" b="1" spc="15">
                          <a:solidFill>
                            <a:srgbClr val="FFFFFF"/>
                          </a:solidFill>
                          <a:latin typeface="微软雅黑"/>
                          <a:cs typeface="微软雅黑"/>
                        </a:rPr>
                        <a:t>1</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c>
                  <a:txBody>
                    <a:bodyPr vert="horz" wrap="square"/>
                    <a:lstStyle/>
                    <a:p>
                      <a:pPr marL="1270" algn="ctr">
                        <a:lnSpc>
                          <a:spcPct val="100000"/>
                        </a:lnSpc>
                        <a:spcBef>
                          <a:spcPts val="1105"/>
                        </a:spcBef>
                      </a:pPr>
                      <a:r>
                        <a:rPr sz="1950" b="1" spc="25">
                          <a:solidFill>
                            <a:srgbClr val="FFFFFF"/>
                          </a:solidFill>
                          <a:latin typeface="微软雅黑"/>
                          <a:cs typeface="微软雅黑"/>
                        </a:rPr>
                        <a:t>药品名</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c>
                  <a:txBody>
                    <a:bodyPr vert="horz" wrap="square"/>
                    <a:lstStyle/>
                    <a:p>
                      <a:pPr algn="ctr">
                        <a:lnSpc>
                          <a:spcPct val="100000"/>
                        </a:lnSpc>
                        <a:spcBef>
                          <a:spcPts val="1105"/>
                        </a:spcBef>
                      </a:pPr>
                      <a:r>
                        <a:rPr sz="1950" b="1" spc="25">
                          <a:solidFill>
                            <a:srgbClr val="FFFFFF"/>
                          </a:solidFill>
                          <a:latin typeface="微软雅黑"/>
                          <a:cs typeface="微软雅黑"/>
                        </a:rPr>
                        <a:t>公司</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r>
              <a:tr h="594327">
                <a:tc>
                  <a:txBody>
                    <a:bodyPr vert="horz" wrap="square"/>
                    <a:lstStyle/>
                    <a:p>
                      <a:pPr algn="ctr">
                        <a:lnSpc>
                          <a:spcPct val="100000"/>
                        </a:lnSpc>
                        <a:spcBef>
                          <a:spcPts val="1105"/>
                        </a:spcBef>
                      </a:pPr>
                      <a:r>
                        <a:rPr sz="1950">
                          <a:latin typeface="微软雅黑"/>
                          <a:cs typeface="微软雅黑"/>
                        </a:rPr>
                        <a:t>1</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05"/>
                        </a:spcBef>
                      </a:pPr>
                      <a:r>
                        <a:rPr sz="1950" spc="25">
                          <a:latin typeface="微软雅黑"/>
                          <a:cs typeface="微软雅黑"/>
                        </a:rPr>
                        <a:t>琥珀酸瑞波西利片</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05"/>
                        </a:spcBef>
                      </a:pPr>
                      <a:r>
                        <a:rPr sz="1950" spc="25">
                          <a:latin typeface="微软雅黑"/>
                          <a:cs typeface="微软雅黑"/>
                        </a:rPr>
                        <a:t>诺华</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05"/>
                        </a:spcBef>
                      </a:pPr>
                      <a:r>
                        <a:rPr sz="1950">
                          <a:latin typeface="微软雅黑"/>
                          <a:cs typeface="微软雅黑"/>
                        </a:rPr>
                        <a:t>2</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05"/>
                        </a:spcBef>
                      </a:pPr>
                      <a:r>
                        <a:rPr sz="1950" spc="25">
                          <a:latin typeface="微软雅黑"/>
                          <a:cs typeface="微软雅黑"/>
                        </a:rPr>
                        <a:t>氢溴酸氘瑞米德韦片</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05"/>
                        </a:spcBef>
                      </a:pPr>
                      <a:r>
                        <a:rPr sz="1950" spc="25">
                          <a:latin typeface="微软雅黑"/>
                          <a:cs typeface="微软雅黑"/>
                        </a:rPr>
                        <a:t>旺实生物</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873900">
                <a:tc>
                  <a:txBody>
                    <a:bodyPr vert="horz" wrap="square"/>
                    <a:lstStyle/>
                    <a:p>
                      <a:pPr algn="ctr">
                        <a:lnSpc>
                          <a:spcPct val="100000"/>
                        </a:lnSpc>
                        <a:spcBef>
                          <a:spcPts val="2205"/>
                        </a:spcBef>
                      </a:pPr>
                      <a:r>
                        <a:rPr sz="1950">
                          <a:latin typeface="微软雅黑"/>
                          <a:cs typeface="微软雅黑"/>
                        </a:rPr>
                        <a:t>3</a:t>
                      </a:r>
                      <a:endParaRPr sz="1950">
                        <a:latin typeface="微软雅黑"/>
                        <a:cs typeface="微软雅黑"/>
                      </a:endParaRPr>
                    </a:p>
                  </a:txBody>
                  <a:tcPr marL="0" marR="0" marT="280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65480" marR="101600" indent="-555625">
                        <a:lnSpc>
                          <a:spcPct val="101499"/>
                        </a:lnSpc>
                        <a:spcBef>
                          <a:spcPts val="1080"/>
                        </a:spcBef>
                      </a:pPr>
                      <a:r>
                        <a:rPr sz="1950">
                          <a:latin typeface="微软雅黑"/>
                          <a:cs typeface="微软雅黑"/>
                        </a:rPr>
                        <a:t>先诺特韦片</a:t>
                      </a:r>
                      <a:r>
                        <a:rPr sz="1950" spc="-5">
                          <a:latin typeface="微软雅黑"/>
                          <a:cs typeface="微软雅黑"/>
                        </a:rPr>
                        <a:t>/</a:t>
                      </a:r>
                      <a:r>
                        <a:rPr sz="1950">
                          <a:latin typeface="微软雅黑"/>
                          <a:cs typeface="微软雅黑"/>
                        </a:rPr>
                        <a:t>利托那韦 </a:t>
                      </a:r>
                      <a:r>
                        <a:rPr sz="1950" spc="25">
                          <a:latin typeface="微软雅黑"/>
                          <a:cs typeface="微软雅黑"/>
                        </a:rPr>
                        <a:t>片组合包装</a:t>
                      </a:r>
                      <a:endParaRPr sz="1950">
                        <a:latin typeface="微软雅黑"/>
                        <a:cs typeface="微软雅黑"/>
                      </a:endParaRPr>
                    </a:p>
                  </a:txBody>
                  <a:tcPr marL="0" marR="0" marT="13716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2305"/>
                        </a:spcBef>
                      </a:pPr>
                      <a:r>
                        <a:rPr sz="1950" spc="25">
                          <a:latin typeface="微软雅黑"/>
                          <a:cs typeface="微软雅黑"/>
                        </a:rPr>
                        <a:t>海南先声药业</a:t>
                      </a:r>
                      <a:endParaRPr sz="1950">
                        <a:latin typeface="微软雅黑"/>
                        <a:cs typeface="微软雅黑"/>
                      </a:endParaRPr>
                    </a:p>
                  </a:txBody>
                  <a:tcPr marL="0" marR="0" marT="2927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712543">
                <a:tc>
                  <a:txBody>
                    <a:bodyPr vert="horz" wrap="square"/>
                    <a:lstStyle/>
                    <a:p>
                      <a:pPr algn="ctr">
                        <a:lnSpc>
                          <a:spcPct val="100000"/>
                        </a:lnSpc>
                        <a:spcBef>
                          <a:spcPts val="1570"/>
                        </a:spcBef>
                      </a:pPr>
                      <a:r>
                        <a:rPr sz="1950">
                          <a:latin typeface="微软雅黑"/>
                          <a:cs typeface="微软雅黑"/>
                        </a:rPr>
                        <a:t>4</a:t>
                      </a:r>
                      <a:endParaRPr sz="1950">
                        <a:latin typeface="微软雅黑"/>
                        <a:cs typeface="微软雅黑"/>
                      </a:endParaRPr>
                    </a:p>
                  </a:txBody>
                  <a:tcPr marL="0" marR="0" marT="1993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670"/>
                        </a:spcBef>
                      </a:pPr>
                      <a:r>
                        <a:rPr sz="1950" spc="25">
                          <a:latin typeface="微软雅黑"/>
                          <a:cs typeface="微软雅黑"/>
                        </a:rPr>
                        <a:t>盐酸奥扎莫德胶囊</a:t>
                      </a:r>
                      <a:endParaRPr sz="1950">
                        <a:latin typeface="微软雅黑"/>
                        <a:cs typeface="微软雅黑"/>
                      </a:endParaRPr>
                    </a:p>
                  </a:txBody>
                  <a:tcPr marL="0" marR="0" marT="2120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670"/>
                        </a:spcBef>
                      </a:pPr>
                      <a:r>
                        <a:rPr sz="1950" spc="25">
                          <a:latin typeface="微软雅黑"/>
                          <a:cs typeface="微软雅黑"/>
                        </a:rPr>
                        <a:t>百时美施贵宝</a:t>
                      </a:r>
                      <a:endParaRPr sz="1950">
                        <a:latin typeface="微软雅黑"/>
                        <a:cs typeface="微软雅黑"/>
                      </a:endParaRPr>
                    </a:p>
                  </a:txBody>
                  <a:tcPr marL="0" marR="0" marT="21209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05"/>
                        </a:spcBef>
                      </a:pPr>
                      <a:r>
                        <a:rPr sz="1950">
                          <a:latin typeface="微软雅黑"/>
                          <a:cs typeface="微软雅黑"/>
                        </a:rPr>
                        <a:t>5</a:t>
                      </a:r>
                      <a:endParaRPr sz="1950">
                        <a:latin typeface="微软雅黑"/>
                        <a:cs typeface="微软雅黑"/>
                      </a:endParaRPr>
                    </a:p>
                  </a:txBody>
                  <a:tcPr marL="0" marR="0" marT="1403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05"/>
                        </a:spcBef>
                      </a:pPr>
                      <a:r>
                        <a:rPr sz="1950" spc="25">
                          <a:latin typeface="微软雅黑"/>
                          <a:cs typeface="微软雅黑"/>
                        </a:rPr>
                        <a:t>盐酸凯普拉生片</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05"/>
                        </a:spcBef>
                      </a:pPr>
                      <a:r>
                        <a:rPr sz="1950" spc="25">
                          <a:latin typeface="微软雅黑"/>
                          <a:cs typeface="微软雅黑"/>
                        </a:rPr>
                        <a:t>柯菲平医药</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10"/>
                        </a:spcBef>
                      </a:pPr>
                      <a:r>
                        <a:rPr sz="1950">
                          <a:latin typeface="微软雅黑"/>
                          <a:cs typeface="微软雅黑"/>
                        </a:rPr>
                        <a:t>6</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05"/>
                        </a:spcBef>
                      </a:pPr>
                      <a:r>
                        <a:rPr sz="1950" spc="25">
                          <a:latin typeface="微软雅黑"/>
                          <a:cs typeface="微软雅黑"/>
                        </a:rPr>
                        <a:t>谷美替尼片</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05"/>
                        </a:spcBef>
                      </a:pPr>
                      <a:r>
                        <a:rPr sz="1950" spc="25">
                          <a:latin typeface="微软雅黑"/>
                          <a:cs typeface="微软雅黑"/>
                        </a:rPr>
                        <a:t>上海海和药物</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10"/>
                        </a:spcBef>
                      </a:pPr>
                      <a:r>
                        <a:rPr sz="1950">
                          <a:latin typeface="微软雅黑"/>
                          <a:cs typeface="微软雅黑"/>
                        </a:rPr>
                        <a:t>7</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05"/>
                        </a:spcBef>
                      </a:pPr>
                      <a:r>
                        <a:rPr sz="1950" spc="25">
                          <a:latin typeface="微软雅黑"/>
                          <a:cs typeface="微软雅黑"/>
                        </a:rPr>
                        <a:t>来瑞特韦片</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05"/>
                        </a:spcBef>
                      </a:pPr>
                      <a:r>
                        <a:rPr sz="1950" spc="25">
                          <a:latin typeface="微软雅黑"/>
                          <a:cs typeface="微软雅黑"/>
                        </a:rPr>
                        <a:t>广东众生睿创生物</a:t>
                      </a:r>
                      <a:endParaRPr sz="1950">
                        <a:latin typeface="微软雅黑"/>
                        <a:cs typeface="微软雅黑"/>
                      </a:endParaRPr>
                    </a:p>
                  </a:txBody>
                  <a:tcPr marL="0" marR="0" marT="1530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10"/>
                        </a:spcBef>
                      </a:pPr>
                      <a:r>
                        <a:rPr sz="1950">
                          <a:latin typeface="微软雅黑"/>
                          <a:cs typeface="微软雅黑"/>
                        </a:rPr>
                        <a:t>8</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10"/>
                        </a:spcBef>
                      </a:pPr>
                      <a:r>
                        <a:rPr sz="1950" spc="25">
                          <a:latin typeface="微软雅黑"/>
                          <a:cs typeface="微软雅黑"/>
                        </a:rPr>
                        <a:t>阿可替尼胶囊</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10"/>
                        </a:spcBef>
                      </a:pPr>
                      <a:r>
                        <a:rPr sz="1950" spc="25">
                          <a:latin typeface="微软雅黑"/>
                          <a:cs typeface="微软雅黑"/>
                        </a:rPr>
                        <a:t>阿斯利康</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algn="ctr">
                        <a:lnSpc>
                          <a:spcPct val="100000"/>
                        </a:lnSpc>
                        <a:spcBef>
                          <a:spcPts val="1110"/>
                        </a:spcBef>
                      </a:pPr>
                      <a:r>
                        <a:rPr sz="1950">
                          <a:latin typeface="微软雅黑"/>
                          <a:cs typeface="微软雅黑"/>
                        </a:rPr>
                        <a:t>9</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10"/>
                        </a:spcBef>
                      </a:pPr>
                      <a:r>
                        <a:rPr sz="1950" spc="25">
                          <a:latin typeface="微软雅黑"/>
                          <a:cs typeface="微软雅黑"/>
                        </a:rPr>
                        <a:t>硫酸氢司美替尼胶囊</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10"/>
                        </a:spcBef>
                      </a:pPr>
                      <a:r>
                        <a:rPr sz="1950" spc="25">
                          <a:latin typeface="微软雅黑"/>
                          <a:cs typeface="微软雅黑"/>
                        </a:rPr>
                        <a:t>阿斯利康</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marL="635" algn="ctr">
                        <a:lnSpc>
                          <a:spcPct val="100000"/>
                        </a:lnSpc>
                        <a:spcBef>
                          <a:spcPts val="1110"/>
                        </a:spcBef>
                      </a:pPr>
                      <a:r>
                        <a:rPr sz="1950" spc="10">
                          <a:latin typeface="微软雅黑"/>
                          <a:cs typeface="微软雅黑"/>
                        </a:rPr>
                        <a:t>10</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210"/>
                        </a:spcBef>
                      </a:pPr>
                      <a:r>
                        <a:rPr sz="1950" spc="25">
                          <a:latin typeface="微软雅黑"/>
                          <a:cs typeface="微软雅黑"/>
                        </a:rPr>
                        <a:t>艾贝格司亭</a:t>
                      </a:r>
                      <a:r>
                        <a:rPr sz="1950" spc="10">
                          <a:latin typeface="微软雅黑"/>
                          <a:cs typeface="微软雅黑"/>
                        </a:rPr>
                        <a:t>α</a:t>
                      </a:r>
                      <a:r>
                        <a:rPr sz="1950" spc="25">
                          <a:latin typeface="微软雅黑"/>
                          <a:cs typeface="微软雅黑"/>
                        </a:rPr>
                        <a:t>注射液</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10"/>
                        </a:spcBef>
                      </a:pPr>
                      <a:r>
                        <a:rPr sz="1950" spc="25">
                          <a:latin typeface="微软雅黑"/>
                          <a:cs typeface="微软雅黑"/>
                        </a:rPr>
                        <a:t>亿一生物</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marL="635" algn="ctr">
                        <a:lnSpc>
                          <a:spcPct val="100000"/>
                        </a:lnSpc>
                        <a:spcBef>
                          <a:spcPts val="1110"/>
                        </a:spcBef>
                      </a:pPr>
                      <a:r>
                        <a:rPr sz="1950" spc="10">
                          <a:latin typeface="微软雅黑"/>
                          <a:cs typeface="微软雅黑"/>
                        </a:rPr>
                        <a:t>11</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algn="ctr">
                        <a:lnSpc>
                          <a:spcPct val="100000"/>
                        </a:lnSpc>
                        <a:spcBef>
                          <a:spcPts val="1210"/>
                        </a:spcBef>
                      </a:pPr>
                      <a:r>
                        <a:rPr sz="1950" spc="25">
                          <a:latin typeface="微软雅黑"/>
                          <a:cs typeface="微软雅黑"/>
                        </a:rPr>
                        <a:t>泽贝妥单抗注射液</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10"/>
                        </a:spcBef>
                      </a:pPr>
                      <a:r>
                        <a:rPr sz="1950" spc="25">
                          <a:latin typeface="微软雅黑"/>
                          <a:cs typeface="微软雅黑"/>
                        </a:rPr>
                        <a:t>博锐生物</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594327">
                <a:tc>
                  <a:txBody>
                    <a:bodyPr vert="horz" wrap="square"/>
                    <a:lstStyle/>
                    <a:p>
                      <a:pPr marL="635" algn="ctr">
                        <a:lnSpc>
                          <a:spcPct val="100000"/>
                        </a:lnSpc>
                        <a:spcBef>
                          <a:spcPts val="1110"/>
                        </a:spcBef>
                      </a:pPr>
                      <a:r>
                        <a:rPr sz="1950" spc="10">
                          <a:latin typeface="微软雅黑"/>
                          <a:cs typeface="微软雅黑"/>
                        </a:rPr>
                        <a:t>12</a:t>
                      </a:r>
                      <a:endParaRPr sz="1950">
                        <a:latin typeface="微软雅黑"/>
                        <a:cs typeface="微软雅黑"/>
                      </a:endParaRPr>
                    </a:p>
                  </a:txBody>
                  <a:tcPr marL="0" marR="0" marT="1409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210"/>
                        </a:spcBef>
                      </a:pPr>
                      <a:r>
                        <a:rPr sz="1950" spc="25">
                          <a:latin typeface="微软雅黑"/>
                          <a:cs typeface="微软雅黑"/>
                        </a:rPr>
                        <a:t>艾加莫德</a:t>
                      </a:r>
                      <a:r>
                        <a:rPr sz="1950" spc="10">
                          <a:latin typeface="微软雅黑"/>
                          <a:cs typeface="微软雅黑"/>
                        </a:rPr>
                        <a:t>α</a:t>
                      </a:r>
                      <a:r>
                        <a:rPr sz="1950" spc="25">
                          <a:latin typeface="微软雅黑"/>
                          <a:cs typeface="微软雅黑"/>
                        </a:rPr>
                        <a:t>注射液</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210"/>
                        </a:spcBef>
                      </a:pPr>
                      <a:r>
                        <a:rPr sz="1950" spc="25">
                          <a:latin typeface="微软雅黑"/>
                          <a:cs typeface="微软雅黑"/>
                        </a:rPr>
                        <a:t>再鼎医药</a:t>
                      </a:r>
                      <a:endParaRPr sz="1950">
                        <a:latin typeface="微软雅黑"/>
                        <a:cs typeface="微软雅黑"/>
                      </a:endParaRPr>
                    </a:p>
                  </a:txBody>
                  <a:tcPr marL="0" marR="0" marT="1536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bl>
          </a:graphicData>
        </a:graphic>
      </p:graphicFrame>
      <p:graphicFrame>
        <p:nvGraphicFramePr>
          <p:cNvPr id="60" name="object 60"/>
          <p:cNvGraphicFramePr>
            <a:graphicFrameLocks noGrp="1"/>
          </p:cNvGraphicFramePr>
          <p:nvPr/>
        </p:nvGraphicFramePr>
        <p:xfrm>
          <a:off x="14004809" y="2352179"/>
          <a:ext cx="5673725" cy="8134350"/>
        </p:xfrm>
        <a:graphic>
          <a:graphicData uri="http://schemas.openxmlformats.org/drawingml/2006/table">
            <a:tbl>
              <a:tblPr firstRow="1" bandRow="1">
                <a:tableStyleId>{2D5ABB26-0587-4C30-8999-92F81FD0307C}</a:tableStyleId>
              </a:tblPr>
              <a:tblGrid>
                <a:gridCol w="1123315"/>
                <a:gridCol w="2134870"/>
                <a:gridCol w="2399030"/>
              </a:tblGrid>
              <a:tr h="677047">
                <a:tc>
                  <a:txBody>
                    <a:bodyPr vert="horz" wrap="square"/>
                    <a:lstStyle/>
                    <a:p>
                      <a:pPr marL="1270" algn="ctr">
                        <a:lnSpc>
                          <a:spcPct val="100000"/>
                        </a:lnSpc>
                        <a:spcBef>
                          <a:spcPts val="1430"/>
                        </a:spcBef>
                      </a:pPr>
                      <a:r>
                        <a:rPr sz="1950" b="1" spc="25">
                          <a:solidFill>
                            <a:srgbClr val="FFFFFF"/>
                          </a:solidFill>
                          <a:latin typeface="微软雅黑"/>
                          <a:cs typeface="微软雅黑"/>
                        </a:rPr>
                        <a:t>序号</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c>
                  <a:txBody>
                    <a:bodyPr vert="horz" wrap="square"/>
                    <a:lstStyle/>
                    <a:p>
                      <a:pPr algn="ctr">
                        <a:lnSpc>
                          <a:spcPct val="100000"/>
                        </a:lnSpc>
                        <a:spcBef>
                          <a:spcPts val="1430"/>
                        </a:spcBef>
                      </a:pPr>
                      <a:r>
                        <a:rPr sz="1950" b="1" spc="25">
                          <a:solidFill>
                            <a:srgbClr val="FFFFFF"/>
                          </a:solidFill>
                          <a:latin typeface="微软雅黑"/>
                          <a:cs typeface="微软雅黑"/>
                        </a:rPr>
                        <a:t>药品名</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c>
                  <a:txBody>
                    <a:bodyPr vert="horz" wrap="square"/>
                    <a:lstStyle/>
                    <a:p>
                      <a:pPr marL="1270" algn="ctr">
                        <a:lnSpc>
                          <a:spcPct val="100000"/>
                        </a:lnSpc>
                        <a:spcBef>
                          <a:spcPts val="1430"/>
                        </a:spcBef>
                      </a:pPr>
                      <a:r>
                        <a:rPr sz="1950" b="1" spc="25">
                          <a:solidFill>
                            <a:srgbClr val="FFFFFF"/>
                          </a:solidFill>
                          <a:latin typeface="微软雅黑"/>
                          <a:cs typeface="微软雅黑"/>
                        </a:rPr>
                        <a:t>公司</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E5496"/>
                    </a:solidFill>
                  </a:tcPr>
                </a:tc>
              </a:tr>
              <a:tr h="676942">
                <a:tc>
                  <a:txBody>
                    <a:bodyPr vert="horz" wrap="square"/>
                    <a:lstStyle/>
                    <a:p>
                      <a:pPr marL="1270" algn="ctr">
                        <a:lnSpc>
                          <a:spcPct val="100000"/>
                        </a:lnSpc>
                        <a:spcBef>
                          <a:spcPts val="1430"/>
                        </a:spcBef>
                      </a:pPr>
                      <a:r>
                        <a:rPr sz="1950" spc="10">
                          <a:latin typeface="微软雅黑"/>
                          <a:cs typeface="微软雅黑"/>
                        </a:rPr>
                        <a:t>13</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0"/>
                        </a:spcBef>
                      </a:pPr>
                      <a:r>
                        <a:rPr sz="1950" spc="25">
                          <a:latin typeface="微软雅黑"/>
                          <a:cs typeface="微软雅黑"/>
                        </a:rPr>
                        <a:t>奥磷布韦片</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圣和药业</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42">
                <a:tc>
                  <a:txBody>
                    <a:bodyPr vert="horz" wrap="square"/>
                    <a:lstStyle/>
                    <a:p>
                      <a:pPr marL="1270" algn="ctr">
                        <a:lnSpc>
                          <a:spcPct val="100000"/>
                        </a:lnSpc>
                        <a:spcBef>
                          <a:spcPts val="1430"/>
                        </a:spcBef>
                      </a:pPr>
                      <a:r>
                        <a:rPr sz="1950" spc="10">
                          <a:latin typeface="微软雅黑"/>
                          <a:cs typeface="微软雅黑"/>
                        </a:rPr>
                        <a:t>14</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942340" marR="53975" indent="-880110">
                        <a:lnSpc>
                          <a:spcPct val="101499"/>
                        </a:lnSpc>
                        <a:spcBef>
                          <a:spcPts val="305"/>
                        </a:spcBef>
                      </a:pPr>
                      <a:r>
                        <a:rPr sz="1950">
                          <a:latin typeface="微软雅黑"/>
                          <a:cs typeface="微软雅黑"/>
                        </a:rPr>
                        <a:t>替瑞奇珠单抗注射 </a:t>
                      </a:r>
                      <a:r>
                        <a:rPr sz="1950" spc="25">
                          <a:latin typeface="微软雅黑"/>
                          <a:cs typeface="微软雅黑"/>
                        </a:rPr>
                        <a:t>液</a:t>
                      </a:r>
                      <a:endParaRPr sz="1950">
                        <a:latin typeface="微软雅黑"/>
                        <a:cs typeface="微软雅黑"/>
                      </a:endParaRPr>
                    </a:p>
                  </a:txBody>
                  <a:tcPr marL="0" marR="0" marT="387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康哲生物</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7047">
                <a:tc>
                  <a:txBody>
                    <a:bodyPr vert="horz" wrap="square"/>
                    <a:lstStyle/>
                    <a:p>
                      <a:pPr marL="1270" algn="ctr">
                        <a:lnSpc>
                          <a:spcPct val="100000"/>
                        </a:lnSpc>
                        <a:spcBef>
                          <a:spcPts val="1430"/>
                        </a:spcBef>
                      </a:pPr>
                      <a:r>
                        <a:rPr sz="1950" spc="10">
                          <a:latin typeface="微软雅黑"/>
                          <a:cs typeface="微软雅黑"/>
                        </a:rPr>
                        <a:t>15</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942340" marR="53975" indent="-880110">
                        <a:lnSpc>
                          <a:spcPct val="101499"/>
                        </a:lnSpc>
                        <a:spcBef>
                          <a:spcPts val="309"/>
                        </a:spcBef>
                      </a:pPr>
                      <a:r>
                        <a:rPr sz="1950">
                          <a:latin typeface="微软雅黑"/>
                          <a:cs typeface="微软雅黑"/>
                        </a:rPr>
                        <a:t>甲磺酸贝福替尼胶 </a:t>
                      </a:r>
                      <a:r>
                        <a:rPr sz="1950" spc="25">
                          <a:latin typeface="微软雅黑"/>
                          <a:cs typeface="微软雅黑"/>
                        </a:rPr>
                        <a:t>囊</a:t>
                      </a:r>
                      <a:endParaRPr sz="1950">
                        <a:latin typeface="微软雅黑"/>
                        <a:cs typeface="微软雅黑"/>
                      </a:endParaRPr>
                    </a:p>
                  </a:txBody>
                  <a:tcPr marL="0" marR="0" marT="39369"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贝达药业</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42">
                <a:tc>
                  <a:txBody>
                    <a:bodyPr vert="horz" wrap="square"/>
                    <a:lstStyle/>
                    <a:p>
                      <a:pPr marL="1270" algn="ctr">
                        <a:lnSpc>
                          <a:spcPct val="100000"/>
                        </a:lnSpc>
                        <a:spcBef>
                          <a:spcPts val="1430"/>
                        </a:spcBef>
                      </a:pPr>
                      <a:r>
                        <a:rPr sz="1950" spc="10">
                          <a:latin typeface="微软雅黑"/>
                          <a:cs typeface="微软雅黑"/>
                        </a:rPr>
                        <a:t>16</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0"/>
                        </a:spcBef>
                      </a:pPr>
                      <a:r>
                        <a:rPr sz="1950" spc="25">
                          <a:latin typeface="微软雅黑"/>
                          <a:cs typeface="微软雅黑"/>
                        </a:rPr>
                        <a:t>伏罗尼布片</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贝达药业</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7047">
                <a:tc>
                  <a:txBody>
                    <a:bodyPr vert="horz" wrap="square"/>
                    <a:lstStyle/>
                    <a:p>
                      <a:pPr marL="1270" algn="ctr">
                        <a:lnSpc>
                          <a:spcPct val="100000"/>
                        </a:lnSpc>
                        <a:spcBef>
                          <a:spcPts val="1430"/>
                        </a:spcBef>
                      </a:pPr>
                      <a:r>
                        <a:rPr sz="1950" spc="10">
                          <a:latin typeface="微软雅黑"/>
                          <a:cs typeface="微软雅黑"/>
                        </a:rPr>
                        <a:t>17</a:t>
                      </a:r>
                      <a:endParaRPr sz="1950">
                        <a:latin typeface="微软雅黑"/>
                        <a:cs typeface="微软雅黑"/>
                      </a:endParaRPr>
                    </a:p>
                  </a:txBody>
                  <a:tcPr marL="0" marR="0" marT="1816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0"/>
                        </a:spcBef>
                      </a:pPr>
                      <a:r>
                        <a:rPr sz="1950" spc="25">
                          <a:latin typeface="微软雅黑"/>
                          <a:cs typeface="微软雅黑"/>
                        </a:rPr>
                        <a:t>安奈拉唑钠肠溶片</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轩竹医药</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42">
                <a:tc>
                  <a:txBody>
                    <a:bodyPr vert="horz" wrap="square"/>
                    <a:lstStyle/>
                    <a:p>
                      <a:pPr marL="1270" algn="ctr">
                        <a:lnSpc>
                          <a:spcPct val="100000"/>
                        </a:lnSpc>
                        <a:spcBef>
                          <a:spcPts val="1435"/>
                        </a:spcBef>
                      </a:pPr>
                      <a:r>
                        <a:rPr sz="1950" spc="10">
                          <a:latin typeface="微软雅黑"/>
                          <a:cs typeface="微软雅黑"/>
                        </a:rPr>
                        <a:t>18</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0"/>
                        </a:spcBef>
                      </a:pPr>
                      <a:r>
                        <a:rPr sz="1950" spc="25">
                          <a:latin typeface="微软雅黑"/>
                          <a:cs typeface="微软雅黑"/>
                        </a:rPr>
                        <a:t>伊鲁阿克片</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0"/>
                        </a:spcBef>
                      </a:pPr>
                      <a:r>
                        <a:rPr sz="1950" spc="25">
                          <a:latin typeface="微软雅黑"/>
                          <a:cs typeface="微软雅黑"/>
                        </a:rPr>
                        <a:t>齐鲁制药</a:t>
                      </a:r>
                      <a:endParaRPr sz="1950">
                        <a:latin typeface="微软雅黑"/>
                        <a:cs typeface="微软雅黑"/>
                      </a:endParaRPr>
                    </a:p>
                  </a:txBody>
                  <a:tcPr marL="0" marR="0" marT="19431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42">
                <a:tc>
                  <a:txBody>
                    <a:bodyPr vert="horz" wrap="square"/>
                    <a:lstStyle/>
                    <a:p>
                      <a:pPr marL="1270" algn="ctr">
                        <a:lnSpc>
                          <a:spcPct val="100000"/>
                        </a:lnSpc>
                        <a:spcBef>
                          <a:spcPts val="1435"/>
                        </a:spcBef>
                      </a:pPr>
                      <a:r>
                        <a:rPr sz="1950" spc="10">
                          <a:latin typeface="微软雅黑"/>
                          <a:cs typeface="微软雅黑"/>
                        </a:rPr>
                        <a:t>19</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270" algn="ctr">
                        <a:lnSpc>
                          <a:spcPct val="100000"/>
                        </a:lnSpc>
                        <a:spcBef>
                          <a:spcPts val="1405"/>
                        </a:spcBef>
                      </a:pPr>
                      <a:r>
                        <a:rPr sz="1950" spc="25">
                          <a:latin typeface="微软雅黑"/>
                          <a:cs typeface="微软雅黑"/>
                        </a:rPr>
                        <a:t>磷酸瑞格列汀片</a:t>
                      </a:r>
                      <a:endParaRPr sz="1950">
                        <a:latin typeface="微软雅黑"/>
                        <a:cs typeface="微软雅黑"/>
                      </a:endParaRPr>
                    </a:p>
                  </a:txBody>
                  <a:tcPr marL="0" marR="0" marT="1784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45"/>
                        </a:spcBef>
                      </a:pPr>
                      <a:r>
                        <a:rPr sz="1950" spc="25">
                          <a:latin typeface="微软雅黑"/>
                          <a:cs typeface="微软雅黑"/>
                        </a:rPr>
                        <a:t>江苏恒瑞</a:t>
                      </a:r>
                      <a:endParaRPr sz="1950">
                        <a:latin typeface="微软雅黑"/>
                        <a:cs typeface="微软雅黑"/>
                      </a:endParaRPr>
                    </a:p>
                  </a:txBody>
                  <a:tcPr marL="0" marR="0" marT="19621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7047">
                <a:tc>
                  <a:txBody>
                    <a:bodyPr vert="horz" wrap="square"/>
                    <a:lstStyle/>
                    <a:p>
                      <a:pPr marL="1270" algn="ctr">
                        <a:lnSpc>
                          <a:spcPct val="100000"/>
                        </a:lnSpc>
                        <a:spcBef>
                          <a:spcPts val="1435"/>
                        </a:spcBef>
                      </a:pPr>
                      <a:r>
                        <a:rPr sz="1950" spc="10">
                          <a:latin typeface="微软雅黑"/>
                          <a:cs typeface="微软雅黑"/>
                        </a:rPr>
                        <a:t>20</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5"/>
                        </a:spcBef>
                      </a:pPr>
                      <a:r>
                        <a:rPr sz="1950" spc="25">
                          <a:latin typeface="微软雅黑"/>
                          <a:cs typeface="微软雅黑"/>
                        </a:rPr>
                        <a:t>芦曲泊帕片</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5"/>
                        </a:spcBef>
                      </a:pPr>
                      <a:r>
                        <a:rPr sz="1950" spc="25">
                          <a:latin typeface="微软雅黑"/>
                          <a:cs typeface="微软雅黑"/>
                        </a:rPr>
                        <a:t>苏州亿腾药品</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42">
                <a:tc>
                  <a:txBody>
                    <a:bodyPr vert="horz" wrap="square"/>
                    <a:lstStyle/>
                    <a:p>
                      <a:pPr marL="1270" algn="ctr">
                        <a:lnSpc>
                          <a:spcPct val="100000"/>
                        </a:lnSpc>
                        <a:spcBef>
                          <a:spcPts val="1435"/>
                        </a:spcBef>
                      </a:pPr>
                      <a:r>
                        <a:rPr sz="1950" spc="10">
                          <a:latin typeface="微软雅黑"/>
                          <a:cs typeface="微软雅黑"/>
                        </a:rPr>
                        <a:t>21</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942340" marR="53975" indent="-880110">
                        <a:lnSpc>
                          <a:spcPct val="101499"/>
                        </a:lnSpc>
                        <a:spcBef>
                          <a:spcPts val="310"/>
                        </a:spcBef>
                      </a:pPr>
                      <a:r>
                        <a:rPr sz="1950">
                          <a:latin typeface="微软雅黑"/>
                          <a:cs typeface="微软雅黑"/>
                        </a:rPr>
                        <a:t>拓培非格司亭注射 </a:t>
                      </a:r>
                      <a:r>
                        <a:rPr sz="1950" spc="25">
                          <a:latin typeface="微软雅黑"/>
                          <a:cs typeface="微软雅黑"/>
                        </a:rPr>
                        <a:t>液</a:t>
                      </a:r>
                      <a:endParaRPr sz="1950">
                        <a:latin typeface="微软雅黑"/>
                        <a:cs typeface="微软雅黑"/>
                      </a:endParaRPr>
                    </a:p>
                  </a:txBody>
                  <a:tcPr marL="0" marR="0" marT="393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5"/>
                        </a:spcBef>
                      </a:pPr>
                      <a:r>
                        <a:rPr sz="1950" spc="25">
                          <a:latin typeface="微软雅黑"/>
                          <a:cs typeface="微软雅黑"/>
                        </a:rPr>
                        <a:t>特宝生物</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7047">
                <a:tc>
                  <a:txBody>
                    <a:bodyPr vert="horz" wrap="square"/>
                    <a:lstStyle/>
                    <a:p>
                      <a:pPr marL="1270" algn="ctr">
                        <a:lnSpc>
                          <a:spcPct val="100000"/>
                        </a:lnSpc>
                        <a:spcBef>
                          <a:spcPts val="1435"/>
                        </a:spcBef>
                      </a:pPr>
                      <a:r>
                        <a:rPr sz="1950" spc="10">
                          <a:latin typeface="微软雅黑"/>
                          <a:cs typeface="微软雅黑"/>
                        </a:rPr>
                        <a:t>22</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5"/>
                        </a:spcBef>
                      </a:pPr>
                      <a:r>
                        <a:rPr sz="1950" spc="25">
                          <a:latin typeface="微软雅黑"/>
                          <a:cs typeface="微软雅黑"/>
                        </a:rPr>
                        <a:t>培莫沙肽注射液</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5"/>
                        </a:spcBef>
                      </a:pPr>
                      <a:r>
                        <a:rPr sz="1950" spc="25">
                          <a:latin typeface="微软雅黑"/>
                          <a:cs typeface="微软雅黑"/>
                        </a:rPr>
                        <a:t>豪森药业</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r h="676932">
                <a:tc>
                  <a:txBody>
                    <a:bodyPr vert="horz" wrap="square"/>
                    <a:lstStyle/>
                    <a:p>
                      <a:pPr marL="1270" algn="ctr">
                        <a:lnSpc>
                          <a:spcPct val="100000"/>
                        </a:lnSpc>
                        <a:spcBef>
                          <a:spcPts val="1435"/>
                        </a:spcBef>
                      </a:pPr>
                      <a:r>
                        <a:rPr sz="1950" spc="10">
                          <a:latin typeface="微软雅黑"/>
                          <a:cs typeface="微软雅黑"/>
                        </a:rPr>
                        <a:t>23</a:t>
                      </a:r>
                      <a:endParaRPr sz="1950">
                        <a:latin typeface="微软雅黑"/>
                        <a:cs typeface="微软雅黑"/>
                      </a:endParaRPr>
                    </a:p>
                  </a:txBody>
                  <a:tcPr marL="0" marR="0" marT="1822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635" algn="ctr">
                        <a:lnSpc>
                          <a:spcPct val="100000"/>
                        </a:lnSpc>
                        <a:spcBef>
                          <a:spcPts val="1535"/>
                        </a:spcBef>
                      </a:pPr>
                      <a:r>
                        <a:rPr sz="1950" spc="25">
                          <a:latin typeface="微软雅黑"/>
                          <a:cs typeface="微软雅黑"/>
                        </a:rPr>
                        <a:t>盐酸替洛利生片</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c>
                  <a:txBody>
                    <a:bodyPr vert="horz" wrap="square"/>
                    <a:lstStyle/>
                    <a:p>
                      <a:pPr marL="1905" algn="ctr">
                        <a:lnSpc>
                          <a:spcPct val="100000"/>
                        </a:lnSpc>
                        <a:spcBef>
                          <a:spcPts val="1535"/>
                        </a:spcBef>
                      </a:pPr>
                      <a:r>
                        <a:rPr sz="1950" spc="25">
                          <a:latin typeface="微软雅黑"/>
                          <a:cs typeface="微软雅黑"/>
                        </a:rPr>
                        <a:t>法国培奥</a:t>
                      </a:r>
                      <a:endParaRPr sz="1950">
                        <a:latin typeface="微软雅黑"/>
                        <a:cs typeface="微软雅黑"/>
                      </a:endParaRPr>
                    </a:p>
                  </a:txBody>
                  <a:tcPr marL="0" marR="0" marT="19494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AE2F3"/>
                    </a:solidFill>
                  </a:tcPr>
                </a:tc>
              </a:tr>
            </a:tbl>
          </a:graphicData>
        </a:graphic>
      </p:graphicFrame>
      <p:sp>
        <p:nvSpPr>
          <p:cNvPr id="61" name="object 61"/>
          <p:cNvSpPr txBox="1"/>
          <p:nvPr/>
        </p:nvSpPr>
        <p:spPr>
          <a:xfrm>
            <a:off x="926161" y="10470834"/>
            <a:ext cx="2372995" cy="252095"/>
          </a:xfrm>
          <a:prstGeom prst="rect">
            <a:avLst/>
          </a:prstGeom>
        </p:spPr>
        <p:txBody>
          <a:bodyPr vert="horz" wrap="square" lIns="0" tIns="17145" rIns="0" bIns="0" rtlCol="0">
            <a:spAutoFit/>
          </a:bodyPr>
          <a:lstStyle/>
          <a:p>
            <a:pPr marL="12700">
              <a:lnSpc>
                <a:spcPct val="100000"/>
              </a:lnSpc>
              <a:spcBef>
                <a:spcPts val="135"/>
              </a:spcBef>
            </a:pPr>
            <a:r>
              <a:rPr sz="1450" spc="10">
                <a:solidFill>
                  <a:srgbClr val="5E5E5E"/>
                </a:solidFill>
                <a:latin typeface="微软雅黑"/>
                <a:cs typeface="微软雅黑"/>
              </a:rPr>
              <a:t>*</a:t>
            </a:r>
            <a:r>
              <a:rPr sz="1450" spc="30">
                <a:solidFill>
                  <a:srgbClr val="5E5E5E"/>
                </a:solidFill>
                <a:latin typeface="微软雅黑"/>
                <a:cs typeface="微软雅黑"/>
              </a:rPr>
              <a:t>以批准文号的获批时间统计</a:t>
            </a:r>
            <a:endParaRPr sz="1450">
              <a:latin typeface="微软雅黑"/>
              <a:cs typeface="微软雅黑"/>
            </a:endParaRPr>
          </a:p>
        </p:txBody>
      </p:sp>
      <p:sp>
        <p:nvSpPr>
          <p:cNvPr id="62" name="object 62"/>
          <p:cNvSpPr txBox="1"/>
          <p:nvPr/>
        </p:nvSpPr>
        <p:spPr>
          <a:xfrm>
            <a:off x="14382598" y="1395350"/>
            <a:ext cx="4050029" cy="786765"/>
          </a:xfrm>
          <a:prstGeom prst="rect">
            <a:avLst/>
          </a:prstGeom>
          <a:ln w="15706">
            <a:solidFill>
              <a:srgbClr val="000000"/>
            </a:solidFill>
          </a:ln>
        </p:spPr>
        <p:txBody>
          <a:bodyPr vert="horz" wrap="square" lIns="0" tIns="36830" rIns="0" bIns="0" rtlCol="0">
            <a:spAutoFit/>
          </a:bodyPr>
          <a:lstStyle/>
          <a:p>
            <a:pPr marL="74930" marR="13335">
              <a:lnSpc>
                <a:spcPts val="2770"/>
              </a:lnSpc>
              <a:spcBef>
                <a:spcPts val="290"/>
              </a:spcBef>
            </a:pPr>
            <a:r>
              <a:rPr sz="2400" i="1" spc="335">
                <a:solidFill>
                  <a:srgbClr val="C00000"/>
                </a:solidFill>
                <a:latin typeface="微软雅黑"/>
                <a:cs typeface="微软雅黑"/>
              </a:rPr>
              <a:t>成功</a:t>
            </a:r>
            <a:r>
              <a:rPr sz="2400" i="1" spc="345">
                <a:solidFill>
                  <a:srgbClr val="C00000"/>
                </a:solidFill>
                <a:latin typeface="微软雅黑"/>
                <a:cs typeface="微软雅黑"/>
              </a:rPr>
              <a:t>率</a:t>
            </a:r>
            <a:r>
              <a:rPr sz="2400" i="1" spc="335">
                <a:solidFill>
                  <a:srgbClr val="C00000"/>
                </a:solidFill>
                <a:latin typeface="微软雅黑"/>
                <a:cs typeface="微软雅黑"/>
              </a:rPr>
              <a:t>比平</a:t>
            </a:r>
            <a:r>
              <a:rPr sz="2400" i="1" spc="345">
                <a:solidFill>
                  <a:srgbClr val="C00000"/>
                </a:solidFill>
                <a:latin typeface="微软雅黑"/>
                <a:cs typeface="微软雅黑"/>
              </a:rPr>
              <a:t>均</a:t>
            </a:r>
            <a:r>
              <a:rPr sz="2400" i="1" spc="-95">
                <a:solidFill>
                  <a:srgbClr val="C00000"/>
                </a:solidFill>
                <a:latin typeface="微软雅黑"/>
                <a:cs typeface="微软雅黑"/>
              </a:rPr>
              <a:t>高</a:t>
            </a:r>
            <a:r>
              <a:rPr sz="2400" i="1" spc="-290">
                <a:solidFill>
                  <a:srgbClr val="C00000"/>
                </a:solidFill>
                <a:latin typeface="微软雅黑"/>
                <a:cs typeface="微软雅黑"/>
              </a:rPr>
              <a:t> </a:t>
            </a:r>
            <a:r>
              <a:rPr sz="2400" i="1" spc="-50">
                <a:solidFill>
                  <a:srgbClr val="C00000"/>
                </a:solidFill>
                <a:latin typeface="微软雅黑"/>
                <a:cs typeface="微软雅黑"/>
              </a:rPr>
              <a:t>7.4</a:t>
            </a:r>
            <a:r>
              <a:rPr sz="2400" i="1" spc="-295">
                <a:solidFill>
                  <a:srgbClr val="C00000"/>
                </a:solidFill>
                <a:latin typeface="微软雅黑"/>
                <a:cs typeface="微软雅黑"/>
              </a:rPr>
              <a:t> </a:t>
            </a:r>
            <a:r>
              <a:rPr sz="2400" i="1" spc="335">
                <a:solidFill>
                  <a:srgbClr val="C00000"/>
                </a:solidFill>
                <a:latin typeface="微软雅黑"/>
                <a:cs typeface="微软雅黑"/>
              </a:rPr>
              <a:t>个百</a:t>
            </a:r>
            <a:r>
              <a:rPr sz="2400" i="1" spc="-95">
                <a:solidFill>
                  <a:srgbClr val="C00000"/>
                </a:solidFill>
                <a:latin typeface="微软雅黑"/>
                <a:cs typeface="微软雅黑"/>
              </a:rPr>
              <a:t>分 点，平均降幅低</a:t>
            </a:r>
            <a:r>
              <a:rPr sz="2400" i="1" spc="-35">
                <a:solidFill>
                  <a:srgbClr val="C00000"/>
                </a:solidFill>
                <a:latin typeface="微软雅黑"/>
                <a:cs typeface="微软雅黑"/>
              </a:rPr>
              <a:t> </a:t>
            </a:r>
            <a:r>
              <a:rPr sz="2400" i="1" spc="-50">
                <a:solidFill>
                  <a:srgbClr val="C00000"/>
                </a:solidFill>
                <a:latin typeface="微软雅黑"/>
                <a:cs typeface="微软雅黑"/>
              </a:rPr>
              <a:t>4.4</a:t>
            </a:r>
            <a:r>
              <a:rPr sz="2400" i="1" spc="-60">
                <a:solidFill>
                  <a:srgbClr val="C00000"/>
                </a:solidFill>
                <a:latin typeface="微软雅黑"/>
                <a:cs typeface="微软雅黑"/>
              </a:rPr>
              <a:t> </a:t>
            </a:r>
            <a:r>
              <a:rPr sz="2400" i="1" spc="-95">
                <a:solidFill>
                  <a:srgbClr val="C00000"/>
                </a:solidFill>
                <a:latin typeface="微软雅黑"/>
                <a:cs typeface="微软雅黑"/>
              </a:rPr>
              <a:t>个百分点</a:t>
            </a:r>
            <a:endParaRPr sz="2400">
              <a:latin typeface="微软雅黑"/>
              <a:cs typeface="微软雅黑"/>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60135"/>
            <a:ext cx="13593445" cy="1232535"/>
          </a:xfrm>
          <a:prstGeom prst="rect">
            <a:avLst/>
          </a:prstGeom>
        </p:spPr>
        <p:txBody>
          <a:bodyPr vert="horz" wrap="square" lIns="0" tIns="13970" rIns="0" bIns="0" rtlCol="0">
            <a:spAutoFit/>
          </a:bodyPr>
          <a:lstStyle/>
          <a:p>
            <a:pPr marL="12700">
              <a:lnSpc>
                <a:spcPct val="100000"/>
              </a:lnSpc>
              <a:spcBef>
                <a:spcPts val="110"/>
              </a:spcBef>
            </a:pPr>
            <a:r>
              <a:rPr sz="3950" spc="5">
                <a:solidFill>
                  <a:srgbClr val="000000"/>
                </a:solidFill>
              </a:rPr>
              <a:t>16</a:t>
            </a:r>
            <a:r>
              <a:rPr sz="3950" spc="-10">
                <a:solidFill>
                  <a:srgbClr val="000000"/>
                </a:solidFill>
              </a:rPr>
              <a:t> </a:t>
            </a:r>
            <a:r>
              <a:rPr sz="3950">
                <a:solidFill>
                  <a:srgbClr val="000000"/>
                </a:solidFill>
              </a:rPr>
              <a:t>个目录外非独家药品竞价成功准入，总</a:t>
            </a:r>
            <a:r>
              <a:rPr sz="3950" spc="5">
                <a:solidFill>
                  <a:srgbClr val="000000"/>
                </a:solidFill>
              </a:rPr>
              <a:t>体</a:t>
            </a:r>
            <a:r>
              <a:rPr sz="3950">
                <a:solidFill>
                  <a:srgbClr val="000000"/>
                </a:solidFill>
              </a:rPr>
              <a:t>成功率</a:t>
            </a:r>
            <a:r>
              <a:rPr sz="3950" spc="5">
                <a:solidFill>
                  <a:srgbClr val="000000"/>
                </a:solidFill>
              </a:rPr>
              <a:t>为</a:t>
            </a:r>
            <a:r>
              <a:rPr sz="3950">
                <a:solidFill>
                  <a:srgbClr val="000000"/>
                </a:solidFill>
              </a:rPr>
              <a:t> </a:t>
            </a:r>
            <a:r>
              <a:rPr sz="3950" spc="5">
                <a:solidFill>
                  <a:srgbClr val="000000"/>
                </a:solidFill>
              </a:rPr>
              <a:t>44%，</a:t>
            </a:r>
            <a:endParaRPr sz="3950"/>
          </a:p>
          <a:p>
            <a:pPr marL="12700">
              <a:lnSpc>
                <a:spcPct val="100000"/>
              </a:lnSpc>
              <a:spcBef>
                <a:spcPts val="10"/>
              </a:spcBef>
            </a:pPr>
            <a:r>
              <a:rPr sz="3950" spc="5">
                <a:solidFill>
                  <a:srgbClr val="000000"/>
                </a:solidFill>
              </a:rPr>
              <a:t>平均价格降幅为</a:t>
            </a:r>
            <a:r>
              <a:rPr sz="3950" spc="-10">
                <a:solidFill>
                  <a:srgbClr val="000000"/>
                </a:solidFill>
              </a:rPr>
              <a:t> </a:t>
            </a:r>
            <a:r>
              <a:rPr sz="3950" spc="5">
                <a:solidFill>
                  <a:srgbClr val="000000"/>
                </a:solidFill>
              </a:rPr>
              <a:t>65%</a:t>
            </a:r>
            <a:endParaRPr sz="3950"/>
          </a:p>
        </p:txBody>
      </p:sp>
      <p:sp>
        <p:nvSpPr>
          <p:cNvPr id="3" name="object 3"/>
          <p:cNvSpPr/>
          <p:nvPr/>
        </p:nvSpPr>
        <p:spPr>
          <a:xfrm>
            <a:off x="6282" y="1765391"/>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1791AB"/>
          </a:solidFill>
        </p:spPr>
        <p:txBody>
          <a:bodyPr wrap="square" lIns="0" tIns="0" rIns="0" bIns="0" rtlCol="0"/>
          <a:lstStyle/>
          <a:p/>
        </p:txBody>
      </p:sp>
      <p:sp>
        <p:nvSpPr>
          <p:cNvPr id="4" name="object 4"/>
          <p:cNvSpPr txBox="1"/>
          <p:nvPr/>
        </p:nvSpPr>
        <p:spPr>
          <a:xfrm>
            <a:off x="172257" y="1826825"/>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b="1" spc="20">
                <a:solidFill>
                  <a:srgbClr val="FFFFFF"/>
                </a:solidFill>
                <a:latin typeface="微软雅黑"/>
                <a:cs typeface="微软雅黑"/>
              </a:rPr>
              <a:t>目录 外药 品准 </a:t>
            </a:r>
            <a:r>
              <a:rPr sz="1950" b="1" spc="25">
                <a:solidFill>
                  <a:srgbClr val="FFFFFF"/>
                </a:solidFill>
                <a:latin typeface="微软雅黑"/>
                <a:cs typeface="微软雅黑"/>
              </a:rPr>
              <a:t>入</a:t>
            </a:r>
            <a:endParaRPr sz="1950">
              <a:latin typeface="微软雅黑"/>
              <a:cs typeface="微软雅黑"/>
            </a:endParaRPr>
          </a:p>
        </p:txBody>
      </p:sp>
      <p:sp>
        <p:nvSpPr>
          <p:cNvPr id="5" name="object 5"/>
          <p:cNvSpPr/>
          <p:nvPr/>
        </p:nvSpPr>
        <p:spPr>
          <a:xfrm>
            <a:off x="6282" y="3222938"/>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79C2C6"/>
          </a:solidFill>
        </p:spPr>
        <p:txBody>
          <a:bodyPr wrap="square" lIns="0" tIns="0" rIns="0" bIns="0" rtlCol="0"/>
          <a:lstStyle/>
          <a:p/>
        </p:txBody>
      </p:sp>
      <p:sp>
        <p:nvSpPr>
          <p:cNvPr id="6" name="object 6"/>
          <p:cNvSpPr txBox="1"/>
          <p:nvPr/>
        </p:nvSpPr>
        <p:spPr>
          <a:xfrm>
            <a:off x="172257" y="3284896"/>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spc="20">
                <a:latin typeface="微软雅黑"/>
                <a:cs typeface="微软雅黑"/>
              </a:rPr>
              <a:t>目录 内药 </a:t>
            </a:r>
            <a:r>
              <a:rPr sz="1950" spc="15">
                <a:latin typeface="微软雅黑"/>
                <a:cs typeface="微软雅黑"/>
              </a:rPr>
              <a:t>品准 </a:t>
            </a:r>
            <a:r>
              <a:rPr sz="1950" spc="25">
                <a:latin typeface="微软雅黑"/>
                <a:cs typeface="微软雅黑"/>
              </a:rPr>
              <a:t>入</a:t>
            </a:r>
            <a:endParaRPr sz="1950">
              <a:latin typeface="微软雅黑"/>
              <a:cs typeface="微软雅黑"/>
            </a:endParaRPr>
          </a:p>
        </p:txBody>
      </p:sp>
      <p:sp>
        <p:nvSpPr>
          <p:cNvPr id="7" name="object 7"/>
          <p:cNvSpPr txBox="1"/>
          <p:nvPr/>
        </p:nvSpPr>
        <p:spPr>
          <a:xfrm>
            <a:off x="2152395" y="1705079"/>
            <a:ext cx="16758286" cy="857250"/>
          </a:xfrm>
          <a:prstGeom prst="rect">
            <a:avLst/>
          </a:prstGeom>
          <a:solidFill>
            <a:srgbClr val="D5DCE4"/>
          </a:solidFill>
        </p:spPr>
        <p:txBody>
          <a:bodyPr vert="horz" wrap="square" lIns="0" tIns="240665" rIns="0" bIns="0" rtlCol="0">
            <a:spAutoFit/>
          </a:bodyPr>
          <a:lstStyle/>
          <a:p>
            <a:pPr marL="407034">
              <a:lnSpc>
                <a:spcPct val="100000"/>
              </a:lnSpc>
              <a:spcBef>
                <a:spcPts val="1895"/>
              </a:spcBef>
            </a:pPr>
            <a:r>
              <a:rPr sz="2300" b="1">
                <a:latin typeface="微软雅黑"/>
                <a:cs typeface="微软雅黑"/>
              </a:rPr>
              <a:t>2023</a:t>
            </a:r>
            <a:r>
              <a:rPr sz="2300" b="1" spc="-5">
                <a:latin typeface="微软雅黑"/>
                <a:cs typeface="微软雅黑"/>
              </a:rPr>
              <a:t> </a:t>
            </a:r>
            <a:r>
              <a:rPr sz="2300" b="1">
                <a:latin typeface="微软雅黑"/>
                <a:cs typeface="微软雅黑"/>
              </a:rPr>
              <a:t>版医保目录调整中</a:t>
            </a:r>
            <a:r>
              <a:rPr sz="2300" b="1" spc="5">
                <a:latin typeface="微软雅黑"/>
                <a:cs typeface="微软雅黑"/>
              </a:rPr>
              <a:t>，</a:t>
            </a:r>
            <a:r>
              <a:rPr sz="2300" b="1" spc="35">
                <a:latin typeface="微软雅黑"/>
                <a:cs typeface="微软雅黑"/>
              </a:rPr>
              <a:t> </a:t>
            </a:r>
            <a:r>
              <a:rPr sz="2300" b="1">
                <a:latin typeface="微软雅黑"/>
                <a:cs typeface="微软雅黑"/>
              </a:rPr>
              <a:t>36</a:t>
            </a:r>
            <a:r>
              <a:rPr sz="2300" b="1" spc="-5">
                <a:latin typeface="微软雅黑"/>
                <a:cs typeface="微软雅黑"/>
              </a:rPr>
              <a:t> </a:t>
            </a:r>
            <a:r>
              <a:rPr sz="2300" b="1">
                <a:latin typeface="微软雅黑"/>
                <a:cs typeface="微软雅黑"/>
              </a:rPr>
              <a:t>个目录外非独家药品通过形式审</a:t>
            </a:r>
            <a:r>
              <a:rPr sz="2300" b="1" spc="5">
                <a:latin typeface="微软雅黑"/>
                <a:cs typeface="微软雅黑"/>
              </a:rPr>
              <a:t>查</a:t>
            </a:r>
            <a:r>
              <a:rPr sz="2300" b="1">
                <a:latin typeface="微软雅黑"/>
                <a:cs typeface="微软雅黑"/>
              </a:rPr>
              <a:t>，16</a:t>
            </a:r>
            <a:r>
              <a:rPr sz="2300" b="1" spc="55">
                <a:latin typeface="微软雅黑"/>
                <a:cs typeface="微软雅黑"/>
              </a:rPr>
              <a:t> </a:t>
            </a:r>
            <a:r>
              <a:rPr sz="2300" b="1">
                <a:latin typeface="微软雅黑"/>
                <a:cs typeface="微软雅黑"/>
              </a:rPr>
              <a:t>个成功竞价准入，总体成功率</a:t>
            </a:r>
            <a:r>
              <a:rPr sz="2300" b="1" spc="5">
                <a:latin typeface="微软雅黑"/>
                <a:cs typeface="微软雅黑"/>
              </a:rPr>
              <a:t>为</a:t>
            </a:r>
            <a:r>
              <a:rPr sz="2300" b="1" spc="45">
                <a:latin typeface="微软雅黑"/>
                <a:cs typeface="微软雅黑"/>
              </a:rPr>
              <a:t> </a:t>
            </a:r>
            <a:r>
              <a:rPr sz="2300" b="1" spc="5">
                <a:latin typeface="微软雅黑"/>
                <a:cs typeface="微软雅黑"/>
              </a:rPr>
              <a:t>44%</a:t>
            </a:r>
            <a:endParaRPr sz="2300">
              <a:latin typeface="微软雅黑"/>
              <a:cs typeface="微软雅黑"/>
            </a:endParaRPr>
          </a:p>
        </p:txBody>
      </p:sp>
      <p:sp>
        <p:nvSpPr>
          <p:cNvPr id="8" name="object 8"/>
          <p:cNvSpPr/>
          <p:nvPr/>
        </p:nvSpPr>
        <p:spPr>
          <a:xfrm>
            <a:off x="938610" y="1638484"/>
            <a:ext cx="1036617" cy="1036617"/>
          </a:xfrm>
          <a:prstGeom prst="rect">
            <a:avLst/>
          </a:prstGeom>
          <a:blipFill>
            <a:blip r:embed="rId2"/>
            <a:stretch>
              <a:fillRect/>
            </a:stretch>
          </a:blipFill>
        </p:spPr>
        <p:txBody>
          <a:bodyPr wrap="square" lIns="0" tIns="0" rIns="0" bIns="0" rtlCol="0"/>
          <a:lstStyle/>
          <a:p/>
        </p:txBody>
      </p:sp>
      <p:sp>
        <p:nvSpPr>
          <p:cNvPr id="9" name="object 9"/>
          <p:cNvSpPr txBox="1"/>
          <p:nvPr/>
        </p:nvSpPr>
        <p:spPr>
          <a:xfrm>
            <a:off x="987613" y="3709206"/>
            <a:ext cx="858519" cy="2327275"/>
          </a:xfrm>
          <a:prstGeom prst="rect">
            <a:avLst/>
          </a:prstGeom>
          <a:solidFill>
            <a:srgbClr val="D9D9D9"/>
          </a:solidFill>
        </p:spPr>
        <p:txBody>
          <a:bodyPr vert="horz" wrap="square" lIns="0" tIns="2540" rIns="0" bIns="0" rtlCol="0">
            <a:spAutoFit/>
          </a:bodyPr>
          <a:lstStyle/>
          <a:p>
            <a:pPr>
              <a:lnSpc>
                <a:spcPct val="100000"/>
              </a:lnSpc>
              <a:spcBef>
                <a:spcPts val="20"/>
              </a:spcBef>
            </a:pPr>
            <a:endParaRPr sz="3750">
              <a:latin typeface="Times New Roman"/>
              <a:cs typeface="Times New Roman"/>
            </a:endParaRPr>
          </a:p>
          <a:p>
            <a:pPr marL="177800" marR="169545" algn="just">
              <a:lnSpc>
                <a:spcPct val="101499"/>
              </a:lnSpc>
            </a:pPr>
            <a:r>
              <a:rPr sz="1950" b="1" spc="20">
                <a:latin typeface="微软雅黑"/>
                <a:cs typeface="微软雅黑"/>
              </a:rPr>
              <a:t>仅本 土企 业申 </a:t>
            </a:r>
            <a:r>
              <a:rPr sz="1950" b="1" spc="30">
                <a:latin typeface="微软雅黑"/>
                <a:cs typeface="微软雅黑"/>
              </a:rPr>
              <a:t>报</a:t>
            </a:r>
            <a:endParaRPr sz="1950">
              <a:latin typeface="微软雅黑"/>
              <a:cs typeface="微软雅黑"/>
            </a:endParaRPr>
          </a:p>
        </p:txBody>
      </p:sp>
      <p:sp>
        <p:nvSpPr>
          <p:cNvPr id="10" name="object 10"/>
          <p:cNvSpPr txBox="1"/>
          <p:nvPr/>
        </p:nvSpPr>
        <p:spPr>
          <a:xfrm>
            <a:off x="987613" y="6512472"/>
            <a:ext cx="858519" cy="2252980"/>
          </a:xfrm>
          <a:prstGeom prst="rect">
            <a:avLst/>
          </a:prstGeom>
          <a:solidFill>
            <a:srgbClr val="D9D9D9"/>
          </a:solidFill>
        </p:spPr>
        <p:txBody>
          <a:bodyPr vert="horz" wrap="square" lIns="0" tIns="2540" rIns="0" bIns="0" rtlCol="0">
            <a:spAutoFit/>
          </a:bodyPr>
          <a:lstStyle/>
          <a:p>
            <a:pPr>
              <a:lnSpc>
                <a:spcPct val="100000"/>
              </a:lnSpc>
              <a:spcBef>
                <a:spcPts val="20"/>
              </a:spcBef>
            </a:pPr>
            <a:endParaRPr sz="3500">
              <a:latin typeface="Times New Roman"/>
              <a:cs typeface="Times New Roman"/>
            </a:endParaRPr>
          </a:p>
          <a:p>
            <a:pPr marL="177800" marR="168910" algn="just">
              <a:lnSpc>
                <a:spcPct val="101499"/>
              </a:lnSpc>
            </a:pPr>
            <a:r>
              <a:rPr sz="1950" b="1" spc="20">
                <a:latin typeface="微软雅黑"/>
                <a:cs typeface="微软雅黑"/>
              </a:rPr>
              <a:t>含跨 国企 </a:t>
            </a:r>
            <a:r>
              <a:rPr sz="1950" b="1" spc="25">
                <a:latin typeface="微软雅黑"/>
                <a:cs typeface="微软雅黑"/>
              </a:rPr>
              <a:t>业</a:t>
            </a:r>
            <a:r>
              <a:rPr sz="1950" b="1" spc="15">
                <a:latin typeface="微软雅黑"/>
                <a:cs typeface="微软雅黑"/>
              </a:rPr>
              <a:t>申 </a:t>
            </a:r>
            <a:r>
              <a:rPr sz="1950" b="1" spc="25">
                <a:latin typeface="微软雅黑"/>
                <a:cs typeface="微软雅黑"/>
              </a:rPr>
              <a:t>报</a:t>
            </a:r>
            <a:endParaRPr sz="1950">
              <a:latin typeface="微软雅黑"/>
              <a:cs typeface="微软雅黑"/>
            </a:endParaRPr>
          </a:p>
        </p:txBody>
      </p:sp>
      <p:sp>
        <p:nvSpPr>
          <p:cNvPr id="11" name="object 11"/>
          <p:cNvSpPr/>
          <p:nvPr/>
        </p:nvSpPr>
        <p:spPr>
          <a:xfrm>
            <a:off x="4907703" y="3825014"/>
            <a:ext cx="1098550" cy="1931670"/>
          </a:xfrm>
          <a:custGeom>
            <a:rect l="l" t="t" r="r" b="b"/>
            <a:pathLst>
              <a:path w="1098550" h="1931670">
                <a:moveTo>
                  <a:pt x="0" y="0"/>
                </a:moveTo>
                <a:lnTo>
                  <a:pt x="0" y="1098081"/>
                </a:lnTo>
                <a:lnTo>
                  <a:pt x="715266" y="1931145"/>
                </a:lnTo>
                <a:lnTo>
                  <a:pt x="752775" y="1897428"/>
                </a:lnTo>
                <a:lnTo>
                  <a:pt x="788537" y="1862189"/>
                </a:lnTo>
                <a:lnTo>
                  <a:pt x="822519" y="1825500"/>
                </a:lnTo>
                <a:lnTo>
                  <a:pt x="854689" y="1787429"/>
                </a:lnTo>
                <a:lnTo>
                  <a:pt x="885016" y="1748047"/>
                </a:lnTo>
                <a:lnTo>
                  <a:pt x="913466" y="1707424"/>
                </a:lnTo>
                <a:lnTo>
                  <a:pt x="940009" y="1665628"/>
                </a:lnTo>
                <a:lnTo>
                  <a:pt x="964612" y="1622731"/>
                </a:lnTo>
                <a:lnTo>
                  <a:pt x="987243" y="1578801"/>
                </a:lnTo>
                <a:lnTo>
                  <a:pt x="1007871" y="1533908"/>
                </a:lnTo>
                <a:lnTo>
                  <a:pt x="1026463" y="1488123"/>
                </a:lnTo>
                <a:lnTo>
                  <a:pt x="1042987" y="1441515"/>
                </a:lnTo>
                <a:lnTo>
                  <a:pt x="1057412" y="1394154"/>
                </a:lnTo>
                <a:lnTo>
                  <a:pt x="1069706" y="1346110"/>
                </a:lnTo>
                <a:lnTo>
                  <a:pt x="1079836" y="1297452"/>
                </a:lnTo>
                <a:lnTo>
                  <a:pt x="1087770" y="1248250"/>
                </a:lnTo>
                <a:lnTo>
                  <a:pt x="1093477" y="1198575"/>
                </a:lnTo>
                <a:lnTo>
                  <a:pt x="1096925" y="1148495"/>
                </a:lnTo>
                <a:lnTo>
                  <a:pt x="1098081" y="1098081"/>
                </a:lnTo>
                <a:lnTo>
                  <a:pt x="1097067" y="1050447"/>
                </a:lnTo>
                <a:lnTo>
                  <a:pt x="1094051" y="1003332"/>
                </a:lnTo>
                <a:lnTo>
                  <a:pt x="1089075" y="956776"/>
                </a:lnTo>
                <a:lnTo>
                  <a:pt x="1082179" y="910821"/>
                </a:lnTo>
                <a:lnTo>
                  <a:pt x="1073406" y="865508"/>
                </a:lnTo>
                <a:lnTo>
                  <a:pt x="1062796" y="820878"/>
                </a:lnTo>
                <a:lnTo>
                  <a:pt x="1050390" y="776973"/>
                </a:lnTo>
                <a:lnTo>
                  <a:pt x="1036230" y="733834"/>
                </a:lnTo>
                <a:lnTo>
                  <a:pt x="1020357" y="691501"/>
                </a:lnTo>
                <a:lnTo>
                  <a:pt x="1002812" y="650016"/>
                </a:lnTo>
                <a:lnTo>
                  <a:pt x="983637" y="609421"/>
                </a:lnTo>
                <a:lnTo>
                  <a:pt x="962872" y="569756"/>
                </a:lnTo>
                <a:lnTo>
                  <a:pt x="940558" y="531062"/>
                </a:lnTo>
                <a:lnTo>
                  <a:pt x="916737" y="493382"/>
                </a:lnTo>
                <a:lnTo>
                  <a:pt x="891451" y="456755"/>
                </a:lnTo>
                <a:lnTo>
                  <a:pt x="864739" y="421224"/>
                </a:lnTo>
                <a:lnTo>
                  <a:pt x="836644" y="386829"/>
                </a:lnTo>
                <a:lnTo>
                  <a:pt x="807207" y="353611"/>
                </a:lnTo>
                <a:lnTo>
                  <a:pt x="776468" y="321613"/>
                </a:lnTo>
                <a:lnTo>
                  <a:pt x="744469" y="290874"/>
                </a:lnTo>
                <a:lnTo>
                  <a:pt x="711252" y="261437"/>
                </a:lnTo>
                <a:lnTo>
                  <a:pt x="676857" y="233342"/>
                </a:lnTo>
                <a:lnTo>
                  <a:pt x="641326" y="206630"/>
                </a:lnTo>
                <a:lnTo>
                  <a:pt x="604699" y="181344"/>
                </a:lnTo>
                <a:lnTo>
                  <a:pt x="567019" y="157523"/>
                </a:lnTo>
                <a:lnTo>
                  <a:pt x="528325" y="135209"/>
                </a:lnTo>
                <a:lnTo>
                  <a:pt x="488660" y="114444"/>
                </a:lnTo>
                <a:lnTo>
                  <a:pt x="448065" y="95268"/>
                </a:lnTo>
                <a:lnTo>
                  <a:pt x="406580" y="77723"/>
                </a:lnTo>
                <a:lnTo>
                  <a:pt x="364247" y="61850"/>
                </a:lnTo>
                <a:lnTo>
                  <a:pt x="321108" y="47690"/>
                </a:lnTo>
                <a:lnTo>
                  <a:pt x="277202" y="35285"/>
                </a:lnTo>
                <a:lnTo>
                  <a:pt x="232573" y="24675"/>
                </a:lnTo>
                <a:lnTo>
                  <a:pt x="187260" y="15902"/>
                </a:lnTo>
                <a:lnTo>
                  <a:pt x="141305" y="9006"/>
                </a:lnTo>
                <a:lnTo>
                  <a:pt x="94749" y="4030"/>
                </a:lnTo>
                <a:lnTo>
                  <a:pt x="47633" y="1014"/>
                </a:lnTo>
                <a:lnTo>
                  <a:pt x="0" y="0"/>
                </a:lnTo>
                <a:close/>
              </a:path>
            </a:pathLst>
          </a:custGeom>
          <a:solidFill>
            <a:srgbClr val="00B4CC"/>
          </a:solidFill>
        </p:spPr>
        <p:txBody>
          <a:bodyPr wrap="square" lIns="0" tIns="0" rIns="0" bIns="0" rtlCol="0"/>
          <a:lstStyle/>
          <a:p/>
        </p:txBody>
      </p:sp>
      <p:sp>
        <p:nvSpPr>
          <p:cNvPr id="12" name="object 12"/>
          <p:cNvSpPr/>
          <p:nvPr/>
        </p:nvSpPr>
        <p:spPr>
          <a:xfrm>
            <a:off x="4907703" y="3825014"/>
            <a:ext cx="1098550" cy="1931670"/>
          </a:xfrm>
          <a:custGeom>
            <a:rect l="l" t="t" r="r" b="b"/>
            <a:pathLst>
              <a:path w="1098550" h="1931670">
                <a:moveTo>
                  <a:pt x="0" y="0"/>
                </a:moveTo>
                <a:lnTo>
                  <a:pt x="47633" y="1014"/>
                </a:lnTo>
                <a:lnTo>
                  <a:pt x="94749" y="4030"/>
                </a:lnTo>
                <a:lnTo>
                  <a:pt x="141305" y="9006"/>
                </a:lnTo>
                <a:lnTo>
                  <a:pt x="187260" y="15902"/>
                </a:lnTo>
                <a:lnTo>
                  <a:pt x="232573" y="24675"/>
                </a:lnTo>
                <a:lnTo>
                  <a:pt x="277202" y="35285"/>
                </a:lnTo>
                <a:lnTo>
                  <a:pt x="321108" y="47690"/>
                </a:lnTo>
                <a:lnTo>
                  <a:pt x="364247" y="61850"/>
                </a:lnTo>
                <a:lnTo>
                  <a:pt x="406580" y="77723"/>
                </a:lnTo>
                <a:lnTo>
                  <a:pt x="448065" y="95268"/>
                </a:lnTo>
                <a:lnTo>
                  <a:pt x="488660" y="114444"/>
                </a:lnTo>
                <a:lnTo>
                  <a:pt x="528325" y="135209"/>
                </a:lnTo>
                <a:lnTo>
                  <a:pt x="567019" y="157523"/>
                </a:lnTo>
                <a:lnTo>
                  <a:pt x="604699" y="181344"/>
                </a:lnTo>
                <a:lnTo>
                  <a:pt x="641326" y="206630"/>
                </a:lnTo>
                <a:lnTo>
                  <a:pt x="676857" y="233342"/>
                </a:lnTo>
                <a:lnTo>
                  <a:pt x="711252" y="261437"/>
                </a:lnTo>
                <a:lnTo>
                  <a:pt x="744469" y="290874"/>
                </a:lnTo>
                <a:lnTo>
                  <a:pt x="776468" y="321613"/>
                </a:lnTo>
                <a:lnTo>
                  <a:pt x="807207" y="353611"/>
                </a:lnTo>
                <a:lnTo>
                  <a:pt x="836644" y="386829"/>
                </a:lnTo>
                <a:lnTo>
                  <a:pt x="864739" y="421224"/>
                </a:lnTo>
                <a:lnTo>
                  <a:pt x="891451" y="456755"/>
                </a:lnTo>
                <a:lnTo>
                  <a:pt x="916737" y="493382"/>
                </a:lnTo>
                <a:lnTo>
                  <a:pt x="940558" y="531062"/>
                </a:lnTo>
                <a:lnTo>
                  <a:pt x="962872" y="569756"/>
                </a:lnTo>
                <a:lnTo>
                  <a:pt x="983637" y="609421"/>
                </a:lnTo>
                <a:lnTo>
                  <a:pt x="1002812" y="650016"/>
                </a:lnTo>
                <a:lnTo>
                  <a:pt x="1020357" y="691501"/>
                </a:lnTo>
                <a:lnTo>
                  <a:pt x="1036230" y="733834"/>
                </a:lnTo>
                <a:lnTo>
                  <a:pt x="1050390" y="776973"/>
                </a:lnTo>
                <a:lnTo>
                  <a:pt x="1062796" y="820878"/>
                </a:lnTo>
                <a:lnTo>
                  <a:pt x="1073406" y="865508"/>
                </a:lnTo>
                <a:lnTo>
                  <a:pt x="1082179" y="910821"/>
                </a:lnTo>
                <a:lnTo>
                  <a:pt x="1089075" y="956776"/>
                </a:lnTo>
                <a:lnTo>
                  <a:pt x="1094051" y="1003332"/>
                </a:lnTo>
                <a:lnTo>
                  <a:pt x="1097067" y="1050447"/>
                </a:lnTo>
                <a:lnTo>
                  <a:pt x="1098081" y="1098081"/>
                </a:lnTo>
                <a:lnTo>
                  <a:pt x="1096925" y="1148495"/>
                </a:lnTo>
                <a:lnTo>
                  <a:pt x="1093477" y="1198575"/>
                </a:lnTo>
                <a:lnTo>
                  <a:pt x="1087770" y="1248250"/>
                </a:lnTo>
                <a:lnTo>
                  <a:pt x="1079836" y="1297452"/>
                </a:lnTo>
                <a:lnTo>
                  <a:pt x="1069706" y="1346110"/>
                </a:lnTo>
                <a:lnTo>
                  <a:pt x="1057412" y="1394154"/>
                </a:lnTo>
                <a:lnTo>
                  <a:pt x="1042987" y="1441515"/>
                </a:lnTo>
                <a:lnTo>
                  <a:pt x="1026463" y="1488123"/>
                </a:lnTo>
                <a:lnTo>
                  <a:pt x="1007871" y="1533908"/>
                </a:lnTo>
                <a:lnTo>
                  <a:pt x="987243" y="1578801"/>
                </a:lnTo>
                <a:lnTo>
                  <a:pt x="964612" y="1622731"/>
                </a:lnTo>
                <a:lnTo>
                  <a:pt x="940009" y="1665628"/>
                </a:lnTo>
                <a:lnTo>
                  <a:pt x="913466" y="1707424"/>
                </a:lnTo>
                <a:lnTo>
                  <a:pt x="885016" y="1748047"/>
                </a:lnTo>
                <a:lnTo>
                  <a:pt x="854689" y="1787429"/>
                </a:lnTo>
                <a:lnTo>
                  <a:pt x="822519" y="1825500"/>
                </a:lnTo>
                <a:lnTo>
                  <a:pt x="788537" y="1862189"/>
                </a:lnTo>
                <a:lnTo>
                  <a:pt x="752775" y="1897428"/>
                </a:lnTo>
                <a:lnTo>
                  <a:pt x="715266" y="1931145"/>
                </a:lnTo>
                <a:lnTo>
                  <a:pt x="0" y="1098081"/>
                </a:lnTo>
                <a:lnTo>
                  <a:pt x="0" y="0"/>
                </a:lnTo>
                <a:close/>
              </a:path>
            </a:pathLst>
          </a:custGeom>
          <a:ln w="15706">
            <a:solidFill>
              <a:srgbClr val="FFFFFF"/>
            </a:solidFill>
          </a:ln>
        </p:spPr>
        <p:txBody>
          <a:bodyPr wrap="square" lIns="0" tIns="0" rIns="0" bIns="0" rtlCol="0"/>
          <a:lstStyle/>
          <a:p/>
        </p:txBody>
      </p:sp>
      <p:sp>
        <p:nvSpPr>
          <p:cNvPr id="13" name="object 13"/>
          <p:cNvSpPr/>
          <p:nvPr/>
        </p:nvSpPr>
        <p:spPr>
          <a:xfrm>
            <a:off x="3809672" y="3825014"/>
            <a:ext cx="1813560" cy="2196465"/>
          </a:xfrm>
          <a:custGeom>
            <a:rect l="l" t="t" r="r" b="b"/>
            <a:pathLst>
              <a:path w="1813560" h="2196465">
                <a:moveTo>
                  <a:pt x="1098031" y="0"/>
                </a:moveTo>
                <a:lnTo>
                  <a:pt x="1048944" y="1096"/>
                </a:lnTo>
                <a:lnTo>
                  <a:pt x="1000128" y="4369"/>
                </a:lnTo>
                <a:lnTo>
                  <a:pt x="951650" y="9794"/>
                </a:lnTo>
                <a:lnTo>
                  <a:pt x="903578" y="17347"/>
                </a:lnTo>
                <a:lnTo>
                  <a:pt x="855979" y="27002"/>
                </a:lnTo>
                <a:lnTo>
                  <a:pt x="808921" y="38735"/>
                </a:lnTo>
                <a:lnTo>
                  <a:pt x="762470" y="52521"/>
                </a:lnTo>
                <a:lnTo>
                  <a:pt x="716694" y="68335"/>
                </a:lnTo>
                <a:lnTo>
                  <a:pt x="671661" y="86153"/>
                </a:lnTo>
                <a:lnTo>
                  <a:pt x="627437" y="105951"/>
                </a:lnTo>
                <a:lnTo>
                  <a:pt x="584090" y="127703"/>
                </a:lnTo>
                <a:lnTo>
                  <a:pt x="541688" y="151384"/>
                </a:lnTo>
                <a:lnTo>
                  <a:pt x="500297" y="176970"/>
                </a:lnTo>
                <a:lnTo>
                  <a:pt x="459986" y="204437"/>
                </a:lnTo>
                <a:lnTo>
                  <a:pt x="420821" y="233760"/>
                </a:lnTo>
                <a:lnTo>
                  <a:pt x="382869" y="264913"/>
                </a:lnTo>
                <a:lnTo>
                  <a:pt x="347385" y="296704"/>
                </a:lnTo>
                <a:lnTo>
                  <a:pt x="313598" y="329677"/>
                </a:lnTo>
                <a:lnTo>
                  <a:pt x="281513" y="363773"/>
                </a:lnTo>
                <a:lnTo>
                  <a:pt x="251134" y="398934"/>
                </a:lnTo>
                <a:lnTo>
                  <a:pt x="222466" y="435102"/>
                </a:lnTo>
                <a:lnTo>
                  <a:pt x="195512" y="472220"/>
                </a:lnTo>
                <a:lnTo>
                  <a:pt x="170278" y="510228"/>
                </a:lnTo>
                <a:lnTo>
                  <a:pt x="146768" y="549068"/>
                </a:lnTo>
                <a:lnTo>
                  <a:pt x="124986" y="588684"/>
                </a:lnTo>
                <a:lnTo>
                  <a:pt x="104936" y="629016"/>
                </a:lnTo>
                <a:lnTo>
                  <a:pt x="86623" y="670006"/>
                </a:lnTo>
                <a:lnTo>
                  <a:pt x="70052" y="711596"/>
                </a:lnTo>
                <a:lnTo>
                  <a:pt x="55226" y="753729"/>
                </a:lnTo>
                <a:lnTo>
                  <a:pt x="42151" y="796345"/>
                </a:lnTo>
                <a:lnTo>
                  <a:pt x="30830" y="839388"/>
                </a:lnTo>
                <a:lnTo>
                  <a:pt x="21269" y="882798"/>
                </a:lnTo>
                <a:lnTo>
                  <a:pt x="13470" y="926518"/>
                </a:lnTo>
                <a:lnTo>
                  <a:pt x="7440" y="970490"/>
                </a:lnTo>
                <a:lnTo>
                  <a:pt x="3182" y="1014654"/>
                </a:lnTo>
                <a:lnTo>
                  <a:pt x="700" y="1058955"/>
                </a:lnTo>
                <a:lnTo>
                  <a:pt x="0" y="1103332"/>
                </a:lnTo>
                <a:lnTo>
                  <a:pt x="1084" y="1147729"/>
                </a:lnTo>
                <a:lnTo>
                  <a:pt x="3959" y="1192086"/>
                </a:lnTo>
                <a:lnTo>
                  <a:pt x="8628" y="1236346"/>
                </a:lnTo>
                <a:lnTo>
                  <a:pt x="15096" y="1280451"/>
                </a:lnTo>
                <a:lnTo>
                  <a:pt x="23367" y="1324343"/>
                </a:lnTo>
                <a:lnTo>
                  <a:pt x="33445" y="1367963"/>
                </a:lnTo>
                <a:lnTo>
                  <a:pt x="45335" y="1411253"/>
                </a:lnTo>
                <a:lnTo>
                  <a:pt x="59042" y="1454156"/>
                </a:lnTo>
                <a:lnTo>
                  <a:pt x="74569" y="1496613"/>
                </a:lnTo>
                <a:lnTo>
                  <a:pt x="91921" y="1538566"/>
                </a:lnTo>
                <a:lnTo>
                  <a:pt x="111103" y="1579957"/>
                </a:lnTo>
                <a:lnTo>
                  <a:pt x="132119" y="1620727"/>
                </a:lnTo>
                <a:lnTo>
                  <a:pt x="154974" y="1660819"/>
                </a:lnTo>
                <a:lnTo>
                  <a:pt x="179671" y="1700175"/>
                </a:lnTo>
                <a:lnTo>
                  <a:pt x="206215" y="1738736"/>
                </a:lnTo>
                <a:lnTo>
                  <a:pt x="234610" y="1776445"/>
                </a:lnTo>
                <a:lnTo>
                  <a:pt x="264862" y="1813243"/>
                </a:lnTo>
                <a:lnTo>
                  <a:pt x="296662" y="1848727"/>
                </a:lnTo>
                <a:lnTo>
                  <a:pt x="329642" y="1882513"/>
                </a:lnTo>
                <a:lnTo>
                  <a:pt x="363745" y="1914598"/>
                </a:lnTo>
                <a:lnTo>
                  <a:pt x="398913" y="1944977"/>
                </a:lnTo>
                <a:lnTo>
                  <a:pt x="435088" y="1973646"/>
                </a:lnTo>
                <a:lnTo>
                  <a:pt x="472211" y="2000599"/>
                </a:lnTo>
                <a:lnTo>
                  <a:pt x="510225" y="2025833"/>
                </a:lnTo>
                <a:lnTo>
                  <a:pt x="549071" y="2049343"/>
                </a:lnTo>
                <a:lnTo>
                  <a:pt x="588691" y="2071125"/>
                </a:lnTo>
                <a:lnTo>
                  <a:pt x="629028" y="2091174"/>
                </a:lnTo>
                <a:lnTo>
                  <a:pt x="670022" y="2109486"/>
                </a:lnTo>
                <a:lnTo>
                  <a:pt x="711617" y="2126056"/>
                </a:lnTo>
                <a:lnTo>
                  <a:pt x="753753" y="2140881"/>
                </a:lnTo>
                <a:lnTo>
                  <a:pt x="796373" y="2153955"/>
                </a:lnTo>
                <a:lnTo>
                  <a:pt x="839419" y="2165275"/>
                </a:lnTo>
                <a:lnTo>
                  <a:pt x="882832" y="2174835"/>
                </a:lnTo>
                <a:lnTo>
                  <a:pt x="926554" y="2182632"/>
                </a:lnTo>
                <a:lnTo>
                  <a:pt x="970528" y="2188661"/>
                </a:lnTo>
                <a:lnTo>
                  <a:pt x="1014695" y="2192917"/>
                </a:lnTo>
                <a:lnTo>
                  <a:pt x="1058998" y="2195396"/>
                </a:lnTo>
                <a:lnTo>
                  <a:pt x="1103377" y="2196095"/>
                </a:lnTo>
                <a:lnTo>
                  <a:pt x="1147775" y="2195007"/>
                </a:lnTo>
                <a:lnTo>
                  <a:pt x="1192134" y="2192129"/>
                </a:lnTo>
                <a:lnTo>
                  <a:pt x="1236395" y="2187457"/>
                </a:lnTo>
                <a:lnTo>
                  <a:pt x="1280501" y="2180986"/>
                </a:lnTo>
                <a:lnTo>
                  <a:pt x="1324394" y="2172711"/>
                </a:lnTo>
                <a:lnTo>
                  <a:pt x="1368014" y="2162629"/>
                </a:lnTo>
                <a:lnTo>
                  <a:pt x="1411306" y="2150735"/>
                </a:lnTo>
                <a:lnTo>
                  <a:pt x="1454209" y="2137023"/>
                </a:lnTo>
                <a:lnTo>
                  <a:pt x="1496666" y="2121491"/>
                </a:lnTo>
                <a:lnTo>
                  <a:pt x="1538619" y="2104133"/>
                </a:lnTo>
                <a:lnTo>
                  <a:pt x="1580010" y="2084946"/>
                </a:lnTo>
                <a:lnTo>
                  <a:pt x="1620781" y="2063924"/>
                </a:lnTo>
                <a:lnTo>
                  <a:pt x="1660873" y="2041063"/>
                </a:lnTo>
                <a:lnTo>
                  <a:pt x="1700229" y="2016359"/>
                </a:lnTo>
                <a:lnTo>
                  <a:pt x="1738790" y="1989808"/>
                </a:lnTo>
                <a:lnTo>
                  <a:pt x="1776499" y="1961405"/>
                </a:lnTo>
                <a:lnTo>
                  <a:pt x="1813297" y="1931145"/>
                </a:lnTo>
                <a:lnTo>
                  <a:pt x="1098031" y="1098081"/>
                </a:lnTo>
                <a:lnTo>
                  <a:pt x="1098031" y="0"/>
                </a:lnTo>
                <a:close/>
              </a:path>
            </a:pathLst>
          </a:custGeom>
          <a:solidFill>
            <a:srgbClr val="B4C6E7"/>
          </a:solidFill>
        </p:spPr>
        <p:txBody>
          <a:bodyPr wrap="square" lIns="0" tIns="0" rIns="0" bIns="0" rtlCol="0"/>
          <a:lstStyle/>
          <a:p/>
        </p:txBody>
      </p:sp>
      <p:sp>
        <p:nvSpPr>
          <p:cNvPr id="14" name="object 14"/>
          <p:cNvSpPr/>
          <p:nvPr/>
        </p:nvSpPr>
        <p:spPr>
          <a:xfrm>
            <a:off x="3809672" y="3825014"/>
            <a:ext cx="1813560" cy="2196465"/>
          </a:xfrm>
          <a:custGeom>
            <a:rect l="l" t="t" r="r" b="b"/>
            <a:pathLst>
              <a:path w="1813560" h="2196465">
                <a:moveTo>
                  <a:pt x="1813297" y="1931145"/>
                </a:moveTo>
                <a:lnTo>
                  <a:pt x="1776499" y="1961405"/>
                </a:lnTo>
                <a:lnTo>
                  <a:pt x="1738790" y="1989808"/>
                </a:lnTo>
                <a:lnTo>
                  <a:pt x="1700229" y="2016359"/>
                </a:lnTo>
                <a:lnTo>
                  <a:pt x="1660873" y="2041063"/>
                </a:lnTo>
                <a:lnTo>
                  <a:pt x="1620781" y="2063924"/>
                </a:lnTo>
                <a:lnTo>
                  <a:pt x="1580010" y="2084946"/>
                </a:lnTo>
                <a:lnTo>
                  <a:pt x="1538619" y="2104133"/>
                </a:lnTo>
                <a:lnTo>
                  <a:pt x="1496666" y="2121491"/>
                </a:lnTo>
                <a:lnTo>
                  <a:pt x="1454209" y="2137023"/>
                </a:lnTo>
                <a:lnTo>
                  <a:pt x="1411306" y="2150735"/>
                </a:lnTo>
                <a:lnTo>
                  <a:pt x="1368014" y="2162629"/>
                </a:lnTo>
                <a:lnTo>
                  <a:pt x="1324394" y="2172711"/>
                </a:lnTo>
                <a:lnTo>
                  <a:pt x="1280501" y="2180986"/>
                </a:lnTo>
                <a:lnTo>
                  <a:pt x="1236395" y="2187457"/>
                </a:lnTo>
                <a:lnTo>
                  <a:pt x="1192134" y="2192129"/>
                </a:lnTo>
                <a:lnTo>
                  <a:pt x="1147775" y="2195007"/>
                </a:lnTo>
                <a:lnTo>
                  <a:pt x="1103377" y="2196095"/>
                </a:lnTo>
                <a:lnTo>
                  <a:pt x="1058998" y="2195396"/>
                </a:lnTo>
                <a:lnTo>
                  <a:pt x="1014695" y="2192917"/>
                </a:lnTo>
                <a:lnTo>
                  <a:pt x="970528" y="2188661"/>
                </a:lnTo>
                <a:lnTo>
                  <a:pt x="926554" y="2182632"/>
                </a:lnTo>
                <a:lnTo>
                  <a:pt x="882832" y="2174835"/>
                </a:lnTo>
                <a:lnTo>
                  <a:pt x="839419" y="2165275"/>
                </a:lnTo>
                <a:lnTo>
                  <a:pt x="796373" y="2153955"/>
                </a:lnTo>
                <a:lnTo>
                  <a:pt x="753753" y="2140881"/>
                </a:lnTo>
                <a:lnTo>
                  <a:pt x="711617" y="2126056"/>
                </a:lnTo>
                <a:lnTo>
                  <a:pt x="670022" y="2109486"/>
                </a:lnTo>
                <a:lnTo>
                  <a:pt x="629028" y="2091174"/>
                </a:lnTo>
                <a:lnTo>
                  <a:pt x="588691" y="2071125"/>
                </a:lnTo>
                <a:lnTo>
                  <a:pt x="549071" y="2049343"/>
                </a:lnTo>
                <a:lnTo>
                  <a:pt x="510225" y="2025833"/>
                </a:lnTo>
                <a:lnTo>
                  <a:pt x="472211" y="2000599"/>
                </a:lnTo>
                <a:lnTo>
                  <a:pt x="435088" y="1973646"/>
                </a:lnTo>
                <a:lnTo>
                  <a:pt x="398913" y="1944977"/>
                </a:lnTo>
                <a:lnTo>
                  <a:pt x="363745" y="1914598"/>
                </a:lnTo>
                <a:lnTo>
                  <a:pt x="329642" y="1882513"/>
                </a:lnTo>
                <a:lnTo>
                  <a:pt x="296662" y="1848727"/>
                </a:lnTo>
                <a:lnTo>
                  <a:pt x="264862" y="1813243"/>
                </a:lnTo>
                <a:lnTo>
                  <a:pt x="234610" y="1776445"/>
                </a:lnTo>
                <a:lnTo>
                  <a:pt x="206215" y="1738736"/>
                </a:lnTo>
                <a:lnTo>
                  <a:pt x="179671" y="1700175"/>
                </a:lnTo>
                <a:lnTo>
                  <a:pt x="154974" y="1660819"/>
                </a:lnTo>
                <a:lnTo>
                  <a:pt x="132119" y="1620727"/>
                </a:lnTo>
                <a:lnTo>
                  <a:pt x="111103" y="1579957"/>
                </a:lnTo>
                <a:lnTo>
                  <a:pt x="91921" y="1538566"/>
                </a:lnTo>
                <a:lnTo>
                  <a:pt x="74569" y="1496613"/>
                </a:lnTo>
                <a:lnTo>
                  <a:pt x="59042" y="1454156"/>
                </a:lnTo>
                <a:lnTo>
                  <a:pt x="45335" y="1411253"/>
                </a:lnTo>
                <a:lnTo>
                  <a:pt x="33445" y="1367963"/>
                </a:lnTo>
                <a:lnTo>
                  <a:pt x="23367" y="1324343"/>
                </a:lnTo>
                <a:lnTo>
                  <a:pt x="15096" y="1280451"/>
                </a:lnTo>
                <a:lnTo>
                  <a:pt x="8628" y="1236346"/>
                </a:lnTo>
                <a:lnTo>
                  <a:pt x="3959" y="1192086"/>
                </a:lnTo>
                <a:lnTo>
                  <a:pt x="1084" y="1147729"/>
                </a:lnTo>
                <a:lnTo>
                  <a:pt x="0" y="1103332"/>
                </a:lnTo>
                <a:lnTo>
                  <a:pt x="700" y="1058955"/>
                </a:lnTo>
                <a:lnTo>
                  <a:pt x="3182" y="1014654"/>
                </a:lnTo>
                <a:lnTo>
                  <a:pt x="7440" y="970490"/>
                </a:lnTo>
                <a:lnTo>
                  <a:pt x="13470" y="926518"/>
                </a:lnTo>
                <a:lnTo>
                  <a:pt x="21269" y="882798"/>
                </a:lnTo>
                <a:lnTo>
                  <a:pt x="30830" y="839388"/>
                </a:lnTo>
                <a:lnTo>
                  <a:pt x="42151" y="796345"/>
                </a:lnTo>
                <a:lnTo>
                  <a:pt x="55226" y="753729"/>
                </a:lnTo>
                <a:lnTo>
                  <a:pt x="70052" y="711596"/>
                </a:lnTo>
                <a:lnTo>
                  <a:pt x="86623" y="670006"/>
                </a:lnTo>
                <a:lnTo>
                  <a:pt x="104936" y="629016"/>
                </a:lnTo>
                <a:lnTo>
                  <a:pt x="124986" y="588684"/>
                </a:lnTo>
                <a:lnTo>
                  <a:pt x="146768" y="549068"/>
                </a:lnTo>
                <a:lnTo>
                  <a:pt x="170278" y="510228"/>
                </a:lnTo>
                <a:lnTo>
                  <a:pt x="195512" y="472220"/>
                </a:lnTo>
                <a:lnTo>
                  <a:pt x="222466" y="435102"/>
                </a:lnTo>
                <a:lnTo>
                  <a:pt x="251134" y="398934"/>
                </a:lnTo>
                <a:lnTo>
                  <a:pt x="281513" y="363773"/>
                </a:lnTo>
                <a:lnTo>
                  <a:pt x="313598" y="329677"/>
                </a:lnTo>
                <a:lnTo>
                  <a:pt x="347385" y="296704"/>
                </a:lnTo>
                <a:lnTo>
                  <a:pt x="382869" y="264913"/>
                </a:lnTo>
                <a:lnTo>
                  <a:pt x="420821" y="233760"/>
                </a:lnTo>
                <a:lnTo>
                  <a:pt x="459986" y="204437"/>
                </a:lnTo>
                <a:lnTo>
                  <a:pt x="500297" y="176970"/>
                </a:lnTo>
                <a:lnTo>
                  <a:pt x="541688" y="151384"/>
                </a:lnTo>
                <a:lnTo>
                  <a:pt x="584090" y="127703"/>
                </a:lnTo>
                <a:lnTo>
                  <a:pt x="627437" y="105951"/>
                </a:lnTo>
                <a:lnTo>
                  <a:pt x="671661" y="86153"/>
                </a:lnTo>
                <a:lnTo>
                  <a:pt x="716694" y="68335"/>
                </a:lnTo>
                <a:lnTo>
                  <a:pt x="762470" y="52521"/>
                </a:lnTo>
                <a:lnTo>
                  <a:pt x="808921" y="38735"/>
                </a:lnTo>
                <a:lnTo>
                  <a:pt x="855979" y="27002"/>
                </a:lnTo>
                <a:lnTo>
                  <a:pt x="903578" y="17347"/>
                </a:lnTo>
                <a:lnTo>
                  <a:pt x="951650" y="9794"/>
                </a:lnTo>
                <a:lnTo>
                  <a:pt x="1000128" y="4369"/>
                </a:lnTo>
                <a:lnTo>
                  <a:pt x="1048944" y="1096"/>
                </a:lnTo>
                <a:lnTo>
                  <a:pt x="1098031" y="0"/>
                </a:lnTo>
                <a:lnTo>
                  <a:pt x="1098031" y="1098081"/>
                </a:lnTo>
                <a:lnTo>
                  <a:pt x="1813297" y="1931145"/>
                </a:lnTo>
                <a:close/>
              </a:path>
            </a:pathLst>
          </a:custGeom>
          <a:ln w="15706">
            <a:solidFill>
              <a:srgbClr val="FFFFFF"/>
            </a:solidFill>
          </a:ln>
        </p:spPr>
        <p:txBody>
          <a:bodyPr wrap="square" lIns="0" tIns="0" rIns="0" bIns="0" rtlCol="0"/>
          <a:lstStyle/>
          <a:p/>
        </p:txBody>
      </p:sp>
      <p:sp>
        <p:nvSpPr>
          <p:cNvPr id="15" name="object 15"/>
          <p:cNvSpPr txBox="1"/>
          <p:nvPr/>
        </p:nvSpPr>
        <p:spPr>
          <a:xfrm>
            <a:off x="5470169" y="4429258"/>
            <a:ext cx="32004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12</a:t>
            </a:r>
            <a:endParaRPr sz="1950">
              <a:latin typeface="微软雅黑"/>
              <a:cs typeface="微软雅黑"/>
            </a:endParaRPr>
          </a:p>
        </p:txBody>
      </p:sp>
      <p:sp>
        <p:nvSpPr>
          <p:cNvPr id="16" name="object 16"/>
          <p:cNvSpPr txBox="1"/>
          <p:nvPr/>
        </p:nvSpPr>
        <p:spPr>
          <a:xfrm>
            <a:off x="4017439" y="5190764"/>
            <a:ext cx="320040" cy="327660"/>
          </a:xfrm>
          <a:prstGeom prst="rect">
            <a:avLst/>
          </a:prstGeom>
        </p:spPr>
        <p:txBody>
          <a:bodyPr vert="horz" wrap="square" lIns="0" tIns="16510" rIns="0" bIns="0" rtlCol="0">
            <a:spAutoFit/>
          </a:bodyPr>
          <a:lstStyle/>
          <a:p>
            <a:pPr marL="12700">
              <a:lnSpc>
                <a:spcPct val="100000"/>
              </a:lnSpc>
              <a:spcBef>
                <a:spcPts val="130"/>
              </a:spcBef>
            </a:pPr>
            <a:r>
              <a:rPr sz="1950" spc="10">
                <a:solidFill>
                  <a:srgbClr val="404040"/>
                </a:solidFill>
                <a:latin typeface="微软雅黑"/>
                <a:cs typeface="微软雅黑"/>
              </a:rPr>
              <a:t>19</a:t>
            </a:r>
            <a:endParaRPr sz="1950">
              <a:latin typeface="微软雅黑"/>
              <a:cs typeface="微软雅黑"/>
            </a:endParaRPr>
          </a:p>
        </p:txBody>
      </p:sp>
      <p:sp>
        <p:nvSpPr>
          <p:cNvPr id="17" name="object 17"/>
          <p:cNvSpPr/>
          <p:nvPr/>
        </p:nvSpPr>
        <p:spPr>
          <a:xfrm>
            <a:off x="6051962" y="4218719"/>
            <a:ext cx="148590" cy="148590"/>
          </a:xfrm>
          <a:custGeom>
            <a:rect l="l" t="t" r="r" b="b"/>
            <a:pathLst>
              <a:path w="148589" h="148589">
                <a:moveTo>
                  <a:pt x="0" y="148267"/>
                </a:moveTo>
                <a:lnTo>
                  <a:pt x="148267" y="148267"/>
                </a:lnTo>
                <a:lnTo>
                  <a:pt x="148267" y="0"/>
                </a:lnTo>
                <a:lnTo>
                  <a:pt x="0" y="0"/>
                </a:lnTo>
                <a:lnTo>
                  <a:pt x="0" y="148267"/>
                </a:lnTo>
                <a:close/>
              </a:path>
            </a:pathLst>
          </a:custGeom>
          <a:solidFill>
            <a:srgbClr val="00B4CC"/>
          </a:solidFill>
        </p:spPr>
        <p:txBody>
          <a:bodyPr wrap="square" lIns="0" tIns="0" rIns="0" bIns="0" rtlCol="0"/>
          <a:lstStyle/>
          <a:p/>
        </p:txBody>
      </p:sp>
      <p:sp>
        <p:nvSpPr>
          <p:cNvPr id="18" name="object 18"/>
          <p:cNvSpPr/>
          <p:nvPr/>
        </p:nvSpPr>
        <p:spPr>
          <a:xfrm>
            <a:off x="6051962" y="4218719"/>
            <a:ext cx="148590" cy="148590"/>
          </a:xfrm>
          <a:custGeom>
            <a:rect l="l" t="t" r="r" b="b"/>
            <a:pathLst>
              <a:path w="148589" h="148589">
                <a:moveTo>
                  <a:pt x="0" y="148267"/>
                </a:moveTo>
                <a:lnTo>
                  <a:pt x="148267" y="148267"/>
                </a:lnTo>
                <a:lnTo>
                  <a:pt x="148267" y="0"/>
                </a:lnTo>
                <a:lnTo>
                  <a:pt x="0" y="0"/>
                </a:lnTo>
                <a:lnTo>
                  <a:pt x="0" y="148267"/>
                </a:lnTo>
                <a:close/>
              </a:path>
            </a:pathLst>
          </a:custGeom>
          <a:ln w="15706">
            <a:solidFill>
              <a:srgbClr val="FFFFFF"/>
            </a:solidFill>
          </a:ln>
        </p:spPr>
        <p:txBody>
          <a:bodyPr wrap="square" lIns="0" tIns="0" rIns="0" bIns="0" rtlCol="0"/>
          <a:lstStyle/>
          <a:p/>
        </p:txBody>
      </p:sp>
      <p:sp>
        <p:nvSpPr>
          <p:cNvPr id="19" name="object 19"/>
          <p:cNvSpPr/>
          <p:nvPr/>
        </p:nvSpPr>
        <p:spPr>
          <a:xfrm>
            <a:off x="6959159" y="4218719"/>
            <a:ext cx="149860" cy="148590"/>
          </a:xfrm>
          <a:custGeom>
            <a:rect l="l" t="t" r="r" b="b"/>
            <a:pathLst>
              <a:path w="149859" h="148589">
                <a:moveTo>
                  <a:pt x="0" y="148267"/>
                </a:moveTo>
                <a:lnTo>
                  <a:pt x="149524" y="148267"/>
                </a:lnTo>
                <a:lnTo>
                  <a:pt x="149524" y="0"/>
                </a:lnTo>
                <a:lnTo>
                  <a:pt x="0" y="0"/>
                </a:lnTo>
                <a:lnTo>
                  <a:pt x="0" y="148267"/>
                </a:lnTo>
                <a:close/>
              </a:path>
            </a:pathLst>
          </a:custGeom>
          <a:solidFill>
            <a:srgbClr val="B4C6E7"/>
          </a:solidFill>
        </p:spPr>
        <p:txBody>
          <a:bodyPr wrap="square" lIns="0" tIns="0" rIns="0" bIns="0" rtlCol="0"/>
          <a:lstStyle/>
          <a:p/>
        </p:txBody>
      </p:sp>
      <p:sp>
        <p:nvSpPr>
          <p:cNvPr id="20" name="object 20"/>
          <p:cNvSpPr/>
          <p:nvPr/>
        </p:nvSpPr>
        <p:spPr>
          <a:xfrm>
            <a:off x="6959159" y="4218719"/>
            <a:ext cx="149860" cy="148590"/>
          </a:xfrm>
          <a:custGeom>
            <a:rect l="l" t="t" r="r" b="b"/>
            <a:pathLst>
              <a:path w="149859" h="148589">
                <a:moveTo>
                  <a:pt x="0" y="148267"/>
                </a:moveTo>
                <a:lnTo>
                  <a:pt x="149524" y="148267"/>
                </a:lnTo>
                <a:lnTo>
                  <a:pt x="149524" y="0"/>
                </a:lnTo>
                <a:lnTo>
                  <a:pt x="0" y="0"/>
                </a:lnTo>
                <a:lnTo>
                  <a:pt x="0" y="148267"/>
                </a:lnTo>
                <a:close/>
              </a:path>
            </a:pathLst>
          </a:custGeom>
          <a:ln w="15706">
            <a:solidFill>
              <a:srgbClr val="FFFFFF"/>
            </a:solidFill>
          </a:ln>
        </p:spPr>
        <p:txBody>
          <a:bodyPr wrap="square" lIns="0" tIns="0" rIns="0" bIns="0" rtlCol="0"/>
          <a:lstStyle/>
          <a:p/>
        </p:txBody>
      </p:sp>
      <p:sp>
        <p:nvSpPr>
          <p:cNvPr id="21" name="object 21"/>
          <p:cNvSpPr txBox="1"/>
          <p:nvPr/>
        </p:nvSpPr>
        <p:spPr>
          <a:xfrm>
            <a:off x="6259046" y="4128953"/>
            <a:ext cx="1436370" cy="327025"/>
          </a:xfrm>
          <a:prstGeom prst="rect">
            <a:avLst/>
          </a:prstGeom>
        </p:spPr>
        <p:txBody>
          <a:bodyPr vert="horz" wrap="square" lIns="0" tIns="15875" rIns="0" bIns="0" rtlCol="0">
            <a:spAutoFit/>
          </a:bodyPr>
          <a:lstStyle/>
          <a:p>
            <a:pPr marL="12700">
              <a:lnSpc>
                <a:spcPct val="100000"/>
              </a:lnSpc>
              <a:spcBef>
                <a:spcPts val="125"/>
              </a:spcBef>
              <a:tabLst>
                <a:tab pos="920115"/>
              </a:tabLst>
            </a:pPr>
            <a:r>
              <a:rPr sz="1950" spc="25">
                <a:solidFill>
                  <a:srgbClr val="585858"/>
                </a:solidFill>
                <a:latin typeface="微软雅黑"/>
                <a:cs typeface="微软雅黑"/>
              </a:rPr>
              <a:t>成功	失败</a:t>
            </a:r>
            <a:endParaRPr sz="1950">
              <a:latin typeface="微软雅黑"/>
              <a:cs typeface="微软雅黑"/>
            </a:endParaRPr>
          </a:p>
        </p:txBody>
      </p:sp>
      <p:sp>
        <p:nvSpPr>
          <p:cNvPr id="22" name="object 22"/>
          <p:cNvSpPr/>
          <p:nvPr/>
        </p:nvSpPr>
        <p:spPr>
          <a:xfrm>
            <a:off x="3938518" y="6546816"/>
            <a:ext cx="2196465" cy="2196465"/>
          </a:xfrm>
          <a:custGeom>
            <a:rect l="l" t="t" r="r" b="b"/>
            <a:pathLst>
              <a:path w="2196465" h="2196465">
                <a:moveTo>
                  <a:pt x="53715" y="758720"/>
                </a:moveTo>
                <a:lnTo>
                  <a:pt x="39530" y="805988"/>
                </a:lnTo>
                <a:lnTo>
                  <a:pt x="27497" y="853775"/>
                </a:lnTo>
                <a:lnTo>
                  <a:pt x="17627" y="902014"/>
                </a:lnTo>
                <a:lnTo>
                  <a:pt x="9932" y="950633"/>
                </a:lnTo>
                <a:lnTo>
                  <a:pt x="4421" y="999564"/>
                </a:lnTo>
                <a:lnTo>
                  <a:pt x="1107" y="1048737"/>
                </a:lnTo>
                <a:lnTo>
                  <a:pt x="0" y="1098081"/>
                </a:lnTo>
                <a:lnTo>
                  <a:pt x="1014" y="1145715"/>
                </a:lnTo>
                <a:lnTo>
                  <a:pt x="4030" y="1192831"/>
                </a:lnTo>
                <a:lnTo>
                  <a:pt x="9006" y="1239387"/>
                </a:lnTo>
                <a:lnTo>
                  <a:pt x="15902" y="1285342"/>
                </a:lnTo>
                <a:lnTo>
                  <a:pt x="24675" y="1330655"/>
                </a:lnTo>
                <a:lnTo>
                  <a:pt x="35285" y="1375284"/>
                </a:lnTo>
                <a:lnTo>
                  <a:pt x="47690" y="1419189"/>
                </a:lnTo>
                <a:lnTo>
                  <a:pt x="61849" y="1462329"/>
                </a:lnTo>
                <a:lnTo>
                  <a:pt x="77722" y="1504662"/>
                </a:lnTo>
                <a:lnTo>
                  <a:pt x="95266" y="1546146"/>
                </a:lnTo>
                <a:lnTo>
                  <a:pt x="114441" y="1586742"/>
                </a:lnTo>
                <a:lnTo>
                  <a:pt x="135206" y="1626407"/>
                </a:lnTo>
                <a:lnTo>
                  <a:pt x="157519" y="1665100"/>
                </a:lnTo>
                <a:lnTo>
                  <a:pt x="181338" y="1702781"/>
                </a:lnTo>
                <a:lnTo>
                  <a:pt x="206624" y="1739407"/>
                </a:lnTo>
                <a:lnTo>
                  <a:pt x="233334" y="1774939"/>
                </a:lnTo>
                <a:lnTo>
                  <a:pt x="261427" y="1809334"/>
                </a:lnTo>
                <a:lnTo>
                  <a:pt x="290863" y="1842551"/>
                </a:lnTo>
                <a:lnTo>
                  <a:pt x="321600" y="1874550"/>
                </a:lnTo>
                <a:lnTo>
                  <a:pt x="353596" y="1905288"/>
                </a:lnTo>
                <a:lnTo>
                  <a:pt x="386811" y="1934726"/>
                </a:lnTo>
                <a:lnTo>
                  <a:pt x="421203" y="1962821"/>
                </a:lnTo>
                <a:lnTo>
                  <a:pt x="456732" y="1989532"/>
                </a:lnTo>
                <a:lnTo>
                  <a:pt x="493355" y="2014819"/>
                </a:lnTo>
                <a:lnTo>
                  <a:pt x="531032" y="2038640"/>
                </a:lnTo>
                <a:lnTo>
                  <a:pt x="569722" y="2060953"/>
                </a:lnTo>
                <a:lnTo>
                  <a:pt x="609383" y="2081719"/>
                </a:lnTo>
                <a:lnTo>
                  <a:pt x="649974" y="2100894"/>
                </a:lnTo>
                <a:lnTo>
                  <a:pt x="691454" y="2118439"/>
                </a:lnTo>
                <a:lnTo>
                  <a:pt x="733782" y="2134312"/>
                </a:lnTo>
                <a:lnTo>
                  <a:pt x="776916" y="2148472"/>
                </a:lnTo>
                <a:lnTo>
                  <a:pt x="820816" y="2160878"/>
                </a:lnTo>
                <a:lnTo>
                  <a:pt x="865439" y="2171488"/>
                </a:lnTo>
                <a:lnTo>
                  <a:pt x="910746" y="2180261"/>
                </a:lnTo>
                <a:lnTo>
                  <a:pt x="956694" y="2187156"/>
                </a:lnTo>
                <a:lnTo>
                  <a:pt x="1003243" y="2192133"/>
                </a:lnTo>
                <a:lnTo>
                  <a:pt x="1050351" y="2195149"/>
                </a:lnTo>
                <a:lnTo>
                  <a:pt x="1097977" y="2196163"/>
                </a:lnTo>
                <a:lnTo>
                  <a:pt x="1145611" y="2195149"/>
                </a:lnTo>
                <a:lnTo>
                  <a:pt x="1192726" y="2192133"/>
                </a:lnTo>
                <a:lnTo>
                  <a:pt x="1239282" y="2187156"/>
                </a:lnTo>
                <a:lnTo>
                  <a:pt x="1285237" y="2180261"/>
                </a:lnTo>
                <a:lnTo>
                  <a:pt x="1330550" y="2171488"/>
                </a:lnTo>
                <a:lnTo>
                  <a:pt x="1375179" y="2160878"/>
                </a:lnTo>
                <a:lnTo>
                  <a:pt x="1419085" y="2148472"/>
                </a:lnTo>
                <a:lnTo>
                  <a:pt x="1462224" y="2134312"/>
                </a:lnTo>
                <a:lnTo>
                  <a:pt x="1504557" y="2118439"/>
                </a:lnTo>
                <a:lnTo>
                  <a:pt x="1546042" y="2100894"/>
                </a:lnTo>
                <a:lnTo>
                  <a:pt x="1586637" y="2081719"/>
                </a:lnTo>
                <a:lnTo>
                  <a:pt x="1626302" y="2060953"/>
                </a:lnTo>
                <a:lnTo>
                  <a:pt x="1664996" y="2038640"/>
                </a:lnTo>
                <a:lnTo>
                  <a:pt x="1702676" y="2014819"/>
                </a:lnTo>
                <a:lnTo>
                  <a:pt x="1739303" y="1989532"/>
                </a:lnTo>
                <a:lnTo>
                  <a:pt x="1774834" y="1962821"/>
                </a:lnTo>
                <a:lnTo>
                  <a:pt x="1809229" y="1934726"/>
                </a:lnTo>
                <a:lnTo>
                  <a:pt x="1842446" y="1905288"/>
                </a:lnTo>
                <a:lnTo>
                  <a:pt x="1874445" y="1874550"/>
                </a:lnTo>
                <a:lnTo>
                  <a:pt x="1905184" y="1842551"/>
                </a:lnTo>
                <a:lnTo>
                  <a:pt x="1934621" y="1809334"/>
                </a:lnTo>
                <a:lnTo>
                  <a:pt x="1962716" y="1774939"/>
                </a:lnTo>
                <a:lnTo>
                  <a:pt x="1989428" y="1739407"/>
                </a:lnTo>
                <a:lnTo>
                  <a:pt x="2014714" y="1702781"/>
                </a:lnTo>
                <a:lnTo>
                  <a:pt x="2038535" y="1665100"/>
                </a:lnTo>
                <a:lnTo>
                  <a:pt x="2060849" y="1626407"/>
                </a:lnTo>
                <a:lnTo>
                  <a:pt x="2081614" y="1586742"/>
                </a:lnTo>
                <a:lnTo>
                  <a:pt x="2100789" y="1546146"/>
                </a:lnTo>
                <a:lnTo>
                  <a:pt x="2118334" y="1504662"/>
                </a:lnTo>
                <a:lnTo>
                  <a:pt x="2134207" y="1462329"/>
                </a:lnTo>
                <a:lnTo>
                  <a:pt x="2148367" y="1419189"/>
                </a:lnTo>
                <a:lnTo>
                  <a:pt x="2160773" y="1375284"/>
                </a:lnTo>
                <a:lnTo>
                  <a:pt x="2171383" y="1330655"/>
                </a:lnTo>
                <a:lnTo>
                  <a:pt x="2180156" y="1285342"/>
                </a:lnTo>
                <a:lnTo>
                  <a:pt x="2187052" y="1239387"/>
                </a:lnTo>
                <a:lnTo>
                  <a:pt x="2192028" y="1192831"/>
                </a:lnTo>
                <a:lnTo>
                  <a:pt x="2195044" y="1145715"/>
                </a:lnTo>
                <a:lnTo>
                  <a:pt x="2196058" y="1098081"/>
                </a:lnTo>
                <a:lnTo>
                  <a:pt x="1097977" y="1098081"/>
                </a:lnTo>
                <a:lnTo>
                  <a:pt x="53715" y="758720"/>
                </a:lnTo>
                <a:close/>
              </a:path>
              <a:path w="2196465" h="2196465">
                <a:moveTo>
                  <a:pt x="1097977" y="0"/>
                </a:moveTo>
                <a:lnTo>
                  <a:pt x="1097977" y="1098081"/>
                </a:lnTo>
                <a:lnTo>
                  <a:pt x="2196058" y="1098081"/>
                </a:lnTo>
                <a:lnTo>
                  <a:pt x="2195044" y="1050447"/>
                </a:lnTo>
                <a:lnTo>
                  <a:pt x="2192028" y="1003332"/>
                </a:lnTo>
                <a:lnTo>
                  <a:pt x="2187052" y="956776"/>
                </a:lnTo>
                <a:lnTo>
                  <a:pt x="2180156" y="910821"/>
                </a:lnTo>
                <a:lnTo>
                  <a:pt x="2171383" y="865508"/>
                </a:lnTo>
                <a:lnTo>
                  <a:pt x="2160773" y="820878"/>
                </a:lnTo>
                <a:lnTo>
                  <a:pt x="2148367" y="776973"/>
                </a:lnTo>
                <a:lnTo>
                  <a:pt x="2134207" y="733834"/>
                </a:lnTo>
                <a:lnTo>
                  <a:pt x="2118334" y="691501"/>
                </a:lnTo>
                <a:lnTo>
                  <a:pt x="2100789" y="650016"/>
                </a:lnTo>
                <a:lnTo>
                  <a:pt x="2081614" y="609421"/>
                </a:lnTo>
                <a:lnTo>
                  <a:pt x="2060849" y="569756"/>
                </a:lnTo>
                <a:lnTo>
                  <a:pt x="2038535" y="531062"/>
                </a:lnTo>
                <a:lnTo>
                  <a:pt x="2014714" y="493382"/>
                </a:lnTo>
                <a:lnTo>
                  <a:pt x="1989428" y="456755"/>
                </a:lnTo>
                <a:lnTo>
                  <a:pt x="1962716" y="421224"/>
                </a:lnTo>
                <a:lnTo>
                  <a:pt x="1934621" y="386829"/>
                </a:lnTo>
                <a:lnTo>
                  <a:pt x="1905184" y="353611"/>
                </a:lnTo>
                <a:lnTo>
                  <a:pt x="1874445" y="321613"/>
                </a:lnTo>
                <a:lnTo>
                  <a:pt x="1842446" y="290874"/>
                </a:lnTo>
                <a:lnTo>
                  <a:pt x="1809229" y="261437"/>
                </a:lnTo>
                <a:lnTo>
                  <a:pt x="1774834" y="233342"/>
                </a:lnTo>
                <a:lnTo>
                  <a:pt x="1739303" y="206630"/>
                </a:lnTo>
                <a:lnTo>
                  <a:pt x="1702676" y="181344"/>
                </a:lnTo>
                <a:lnTo>
                  <a:pt x="1664996" y="157523"/>
                </a:lnTo>
                <a:lnTo>
                  <a:pt x="1626302" y="135209"/>
                </a:lnTo>
                <a:lnTo>
                  <a:pt x="1586637" y="114444"/>
                </a:lnTo>
                <a:lnTo>
                  <a:pt x="1546042" y="95268"/>
                </a:lnTo>
                <a:lnTo>
                  <a:pt x="1504557" y="77723"/>
                </a:lnTo>
                <a:lnTo>
                  <a:pt x="1462224" y="61850"/>
                </a:lnTo>
                <a:lnTo>
                  <a:pt x="1419085" y="47690"/>
                </a:lnTo>
                <a:lnTo>
                  <a:pt x="1375179" y="35285"/>
                </a:lnTo>
                <a:lnTo>
                  <a:pt x="1330550" y="24675"/>
                </a:lnTo>
                <a:lnTo>
                  <a:pt x="1285237" y="15902"/>
                </a:lnTo>
                <a:lnTo>
                  <a:pt x="1239282" y="9006"/>
                </a:lnTo>
                <a:lnTo>
                  <a:pt x="1192726" y="4030"/>
                </a:lnTo>
                <a:lnTo>
                  <a:pt x="1145611" y="1014"/>
                </a:lnTo>
                <a:lnTo>
                  <a:pt x="1097977" y="0"/>
                </a:lnTo>
                <a:close/>
              </a:path>
            </a:pathLst>
          </a:custGeom>
          <a:solidFill>
            <a:srgbClr val="00B4CC"/>
          </a:solidFill>
        </p:spPr>
        <p:txBody>
          <a:bodyPr wrap="square" lIns="0" tIns="0" rIns="0" bIns="0" rtlCol="0"/>
          <a:lstStyle/>
          <a:p/>
        </p:txBody>
      </p:sp>
      <p:sp>
        <p:nvSpPr>
          <p:cNvPr id="23" name="object 23"/>
          <p:cNvSpPr/>
          <p:nvPr/>
        </p:nvSpPr>
        <p:spPr>
          <a:xfrm>
            <a:off x="3938518" y="6546816"/>
            <a:ext cx="2196465" cy="2196465"/>
          </a:xfrm>
          <a:custGeom>
            <a:rect l="l" t="t" r="r" b="b"/>
            <a:pathLst>
              <a:path w="2196465" h="2196465">
                <a:moveTo>
                  <a:pt x="1097977" y="0"/>
                </a:moveTo>
                <a:lnTo>
                  <a:pt x="1145611" y="1014"/>
                </a:lnTo>
                <a:lnTo>
                  <a:pt x="1192726" y="4030"/>
                </a:lnTo>
                <a:lnTo>
                  <a:pt x="1239282" y="9006"/>
                </a:lnTo>
                <a:lnTo>
                  <a:pt x="1285237" y="15902"/>
                </a:lnTo>
                <a:lnTo>
                  <a:pt x="1330550" y="24675"/>
                </a:lnTo>
                <a:lnTo>
                  <a:pt x="1375179" y="35285"/>
                </a:lnTo>
                <a:lnTo>
                  <a:pt x="1419085" y="47690"/>
                </a:lnTo>
                <a:lnTo>
                  <a:pt x="1462224" y="61850"/>
                </a:lnTo>
                <a:lnTo>
                  <a:pt x="1504557" y="77723"/>
                </a:lnTo>
                <a:lnTo>
                  <a:pt x="1546042" y="95268"/>
                </a:lnTo>
                <a:lnTo>
                  <a:pt x="1586637" y="114444"/>
                </a:lnTo>
                <a:lnTo>
                  <a:pt x="1626302" y="135209"/>
                </a:lnTo>
                <a:lnTo>
                  <a:pt x="1664996" y="157523"/>
                </a:lnTo>
                <a:lnTo>
                  <a:pt x="1702676" y="181344"/>
                </a:lnTo>
                <a:lnTo>
                  <a:pt x="1739303" y="206630"/>
                </a:lnTo>
                <a:lnTo>
                  <a:pt x="1774834" y="233342"/>
                </a:lnTo>
                <a:lnTo>
                  <a:pt x="1809229" y="261437"/>
                </a:lnTo>
                <a:lnTo>
                  <a:pt x="1842446" y="290874"/>
                </a:lnTo>
                <a:lnTo>
                  <a:pt x="1874445" y="321613"/>
                </a:lnTo>
                <a:lnTo>
                  <a:pt x="1905184" y="353611"/>
                </a:lnTo>
                <a:lnTo>
                  <a:pt x="1934621" y="386829"/>
                </a:lnTo>
                <a:lnTo>
                  <a:pt x="1962716" y="421224"/>
                </a:lnTo>
                <a:lnTo>
                  <a:pt x="1989428" y="456755"/>
                </a:lnTo>
                <a:lnTo>
                  <a:pt x="2014714" y="493382"/>
                </a:lnTo>
                <a:lnTo>
                  <a:pt x="2038535" y="531062"/>
                </a:lnTo>
                <a:lnTo>
                  <a:pt x="2060849" y="569756"/>
                </a:lnTo>
                <a:lnTo>
                  <a:pt x="2081614" y="609421"/>
                </a:lnTo>
                <a:lnTo>
                  <a:pt x="2100789" y="650016"/>
                </a:lnTo>
                <a:lnTo>
                  <a:pt x="2118334" y="691501"/>
                </a:lnTo>
                <a:lnTo>
                  <a:pt x="2134207" y="733834"/>
                </a:lnTo>
                <a:lnTo>
                  <a:pt x="2148367" y="776973"/>
                </a:lnTo>
                <a:lnTo>
                  <a:pt x="2160773" y="820878"/>
                </a:lnTo>
                <a:lnTo>
                  <a:pt x="2171383" y="865508"/>
                </a:lnTo>
                <a:lnTo>
                  <a:pt x="2180156" y="910821"/>
                </a:lnTo>
                <a:lnTo>
                  <a:pt x="2187052" y="956776"/>
                </a:lnTo>
                <a:lnTo>
                  <a:pt x="2192028" y="1003332"/>
                </a:lnTo>
                <a:lnTo>
                  <a:pt x="2195044" y="1050447"/>
                </a:lnTo>
                <a:lnTo>
                  <a:pt x="2196058" y="1098081"/>
                </a:lnTo>
                <a:lnTo>
                  <a:pt x="2195044" y="1145715"/>
                </a:lnTo>
                <a:lnTo>
                  <a:pt x="2192028" y="1192831"/>
                </a:lnTo>
                <a:lnTo>
                  <a:pt x="2187052" y="1239387"/>
                </a:lnTo>
                <a:lnTo>
                  <a:pt x="2180156" y="1285342"/>
                </a:lnTo>
                <a:lnTo>
                  <a:pt x="2171383" y="1330655"/>
                </a:lnTo>
                <a:lnTo>
                  <a:pt x="2160773" y="1375284"/>
                </a:lnTo>
                <a:lnTo>
                  <a:pt x="2148367" y="1419189"/>
                </a:lnTo>
                <a:lnTo>
                  <a:pt x="2134207" y="1462329"/>
                </a:lnTo>
                <a:lnTo>
                  <a:pt x="2118334" y="1504662"/>
                </a:lnTo>
                <a:lnTo>
                  <a:pt x="2100789" y="1546146"/>
                </a:lnTo>
                <a:lnTo>
                  <a:pt x="2081614" y="1586742"/>
                </a:lnTo>
                <a:lnTo>
                  <a:pt x="2060849" y="1626407"/>
                </a:lnTo>
                <a:lnTo>
                  <a:pt x="2038535" y="1665100"/>
                </a:lnTo>
                <a:lnTo>
                  <a:pt x="2014714" y="1702781"/>
                </a:lnTo>
                <a:lnTo>
                  <a:pt x="1989428" y="1739407"/>
                </a:lnTo>
                <a:lnTo>
                  <a:pt x="1962716" y="1774939"/>
                </a:lnTo>
                <a:lnTo>
                  <a:pt x="1934621" y="1809334"/>
                </a:lnTo>
                <a:lnTo>
                  <a:pt x="1905184" y="1842551"/>
                </a:lnTo>
                <a:lnTo>
                  <a:pt x="1874445" y="1874550"/>
                </a:lnTo>
                <a:lnTo>
                  <a:pt x="1842446" y="1905288"/>
                </a:lnTo>
                <a:lnTo>
                  <a:pt x="1809229" y="1934726"/>
                </a:lnTo>
                <a:lnTo>
                  <a:pt x="1774834" y="1962821"/>
                </a:lnTo>
                <a:lnTo>
                  <a:pt x="1739303" y="1989532"/>
                </a:lnTo>
                <a:lnTo>
                  <a:pt x="1702676" y="2014819"/>
                </a:lnTo>
                <a:lnTo>
                  <a:pt x="1664996" y="2038640"/>
                </a:lnTo>
                <a:lnTo>
                  <a:pt x="1626302" y="2060953"/>
                </a:lnTo>
                <a:lnTo>
                  <a:pt x="1586637" y="2081719"/>
                </a:lnTo>
                <a:lnTo>
                  <a:pt x="1546042" y="2100894"/>
                </a:lnTo>
                <a:lnTo>
                  <a:pt x="1504557" y="2118439"/>
                </a:lnTo>
                <a:lnTo>
                  <a:pt x="1462224" y="2134312"/>
                </a:lnTo>
                <a:lnTo>
                  <a:pt x="1419085" y="2148472"/>
                </a:lnTo>
                <a:lnTo>
                  <a:pt x="1375179" y="2160878"/>
                </a:lnTo>
                <a:lnTo>
                  <a:pt x="1330550" y="2171488"/>
                </a:lnTo>
                <a:lnTo>
                  <a:pt x="1285237" y="2180261"/>
                </a:lnTo>
                <a:lnTo>
                  <a:pt x="1239282" y="2187156"/>
                </a:lnTo>
                <a:lnTo>
                  <a:pt x="1192726" y="2192133"/>
                </a:lnTo>
                <a:lnTo>
                  <a:pt x="1145611" y="2195149"/>
                </a:lnTo>
                <a:lnTo>
                  <a:pt x="1097977" y="2196163"/>
                </a:lnTo>
                <a:lnTo>
                  <a:pt x="1050351" y="2195149"/>
                </a:lnTo>
                <a:lnTo>
                  <a:pt x="1003243" y="2192133"/>
                </a:lnTo>
                <a:lnTo>
                  <a:pt x="956694" y="2187156"/>
                </a:lnTo>
                <a:lnTo>
                  <a:pt x="910746" y="2180261"/>
                </a:lnTo>
                <a:lnTo>
                  <a:pt x="865439" y="2171488"/>
                </a:lnTo>
                <a:lnTo>
                  <a:pt x="820816" y="2160878"/>
                </a:lnTo>
                <a:lnTo>
                  <a:pt x="776916" y="2148472"/>
                </a:lnTo>
                <a:lnTo>
                  <a:pt x="733782" y="2134312"/>
                </a:lnTo>
                <a:lnTo>
                  <a:pt x="691454" y="2118439"/>
                </a:lnTo>
                <a:lnTo>
                  <a:pt x="649974" y="2100894"/>
                </a:lnTo>
                <a:lnTo>
                  <a:pt x="609383" y="2081719"/>
                </a:lnTo>
                <a:lnTo>
                  <a:pt x="569722" y="2060953"/>
                </a:lnTo>
                <a:lnTo>
                  <a:pt x="531032" y="2038640"/>
                </a:lnTo>
                <a:lnTo>
                  <a:pt x="493355" y="2014819"/>
                </a:lnTo>
                <a:lnTo>
                  <a:pt x="456732" y="1989532"/>
                </a:lnTo>
                <a:lnTo>
                  <a:pt x="421203" y="1962821"/>
                </a:lnTo>
                <a:lnTo>
                  <a:pt x="386811" y="1934726"/>
                </a:lnTo>
                <a:lnTo>
                  <a:pt x="353596" y="1905288"/>
                </a:lnTo>
                <a:lnTo>
                  <a:pt x="321600" y="1874550"/>
                </a:lnTo>
                <a:lnTo>
                  <a:pt x="290863" y="1842551"/>
                </a:lnTo>
                <a:lnTo>
                  <a:pt x="261427" y="1809334"/>
                </a:lnTo>
                <a:lnTo>
                  <a:pt x="233334" y="1774939"/>
                </a:lnTo>
                <a:lnTo>
                  <a:pt x="206624" y="1739407"/>
                </a:lnTo>
                <a:lnTo>
                  <a:pt x="181338" y="1702781"/>
                </a:lnTo>
                <a:lnTo>
                  <a:pt x="157519" y="1665100"/>
                </a:lnTo>
                <a:lnTo>
                  <a:pt x="135206" y="1626407"/>
                </a:lnTo>
                <a:lnTo>
                  <a:pt x="114441" y="1586742"/>
                </a:lnTo>
                <a:lnTo>
                  <a:pt x="95266" y="1546146"/>
                </a:lnTo>
                <a:lnTo>
                  <a:pt x="77722" y="1504662"/>
                </a:lnTo>
                <a:lnTo>
                  <a:pt x="61849" y="1462329"/>
                </a:lnTo>
                <a:lnTo>
                  <a:pt x="47690" y="1419189"/>
                </a:lnTo>
                <a:lnTo>
                  <a:pt x="35285" y="1375284"/>
                </a:lnTo>
                <a:lnTo>
                  <a:pt x="24675" y="1330655"/>
                </a:lnTo>
                <a:lnTo>
                  <a:pt x="15902" y="1285342"/>
                </a:lnTo>
                <a:lnTo>
                  <a:pt x="9006" y="1239387"/>
                </a:lnTo>
                <a:lnTo>
                  <a:pt x="4030" y="1192831"/>
                </a:lnTo>
                <a:lnTo>
                  <a:pt x="1014" y="1145715"/>
                </a:lnTo>
                <a:lnTo>
                  <a:pt x="0" y="1098081"/>
                </a:lnTo>
                <a:lnTo>
                  <a:pt x="1107" y="1048737"/>
                </a:lnTo>
                <a:lnTo>
                  <a:pt x="4421" y="999564"/>
                </a:lnTo>
                <a:lnTo>
                  <a:pt x="9932" y="950633"/>
                </a:lnTo>
                <a:lnTo>
                  <a:pt x="17627" y="902014"/>
                </a:lnTo>
                <a:lnTo>
                  <a:pt x="27497" y="853775"/>
                </a:lnTo>
                <a:lnTo>
                  <a:pt x="39530" y="805988"/>
                </a:lnTo>
                <a:lnTo>
                  <a:pt x="53715" y="758720"/>
                </a:lnTo>
                <a:lnTo>
                  <a:pt x="1097977" y="1098081"/>
                </a:lnTo>
                <a:lnTo>
                  <a:pt x="1097977" y="0"/>
                </a:lnTo>
                <a:close/>
              </a:path>
            </a:pathLst>
          </a:custGeom>
          <a:ln w="15706">
            <a:solidFill>
              <a:srgbClr val="FFFFFF"/>
            </a:solidFill>
          </a:ln>
        </p:spPr>
        <p:txBody>
          <a:bodyPr wrap="square" lIns="0" tIns="0" rIns="0" bIns="0" rtlCol="0"/>
          <a:lstStyle/>
          <a:p/>
        </p:txBody>
      </p:sp>
      <p:sp>
        <p:nvSpPr>
          <p:cNvPr id="24" name="object 24"/>
          <p:cNvSpPr/>
          <p:nvPr/>
        </p:nvSpPr>
        <p:spPr>
          <a:xfrm>
            <a:off x="3992234" y="6546816"/>
            <a:ext cx="1044575" cy="1098550"/>
          </a:xfrm>
          <a:custGeom>
            <a:rect l="l" t="t" r="r" b="b"/>
            <a:pathLst>
              <a:path w="1044575" h="1098550">
                <a:moveTo>
                  <a:pt x="1044261" y="0"/>
                </a:moveTo>
                <a:lnTo>
                  <a:pt x="995253" y="1085"/>
                </a:lnTo>
                <a:lnTo>
                  <a:pt x="946687" y="4317"/>
                </a:lnTo>
                <a:lnTo>
                  <a:pt x="898614" y="9655"/>
                </a:lnTo>
                <a:lnTo>
                  <a:pt x="851091" y="17060"/>
                </a:lnTo>
                <a:lnTo>
                  <a:pt x="804171" y="26492"/>
                </a:lnTo>
                <a:lnTo>
                  <a:pt x="757908" y="37913"/>
                </a:lnTo>
                <a:lnTo>
                  <a:pt x="712356" y="51282"/>
                </a:lnTo>
                <a:lnTo>
                  <a:pt x="667571" y="66561"/>
                </a:lnTo>
                <a:lnTo>
                  <a:pt x="623605" y="83709"/>
                </a:lnTo>
                <a:lnTo>
                  <a:pt x="580514" y="102688"/>
                </a:lnTo>
                <a:lnTo>
                  <a:pt x="538351" y="123459"/>
                </a:lnTo>
                <a:lnTo>
                  <a:pt x="497170" y="145981"/>
                </a:lnTo>
                <a:lnTo>
                  <a:pt x="457027" y="170216"/>
                </a:lnTo>
                <a:lnTo>
                  <a:pt x="417975" y="196123"/>
                </a:lnTo>
                <a:lnTo>
                  <a:pt x="380068" y="223664"/>
                </a:lnTo>
                <a:lnTo>
                  <a:pt x="343361" y="252800"/>
                </a:lnTo>
                <a:lnTo>
                  <a:pt x="307907" y="283490"/>
                </a:lnTo>
                <a:lnTo>
                  <a:pt x="273762" y="315696"/>
                </a:lnTo>
                <a:lnTo>
                  <a:pt x="240978" y="349378"/>
                </a:lnTo>
                <a:lnTo>
                  <a:pt x="209612" y="384497"/>
                </a:lnTo>
                <a:lnTo>
                  <a:pt x="179716" y="421013"/>
                </a:lnTo>
                <a:lnTo>
                  <a:pt x="151345" y="458887"/>
                </a:lnTo>
                <a:lnTo>
                  <a:pt x="124553" y="498080"/>
                </a:lnTo>
                <a:lnTo>
                  <a:pt x="99394" y="538552"/>
                </a:lnTo>
                <a:lnTo>
                  <a:pt x="75923" y="580263"/>
                </a:lnTo>
                <a:lnTo>
                  <a:pt x="54194" y="623175"/>
                </a:lnTo>
                <a:lnTo>
                  <a:pt x="34261" y="667248"/>
                </a:lnTo>
                <a:lnTo>
                  <a:pt x="16178" y="712443"/>
                </a:lnTo>
                <a:lnTo>
                  <a:pt x="0" y="758720"/>
                </a:lnTo>
                <a:lnTo>
                  <a:pt x="1044261" y="1098081"/>
                </a:lnTo>
                <a:lnTo>
                  <a:pt x="1044261" y="0"/>
                </a:lnTo>
                <a:close/>
              </a:path>
            </a:pathLst>
          </a:custGeom>
          <a:solidFill>
            <a:srgbClr val="B4C6E7"/>
          </a:solidFill>
        </p:spPr>
        <p:txBody>
          <a:bodyPr wrap="square" lIns="0" tIns="0" rIns="0" bIns="0" rtlCol="0"/>
          <a:lstStyle/>
          <a:p/>
        </p:txBody>
      </p:sp>
      <p:sp>
        <p:nvSpPr>
          <p:cNvPr id="25" name="object 25"/>
          <p:cNvSpPr/>
          <p:nvPr/>
        </p:nvSpPr>
        <p:spPr>
          <a:xfrm>
            <a:off x="3992234" y="6546816"/>
            <a:ext cx="1044575" cy="1098550"/>
          </a:xfrm>
          <a:custGeom>
            <a:rect l="l" t="t" r="r" b="b"/>
            <a:pathLst>
              <a:path w="1044575" h="1098550">
                <a:moveTo>
                  <a:pt x="0" y="758720"/>
                </a:moveTo>
                <a:lnTo>
                  <a:pt x="16178" y="712443"/>
                </a:lnTo>
                <a:lnTo>
                  <a:pt x="34261" y="667248"/>
                </a:lnTo>
                <a:lnTo>
                  <a:pt x="54194" y="623175"/>
                </a:lnTo>
                <a:lnTo>
                  <a:pt x="75923" y="580263"/>
                </a:lnTo>
                <a:lnTo>
                  <a:pt x="99394" y="538552"/>
                </a:lnTo>
                <a:lnTo>
                  <a:pt x="124553" y="498080"/>
                </a:lnTo>
                <a:lnTo>
                  <a:pt x="151345" y="458887"/>
                </a:lnTo>
                <a:lnTo>
                  <a:pt x="179716" y="421013"/>
                </a:lnTo>
                <a:lnTo>
                  <a:pt x="209612" y="384497"/>
                </a:lnTo>
                <a:lnTo>
                  <a:pt x="240978" y="349378"/>
                </a:lnTo>
                <a:lnTo>
                  <a:pt x="273762" y="315696"/>
                </a:lnTo>
                <a:lnTo>
                  <a:pt x="307907" y="283490"/>
                </a:lnTo>
                <a:lnTo>
                  <a:pt x="343361" y="252800"/>
                </a:lnTo>
                <a:lnTo>
                  <a:pt x="380068" y="223664"/>
                </a:lnTo>
                <a:lnTo>
                  <a:pt x="417975" y="196123"/>
                </a:lnTo>
                <a:lnTo>
                  <a:pt x="457027" y="170216"/>
                </a:lnTo>
                <a:lnTo>
                  <a:pt x="497170" y="145981"/>
                </a:lnTo>
                <a:lnTo>
                  <a:pt x="538351" y="123459"/>
                </a:lnTo>
                <a:lnTo>
                  <a:pt x="580514" y="102688"/>
                </a:lnTo>
                <a:lnTo>
                  <a:pt x="623605" y="83709"/>
                </a:lnTo>
                <a:lnTo>
                  <a:pt x="667571" y="66561"/>
                </a:lnTo>
                <a:lnTo>
                  <a:pt x="712356" y="51282"/>
                </a:lnTo>
                <a:lnTo>
                  <a:pt x="757908" y="37913"/>
                </a:lnTo>
                <a:lnTo>
                  <a:pt x="804171" y="26492"/>
                </a:lnTo>
                <a:lnTo>
                  <a:pt x="851091" y="17060"/>
                </a:lnTo>
                <a:lnTo>
                  <a:pt x="898614" y="9655"/>
                </a:lnTo>
                <a:lnTo>
                  <a:pt x="946687" y="4317"/>
                </a:lnTo>
                <a:lnTo>
                  <a:pt x="995253" y="1085"/>
                </a:lnTo>
                <a:lnTo>
                  <a:pt x="1044261" y="0"/>
                </a:lnTo>
                <a:lnTo>
                  <a:pt x="1044261" y="1098081"/>
                </a:lnTo>
                <a:lnTo>
                  <a:pt x="0" y="758720"/>
                </a:lnTo>
                <a:close/>
              </a:path>
            </a:pathLst>
          </a:custGeom>
          <a:ln w="15706">
            <a:solidFill>
              <a:srgbClr val="FFFFFF"/>
            </a:solidFill>
          </a:ln>
        </p:spPr>
        <p:txBody>
          <a:bodyPr wrap="square" lIns="0" tIns="0" rIns="0" bIns="0" rtlCol="0"/>
          <a:lstStyle/>
          <a:p/>
        </p:txBody>
      </p:sp>
      <p:sp>
        <p:nvSpPr>
          <p:cNvPr id="26" name="object 26"/>
          <p:cNvSpPr txBox="1"/>
          <p:nvPr/>
        </p:nvSpPr>
        <p:spPr>
          <a:xfrm>
            <a:off x="5425459" y="8258880"/>
            <a:ext cx="173355"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404040"/>
                </a:solidFill>
                <a:latin typeface="微软雅黑"/>
                <a:cs typeface="微软雅黑"/>
              </a:rPr>
              <a:t>4</a:t>
            </a:r>
            <a:endParaRPr sz="1950">
              <a:latin typeface="微软雅黑"/>
              <a:cs typeface="微软雅黑"/>
            </a:endParaRPr>
          </a:p>
        </p:txBody>
      </p:sp>
      <p:sp>
        <p:nvSpPr>
          <p:cNvPr id="27" name="object 27"/>
          <p:cNvSpPr txBox="1"/>
          <p:nvPr/>
        </p:nvSpPr>
        <p:spPr>
          <a:xfrm>
            <a:off x="4490827" y="6790025"/>
            <a:ext cx="173355"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404040"/>
                </a:solidFill>
                <a:latin typeface="微软雅黑"/>
                <a:cs typeface="微软雅黑"/>
              </a:rPr>
              <a:t>1</a:t>
            </a:r>
            <a:endParaRPr sz="1950">
              <a:latin typeface="微软雅黑"/>
              <a:cs typeface="微软雅黑"/>
            </a:endParaRPr>
          </a:p>
        </p:txBody>
      </p:sp>
      <p:sp>
        <p:nvSpPr>
          <p:cNvPr id="28" name="object 28"/>
          <p:cNvSpPr/>
          <p:nvPr/>
        </p:nvSpPr>
        <p:spPr>
          <a:xfrm>
            <a:off x="6286929" y="6967955"/>
            <a:ext cx="149860" cy="148590"/>
          </a:xfrm>
          <a:custGeom>
            <a:rect l="l" t="t" r="r" b="b"/>
            <a:pathLst>
              <a:path w="149860" h="148590">
                <a:moveTo>
                  <a:pt x="0" y="148267"/>
                </a:moveTo>
                <a:lnTo>
                  <a:pt x="149524" y="148267"/>
                </a:lnTo>
                <a:lnTo>
                  <a:pt x="149524" y="0"/>
                </a:lnTo>
                <a:lnTo>
                  <a:pt x="0" y="0"/>
                </a:lnTo>
                <a:lnTo>
                  <a:pt x="0" y="148267"/>
                </a:lnTo>
                <a:close/>
              </a:path>
            </a:pathLst>
          </a:custGeom>
          <a:solidFill>
            <a:srgbClr val="00B4CC"/>
          </a:solidFill>
        </p:spPr>
        <p:txBody>
          <a:bodyPr wrap="square" lIns="0" tIns="0" rIns="0" bIns="0" rtlCol="0"/>
          <a:lstStyle/>
          <a:p/>
        </p:txBody>
      </p:sp>
      <p:sp>
        <p:nvSpPr>
          <p:cNvPr id="29" name="object 29"/>
          <p:cNvSpPr/>
          <p:nvPr/>
        </p:nvSpPr>
        <p:spPr>
          <a:xfrm>
            <a:off x="6286929" y="6967955"/>
            <a:ext cx="149860" cy="148590"/>
          </a:xfrm>
          <a:custGeom>
            <a:rect l="l" t="t" r="r" b="b"/>
            <a:pathLst>
              <a:path w="149860" h="148590">
                <a:moveTo>
                  <a:pt x="0" y="148267"/>
                </a:moveTo>
                <a:lnTo>
                  <a:pt x="149524" y="148267"/>
                </a:lnTo>
                <a:lnTo>
                  <a:pt x="149524" y="0"/>
                </a:lnTo>
                <a:lnTo>
                  <a:pt x="0" y="0"/>
                </a:lnTo>
                <a:lnTo>
                  <a:pt x="0" y="148267"/>
                </a:lnTo>
                <a:close/>
              </a:path>
            </a:pathLst>
          </a:custGeom>
          <a:ln w="15706">
            <a:solidFill>
              <a:srgbClr val="FFFFFF"/>
            </a:solidFill>
          </a:ln>
        </p:spPr>
        <p:txBody>
          <a:bodyPr wrap="square" lIns="0" tIns="0" rIns="0" bIns="0" rtlCol="0"/>
          <a:lstStyle/>
          <a:p/>
        </p:txBody>
      </p:sp>
      <p:sp>
        <p:nvSpPr>
          <p:cNvPr id="30" name="object 30"/>
          <p:cNvSpPr/>
          <p:nvPr/>
        </p:nvSpPr>
        <p:spPr>
          <a:xfrm>
            <a:off x="7302186" y="6967955"/>
            <a:ext cx="148590" cy="148590"/>
          </a:xfrm>
          <a:custGeom>
            <a:rect l="l" t="t" r="r" b="b"/>
            <a:pathLst>
              <a:path w="148590" h="148590">
                <a:moveTo>
                  <a:pt x="0" y="148267"/>
                </a:moveTo>
                <a:lnTo>
                  <a:pt x="148267" y="148267"/>
                </a:lnTo>
                <a:lnTo>
                  <a:pt x="148267" y="0"/>
                </a:lnTo>
                <a:lnTo>
                  <a:pt x="0" y="0"/>
                </a:lnTo>
                <a:lnTo>
                  <a:pt x="0" y="148267"/>
                </a:lnTo>
                <a:close/>
              </a:path>
            </a:pathLst>
          </a:custGeom>
          <a:solidFill>
            <a:srgbClr val="B4C6E7"/>
          </a:solidFill>
        </p:spPr>
        <p:txBody>
          <a:bodyPr wrap="square" lIns="0" tIns="0" rIns="0" bIns="0" rtlCol="0"/>
          <a:lstStyle/>
          <a:p/>
        </p:txBody>
      </p:sp>
      <p:sp>
        <p:nvSpPr>
          <p:cNvPr id="31" name="object 31"/>
          <p:cNvSpPr/>
          <p:nvPr/>
        </p:nvSpPr>
        <p:spPr>
          <a:xfrm>
            <a:off x="7302186" y="6967955"/>
            <a:ext cx="148590" cy="148590"/>
          </a:xfrm>
          <a:custGeom>
            <a:rect l="l" t="t" r="r" b="b"/>
            <a:pathLst>
              <a:path w="148590" h="148590">
                <a:moveTo>
                  <a:pt x="0" y="148267"/>
                </a:moveTo>
                <a:lnTo>
                  <a:pt x="148267" y="148267"/>
                </a:lnTo>
                <a:lnTo>
                  <a:pt x="148267" y="0"/>
                </a:lnTo>
                <a:lnTo>
                  <a:pt x="0" y="0"/>
                </a:lnTo>
                <a:lnTo>
                  <a:pt x="0" y="148267"/>
                </a:lnTo>
                <a:close/>
              </a:path>
            </a:pathLst>
          </a:custGeom>
          <a:ln w="15706">
            <a:solidFill>
              <a:srgbClr val="FFFFFF"/>
            </a:solidFill>
          </a:ln>
        </p:spPr>
        <p:txBody>
          <a:bodyPr wrap="square" lIns="0" tIns="0" rIns="0" bIns="0" rtlCol="0"/>
          <a:lstStyle/>
          <a:p/>
        </p:txBody>
      </p:sp>
      <p:sp>
        <p:nvSpPr>
          <p:cNvPr id="32" name="object 32"/>
          <p:cNvSpPr txBox="1"/>
          <p:nvPr/>
        </p:nvSpPr>
        <p:spPr>
          <a:xfrm>
            <a:off x="6494536" y="6858609"/>
            <a:ext cx="1543050" cy="327025"/>
          </a:xfrm>
          <a:prstGeom prst="rect">
            <a:avLst/>
          </a:prstGeom>
        </p:spPr>
        <p:txBody>
          <a:bodyPr vert="horz" wrap="square" lIns="0" tIns="15875" rIns="0" bIns="0" rtlCol="0">
            <a:spAutoFit/>
          </a:bodyPr>
          <a:lstStyle/>
          <a:p>
            <a:pPr marL="12700">
              <a:lnSpc>
                <a:spcPct val="100000"/>
              </a:lnSpc>
              <a:spcBef>
                <a:spcPts val="125"/>
              </a:spcBef>
              <a:tabLst>
                <a:tab pos="1027430"/>
              </a:tabLst>
            </a:pPr>
            <a:r>
              <a:rPr sz="1950" spc="25">
                <a:solidFill>
                  <a:srgbClr val="585858"/>
                </a:solidFill>
                <a:latin typeface="微软雅黑"/>
                <a:cs typeface="微软雅黑"/>
              </a:rPr>
              <a:t>成功	失败</a:t>
            </a:r>
            <a:endParaRPr sz="1950">
              <a:latin typeface="微软雅黑"/>
              <a:cs typeface="微软雅黑"/>
            </a:endParaRPr>
          </a:p>
        </p:txBody>
      </p:sp>
      <p:sp>
        <p:nvSpPr>
          <p:cNvPr id="33" name="object 33"/>
          <p:cNvSpPr txBox="1"/>
          <p:nvPr/>
        </p:nvSpPr>
        <p:spPr>
          <a:xfrm>
            <a:off x="974160" y="9208799"/>
            <a:ext cx="6656705" cy="628650"/>
          </a:xfrm>
          <a:prstGeom prst="rect">
            <a:avLst/>
          </a:prstGeom>
        </p:spPr>
        <p:txBody>
          <a:bodyPr vert="horz" wrap="square" lIns="0" tIns="15875" rIns="0" bIns="0" rtlCol="0">
            <a:spAutoFit/>
          </a:bodyPr>
          <a:lstStyle/>
          <a:p>
            <a:pPr marL="389255" indent="-377190">
              <a:lnSpc>
                <a:spcPct val="100000"/>
              </a:lnSpc>
              <a:spcBef>
                <a:spcPts val="125"/>
              </a:spcBef>
              <a:buFont typeface="Arial"/>
              <a:buChar char="•"/>
              <a:tabLst>
                <a:tab pos="389255"/>
                <a:tab pos="389890"/>
              </a:tabLst>
            </a:pPr>
            <a:r>
              <a:rPr sz="1950" spc="25">
                <a:latin typeface="微软雅黑"/>
                <a:cs typeface="微软雅黑"/>
              </a:rPr>
              <a:t>竞价准入非独家药品以本土企业申报竞价为主</a:t>
            </a:r>
            <a:endParaRPr sz="1950">
              <a:latin typeface="微软雅黑"/>
              <a:cs typeface="微软雅黑"/>
            </a:endParaRPr>
          </a:p>
          <a:p>
            <a:pPr marL="389255" indent="-377190">
              <a:lnSpc>
                <a:spcPct val="100000"/>
              </a:lnSpc>
              <a:spcBef>
                <a:spcPts val="35"/>
              </a:spcBef>
              <a:buFont typeface="Arial"/>
              <a:buChar char="•"/>
              <a:tabLst>
                <a:tab pos="389255"/>
                <a:tab pos="389890"/>
              </a:tabLst>
            </a:pPr>
            <a:r>
              <a:rPr sz="1950" spc="15">
                <a:latin typeface="微软雅黑"/>
                <a:cs typeface="微软雅黑"/>
              </a:rPr>
              <a:t>5</a:t>
            </a:r>
            <a:r>
              <a:rPr sz="1950">
                <a:latin typeface="微软雅黑"/>
                <a:cs typeface="微软雅黑"/>
              </a:rPr>
              <a:t> </a:t>
            </a:r>
            <a:r>
              <a:rPr sz="1950" spc="25">
                <a:latin typeface="微软雅黑"/>
                <a:cs typeface="微软雅黑"/>
              </a:rPr>
              <a:t>个含跨国企业申报的品种仅注</a:t>
            </a:r>
            <a:r>
              <a:rPr sz="1950">
                <a:latin typeface="微软雅黑"/>
                <a:cs typeface="微软雅黑"/>
              </a:rPr>
              <a:t>射</a:t>
            </a:r>
            <a:r>
              <a:rPr sz="1950" spc="25">
                <a:latin typeface="微软雅黑"/>
                <a:cs typeface="微软雅黑"/>
              </a:rPr>
              <a:t>用盐酸美法仑准入失败</a:t>
            </a:r>
            <a:endParaRPr sz="1950">
              <a:latin typeface="微软雅黑"/>
              <a:cs typeface="微软雅黑"/>
            </a:endParaRPr>
          </a:p>
        </p:txBody>
      </p:sp>
      <p:sp>
        <p:nvSpPr>
          <p:cNvPr id="34" name="object 34"/>
          <p:cNvSpPr txBox="1"/>
          <p:nvPr/>
        </p:nvSpPr>
        <p:spPr>
          <a:xfrm>
            <a:off x="3617809" y="3033280"/>
            <a:ext cx="12116435" cy="377190"/>
          </a:xfrm>
          <a:prstGeom prst="rect">
            <a:avLst/>
          </a:prstGeom>
        </p:spPr>
        <p:txBody>
          <a:bodyPr vert="horz" wrap="square" lIns="0" tIns="13335" rIns="0" bIns="0" rtlCol="0">
            <a:spAutoFit/>
          </a:bodyPr>
          <a:lstStyle/>
          <a:p>
            <a:pPr marL="38100">
              <a:lnSpc>
                <a:spcPct val="100000"/>
              </a:lnSpc>
              <a:spcBef>
                <a:spcPts val="105"/>
              </a:spcBef>
              <a:tabLst>
                <a:tab pos="10798175"/>
              </a:tabLst>
            </a:pPr>
            <a:r>
              <a:rPr sz="2300" b="1" spc="5">
                <a:solidFill>
                  <a:srgbClr val="1791AB"/>
                </a:solidFill>
                <a:latin typeface="微软雅黑"/>
                <a:cs typeface="微软雅黑"/>
              </a:rPr>
              <a:t>本土和跨国企业药品数量	价格降幅</a:t>
            </a:r>
            <a:r>
              <a:rPr sz="2325" b="1" spc="-7" baseline="25089">
                <a:solidFill>
                  <a:srgbClr val="1791AB"/>
                </a:solidFill>
                <a:latin typeface="微软雅黑"/>
                <a:cs typeface="微软雅黑"/>
              </a:rPr>
              <a:t>*</a:t>
            </a:r>
            <a:endParaRPr sz="2325" baseline="25089">
              <a:latin typeface="微软雅黑"/>
              <a:cs typeface="微软雅黑"/>
            </a:endParaRPr>
          </a:p>
        </p:txBody>
      </p:sp>
      <p:sp>
        <p:nvSpPr>
          <p:cNvPr id="35" name="object 35"/>
          <p:cNvSpPr/>
          <p:nvPr/>
        </p:nvSpPr>
        <p:spPr>
          <a:xfrm>
            <a:off x="12817619" y="5327586"/>
            <a:ext cx="711200" cy="2608580"/>
          </a:xfrm>
          <a:custGeom>
            <a:rect l="l" t="t" r="r" b="b"/>
            <a:pathLst>
              <a:path w="711200" h="2608579">
                <a:moveTo>
                  <a:pt x="711182" y="0"/>
                </a:moveTo>
                <a:lnTo>
                  <a:pt x="0" y="0"/>
                </a:lnTo>
                <a:lnTo>
                  <a:pt x="0" y="2608506"/>
                </a:lnTo>
                <a:lnTo>
                  <a:pt x="711182" y="2608506"/>
                </a:lnTo>
                <a:lnTo>
                  <a:pt x="711182" y="0"/>
                </a:lnTo>
                <a:close/>
              </a:path>
            </a:pathLst>
          </a:custGeom>
          <a:solidFill>
            <a:srgbClr val="1791AB"/>
          </a:solidFill>
        </p:spPr>
        <p:txBody>
          <a:bodyPr wrap="square" lIns="0" tIns="0" rIns="0" bIns="0" rtlCol="0"/>
          <a:lstStyle/>
          <a:p/>
        </p:txBody>
      </p:sp>
      <p:sp>
        <p:nvSpPr>
          <p:cNvPr id="36" name="object 36"/>
          <p:cNvSpPr/>
          <p:nvPr/>
        </p:nvSpPr>
        <p:spPr>
          <a:xfrm>
            <a:off x="15084355" y="7611915"/>
            <a:ext cx="711200" cy="324485"/>
          </a:xfrm>
          <a:custGeom>
            <a:rect l="l" t="t" r="r" b="b"/>
            <a:pathLst>
              <a:path w="711200" h="324484">
                <a:moveTo>
                  <a:pt x="711182" y="0"/>
                </a:moveTo>
                <a:lnTo>
                  <a:pt x="0" y="0"/>
                </a:lnTo>
                <a:lnTo>
                  <a:pt x="0" y="324178"/>
                </a:lnTo>
                <a:lnTo>
                  <a:pt x="711182" y="324178"/>
                </a:lnTo>
                <a:lnTo>
                  <a:pt x="711182" y="0"/>
                </a:lnTo>
                <a:close/>
              </a:path>
            </a:pathLst>
          </a:custGeom>
          <a:solidFill>
            <a:srgbClr val="1791AB"/>
          </a:solidFill>
        </p:spPr>
        <p:txBody>
          <a:bodyPr wrap="square" lIns="0" tIns="0" rIns="0" bIns="0" rtlCol="0"/>
          <a:lstStyle/>
          <a:p/>
        </p:txBody>
      </p:sp>
      <p:sp>
        <p:nvSpPr>
          <p:cNvPr id="37" name="object 37"/>
          <p:cNvSpPr/>
          <p:nvPr/>
        </p:nvSpPr>
        <p:spPr>
          <a:xfrm>
            <a:off x="17351094" y="4351281"/>
            <a:ext cx="711200" cy="3585210"/>
          </a:xfrm>
          <a:custGeom>
            <a:rect l="l" t="t" r="r" b="b"/>
            <a:pathLst>
              <a:path w="711200" h="3585209">
                <a:moveTo>
                  <a:pt x="711182" y="0"/>
                </a:moveTo>
                <a:lnTo>
                  <a:pt x="0" y="0"/>
                </a:lnTo>
                <a:lnTo>
                  <a:pt x="0" y="3584812"/>
                </a:lnTo>
                <a:lnTo>
                  <a:pt x="711182" y="3584812"/>
                </a:lnTo>
                <a:lnTo>
                  <a:pt x="711182" y="0"/>
                </a:lnTo>
                <a:close/>
              </a:path>
            </a:pathLst>
          </a:custGeom>
          <a:solidFill>
            <a:srgbClr val="1791AB"/>
          </a:solidFill>
        </p:spPr>
        <p:txBody>
          <a:bodyPr wrap="square" lIns="0" tIns="0" rIns="0" bIns="0" rtlCol="0"/>
          <a:lstStyle/>
          <a:p/>
        </p:txBody>
      </p:sp>
      <p:sp>
        <p:nvSpPr>
          <p:cNvPr id="38" name="object 38"/>
          <p:cNvSpPr/>
          <p:nvPr/>
        </p:nvSpPr>
        <p:spPr>
          <a:xfrm>
            <a:off x="12039842" y="7936093"/>
            <a:ext cx="6800215" cy="0"/>
          </a:xfrm>
          <a:custGeom>
            <a:rect l="l" t="t" r="r" b="b"/>
            <a:pathLst>
              <a:path w="6800215">
                <a:moveTo>
                  <a:pt x="0" y="0"/>
                </a:moveTo>
                <a:lnTo>
                  <a:pt x="6800211" y="0"/>
                </a:lnTo>
              </a:path>
            </a:pathLst>
          </a:custGeom>
          <a:ln w="7853">
            <a:solidFill>
              <a:srgbClr val="D9D9D9"/>
            </a:solidFill>
          </a:ln>
        </p:spPr>
        <p:txBody>
          <a:bodyPr wrap="square" lIns="0" tIns="0" rIns="0" bIns="0" rtlCol="0"/>
          <a:lstStyle/>
          <a:p/>
        </p:txBody>
      </p:sp>
      <p:sp>
        <p:nvSpPr>
          <p:cNvPr id="39" name="object 39"/>
          <p:cNvSpPr txBox="1"/>
          <p:nvPr/>
        </p:nvSpPr>
        <p:spPr>
          <a:xfrm>
            <a:off x="12902403" y="4901286"/>
            <a:ext cx="542925"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404040"/>
                </a:solidFill>
                <a:latin typeface="微软雅黑"/>
                <a:cs typeface="微软雅黑"/>
              </a:rPr>
              <a:t>65%</a:t>
            </a:r>
            <a:endParaRPr sz="1950">
              <a:latin typeface="微软雅黑"/>
              <a:cs typeface="微软雅黑"/>
            </a:endParaRPr>
          </a:p>
        </p:txBody>
      </p:sp>
      <p:sp>
        <p:nvSpPr>
          <p:cNvPr id="52" name="object 52"/>
          <p:cNvSpPr txBox="1"/>
          <p:nvPr/>
        </p:nvSpPr>
        <p:spPr>
          <a:xfrm>
            <a:off x="925910" y="10705403"/>
            <a:ext cx="4147185" cy="274320"/>
          </a:xfrm>
          <a:prstGeom prst="rect">
            <a:avLst/>
          </a:prstGeom>
        </p:spPr>
        <p:txBody>
          <a:bodyPr vert="horz" wrap="square" lIns="0" tIns="27940" rIns="0" bIns="0" rtlCol="0">
            <a:spAutoFit/>
          </a:bodyPr>
          <a:lstStyle/>
          <a:p>
            <a:pPr marL="12700">
              <a:lnSpc>
                <a:spcPct val="100000"/>
              </a:lnSpc>
              <a:spcBef>
                <a:spcPts val="22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 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53" name="object 53"/>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18</a:t>
            </a:fld>
            <a:r>
              <a:rPr spc="15"/>
              <a:t>－</a:t>
            </a:r>
          </a:p>
        </p:txBody>
      </p:sp>
      <p:sp>
        <p:nvSpPr>
          <p:cNvPr id="40" name="object 40"/>
          <p:cNvSpPr txBox="1"/>
          <p:nvPr/>
        </p:nvSpPr>
        <p:spPr>
          <a:xfrm>
            <a:off x="11401926" y="7753241"/>
            <a:ext cx="396240" cy="327025"/>
          </a:xfrm>
          <a:prstGeom prst="rect">
            <a:avLst/>
          </a:prstGeom>
        </p:spPr>
        <p:txBody>
          <a:bodyPr vert="horz" wrap="square" lIns="0" tIns="15875" rIns="0" bIns="0" rtlCol="0">
            <a:spAutoFit/>
          </a:bodyPr>
          <a:lstStyle/>
          <a:p>
            <a:pPr marL="12700">
              <a:lnSpc>
                <a:spcPct val="100000"/>
              </a:lnSpc>
              <a:spcBef>
                <a:spcPts val="125"/>
              </a:spcBef>
            </a:pPr>
            <a:r>
              <a:rPr sz="1950" spc="15">
                <a:solidFill>
                  <a:srgbClr val="585858"/>
                </a:solidFill>
                <a:latin typeface="微软雅黑"/>
                <a:cs typeface="微软雅黑"/>
              </a:rPr>
              <a:t>0%</a:t>
            </a:r>
            <a:endParaRPr sz="1950">
              <a:latin typeface="微软雅黑"/>
              <a:cs typeface="微软雅黑"/>
            </a:endParaRPr>
          </a:p>
        </p:txBody>
      </p:sp>
      <p:sp>
        <p:nvSpPr>
          <p:cNvPr id="41" name="object 41"/>
          <p:cNvSpPr txBox="1"/>
          <p:nvPr/>
        </p:nvSpPr>
        <p:spPr>
          <a:xfrm>
            <a:off x="11254600" y="6948302"/>
            <a:ext cx="544195"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585858"/>
                </a:solidFill>
                <a:latin typeface="微软雅黑"/>
                <a:cs typeface="微软雅黑"/>
              </a:rPr>
              <a:t>20%</a:t>
            </a:r>
            <a:endParaRPr sz="1950">
              <a:latin typeface="微软雅黑"/>
              <a:cs typeface="微软雅黑"/>
            </a:endParaRPr>
          </a:p>
        </p:txBody>
      </p:sp>
      <p:sp>
        <p:nvSpPr>
          <p:cNvPr id="42" name="object 42"/>
          <p:cNvSpPr txBox="1"/>
          <p:nvPr/>
        </p:nvSpPr>
        <p:spPr>
          <a:xfrm>
            <a:off x="11254600" y="6144180"/>
            <a:ext cx="54356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40%</a:t>
            </a:r>
            <a:endParaRPr sz="1950">
              <a:latin typeface="微软雅黑"/>
              <a:cs typeface="微软雅黑"/>
            </a:endParaRPr>
          </a:p>
        </p:txBody>
      </p:sp>
      <p:sp>
        <p:nvSpPr>
          <p:cNvPr id="43" name="object 43"/>
          <p:cNvSpPr txBox="1"/>
          <p:nvPr/>
        </p:nvSpPr>
        <p:spPr>
          <a:xfrm>
            <a:off x="11254600" y="5339807"/>
            <a:ext cx="54356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60%</a:t>
            </a:r>
            <a:endParaRPr sz="1950">
              <a:latin typeface="微软雅黑"/>
              <a:cs typeface="微软雅黑"/>
            </a:endParaRPr>
          </a:p>
        </p:txBody>
      </p:sp>
      <p:sp>
        <p:nvSpPr>
          <p:cNvPr id="44" name="object 44"/>
          <p:cNvSpPr txBox="1"/>
          <p:nvPr/>
        </p:nvSpPr>
        <p:spPr>
          <a:xfrm>
            <a:off x="11254600" y="4534868"/>
            <a:ext cx="544195" cy="327660"/>
          </a:xfrm>
          <a:prstGeom prst="rect">
            <a:avLst/>
          </a:prstGeom>
        </p:spPr>
        <p:txBody>
          <a:bodyPr vert="horz" wrap="square" lIns="0" tIns="16510" rIns="0" bIns="0" rtlCol="0">
            <a:spAutoFit/>
          </a:bodyPr>
          <a:lstStyle/>
          <a:p>
            <a:pPr marL="12700">
              <a:lnSpc>
                <a:spcPct val="100000"/>
              </a:lnSpc>
              <a:spcBef>
                <a:spcPts val="130"/>
              </a:spcBef>
            </a:pPr>
            <a:r>
              <a:rPr sz="1950" spc="15">
                <a:solidFill>
                  <a:srgbClr val="585858"/>
                </a:solidFill>
                <a:latin typeface="微软雅黑"/>
                <a:cs typeface="微软雅黑"/>
              </a:rPr>
              <a:t>80%</a:t>
            </a:r>
            <a:endParaRPr sz="1950">
              <a:latin typeface="微软雅黑"/>
              <a:cs typeface="微软雅黑"/>
            </a:endParaRPr>
          </a:p>
        </p:txBody>
      </p:sp>
      <p:sp>
        <p:nvSpPr>
          <p:cNvPr id="45" name="object 45"/>
          <p:cNvSpPr txBox="1"/>
          <p:nvPr/>
        </p:nvSpPr>
        <p:spPr>
          <a:xfrm>
            <a:off x="11107170" y="3730641"/>
            <a:ext cx="690880" cy="327025"/>
          </a:xfrm>
          <a:prstGeom prst="rect">
            <a:avLst/>
          </a:prstGeom>
        </p:spPr>
        <p:txBody>
          <a:bodyPr vert="horz" wrap="square" lIns="0" tIns="15875" rIns="0" bIns="0" rtlCol="0">
            <a:spAutoFit/>
          </a:bodyPr>
          <a:lstStyle/>
          <a:p>
            <a:pPr marL="12700">
              <a:lnSpc>
                <a:spcPct val="100000"/>
              </a:lnSpc>
              <a:spcBef>
                <a:spcPts val="125"/>
              </a:spcBef>
            </a:pPr>
            <a:r>
              <a:rPr sz="1950" spc="10">
                <a:solidFill>
                  <a:srgbClr val="585858"/>
                </a:solidFill>
                <a:latin typeface="微软雅黑"/>
                <a:cs typeface="微软雅黑"/>
              </a:rPr>
              <a:t>100%</a:t>
            </a:r>
            <a:endParaRPr sz="1950">
              <a:latin typeface="微软雅黑"/>
              <a:cs typeface="微软雅黑"/>
            </a:endParaRPr>
          </a:p>
        </p:txBody>
      </p:sp>
      <p:sp>
        <p:nvSpPr>
          <p:cNvPr id="46" name="object 46"/>
          <p:cNvSpPr txBox="1"/>
          <p:nvPr/>
        </p:nvSpPr>
        <p:spPr>
          <a:xfrm>
            <a:off x="14925377" y="8165376"/>
            <a:ext cx="103060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585858"/>
                </a:solidFill>
                <a:latin typeface="微软雅黑"/>
                <a:cs typeface="微软雅黑"/>
              </a:rPr>
              <a:t>最低降幅</a:t>
            </a:r>
            <a:endParaRPr sz="1950">
              <a:latin typeface="微软雅黑"/>
              <a:cs typeface="微软雅黑"/>
            </a:endParaRPr>
          </a:p>
        </p:txBody>
      </p:sp>
      <p:sp>
        <p:nvSpPr>
          <p:cNvPr id="47" name="object 47"/>
          <p:cNvSpPr txBox="1"/>
          <p:nvPr/>
        </p:nvSpPr>
        <p:spPr>
          <a:xfrm>
            <a:off x="17192431" y="8165376"/>
            <a:ext cx="1031875" cy="327025"/>
          </a:xfrm>
          <a:prstGeom prst="rect">
            <a:avLst/>
          </a:prstGeom>
        </p:spPr>
        <p:txBody>
          <a:bodyPr vert="horz" wrap="square" lIns="0" tIns="15875" rIns="0" bIns="0" rtlCol="0">
            <a:spAutoFit/>
          </a:bodyPr>
          <a:lstStyle/>
          <a:p>
            <a:pPr marL="12700">
              <a:lnSpc>
                <a:spcPct val="100000"/>
              </a:lnSpc>
              <a:spcBef>
                <a:spcPts val="125"/>
              </a:spcBef>
            </a:pPr>
            <a:r>
              <a:rPr sz="1950" spc="25">
                <a:solidFill>
                  <a:srgbClr val="585858"/>
                </a:solidFill>
                <a:latin typeface="微软雅黑"/>
                <a:cs typeface="微软雅黑"/>
              </a:rPr>
              <a:t>最高降幅</a:t>
            </a:r>
            <a:endParaRPr sz="1950">
              <a:latin typeface="微软雅黑"/>
              <a:cs typeface="微软雅黑"/>
            </a:endParaRPr>
          </a:p>
        </p:txBody>
      </p:sp>
      <p:sp>
        <p:nvSpPr>
          <p:cNvPr id="48" name="object 48"/>
          <p:cNvSpPr txBox="1"/>
          <p:nvPr/>
        </p:nvSpPr>
        <p:spPr>
          <a:xfrm>
            <a:off x="14131790" y="6748769"/>
            <a:ext cx="2790190" cy="763905"/>
          </a:xfrm>
          <a:prstGeom prst="rect">
            <a:avLst/>
          </a:prstGeom>
        </p:spPr>
        <p:txBody>
          <a:bodyPr vert="horz" wrap="square" lIns="0" tIns="83820" rIns="0" bIns="0" rtlCol="0">
            <a:spAutoFit/>
          </a:bodyPr>
          <a:lstStyle/>
          <a:p>
            <a:pPr algn="ctr">
              <a:lnSpc>
                <a:spcPct val="100000"/>
              </a:lnSpc>
              <a:spcBef>
                <a:spcPts val="660"/>
              </a:spcBef>
            </a:pPr>
            <a:r>
              <a:rPr sz="1950" spc="25">
                <a:latin typeface="微软雅黑"/>
                <a:cs typeface="微软雅黑"/>
              </a:rPr>
              <a:t>西格列汀二甲双胍缓释片</a:t>
            </a:r>
            <a:endParaRPr sz="1950">
              <a:latin typeface="微软雅黑"/>
              <a:cs typeface="微软雅黑"/>
            </a:endParaRPr>
          </a:p>
          <a:p>
            <a:pPr marR="164465" algn="ctr">
              <a:lnSpc>
                <a:spcPct val="100000"/>
              </a:lnSpc>
              <a:spcBef>
                <a:spcPts val="565"/>
              </a:spcBef>
            </a:pPr>
            <a:r>
              <a:rPr sz="1950" spc="15">
                <a:solidFill>
                  <a:srgbClr val="404040"/>
                </a:solidFill>
                <a:latin typeface="微软雅黑"/>
                <a:cs typeface="微软雅黑"/>
              </a:rPr>
              <a:t>8%</a:t>
            </a:r>
            <a:endParaRPr sz="1950">
              <a:latin typeface="微软雅黑"/>
              <a:cs typeface="微软雅黑"/>
            </a:endParaRPr>
          </a:p>
        </p:txBody>
      </p:sp>
      <p:sp>
        <p:nvSpPr>
          <p:cNvPr id="49" name="object 49"/>
          <p:cNvSpPr txBox="1"/>
          <p:nvPr/>
        </p:nvSpPr>
        <p:spPr>
          <a:xfrm>
            <a:off x="16683965" y="3521433"/>
            <a:ext cx="1786889" cy="731520"/>
          </a:xfrm>
          <a:prstGeom prst="rect">
            <a:avLst/>
          </a:prstGeom>
        </p:spPr>
        <p:txBody>
          <a:bodyPr vert="horz" wrap="square" lIns="0" tIns="67310" rIns="0" bIns="0" rtlCol="0">
            <a:spAutoFit/>
          </a:bodyPr>
          <a:lstStyle/>
          <a:p>
            <a:pPr marL="12700">
              <a:lnSpc>
                <a:spcPct val="100000"/>
              </a:lnSpc>
              <a:spcBef>
                <a:spcPts val="530"/>
              </a:spcBef>
            </a:pPr>
            <a:r>
              <a:rPr sz="1950" spc="25">
                <a:latin typeface="微软雅黑"/>
                <a:cs typeface="微软雅黑"/>
              </a:rPr>
              <a:t>磷酸特地唑胺片</a:t>
            </a:r>
            <a:endParaRPr sz="1950">
              <a:latin typeface="微软雅黑"/>
              <a:cs typeface="微软雅黑"/>
            </a:endParaRPr>
          </a:p>
          <a:p>
            <a:pPr marL="765175">
              <a:lnSpc>
                <a:spcPct val="100000"/>
              </a:lnSpc>
              <a:spcBef>
                <a:spcPts val="439"/>
              </a:spcBef>
            </a:pPr>
            <a:r>
              <a:rPr sz="1950" spc="10">
                <a:solidFill>
                  <a:srgbClr val="404040"/>
                </a:solidFill>
                <a:latin typeface="微软雅黑"/>
                <a:cs typeface="微软雅黑"/>
              </a:rPr>
              <a:t>89%</a:t>
            </a:r>
            <a:endParaRPr sz="1950">
              <a:latin typeface="微软雅黑"/>
              <a:cs typeface="微软雅黑"/>
            </a:endParaRPr>
          </a:p>
        </p:txBody>
      </p:sp>
      <p:sp>
        <p:nvSpPr>
          <p:cNvPr id="50" name="object 50"/>
          <p:cNvSpPr txBox="1"/>
          <p:nvPr/>
        </p:nvSpPr>
        <p:spPr>
          <a:xfrm>
            <a:off x="10489912" y="9208589"/>
            <a:ext cx="5177155" cy="930275"/>
          </a:xfrm>
          <a:prstGeom prst="rect">
            <a:avLst/>
          </a:prstGeom>
        </p:spPr>
        <p:txBody>
          <a:bodyPr vert="horz" wrap="square" lIns="0" tIns="15875" rIns="0" bIns="0" rtlCol="0">
            <a:spAutoFit/>
          </a:bodyPr>
          <a:lstStyle/>
          <a:p>
            <a:pPr marL="12700">
              <a:lnSpc>
                <a:spcPct val="100000"/>
              </a:lnSpc>
              <a:spcBef>
                <a:spcPts val="125"/>
              </a:spcBef>
            </a:pPr>
            <a:r>
              <a:rPr sz="1950" spc="25">
                <a:latin typeface="微软雅黑"/>
                <a:cs typeface="微软雅黑"/>
              </a:rPr>
              <a:t>按通用名纳入目录并统一支付标准：</a:t>
            </a:r>
            <a:endParaRPr sz="1950">
              <a:latin typeface="微软雅黑"/>
              <a:cs typeface="微软雅黑"/>
            </a:endParaRPr>
          </a:p>
          <a:p>
            <a:pPr marL="389255" indent="-377190">
              <a:lnSpc>
                <a:spcPct val="100000"/>
              </a:lnSpc>
              <a:spcBef>
                <a:spcPts val="35"/>
              </a:spcBef>
              <a:buFont typeface="Arial"/>
              <a:buChar char="•"/>
              <a:tabLst>
                <a:tab pos="389255"/>
                <a:tab pos="389890"/>
              </a:tabLst>
            </a:pPr>
            <a:r>
              <a:rPr sz="1950" spc="25">
                <a:latin typeface="微软雅黑"/>
                <a:cs typeface="微软雅黑"/>
              </a:rPr>
              <a:t>价格高于支付标准：高于部分由参保人承担</a:t>
            </a:r>
            <a:endParaRPr sz="1950">
              <a:latin typeface="微软雅黑"/>
              <a:cs typeface="微软雅黑"/>
            </a:endParaRPr>
          </a:p>
          <a:p>
            <a:pPr marL="389255" indent="-377190">
              <a:lnSpc>
                <a:spcPct val="100000"/>
              </a:lnSpc>
              <a:spcBef>
                <a:spcPts val="35"/>
              </a:spcBef>
              <a:buFont typeface="Arial"/>
              <a:buChar char="•"/>
              <a:tabLst>
                <a:tab pos="389255"/>
                <a:tab pos="389890"/>
              </a:tabLst>
            </a:pPr>
            <a:r>
              <a:rPr sz="1950" spc="25">
                <a:latin typeface="微软雅黑"/>
                <a:cs typeface="微软雅黑"/>
              </a:rPr>
              <a:t>价格低于支付标准：以实际价格为基础支付</a:t>
            </a:r>
            <a:endParaRPr sz="1950">
              <a:latin typeface="微软雅黑"/>
              <a:cs typeface="微软雅黑"/>
            </a:endParaRPr>
          </a:p>
        </p:txBody>
      </p:sp>
      <p:sp>
        <p:nvSpPr>
          <p:cNvPr id="51" name="object 51"/>
          <p:cNvSpPr txBox="1"/>
          <p:nvPr/>
        </p:nvSpPr>
        <p:spPr>
          <a:xfrm>
            <a:off x="11270726" y="8045246"/>
            <a:ext cx="2938145" cy="763905"/>
          </a:xfrm>
          <a:prstGeom prst="rect">
            <a:avLst/>
          </a:prstGeom>
        </p:spPr>
        <p:txBody>
          <a:bodyPr vert="horz" wrap="square" lIns="0" tIns="136525" rIns="0" bIns="0" rtlCol="0">
            <a:spAutoFit/>
          </a:bodyPr>
          <a:lstStyle/>
          <a:p>
            <a:pPr marL="1399540">
              <a:lnSpc>
                <a:spcPct val="100000"/>
              </a:lnSpc>
              <a:spcBef>
                <a:spcPts val="1075"/>
              </a:spcBef>
            </a:pPr>
            <a:r>
              <a:rPr sz="1950" spc="25">
                <a:solidFill>
                  <a:srgbClr val="585858"/>
                </a:solidFill>
                <a:latin typeface="微软雅黑"/>
                <a:cs typeface="微软雅黑"/>
              </a:rPr>
              <a:t>平均降幅</a:t>
            </a:r>
            <a:endParaRPr sz="1950">
              <a:latin typeface="微软雅黑"/>
              <a:cs typeface="微软雅黑"/>
            </a:endParaRPr>
          </a:p>
          <a:p>
            <a:pPr marL="12700">
              <a:lnSpc>
                <a:spcPct val="100000"/>
              </a:lnSpc>
              <a:spcBef>
                <a:spcPts val="750"/>
              </a:spcBef>
            </a:pPr>
            <a:r>
              <a:rPr sz="1450" spc="10">
                <a:solidFill>
                  <a:srgbClr val="5E5E5E"/>
                </a:solidFill>
                <a:latin typeface="微软雅黑"/>
                <a:cs typeface="微软雅黑"/>
              </a:rPr>
              <a:t>*</a:t>
            </a:r>
            <a:r>
              <a:rPr sz="1450" spc="30">
                <a:solidFill>
                  <a:srgbClr val="5E5E5E"/>
                </a:solidFill>
                <a:latin typeface="微软雅黑"/>
                <a:cs typeface="微软雅黑"/>
              </a:rPr>
              <a:t>多家竞价的药品计算价格平均降幅</a:t>
            </a:r>
            <a:endParaRPr sz="1450">
              <a:latin typeface="微软雅黑"/>
              <a:cs typeface="微软雅黑"/>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112217"/>
            <a:ext cx="13435964" cy="1231900"/>
          </a:xfrm>
          <a:prstGeom prst="rect">
            <a:avLst/>
          </a:prstGeom>
        </p:spPr>
        <p:txBody>
          <a:bodyPr vert="horz" wrap="square" lIns="0" tIns="13335" rIns="0" bIns="0" rtlCol="0">
            <a:spAutoFit/>
          </a:bodyPr>
          <a:lstStyle/>
          <a:p>
            <a:pPr marL="12700" marR="5080">
              <a:lnSpc>
                <a:spcPct val="100000"/>
              </a:lnSpc>
              <a:spcBef>
                <a:spcPts val="105"/>
              </a:spcBef>
            </a:pPr>
            <a:r>
              <a:rPr sz="3950">
                <a:solidFill>
                  <a:srgbClr val="000000"/>
                </a:solidFill>
              </a:rPr>
              <a:t>103</a:t>
            </a:r>
            <a:r>
              <a:rPr sz="3950" spc="-25">
                <a:solidFill>
                  <a:srgbClr val="000000"/>
                </a:solidFill>
              </a:rPr>
              <a:t> </a:t>
            </a:r>
            <a:r>
              <a:rPr sz="3950" spc="5">
                <a:solidFill>
                  <a:srgbClr val="000000"/>
                </a:solidFill>
              </a:rPr>
              <a:t>个到期品种成功续约保留在谈判目录内，30</a:t>
            </a:r>
            <a:r>
              <a:rPr sz="3950" spc="-10">
                <a:solidFill>
                  <a:srgbClr val="000000"/>
                </a:solidFill>
              </a:rPr>
              <a:t> </a:t>
            </a:r>
            <a:r>
              <a:rPr sz="3950" spc="5">
                <a:solidFill>
                  <a:srgbClr val="000000"/>
                </a:solidFill>
              </a:rPr>
              <a:t>个品种新增 适应症成功，5</a:t>
            </a:r>
            <a:r>
              <a:rPr sz="3950" spc="-5">
                <a:solidFill>
                  <a:srgbClr val="000000"/>
                </a:solidFill>
              </a:rPr>
              <a:t> </a:t>
            </a:r>
            <a:r>
              <a:rPr sz="3950" spc="5">
                <a:solidFill>
                  <a:srgbClr val="000000"/>
                </a:solidFill>
              </a:rPr>
              <a:t>个品种协议到期调整支付范围</a:t>
            </a:r>
            <a:endParaRPr sz="3950"/>
          </a:p>
        </p:txBody>
      </p:sp>
      <p:sp>
        <p:nvSpPr>
          <p:cNvPr id="3" name="object 3"/>
          <p:cNvSpPr/>
          <p:nvPr/>
        </p:nvSpPr>
        <p:spPr>
          <a:xfrm>
            <a:off x="6282" y="1765391"/>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79C2C6"/>
          </a:solidFill>
        </p:spPr>
        <p:txBody>
          <a:bodyPr wrap="square" lIns="0" tIns="0" rIns="0" bIns="0" rtlCol="0"/>
          <a:lstStyle/>
          <a:p/>
        </p:txBody>
      </p:sp>
      <p:sp>
        <p:nvSpPr>
          <p:cNvPr id="4" name="object 4"/>
          <p:cNvSpPr txBox="1"/>
          <p:nvPr/>
        </p:nvSpPr>
        <p:spPr>
          <a:xfrm>
            <a:off x="172257" y="1826825"/>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spc="20">
                <a:latin typeface="微软雅黑"/>
                <a:cs typeface="微软雅黑"/>
              </a:rPr>
              <a:t>目录 外药 品准 </a:t>
            </a:r>
            <a:r>
              <a:rPr sz="1950" spc="25">
                <a:latin typeface="微软雅黑"/>
                <a:cs typeface="微软雅黑"/>
              </a:rPr>
              <a:t>入</a:t>
            </a:r>
            <a:endParaRPr sz="1950">
              <a:latin typeface="微软雅黑"/>
              <a:cs typeface="微软雅黑"/>
            </a:endParaRPr>
          </a:p>
        </p:txBody>
      </p:sp>
      <p:sp>
        <p:nvSpPr>
          <p:cNvPr id="5" name="object 5"/>
          <p:cNvSpPr/>
          <p:nvPr/>
        </p:nvSpPr>
        <p:spPr>
          <a:xfrm>
            <a:off x="6282" y="3222938"/>
            <a:ext cx="859790" cy="1374775"/>
          </a:xfrm>
          <a:custGeom>
            <a:rect l="l" t="t" r="r" b="b"/>
            <a:pathLst>
              <a:path w="859790" h="1374775">
                <a:moveTo>
                  <a:pt x="0" y="1374617"/>
                </a:moveTo>
                <a:lnTo>
                  <a:pt x="859450" y="1374617"/>
                </a:lnTo>
                <a:lnTo>
                  <a:pt x="859450" y="0"/>
                </a:lnTo>
                <a:lnTo>
                  <a:pt x="0" y="0"/>
                </a:lnTo>
                <a:lnTo>
                  <a:pt x="0" y="1374617"/>
                </a:lnTo>
                <a:close/>
              </a:path>
            </a:pathLst>
          </a:custGeom>
          <a:solidFill>
            <a:srgbClr val="1791AB"/>
          </a:solidFill>
        </p:spPr>
        <p:txBody>
          <a:bodyPr wrap="square" lIns="0" tIns="0" rIns="0" bIns="0" rtlCol="0"/>
          <a:lstStyle/>
          <a:p/>
        </p:txBody>
      </p:sp>
      <p:sp>
        <p:nvSpPr>
          <p:cNvPr id="6" name="object 6"/>
          <p:cNvSpPr txBox="1"/>
          <p:nvPr/>
        </p:nvSpPr>
        <p:spPr>
          <a:xfrm>
            <a:off x="172257" y="3284896"/>
            <a:ext cx="528320" cy="1231900"/>
          </a:xfrm>
          <a:prstGeom prst="rect">
            <a:avLst/>
          </a:prstGeom>
        </p:spPr>
        <p:txBody>
          <a:bodyPr vert="horz" wrap="square" lIns="0" tIns="11430" rIns="0" bIns="0" rtlCol="0">
            <a:spAutoFit/>
          </a:bodyPr>
          <a:lstStyle/>
          <a:p>
            <a:pPr marL="12700" marR="5080" algn="just">
              <a:lnSpc>
                <a:spcPct val="101499"/>
              </a:lnSpc>
              <a:spcBef>
                <a:spcPts val="90"/>
              </a:spcBef>
            </a:pPr>
            <a:r>
              <a:rPr sz="1950" b="1" spc="20">
                <a:solidFill>
                  <a:srgbClr val="FFFFFF"/>
                </a:solidFill>
                <a:latin typeface="微软雅黑"/>
                <a:cs typeface="微软雅黑"/>
              </a:rPr>
              <a:t>目录 内药 </a:t>
            </a:r>
            <a:r>
              <a:rPr sz="1950" b="1" spc="15">
                <a:solidFill>
                  <a:srgbClr val="FFFFFF"/>
                </a:solidFill>
                <a:latin typeface="微软雅黑"/>
                <a:cs typeface="微软雅黑"/>
              </a:rPr>
              <a:t>品准 </a:t>
            </a:r>
            <a:r>
              <a:rPr sz="1950" b="1" spc="25">
                <a:solidFill>
                  <a:srgbClr val="FFFFFF"/>
                </a:solidFill>
                <a:latin typeface="微软雅黑"/>
                <a:cs typeface="微软雅黑"/>
              </a:rPr>
              <a:t>入</a:t>
            </a:r>
            <a:endParaRPr sz="1950">
              <a:latin typeface="微软雅黑"/>
              <a:cs typeface="微软雅黑"/>
            </a:endParaRPr>
          </a:p>
        </p:txBody>
      </p:sp>
      <p:sp>
        <p:nvSpPr>
          <p:cNvPr id="7" name="object 7"/>
          <p:cNvSpPr txBox="1"/>
          <p:nvPr/>
        </p:nvSpPr>
        <p:spPr>
          <a:xfrm>
            <a:off x="583386" y="10172288"/>
            <a:ext cx="4090670" cy="654050"/>
          </a:xfrm>
          <a:prstGeom prst="rect">
            <a:avLst/>
          </a:prstGeom>
        </p:spPr>
        <p:txBody>
          <a:bodyPr vert="horz" wrap="square" lIns="0" tIns="17145" rIns="0" bIns="0" rtlCol="0">
            <a:spAutoFit/>
          </a:bodyPr>
          <a:lstStyle/>
          <a:p>
            <a:pPr marL="370840">
              <a:lnSpc>
                <a:spcPct val="100000"/>
              </a:lnSpc>
              <a:spcBef>
                <a:spcPts val="135"/>
              </a:spcBef>
            </a:pPr>
            <a:r>
              <a:rPr sz="1450" spc="10">
                <a:solidFill>
                  <a:srgbClr val="5E5E5E"/>
                </a:solidFill>
                <a:latin typeface="微软雅黑"/>
                <a:cs typeface="微软雅黑"/>
              </a:rPr>
              <a:t>*</a:t>
            </a:r>
            <a:r>
              <a:rPr sz="1450" spc="30">
                <a:solidFill>
                  <a:srgbClr val="5E5E5E"/>
                </a:solidFill>
                <a:latin typeface="微软雅黑"/>
                <a:cs typeface="微软雅黑"/>
              </a:rPr>
              <a:t>仅统计西药品种</a:t>
            </a:r>
            <a:endParaRPr sz="1450">
              <a:latin typeface="微软雅黑"/>
              <a:cs typeface="微软雅黑"/>
            </a:endParaRPr>
          </a:p>
          <a:p>
            <a:pPr marL="12700">
              <a:lnSpc>
                <a:spcPct val="100000"/>
              </a:lnSpc>
              <a:spcBef>
                <a:spcPts val="1425"/>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Insight</a:t>
            </a:r>
            <a:r>
              <a:rPr sz="1450" spc="15">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8" name="object 8"/>
          <p:cNvSpPr txBox="1"/>
          <p:nvPr/>
        </p:nvSpPr>
        <p:spPr>
          <a:xfrm>
            <a:off x="2260454" y="4151496"/>
            <a:ext cx="4003675" cy="3251835"/>
          </a:xfrm>
          <a:prstGeom prst="rect">
            <a:avLst/>
          </a:prstGeom>
          <a:solidFill>
            <a:srgbClr val="FFFFFF"/>
          </a:solidFill>
        </p:spPr>
        <p:txBody>
          <a:bodyPr vert="horz" wrap="square" lIns="0" tIns="0" rIns="0" bIns="0" rtlCol="0">
            <a:spAutoFit/>
          </a:bodyPr>
          <a:lstStyle/>
          <a:p>
            <a:pPr marR="220979">
              <a:lnSpc>
                <a:spcPts val="2770"/>
              </a:lnSpc>
              <a:buChar char="·"/>
              <a:tabLst>
                <a:tab pos="217170"/>
              </a:tabLst>
            </a:pPr>
            <a:r>
              <a:rPr sz="2300" b="1">
                <a:latin typeface="微软雅黑"/>
                <a:cs typeface="微软雅黑"/>
              </a:rPr>
              <a:t>103</a:t>
            </a:r>
            <a:r>
              <a:rPr sz="2300" b="1" spc="-65">
                <a:latin typeface="微软雅黑"/>
                <a:cs typeface="微软雅黑"/>
              </a:rPr>
              <a:t> </a:t>
            </a:r>
            <a:r>
              <a:rPr sz="2300">
                <a:latin typeface="微软雅黑"/>
                <a:cs typeface="微软雅黑"/>
              </a:rPr>
              <a:t>个到期药品续约成功保 </a:t>
            </a:r>
            <a:r>
              <a:rPr sz="2300" spc="5">
                <a:latin typeface="微软雅黑"/>
                <a:cs typeface="微软雅黑"/>
              </a:rPr>
              <a:t>留在谈判目录</a:t>
            </a:r>
            <a:endParaRPr sz="2300">
              <a:latin typeface="微软雅黑"/>
              <a:cs typeface="微软雅黑"/>
            </a:endParaRPr>
          </a:p>
          <a:p>
            <a:pPr marL="216535" indent="-217170">
              <a:lnSpc>
                <a:spcPct val="100000"/>
              </a:lnSpc>
              <a:spcBef>
                <a:spcPts val="2690"/>
              </a:spcBef>
              <a:buFont typeface="΢"/>
              <a:buChar char="·"/>
              <a:tabLst>
                <a:tab pos="217170"/>
              </a:tabLst>
            </a:pPr>
            <a:r>
              <a:rPr sz="2300" spc="5">
                <a:latin typeface="微软雅黑"/>
                <a:cs typeface="微软雅黑"/>
              </a:rPr>
              <a:t>调出</a:t>
            </a:r>
            <a:r>
              <a:rPr sz="2300" spc="-15">
                <a:latin typeface="微软雅黑"/>
                <a:cs typeface="微软雅黑"/>
              </a:rPr>
              <a:t> </a:t>
            </a:r>
            <a:r>
              <a:rPr sz="2300" b="1">
                <a:latin typeface="微软雅黑"/>
                <a:cs typeface="微软雅黑"/>
              </a:rPr>
              <a:t>1 </a:t>
            </a:r>
            <a:r>
              <a:rPr sz="2300" spc="5">
                <a:latin typeface="微软雅黑"/>
                <a:cs typeface="微软雅黑"/>
              </a:rPr>
              <a:t>种即将撤市的药品</a:t>
            </a:r>
            <a:endParaRPr sz="2300">
              <a:latin typeface="微软雅黑"/>
              <a:cs typeface="微软雅黑"/>
            </a:endParaRPr>
          </a:p>
          <a:p>
            <a:pPr>
              <a:lnSpc>
                <a:spcPct val="100000"/>
              </a:lnSpc>
              <a:spcBef>
                <a:spcPts val="10"/>
              </a:spcBef>
            </a:pPr>
            <a:r>
              <a:rPr sz="2300" spc="5">
                <a:latin typeface="微软雅黑"/>
                <a:cs typeface="微软雅黑"/>
              </a:rPr>
              <a:t>（艾尔巴韦格拉瑞韦片）</a:t>
            </a:r>
            <a:endParaRPr sz="2300">
              <a:latin typeface="微软雅黑"/>
              <a:cs typeface="微软雅黑"/>
            </a:endParaRPr>
          </a:p>
          <a:p>
            <a:pPr>
              <a:lnSpc>
                <a:spcPct val="100000"/>
              </a:lnSpc>
              <a:spcBef>
                <a:spcPts val="5"/>
              </a:spcBef>
            </a:pPr>
            <a:endParaRPr sz="1500">
              <a:latin typeface="微软雅黑"/>
              <a:cs typeface="微软雅黑"/>
            </a:endParaRPr>
          </a:p>
          <a:p>
            <a:pPr marR="110489">
              <a:lnSpc>
                <a:spcPct val="100400"/>
              </a:lnSpc>
              <a:buChar char="·"/>
              <a:tabLst>
                <a:tab pos="217170"/>
              </a:tabLst>
            </a:pPr>
            <a:r>
              <a:rPr sz="2300" b="1">
                <a:latin typeface="微软雅黑"/>
                <a:cs typeface="微软雅黑"/>
              </a:rPr>
              <a:t>40</a:t>
            </a:r>
            <a:r>
              <a:rPr sz="2300" b="1" spc="-80">
                <a:latin typeface="微软雅黑"/>
                <a:cs typeface="微软雅黑"/>
              </a:rPr>
              <a:t> </a:t>
            </a:r>
            <a:r>
              <a:rPr sz="2300">
                <a:latin typeface="微软雅黑"/>
                <a:cs typeface="微软雅黑"/>
              </a:rPr>
              <a:t>个药品调入常规目录（包 </a:t>
            </a:r>
            <a:r>
              <a:rPr sz="2300" spc="5">
                <a:latin typeface="微软雅黑"/>
                <a:cs typeface="微软雅黑"/>
              </a:rPr>
              <a:t>含协议到期产品</a:t>
            </a:r>
            <a:r>
              <a:rPr sz="2300" spc="-20">
                <a:latin typeface="微软雅黑"/>
                <a:cs typeface="微软雅黑"/>
              </a:rPr>
              <a:t> </a:t>
            </a:r>
            <a:r>
              <a:rPr sz="2300" b="1">
                <a:latin typeface="微软雅黑"/>
                <a:cs typeface="微软雅黑"/>
              </a:rPr>
              <a:t>23</a:t>
            </a:r>
            <a:r>
              <a:rPr sz="2300" b="1" spc="-35">
                <a:latin typeface="微软雅黑"/>
                <a:cs typeface="微软雅黑"/>
              </a:rPr>
              <a:t> </a:t>
            </a:r>
            <a:r>
              <a:rPr sz="2300" spc="5">
                <a:latin typeface="微软雅黑"/>
                <a:cs typeface="微软雅黑"/>
              </a:rPr>
              <a:t>个和原协 议未到期产品</a:t>
            </a:r>
            <a:r>
              <a:rPr sz="2300">
                <a:latin typeface="微软雅黑"/>
                <a:cs typeface="微软雅黑"/>
              </a:rPr>
              <a:t> </a:t>
            </a:r>
            <a:r>
              <a:rPr sz="2300" b="1">
                <a:latin typeface="微软雅黑"/>
                <a:cs typeface="微软雅黑"/>
              </a:rPr>
              <a:t>17</a:t>
            </a:r>
            <a:r>
              <a:rPr sz="2300" b="1" spc="-5">
                <a:latin typeface="微软雅黑"/>
                <a:cs typeface="微软雅黑"/>
              </a:rPr>
              <a:t> </a:t>
            </a:r>
            <a:r>
              <a:rPr sz="2300" spc="5">
                <a:latin typeface="微软雅黑"/>
                <a:cs typeface="微软雅黑"/>
              </a:rPr>
              <a:t>个）</a:t>
            </a:r>
            <a:endParaRPr sz="2300">
              <a:latin typeface="微软雅黑"/>
              <a:cs typeface="微软雅黑"/>
            </a:endParaRPr>
          </a:p>
        </p:txBody>
      </p:sp>
      <p:sp>
        <p:nvSpPr>
          <p:cNvPr id="9" name="object 9"/>
          <p:cNvSpPr txBox="1"/>
          <p:nvPr/>
        </p:nvSpPr>
        <p:spPr>
          <a:xfrm>
            <a:off x="1929993" y="2019205"/>
            <a:ext cx="4609465" cy="821055"/>
          </a:xfrm>
          <a:prstGeom prst="rect">
            <a:avLst/>
          </a:prstGeom>
          <a:solidFill>
            <a:srgbClr val="1791AB"/>
          </a:solidFill>
        </p:spPr>
        <p:txBody>
          <a:bodyPr vert="horz" wrap="square" lIns="0" tIns="224155" rIns="0" bIns="0" rtlCol="0">
            <a:spAutoFit/>
          </a:bodyPr>
          <a:lstStyle/>
          <a:p>
            <a:pPr algn="ctr">
              <a:lnSpc>
                <a:spcPct val="100000"/>
              </a:lnSpc>
              <a:spcBef>
                <a:spcPts val="1765"/>
              </a:spcBef>
            </a:pPr>
            <a:r>
              <a:rPr sz="2300" b="1" spc="5">
                <a:solidFill>
                  <a:srgbClr val="FFFFFF"/>
                </a:solidFill>
                <a:latin typeface="微软雅黑"/>
                <a:cs typeface="微软雅黑"/>
              </a:rPr>
              <a:t>成功续约或调入常规</a:t>
            </a:r>
            <a:endParaRPr sz="2300">
              <a:latin typeface="微软雅黑"/>
              <a:cs typeface="微软雅黑"/>
            </a:endParaRPr>
          </a:p>
        </p:txBody>
      </p:sp>
      <p:sp>
        <p:nvSpPr>
          <p:cNvPr id="10" name="object 10"/>
          <p:cNvSpPr txBox="1"/>
          <p:nvPr/>
        </p:nvSpPr>
        <p:spPr>
          <a:xfrm>
            <a:off x="7791594" y="2019205"/>
            <a:ext cx="4609465" cy="821055"/>
          </a:xfrm>
          <a:prstGeom prst="rect">
            <a:avLst/>
          </a:prstGeom>
          <a:solidFill>
            <a:srgbClr val="1791AB"/>
          </a:solidFill>
        </p:spPr>
        <p:txBody>
          <a:bodyPr vert="horz" wrap="square" lIns="0" tIns="224155" rIns="0" bIns="0" rtlCol="0">
            <a:spAutoFit/>
          </a:bodyPr>
          <a:lstStyle/>
          <a:p>
            <a:pPr marL="635" algn="ctr">
              <a:lnSpc>
                <a:spcPct val="100000"/>
              </a:lnSpc>
              <a:spcBef>
                <a:spcPts val="1765"/>
              </a:spcBef>
            </a:pPr>
            <a:r>
              <a:rPr sz="2300" b="1" spc="5">
                <a:solidFill>
                  <a:srgbClr val="FFFFFF"/>
                </a:solidFill>
                <a:latin typeface="微软雅黑"/>
                <a:cs typeface="微软雅黑"/>
              </a:rPr>
              <a:t>新增适应症</a:t>
            </a:r>
            <a:endParaRPr sz="2300">
              <a:latin typeface="微软雅黑"/>
              <a:cs typeface="微软雅黑"/>
            </a:endParaRPr>
          </a:p>
        </p:txBody>
      </p:sp>
      <p:sp>
        <p:nvSpPr>
          <p:cNvPr id="11" name="object 11"/>
          <p:cNvSpPr txBox="1"/>
          <p:nvPr/>
        </p:nvSpPr>
        <p:spPr>
          <a:xfrm>
            <a:off x="13661992" y="2019205"/>
            <a:ext cx="4609465" cy="821055"/>
          </a:xfrm>
          <a:prstGeom prst="rect">
            <a:avLst/>
          </a:prstGeom>
          <a:solidFill>
            <a:srgbClr val="1791AB"/>
          </a:solidFill>
        </p:spPr>
        <p:txBody>
          <a:bodyPr vert="horz" wrap="square" lIns="0" tIns="224155" rIns="0" bIns="0" rtlCol="0">
            <a:spAutoFit/>
          </a:bodyPr>
          <a:lstStyle/>
          <a:p>
            <a:pPr marL="1905" algn="ctr">
              <a:lnSpc>
                <a:spcPct val="100000"/>
              </a:lnSpc>
              <a:spcBef>
                <a:spcPts val="1765"/>
              </a:spcBef>
            </a:pPr>
            <a:r>
              <a:rPr sz="2300" b="1" spc="5">
                <a:solidFill>
                  <a:srgbClr val="FFFFFF"/>
                </a:solidFill>
                <a:latin typeface="微软雅黑"/>
                <a:cs typeface="微软雅黑"/>
              </a:rPr>
              <a:t>支付范围调整</a:t>
            </a:r>
            <a:endParaRPr sz="2300">
              <a:latin typeface="微软雅黑"/>
              <a:cs typeface="微软雅黑"/>
            </a:endParaRPr>
          </a:p>
        </p:txBody>
      </p:sp>
      <p:sp>
        <p:nvSpPr>
          <p:cNvPr id="12" name="object 12"/>
          <p:cNvSpPr/>
          <p:nvPr/>
        </p:nvSpPr>
        <p:spPr>
          <a:xfrm>
            <a:off x="1926852" y="3447224"/>
            <a:ext cx="4605655" cy="4277360"/>
          </a:xfrm>
          <a:custGeom>
            <a:rect l="l" t="t" r="r" b="b"/>
            <a:pathLst>
              <a:path w="4605655" h="4277359">
                <a:moveTo>
                  <a:pt x="0" y="712857"/>
                </a:moveTo>
                <a:lnTo>
                  <a:pt x="1644" y="664050"/>
                </a:lnTo>
                <a:lnTo>
                  <a:pt x="6507" y="616126"/>
                </a:lnTo>
                <a:lnTo>
                  <a:pt x="14482" y="569190"/>
                </a:lnTo>
                <a:lnTo>
                  <a:pt x="25463" y="523350"/>
                </a:lnTo>
                <a:lnTo>
                  <a:pt x="39344" y="478711"/>
                </a:lnTo>
                <a:lnTo>
                  <a:pt x="56019" y="435379"/>
                </a:lnTo>
                <a:lnTo>
                  <a:pt x="75381" y="393461"/>
                </a:lnTo>
                <a:lnTo>
                  <a:pt x="97324" y="353062"/>
                </a:lnTo>
                <a:lnTo>
                  <a:pt x="121743" y="314290"/>
                </a:lnTo>
                <a:lnTo>
                  <a:pt x="148531" y="277249"/>
                </a:lnTo>
                <a:lnTo>
                  <a:pt x="177582" y="242047"/>
                </a:lnTo>
                <a:lnTo>
                  <a:pt x="208789" y="208789"/>
                </a:lnTo>
                <a:lnTo>
                  <a:pt x="242047" y="177582"/>
                </a:lnTo>
                <a:lnTo>
                  <a:pt x="277249" y="148531"/>
                </a:lnTo>
                <a:lnTo>
                  <a:pt x="314290" y="121743"/>
                </a:lnTo>
                <a:lnTo>
                  <a:pt x="353062" y="97324"/>
                </a:lnTo>
                <a:lnTo>
                  <a:pt x="393461" y="75381"/>
                </a:lnTo>
                <a:lnTo>
                  <a:pt x="435379" y="56019"/>
                </a:lnTo>
                <a:lnTo>
                  <a:pt x="478711" y="39344"/>
                </a:lnTo>
                <a:lnTo>
                  <a:pt x="523350" y="25463"/>
                </a:lnTo>
                <a:lnTo>
                  <a:pt x="569190" y="14482"/>
                </a:lnTo>
                <a:lnTo>
                  <a:pt x="616126" y="6507"/>
                </a:lnTo>
                <a:lnTo>
                  <a:pt x="664050" y="1644"/>
                </a:lnTo>
                <a:lnTo>
                  <a:pt x="712857" y="0"/>
                </a:lnTo>
                <a:lnTo>
                  <a:pt x="3892237" y="0"/>
                </a:lnTo>
                <a:lnTo>
                  <a:pt x="3941044" y="1644"/>
                </a:lnTo>
                <a:lnTo>
                  <a:pt x="3988969" y="6507"/>
                </a:lnTo>
                <a:lnTo>
                  <a:pt x="4035904" y="14482"/>
                </a:lnTo>
                <a:lnTo>
                  <a:pt x="4081745" y="25463"/>
                </a:lnTo>
                <a:lnTo>
                  <a:pt x="4126384" y="39344"/>
                </a:lnTo>
                <a:lnTo>
                  <a:pt x="4169715" y="56019"/>
                </a:lnTo>
                <a:lnTo>
                  <a:pt x="4211634" y="75381"/>
                </a:lnTo>
                <a:lnTo>
                  <a:pt x="4252032" y="97324"/>
                </a:lnTo>
                <a:lnTo>
                  <a:pt x="4290805" y="121743"/>
                </a:lnTo>
                <a:lnTo>
                  <a:pt x="4327845" y="148531"/>
                </a:lnTo>
                <a:lnTo>
                  <a:pt x="4363048" y="177582"/>
                </a:lnTo>
                <a:lnTo>
                  <a:pt x="4396305" y="208789"/>
                </a:lnTo>
                <a:lnTo>
                  <a:pt x="4427513" y="242047"/>
                </a:lnTo>
                <a:lnTo>
                  <a:pt x="4456563" y="277249"/>
                </a:lnTo>
                <a:lnTo>
                  <a:pt x="4483351" y="314290"/>
                </a:lnTo>
                <a:lnTo>
                  <a:pt x="4507770" y="353062"/>
                </a:lnTo>
                <a:lnTo>
                  <a:pt x="4529713" y="393461"/>
                </a:lnTo>
                <a:lnTo>
                  <a:pt x="4549076" y="435379"/>
                </a:lnTo>
                <a:lnTo>
                  <a:pt x="4565750" y="478711"/>
                </a:lnTo>
                <a:lnTo>
                  <a:pt x="4579631" y="523350"/>
                </a:lnTo>
                <a:lnTo>
                  <a:pt x="4590612" y="569190"/>
                </a:lnTo>
                <a:lnTo>
                  <a:pt x="4598587" y="616126"/>
                </a:lnTo>
                <a:lnTo>
                  <a:pt x="4603450" y="664050"/>
                </a:lnTo>
                <a:lnTo>
                  <a:pt x="4605095" y="712857"/>
                </a:lnTo>
                <a:lnTo>
                  <a:pt x="4605095" y="3564289"/>
                </a:lnTo>
                <a:lnTo>
                  <a:pt x="4603450" y="3613096"/>
                </a:lnTo>
                <a:lnTo>
                  <a:pt x="4598587" y="3661020"/>
                </a:lnTo>
                <a:lnTo>
                  <a:pt x="4590612" y="3707956"/>
                </a:lnTo>
                <a:lnTo>
                  <a:pt x="4579631" y="3753796"/>
                </a:lnTo>
                <a:lnTo>
                  <a:pt x="4565750" y="3798436"/>
                </a:lnTo>
                <a:lnTo>
                  <a:pt x="4549076" y="3841767"/>
                </a:lnTo>
                <a:lnTo>
                  <a:pt x="4529713" y="3883686"/>
                </a:lnTo>
                <a:lnTo>
                  <a:pt x="4507770" y="3924084"/>
                </a:lnTo>
                <a:lnTo>
                  <a:pt x="4483351" y="3962857"/>
                </a:lnTo>
                <a:lnTo>
                  <a:pt x="4456563" y="3999897"/>
                </a:lnTo>
                <a:lnTo>
                  <a:pt x="4427513" y="4035099"/>
                </a:lnTo>
                <a:lnTo>
                  <a:pt x="4396305" y="4068357"/>
                </a:lnTo>
                <a:lnTo>
                  <a:pt x="4363048" y="4099565"/>
                </a:lnTo>
                <a:lnTo>
                  <a:pt x="4327845" y="4128615"/>
                </a:lnTo>
                <a:lnTo>
                  <a:pt x="4290805" y="4155403"/>
                </a:lnTo>
                <a:lnTo>
                  <a:pt x="4252032" y="4179822"/>
                </a:lnTo>
                <a:lnTo>
                  <a:pt x="4211634" y="4201765"/>
                </a:lnTo>
                <a:lnTo>
                  <a:pt x="4169715" y="4221128"/>
                </a:lnTo>
                <a:lnTo>
                  <a:pt x="4126384" y="4237802"/>
                </a:lnTo>
                <a:lnTo>
                  <a:pt x="4081745" y="4251683"/>
                </a:lnTo>
                <a:lnTo>
                  <a:pt x="4035904" y="4262664"/>
                </a:lnTo>
                <a:lnTo>
                  <a:pt x="3988969" y="4270639"/>
                </a:lnTo>
                <a:lnTo>
                  <a:pt x="3941044" y="4275502"/>
                </a:lnTo>
                <a:lnTo>
                  <a:pt x="3892237" y="4277147"/>
                </a:lnTo>
                <a:lnTo>
                  <a:pt x="712857" y="4277147"/>
                </a:lnTo>
                <a:lnTo>
                  <a:pt x="664050" y="4275502"/>
                </a:lnTo>
                <a:lnTo>
                  <a:pt x="616126" y="4270639"/>
                </a:lnTo>
                <a:lnTo>
                  <a:pt x="569190" y="4262664"/>
                </a:lnTo>
                <a:lnTo>
                  <a:pt x="523350" y="4251683"/>
                </a:lnTo>
                <a:lnTo>
                  <a:pt x="478711" y="4237802"/>
                </a:lnTo>
                <a:lnTo>
                  <a:pt x="435379" y="4221128"/>
                </a:lnTo>
                <a:lnTo>
                  <a:pt x="393461" y="4201765"/>
                </a:lnTo>
                <a:lnTo>
                  <a:pt x="353062" y="4179822"/>
                </a:lnTo>
                <a:lnTo>
                  <a:pt x="314290" y="4155403"/>
                </a:lnTo>
                <a:lnTo>
                  <a:pt x="277249" y="4128615"/>
                </a:lnTo>
                <a:lnTo>
                  <a:pt x="242047" y="4099565"/>
                </a:lnTo>
                <a:lnTo>
                  <a:pt x="208789" y="4068357"/>
                </a:lnTo>
                <a:lnTo>
                  <a:pt x="177582" y="4035099"/>
                </a:lnTo>
                <a:lnTo>
                  <a:pt x="148531" y="3999897"/>
                </a:lnTo>
                <a:lnTo>
                  <a:pt x="121743" y="3962857"/>
                </a:lnTo>
                <a:lnTo>
                  <a:pt x="97324" y="3924084"/>
                </a:lnTo>
                <a:lnTo>
                  <a:pt x="75381" y="3883686"/>
                </a:lnTo>
                <a:lnTo>
                  <a:pt x="56019" y="3841767"/>
                </a:lnTo>
                <a:lnTo>
                  <a:pt x="39344" y="3798436"/>
                </a:lnTo>
                <a:lnTo>
                  <a:pt x="25463" y="3753796"/>
                </a:lnTo>
                <a:lnTo>
                  <a:pt x="14482" y="3707956"/>
                </a:lnTo>
                <a:lnTo>
                  <a:pt x="6507" y="3661020"/>
                </a:lnTo>
                <a:lnTo>
                  <a:pt x="1644" y="3613096"/>
                </a:lnTo>
                <a:lnTo>
                  <a:pt x="0" y="3564289"/>
                </a:lnTo>
                <a:lnTo>
                  <a:pt x="0" y="712857"/>
                </a:lnTo>
                <a:close/>
              </a:path>
            </a:pathLst>
          </a:custGeom>
          <a:ln w="39265">
            <a:solidFill>
              <a:srgbClr val="1791AB"/>
            </a:solidFill>
          </a:ln>
        </p:spPr>
        <p:txBody>
          <a:bodyPr wrap="square" lIns="0" tIns="0" rIns="0" bIns="0" rtlCol="0"/>
          <a:lstStyle/>
          <a:p/>
        </p:txBody>
      </p:sp>
      <p:sp>
        <p:nvSpPr>
          <p:cNvPr id="13" name="object 13"/>
          <p:cNvSpPr/>
          <p:nvPr/>
        </p:nvSpPr>
        <p:spPr>
          <a:xfrm>
            <a:off x="3587325" y="3269429"/>
            <a:ext cx="1351280" cy="315595"/>
          </a:xfrm>
          <a:custGeom>
            <a:rect l="l" t="t" r="r" b="b"/>
            <a:pathLst>
              <a:path w="1351279" h="315595">
                <a:moveTo>
                  <a:pt x="0" y="315383"/>
                </a:moveTo>
                <a:lnTo>
                  <a:pt x="1350744" y="315383"/>
                </a:lnTo>
                <a:lnTo>
                  <a:pt x="1350744" y="0"/>
                </a:lnTo>
                <a:lnTo>
                  <a:pt x="0" y="0"/>
                </a:lnTo>
                <a:lnTo>
                  <a:pt x="0" y="315383"/>
                </a:lnTo>
                <a:close/>
              </a:path>
            </a:pathLst>
          </a:custGeom>
          <a:solidFill>
            <a:srgbClr val="FFFFFF"/>
          </a:solidFill>
        </p:spPr>
        <p:txBody>
          <a:bodyPr wrap="square" lIns="0" tIns="0" rIns="0" bIns="0" rtlCol="0"/>
          <a:lstStyle/>
          <a:p/>
        </p:txBody>
      </p:sp>
      <p:sp>
        <p:nvSpPr>
          <p:cNvPr id="14" name="object 14"/>
          <p:cNvSpPr/>
          <p:nvPr/>
        </p:nvSpPr>
        <p:spPr>
          <a:xfrm>
            <a:off x="3816009" y="3019384"/>
            <a:ext cx="824268" cy="825524"/>
          </a:xfrm>
          <a:prstGeom prst="rect">
            <a:avLst/>
          </a:prstGeom>
          <a:blipFill>
            <a:blip r:embed="rId2"/>
            <a:stretch>
              <a:fillRect/>
            </a:stretch>
          </a:blipFill>
        </p:spPr>
        <p:txBody>
          <a:bodyPr wrap="square" lIns="0" tIns="0" rIns="0" bIns="0" rtlCol="0"/>
          <a:lstStyle/>
          <a:p/>
        </p:txBody>
      </p:sp>
      <p:sp>
        <p:nvSpPr>
          <p:cNvPr id="15" name="object 15"/>
          <p:cNvSpPr/>
          <p:nvPr/>
        </p:nvSpPr>
        <p:spPr>
          <a:xfrm>
            <a:off x="7792223" y="3447224"/>
            <a:ext cx="4604385" cy="4260850"/>
          </a:xfrm>
          <a:custGeom>
            <a:rect l="l" t="t" r="r" b="b"/>
            <a:pathLst>
              <a:path w="4604384" h="4260850">
                <a:moveTo>
                  <a:pt x="0" y="710135"/>
                </a:moveTo>
                <a:lnTo>
                  <a:pt x="1638" y="661510"/>
                </a:lnTo>
                <a:lnTo>
                  <a:pt x="6481" y="613765"/>
                </a:lnTo>
                <a:lnTo>
                  <a:pt x="14425" y="567006"/>
                </a:lnTo>
                <a:lnTo>
                  <a:pt x="25363" y="521338"/>
                </a:lnTo>
                <a:lnTo>
                  <a:pt x="39190" y="476868"/>
                </a:lnTo>
                <a:lnTo>
                  <a:pt x="55800" y="433700"/>
                </a:lnTo>
                <a:lnTo>
                  <a:pt x="75086" y="391942"/>
                </a:lnTo>
                <a:lnTo>
                  <a:pt x="96944" y="351697"/>
                </a:lnTo>
                <a:lnTo>
                  <a:pt x="121268" y="313073"/>
                </a:lnTo>
                <a:lnTo>
                  <a:pt x="147952" y="276174"/>
                </a:lnTo>
                <a:lnTo>
                  <a:pt x="176891" y="241107"/>
                </a:lnTo>
                <a:lnTo>
                  <a:pt x="207977" y="207977"/>
                </a:lnTo>
                <a:lnTo>
                  <a:pt x="241107" y="176891"/>
                </a:lnTo>
                <a:lnTo>
                  <a:pt x="276174" y="147952"/>
                </a:lnTo>
                <a:lnTo>
                  <a:pt x="313073" y="121268"/>
                </a:lnTo>
                <a:lnTo>
                  <a:pt x="351697" y="96944"/>
                </a:lnTo>
                <a:lnTo>
                  <a:pt x="391942" y="75086"/>
                </a:lnTo>
                <a:lnTo>
                  <a:pt x="433700" y="55800"/>
                </a:lnTo>
                <a:lnTo>
                  <a:pt x="476868" y="39190"/>
                </a:lnTo>
                <a:lnTo>
                  <a:pt x="521338" y="25363"/>
                </a:lnTo>
                <a:lnTo>
                  <a:pt x="567006" y="14425"/>
                </a:lnTo>
                <a:lnTo>
                  <a:pt x="613765" y="6481"/>
                </a:lnTo>
                <a:lnTo>
                  <a:pt x="661510" y="1638"/>
                </a:lnTo>
                <a:lnTo>
                  <a:pt x="710135" y="0"/>
                </a:lnTo>
                <a:lnTo>
                  <a:pt x="3893703" y="0"/>
                </a:lnTo>
                <a:lnTo>
                  <a:pt x="3942328" y="1638"/>
                </a:lnTo>
                <a:lnTo>
                  <a:pt x="3990073" y="6481"/>
                </a:lnTo>
                <a:lnTo>
                  <a:pt x="4036832" y="14425"/>
                </a:lnTo>
                <a:lnTo>
                  <a:pt x="4082500" y="25363"/>
                </a:lnTo>
                <a:lnTo>
                  <a:pt x="4126970" y="39190"/>
                </a:lnTo>
                <a:lnTo>
                  <a:pt x="4170138" y="55800"/>
                </a:lnTo>
                <a:lnTo>
                  <a:pt x="4211896" y="75086"/>
                </a:lnTo>
                <a:lnTo>
                  <a:pt x="4252141" y="96944"/>
                </a:lnTo>
                <a:lnTo>
                  <a:pt x="4290765" y="121268"/>
                </a:lnTo>
                <a:lnTo>
                  <a:pt x="4327664" y="147952"/>
                </a:lnTo>
                <a:lnTo>
                  <a:pt x="4362731" y="176891"/>
                </a:lnTo>
                <a:lnTo>
                  <a:pt x="4395860" y="207977"/>
                </a:lnTo>
                <a:lnTo>
                  <a:pt x="4426947" y="241107"/>
                </a:lnTo>
                <a:lnTo>
                  <a:pt x="4455886" y="276174"/>
                </a:lnTo>
                <a:lnTo>
                  <a:pt x="4482570" y="313073"/>
                </a:lnTo>
                <a:lnTo>
                  <a:pt x="4506893" y="351697"/>
                </a:lnTo>
                <a:lnTo>
                  <a:pt x="4528752" y="391942"/>
                </a:lnTo>
                <a:lnTo>
                  <a:pt x="4548038" y="433700"/>
                </a:lnTo>
                <a:lnTo>
                  <a:pt x="4564648" y="476868"/>
                </a:lnTo>
                <a:lnTo>
                  <a:pt x="4578475" y="521338"/>
                </a:lnTo>
                <a:lnTo>
                  <a:pt x="4589413" y="567006"/>
                </a:lnTo>
                <a:lnTo>
                  <a:pt x="4597356" y="613765"/>
                </a:lnTo>
                <a:lnTo>
                  <a:pt x="4602200" y="661510"/>
                </a:lnTo>
                <a:lnTo>
                  <a:pt x="4603838" y="710135"/>
                </a:lnTo>
                <a:lnTo>
                  <a:pt x="4603838" y="3550677"/>
                </a:lnTo>
                <a:lnTo>
                  <a:pt x="4602200" y="3599302"/>
                </a:lnTo>
                <a:lnTo>
                  <a:pt x="4597356" y="3647047"/>
                </a:lnTo>
                <a:lnTo>
                  <a:pt x="4589413" y="3693806"/>
                </a:lnTo>
                <a:lnTo>
                  <a:pt x="4578475" y="3739474"/>
                </a:lnTo>
                <a:lnTo>
                  <a:pt x="4564648" y="3783944"/>
                </a:lnTo>
                <a:lnTo>
                  <a:pt x="4548038" y="3827111"/>
                </a:lnTo>
                <a:lnTo>
                  <a:pt x="4528752" y="3868870"/>
                </a:lnTo>
                <a:lnTo>
                  <a:pt x="4506893" y="3909115"/>
                </a:lnTo>
                <a:lnTo>
                  <a:pt x="4482570" y="3947739"/>
                </a:lnTo>
                <a:lnTo>
                  <a:pt x="4455886" y="3984637"/>
                </a:lnTo>
                <a:lnTo>
                  <a:pt x="4426947" y="4019704"/>
                </a:lnTo>
                <a:lnTo>
                  <a:pt x="4395860" y="4052834"/>
                </a:lnTo>
                <a:lnTo>
                  <a:pt x="4362731" y="4083921"/>
                </a:lnTo>
                <a:lnTo>
                  <a:pt x="4327664" y="4112859"/>
                </a:lnTo>
                <a:lnTo>
                  <a:pt x="4290765" y="4139543"/>
                </a:lnTo>
                <a:lnTo>
                  <a:pt x="4252141" y="4163867"/>
                </a:lnTo>
                <a:lnTo>
                  <a:pt x="4211896" y="4185725"/>
                </a:lnTo>
                <a:lnTo>
                  <a:pt x="4170138" y="4205012"/>
                </a:lnTo>
                <a:lnTo>
                  <a:pt x="4126970" y="4221622"/>
                </a:lnTo>
                <a:lnTo>
                  <a:pt x="4082500" y="4235448"/>
                </a:lnTo>
                <a:lnTo>
                  <a:pt x="4036832" y="4246386"/>
                </a:lnTo>
                <a:lnTo>
                  <a:pt x="3990073" y="4254330"/>
                </a:lnTo>
                <a:lnTo>
                  <a:pt x="3942328" y="4259174"/>
                </a:lnTo>
                <a:lnTo>
                  <a:pt x="3893703" y="4260812"/>
                </a:lnTo>
                <a:lnTo>
                  <a:pt x="710135" y="4260812"/>
                </a:lnTo>
                <a:lnTo>
                  <a:pt x="661510" y="4259174"/>
                </a:lnTo>
                <a:lnTo>
                  <a:pt x="613765" y="4254330"/>
                </a:lnTo>
                <a:lnTo>
                  <a:pt x="567006" y="4246386"/>
                </a:lnTo>
                <a:lnTo>
                  <a:pt x="521338" y="4235448"/>
                </a:lnTo>
                <a:lnTo>
                  <a:pt x="476868" y="4221622"/>
                </a:lnTo>
                <a:lnTo>
                  <a:pt x="433700" y="4205012"/>
                </a:lnTo>
                <a:lnTo>
                  <a:pt x="391942" y="4185725"/>
                </a:lnTo>
                <a:lnTo>
                  <a:pt x="351697" y="4163867"/>
                </a:lnTo>
                <a:lnTo>
                  <a:pt x="313073" y="4139543"/>
                </a:lnTo>
                <a:lnTo>
                  <a:pt x="276174" y="4112859"/>
                </a:lnTo>
                <a:lnTo>
                  <a:pt x="241107" y="4083921"/>
                </a:lnTo>
                <a:lnTo>
                  <a:pt x="207977" y="4052834"/>
                </a:lnTo>
                <a:lnTo>
                  <a:pt x="176891" y="4019704"/>
                </a:lnTo>
                <a:lnTo>
                  <a:pt x="147952" y="3984637"/>
                </a:lnTo>
                <a:lnTo>
                  <a:pt x="121268" y="3947739"/>
                </a:lnTo>
                <a:lnTo>
                  <a:pt x="96944" y="3909115"/>
                </a:lnTo>
                <a:lnTo>
                  <a:pt x="75086" y="3868870"/>
                </a:lnTo>
                <a:lnTo>
                  <a:pt x="55800" y="3827111"/>
                </a:lnTo>
                <a:lnTo>
                  <a:pt x="39190" y="3783944"/>
                </a:lnTo>
                <a:lnTo>
                  <a:pt x="25363" y="3739474"/>
                </a:lnTo>
                <a:lnTo>
                  <a:pt x="14425" y="3693806"/>
                </a:lnTo>
                <a:lnTo>
                  <a:pt x="6481" y="3647047"/>
                </a:lnTo>
                <a:lnTo>
                  <a:pt x="1638" y="3599302"/>
                </a:lnTo>
                <a:lnTo>
                  <a:pt x="0" y="3550677"/>
                </a:lnTo>
                <a:lnTo>
                  <a:pt x="0" y="710135"/>
                </a:lnTo>
                <a:close/>
              </a:path>
            </a:pathLst>
          </a:custGeom>
          <a:ln w="39265">
            <a:solidFill>
              <a:srgbClr val="1791AB"/>
            </a:solidFill>
          </a:ln>
        </p:spPr>
        <p:txBody>
          <a:bodyPr wrap="square" lIns="0" tIns="0" rIns="0" bIns="0" rtlCol="0"/>
          <a:lstStyle/>
          <a:p/>
        </p:txBody>
      </p:sp>
      <p:sp>
        <p:nvSpPr>
          <p:cNvPr id="16" name="object 16"/>
          <p:cNvSpPr/>
          <p:nvPr/>
        </p:nvSpPr>
        <p:spPr>
          <a:xfrm>
            <a:off x="9442644" y="3285763"/>
            <a:ext cx="1351280" cy="315595"/>
          </a:xfrm>
          <a:custGeom>
            <a:rect l="l" t="t" r="r" b="b"/>
            <a:pathLst>
              <a:path w="1351279" h="315595">
                <a:moveTo>
                  <a:pt x="0" y="315383"/>
                </a:moveTo>
                <a:lnTo>
                  <a:pt x="1350744" y="315383"/>
                </a:lnTo>
                <a:lnTo>
                  <a:pt x="1350744" y="0"/>
                </a:lnTo>
                <a:lnTo>
                  <a:pt x="0" y="0"/>
                </a:lnTo>
                <a:lnTo>
                  <a:pt x="0" y="315383"/>
                </a:lnTo>
                <a:close/>
              </a:path>
            </a:pathLst>
          </a:custGeom>
          <a:solidFill>
            <a:srgbClr val="FFFFFF"/>
          </a:solidFill>
        </p:spPr>
        <p:txBody>
          <a:bodyPr wrap="square" lIns="0" tIns="0" rIns="0" bIns="0" rtlCol="0"/>
          <a:lstStyle/>
          <a:p/>
        </p:txBody>
      </p:sp>
      <p:sp>
        <p:nvSpPr>
          <p:cNvPr id="17" name="object 17"/>
          <p:cNvSpPr/>
          <p:nvPr/>
        </p:nvSpPr>
        <p:spPr>
          <a:xfrm>
            <a:off x="9697715" y="3101057"/>
            <a:ext cx="848141" cy="848141"/>
          </a:xfrm>
          <a:prstGeom prst="rect">
            <a:avLst/>
          </a:prstGeom>
          <a:blipFill>
            <a:blip r:embed="rId3"/>
            <a:stretch>
              <a:fillRect/>
            </a:stretch>
          </a:blipFill>
        </p:spPr>
        <p:txBody>
          <a:bodyPr wrap="square" lIns="0" tIns="0" rIns="0" bIns="0" rtlCol="0"/>
          <a:lstStyle/>
          <a:p/>
        </p:txBody>
      </p:sp>
      <p:sp>
        <p:nvSpPr>
          <p:cNvPr id="18" name="object 18"/>
          <p:cNvSpPr txBox="1"/>
          <p:nvPr/>
        </p:nvSpPr>
        <p:spPr>
          <a:xfrm>
            <a:off x="8214693" y="4466011"/>
            <a:ext cx="3616960" cy="2136140"/>
          </a:xfrm>
          <a:prstGeom prst="rect">
            <a:avLst/>
          </a:prstGeom>
        </p:spPr>
        <p:txBody>
          <a:bodyPr vert="horz" wrap="square" lIns="0" tIns="13335" rIns="0" bIns="0" rtlCol="0">
            <a:spAutoFit/>
          </a:bodyPr>
          <a:lstStyle/>
          <a:p>
            <a:pPr marL="228600" indent="-216535">
              <a:lnSpc>
                <a:spcPct val="100000"/>
              </a:lnSpc>
              <a:spcBef>
                <a:spcPts val="105"/>
              </a:spcBef>
              <a:buChar char="·"/>
              <a:tabLst>
                <a:tab pos="229235"/>
              </a:tabLst>
            </a:pPr>
            <a:r>
              <a:rPr sz="2300" b="1">
                <a:latin typeface="微软雅黑"/>
                <a:cs typeface="微软雅黑"/>
              </a:rPr>
              <a:t>33</a:t>
            </a:r>
            <a:r>
              <a:rPr sz="2300" b="1" spc="-90">
                <a:latin typeface="微软雅黑"/>
                <a:cs typeface="微软雅黑"/>
              </a:rPr>
              <a:t> </a:t>
            </a:r>
            <a:r>
              <a:rPr sz="2300" spc="5">
                <a:latin typeface="微软雅黑"/>
                <a:cs typeface="微软雅黑"/>
              </a:rPr>
              <a:t>个药品申报新增适应症</a:t>
            </a:r>
            <a:endParaRPr sz="2300">
              <a:latin typeface="微软雅黑"/>
              <a:cs typeface="微软雅黑"/>
            </a:endParaRPr>
          </a:p>
          <a:p>
            <a:pPr marL="12700">
              <a:lnSpc>
                <a:spcPct val="100000"/>
              </a:lnSpc>
              <a:spcBef>
                <a:spcPts val="10"/>
              </a:spcBef>
            </a:pPr>
            <a:r>
              <a:rPr sz="2300" spc="5">
                <a:latin typeface="微软雅黑"/>
                <a:cs typeface="微软雅黑"/>
              </a:rPr>
              <a:t>（包含原协议未到期产品）</a:t>
            </a:r>
            <a:endParaRPr sz="2300">
              <a:latin typeface="微软雅黑"/>
              <a:cs typeface="微软雅黑"/>
            </a:endParaRPr>
          </a:p>
          <a:p>
            <a:pPr>
              <a:lnSpc>
                <a:spcPct val="100000"/>
              </a:lnSpc>
              <a:spcBef>
                <a:spcPts val="15"/>
              </a:spcBef>
            </a:pPr>
            <a:endParaRPr sz="1500">
              <a:latin typeface="微软雅黑"/>
              <a:cs typeface="微软雅黑"/>
            </a:endParaRPr>
          </a:p>
          <a:p>
            <a:pPr marL="228600" indent="-216535">
              <a:lnSpc>
                <a:spcPct val="100000"/>
              </a:lnSpc>
              <a:buFont typeface="΢"/>
              <a:buChar char="·"/>
              <a:tabLst>
                <a:tab pos="229235"/>
              </a:tabLst>
            </a:pPr>
            <a:r>
              <a:rPr sz="2300" spc="5">
                <a:latin typeface="微软雅黑"/>
                <a:cs typeface="微软雅黑"/>
              </a:rPr>
              <a:t>最终</a:t>
            </a:r>
            <a:r>
              <a:rPr sz="2300" spc="-25">
                <a:latin typeface="微软雅黑"/>
                <a:cs typeface="微软雅黑"/>
              </a:rPr>
              <a:t> </a:t>
            </a:r>
            <a:r>
              <a:rPr sz="2300" b="1">
                <a:latin typeface="微软雅黑"/>
                <a:cs typeface="微软雅黑"/>
              </a:rPr>
              <a:t>30</a:t>
            </a:r>
            <a:r>
              <a:rPr sz="2300" b="1" spc="-20">
                <a:latin typeface="微软雅黑"/>
                <a:cs typeface="微软雅黑"/>
              </a:rPr>
              <a:t> </a:t>
            </a:r>
            <a:r>
              <a:rPr sz="2300" spc="5">
                <a:latin typeface="微软雅黑"/>
                <a:cs typeface="微软雅黑"/>
              </a:rPr>
              <a:t>个药品新增成功</a:t>
            </a:r>
            <a:endParaRPr sz="2300">
              <a:latin typeface="微软雅黑"/>
              <a:cs typeface="微软雅黑"/>
            </a:endParaRPr>
          </a:p>
          <a:p>
            <a:pPr>
              <a:lnSpc>
                <a:spcPct val="100000"/>
              </a:lnSpc>
              <a:spcBef>
                <a:spcPts val="15"/>
              </a:spcBef>
              <a:buFont typeface="΢"/>
              <a:buChar char="·"/>
            </a:pPr>
            <a:endParaRPr sz="1500">
              <a:latin typeface="微软雅黑"/>
              <a:cs typeface="微软雅黑"/>
            </a:endParaRPr>
          </a:p>
          <a:p>
            <a:pPr marL="228600" indent="-216535">
              <a:lnSpc>
                <a:spcPct val="100000"/>
              </a:lnSpc>
              <a:buChar char="·"/>
              <a:tabLst>
                <a:tab pos="229235"/>
              </a:tabLst>
            </a:pPr>
            <a:r>
              <a:rPr sz="2300" b="1">
                <a:latin typeface="微软雅黑"/>
                <a:cs typeface="微软雅黑"/>
              </a:rPr>
              <a:t>3</a:t>
            </a:r>
            <a:r>
              <a:rPr sz="2300" b="1" spc="-20">
                <a:latin typeface="微软雅黑"/>
                <a:cs typeface="微软雅黑"/>
              </a:rPr>
              <a:t> </a:t>
            </a:r>
            <a:r>
              <a:rPr sz="2300" spc="5">
                <a:latin typeface="微软雅黑"/>
                <a:cs typeface="微软雅黑"/>
              </a:rPr>
              <a:t>个药品新增失败</a:t>
            </a:r>
            <a:endParaRPr sz="2300">
              <a:latin typeface="微软雅黑"/>
              <a:cs typeface="微软雅黑"/>
            </a:endParaRPr>
          </a:p>
        </p:txBody>
      </p:sp>
      <p:sp>
        <p:nvSpPr>
          <p:cNvPr id="19" name="object 19"/>
          <p:cNvSpPr/>
          <p:nvPr/>
        </p:nvSpPr>
        <p:spPr>
          <a:xfrm>
            <a:off x="13648799" y="3420838"/>
            <a:ext cx="4604385" cy="4260850"/>
          </a:xfrm>
          <a:custGeom>
            <a:rect l="l" t="t" r="r" b="b"/>
            <a:pathLst>
              <a:path w="4604384" h="4260850">
                <a:moveTo>
                  <a:pt x="0" y="710135"/>
                </a:moveTo>
                <a:lnTo>
                  <a:pt x="1638" y="661510"/>
                </a:lnTo>
                <a:lnTo>
                  <a:pt x="6481" y="613765"/>
                </a:lnTo>
                <a:lnTo>
                  <a:pt x="14425" y="567006"/>
                </a:lnTo>
                <a:lnTo>
                  <a:pt x="25363" y="521338"/>
                </a:lnTo>
                <a:lnTo>
                  <a:pt x="39190" y="476868"/>
                </a:lnTo>
                <a:lnTo>
                  <a:pt x="55800" y="433700"/>
                </a:lnTo>
                <a:lnTo>
                  <a:pt x="75086" y="391942"/>
                </a:lnTo>
                <a:lnTo>
                  <a:pt x="96944" y="351697"/>
                </a:lnTo>
                <a:lnTo>
                  <a:pt x="121268" y="313073"/>
                </a:lnTo>
                <a:lnTo>
                  <a:pt x="147952" y="276174"/>
                </a:lnTo>
                <a:lnTo>
                  <a:pt x="176891" y="241107"/>
                </a:lnTo>
                <a:lnTo>
                  <a:pt x="207977" y="207977"/>
                </a:lnTo>
                <a:lnTo>
                  <a:pt x="241107" y="176891"/>
                </a:lnTo>
                <a:lnTo>
                  <a:pt x="276174" y="147952"/>
                </a:lnTo>
                <a:lnTo>
                  <a:pt x="313073" y="121268"/>
                </a:lnTo>
                <a:lnTo>
                  <a:pt x="351697" y="96944"/>
                </a:lnTo>
                <a:lnTo>
                  <a:pt x="391942" y="75086"/>
                </a:lnTo>
                <a:lnTo>
                  <a:pt x="433700" y="55800"/>
                </a:lnTo>
                <a:lnTo>
                  <a:pt x="476868" y="39190"/>
                </a:lnTo>
                <a:lnTo>
                  <a:pt x="521338" y="25363"/>
                </a:lnTo>
                <a:lnTo>
                  <a:pt x="567006" y="14425"/>
                </a:lnTo>
                <a:lnTo>
                  <a:pt x="613765" y="6481"/>
                </a:lnTo>
                <a:lnTo>
                  <a:pt x="661510" y="1638"/>
                </a:lnTo>
                <a:lnTo>
                  <a:pt x="710135" y="0"/>
                </a:lnTo>
                <a:lnTo>
                  <a:pt x="3893703" y="0"/>
                </a:lnTo>
                <a:lnTo>
                  <a:pt x="3942328" y="1638"/>
                </a:lnTo>
                <a:lnTo>
                  <a:pt x="3990073" y="6481"/>
                </a:lnTo>
                <a:lnTo>
                  <a:pt x="4036832" y="14425"/>
                </a:lnTo>
                <a:lnTo>
                  <a:pt x="4082500" y="25363"/>
                </a:lnTo>
                <a:lnTo>
                  <a:pt x="4126970" y="39190"/>
                </a:lnTo>
                <a:lnTo>
                  <a:pt x="4170138" y="55800"/>
                </a:lnTo>
                <a:lnTo>
                  <a:pt x="4211896" y="75086"/>
                </a:lnTo>
                <a:lnTo>
                  <a:pt x="4252141" y="96944"/>
                </a:lnTo>
                <a:lnTo>
                  <a:pt x="4290765" y="121268"/>
                </a:lnTo>
                <a:lnTo>
                  <a:pt x="4327664" y="147952"/>
                </a:lnTo>
                <a:lnTo>
                  <a:pt x="4362731" y="176891"/>
                </a:lnTo>
                <a:lnTo>
                  <a:pt x="4395860" y="207977"/>
                </a:lnTo>
                <a:lnTo>
                  <a:pt x="4426947" y="241107"/>
                </a:lnTo>
                <a:lnTo>
                  <a:pt x="4455886" y="276174"/>
                </a:lnTo>
                <a:lnTo>
                  <a:pt x="4482570" y="313073"/>
                </a:lnTo>
                <a:lnTo>
                  <a:pt x="4506893" y="351697"/>
                </a:lnTo>
                <a:lnTo>
                  <a:pt x="4528752" y="391942"/>
                </a:lnTo>
                <a:lnTo>
                  <a:pt x="4548038" y="433700"/>
                </a:lnTo>
                <a:lnTo>
                  <a:pt x="4564648" y="476868"/>
                </a:lnTo>
                <a:lnTo>
                  <a:pt x="4578475" y="521338"/>
                </a:lnTo>
                <a:lnTo>
                  <a:pt x="4589413" y="567006"/>
                </a:lnTo>
                <a:lnTo>
                  <a:pt x="4597356" y="613765"/>
                </a:lnTo>
                <a:lnTo>
                  <a:pt x="4602200" y="661510"/>
                </a:lnTo>
                <a:lnTo>
                  <a:pt x="4603838" y="710135"/>
                </a:lnTo>
                <a:lnTo>
                  <a:pt x="4603838" y="3550677"/>
                </a:lnTo>
                <a:lnTo>
                  <a:pt x="4602200" y="3599302"/>
                </a:lnTo>
                <a:lnTo>
                  <a:pt x="4597356" y="3647047"/>
                </a:lnTo>
                <a:lnTo>
                  <a:pt x="4589413" y="3693806"/>
                </a:lnTo>
                <a:lnTo>
                  <a:pt x="4578475" y="3739474"/>
                </a:lnTo>
                <a:lnTo>
                  <a:pt x="4564648" y="3783944"/>
                </a:lnTo>
                <a:lnTo>
                  <a:pt x="4548038" y="3827111"/>
                </a:lnTo>
                <a:lnTo>
                  <a:pt x="4528752" y="3868870"/>
                </a:lnTo>
                <a:lnTo>
                  <a:pt x="4506893" y="3909115"/>
                </a:lnTo>
                <a:lnTo>
                  <a:pt x="4482570" y="3947739"/>
                </a:lnTo>
                <a:lnTo>
                  <a:pt x="4455886" y="3984637"/>
                </a:lnTo>
                <a:lnTo>
                  <a:pt x="4426947" y="4019704"/>
                </a:lnTo>
                <a:lnTo>
                  <a:pt x="4395860" y="4052834"/>
                </a:lnTo>
                <a:lnTo>
                  <a:pt x="4362731" y="4083921"/>
                </a:lnTo>
                <a:lnTo>
                  <a:pt x="4327664" y="4112859"/>
                </a:lnTo>
                <a:lnTo>
                  <a:pt x="4290765" y="4139543"/>
                </a:lnTo>
                <a:lnTo>
                  <a:pt x="4252141" y="4163867"/>
                </a:lnTo>
                <a:lnTo>
                  <a:pt x="4211896" y="4185725"/>
                </a:lnTo>
                <a:lnTo>
                  <a:pt x="4170138" y="4205012"/>
                </a:lnTo>
                <a:lnTo>
                  <a:pt x="4126970" y="4221622"/>
                </a:lnTo>
                <a:lnTo>
                  <a:pt x="4082500" y="4235448"/>
                </a:lnTo>
                <a:lnTo>
                  <a:pt x="4036832" y="4246386"/>
                </a:lnTo>
                <a:lnTo>
                  <a:pt x="3990073" y="4254330"/>
                </a:lnTo>
                <a:lnTo>
                  <a:pt x="3942328" y="4259174"/>
                </a:lnTo>
                <a:lnTo>
                  <a:pt x="3893703" y="4260812"/>
                </a:lnTo>
                <a:lnTo>
                  <a:pt x="710135" y="4260812"/>
                </a:lnTo>
                <a:lnTo>
                  <a:pt x="661510" y="4259174"/>
                </a:lnTo>
                <a:lnTo>
                  <a:pt x="613765" y="4254330"/>
                </a:lnTo>
                <a:lnTo>
                  <a:pt x="567006" y="4246386"/>
                </a:lnTo>
                <a:lnTo>
                  <a:pt x="521338" y="4235448"/>
                </a:lnTo>
                <a:lnTo>
                  <a:pt x="476868" y="4221622"/>
                </a:lnTo>
                <a:lnTo>
                  <a:pt x="433700" y="4205012"/>
                </a:lnTo>
                <a:lnTo>
                  <a:pt x="391942" y="4185725"/>
                </a:lnTo>
                <a:lnTo>
                  <a:pt x="351697" y="4163867"/>
                </a:lnTo>
                <a:lnTo>
                  <a:pt x="313073" y="4139543"/>
                </a:lnTo>
                <a:lnTo>
                  <a:pt x="276174" y="4112859"/>
                </a:lnTo>
                <a:lnTo>
                  <a:pt x="241107" y="4083921"/>
                </a:lnTo>
                <a:lnTo>
                  <a:pt x="207977" y="4052834"/>
                </a:lnTo>
                <a:lnTo>
                  <a:pt x="176891" y="4019704"/>
                </a:lnTo>
                <a:lnTo>
                  <a:pt x="147952" y="3984637"/>
                </a:lnTo>
                <a:lnTo>
                  <a:pt x="121268" y="3947739"/>
                </a:lnTo>
                <a:lnTo>
                  <a:pt x="96944" y="3909115"/>
                </a:lnTo>
                <a:lnTo>
                  <a:pt x="75086" y="3868870"/>
                </a:lnTo>
                <a:lnTo>
                  <a:pt x="55800" y="3827111"/>
                </a:lnTo>
                <a:lnTo>
                  <a:pt x="39190" y="3783944"/>
                </a:lnTo>
                <a:lnTo>
                  <a:pt x="25363" y="3739474"/>
                </a:lnTo>
                <a:lnTo>
                  <a:pt x="14425" y="3693806"/>
                </a:lnTo>
                <a:lnTo>
                  <a:pt x="6481" y="3647047"/>
                </a:lnTo>
                <a:lnTo>
                  <a:pt x="1638" y="3599302"/>
                </a:lnTo>
                <a:lnTo>
                  <a:pt x="0" y="3550677"/>
                </a:lnTo>
                <a:lnTo>
                  <a:pt x="0" y="710135"/>
                </a:lnTo>
                <a:close/>
              </a:path>
            </a:pathLst>
          </a:custGeom>
          <a:ln w="39265">
            <a:solidFill>
              <a:srgbClr val="1791AB"/>
            </a:solidFill>
          </a:ln>
        </p:spPr>
        <p:txBody>
          <a:bodyPr wrap="square" lIns="0" tIns="0" rIns="0" bIns="0" rtlCol="0"/>
          <a:lstStyle/>
          <a:p/>
        </p:txBody>
      </p:sp>
      <p:sp>
        <p:nvSpPr>
          <p:cNvPr id="20" name="object 20"/>
          <p:cNvSpPr txBox="1"/>
          <p:nvPr/>
        </p:nvSpPr>
        <p:spPr>
          <a:xfrm>
            <a:off x="13971091" y="4569913"/>
            <a:ext cx="4206875" cy="1803400"/>
          </a:xfrm>
          <a:prstGeom prst="rect">
            <a:avLst/>
          </a:prstGeom>
          <a:solidFill>
            <a:srgbClr val="FFFFFF"/>
          </a:solidFill>
        </p:spPr>
        <p:txBody>
          <a:bodyPr vert="horz" wrap="square" lIns="0" tIns="0" rIns="0" bIns="0" rtlCol="0">
            <a:spAutoFit/>
          </a:bodyPr>
          <a:lstStyle/>
          <a:p>
            <a:pPr marR="202565">
              <a:lnSpc>
                <a:spcPts val="2770"/>
              </a:lnSpc>
              <a:buChar char="·"/>
              <a:tabLst>
                <a:tab pos="217170"/>
              </a:tabLst>
            </a:pPr>
            <a:r>
              <a:rPr sz="2300" b="1">
                <a:latin typeface="微软雅黑"/>
                <a:cs typeface="微软雅黑"/>
              </a:rPr>
              <a:t>6</a:t>
            </a:r>
            <a:r>
              <a:rPr sz="2300" b="1" spc="-105">
                <a:latin typeface="微软雅黑"/>
                <a:cs typeface="微软雅黑"/>
              </a:rPr>
              <a:t> </a:t>
            </a:r>
            <a:r>
              <a:rPr sz="2300" spc="5">
                <a:latin typeface="微软雅黑"/>
                <a:cs typeface="微软雅黑"/>
              </a:rPr>
              <a:t>个药品申报协议到期调整支 付范围，最终 </a:t>
            </a:r>
            <a:r>
              <a:rPr sz="2300" b="1">
                <a:latin typeface="微软雅黑"/>
                <a:cs typeface="微软雅黑"/>
              </a:rPr>
              <a:t>5</a:t>
            </a:r>
            <a:r>
              <a:rPr sz="2300" b="1" spc="-25">
                <a:latin typeface="微软雅黑"/>
                <a:cs typeface="微软雅黑"/>
              </a:rPr>
              <a:t> </a:t>
            </a:r>
            <a:r>
              <a:rPr sz="2300" spc="5">
                <a:latin typeface="微软雅黑"/>
                <a:cs typeface="微软雅黑"/>
              </a:rPr>
              <a:t>个调整成功</a:t>
            </a:r>
            <a:endParaRPr sz="2300">
              <a:latin typeface="微软雅黑"/>
              <a:cs typeface="微软雅黑"/>
            </a:endParaRPr>
          </a:p>
          <a:p>
            <a:pPr marR="113030">
              <a:lnSpc>
                <a:spcPct val="100400"/>
              </a:lnSpc>
              <a:spcBef>
                <a:spcPts val="2675"/>
              </a:spcBef>
              <a:buChar char="·"/>
              <a:tabLst>
                <a:tab pos="217170"/>
              </a:tabLst>
            </a:pPr>
            <a:r>
              <a:rPr sz="2300" b="1">
                <a:latin typeface="微软雅黑"/>
                <a:cs typeface="微软雅黑"/>
              </a:rPr>
              <a:t>1</a:t>
            </a:r>
            <a:r>
              <a:rPr sz="2300" b="1" spc="-60">
                <a:latin typeface="微软雅黑"/>
                <a:cs typeface="微软雅黑"/>
              </a:rPr>
              <a:t> </a:t>
            </a:r>
            <a:r>
              <a:rPr sz="2300" spc="5">
                <a:latin typeface="微软雅黑"/>
                <a:cs typeface="微软雅黑"/>
              </a:rPr>
              <a:t>个调入常规目录</a:t>
            </a:r>
            <a:r>
              <a:rPr sz="2300" spc="-25">
                <a:latin typeface="微软雅黑"/>
                <a:cs typeface="微软雅黑"/>
              </a:rPr>
              <a:t> </a:t>
            </a:r>
            <a:r>
              <a:rPr sz="2300" spc="5">
                <a:latin typeface="微软雅黑"/>
                <a:cs typeface="微软雅黑"/>
              </a:rPr>
              <a:t>（甘草酸单 铵半胱氨酸氯化钠注射液）</a:t>
            </a:r>
            <a:endParaRPr sz="2300">
              <a:latin typeface="微软雅黑"/>
              <a:cs typeface="微软雅黑"/>
            </a:endParaRPr>
          </a:p>
        </p:txBody>
      </p:sp>
      <p:sp>
        <p:nvSpPr>
          <p:cNvPr id="21" name="object 21"/>
          <p:cNvSpPr/>
          <p:nvPr/>
        </p:nvSpPr>
        <p:spPr>
          <a:xfrm>
            <a:off x="15373355" y="3303354"/>
            <a:ext cx="1351280" cy="315595"/>
          </a:xfrm>
          <a:custGeom>
            <a:rect l="l" t="t" r="r" b="b"/>
            <a:pathLst>
              <a:path w="1351280" h="315595">
                <a:moveTo>
                  <a:pt x="0" y="315383"/>
                </a:moveTo>
                <a:lnTo>
                  <a:pt x="1350744" y="315383"/>
                </a:lnTo>
                <a:lnTo>
                  <a:pt x="1350744" y="0"/>
                </a:lnTo>
                <a:lnTo>
                  <a:pt x="0" y="0"/>
                </a:lnTo>
                <a:lnTo>
                  <a:pt x="0" y="315383"/>
                </a:lnTo>
                <a:close/>
              </a:path>
            </a:pathLst>
          </a:custGeom>
          <a:solidFill>
            <a:srgbClr val="FFFFFF"/>
          </a:solidFill>
        </p:spPr>
        <p:txBody>
          <a:bodyPr wrap="square" lIns="0" tIns="0" rIns="0" bIns="0" rtlCol="0"/>
          <a:lstStyle/>
          <a:p/>
        </p:txBody>
      </p:sp>
      <p:sp>
        <p:nvSpPr>
          <p:cNvPr id="22" name="object 22"/>
          <p:cNvSpPr/>
          <p:nvPr/>
        </p:nvSpPr>
        <p:spPr>
          <a:xfrm>
            <a:off x="15593242" y="3009332"/>
            <a:ext cx="963740" cy="963740"/>
          </a:xfrm>
          <a:prstGeom prst="rect">
            <a:avLst/>
          </a:prstGeom>
          <a:blipFill>
            <a:blip r:embed="rId4"/>
            <a:stretch>
              <a:fillRect/>
            </a:stretch>
          </a:blipFill>
        </p:spPr>
        <p:txBody>
          <a:bodyPr wrap="square" lIns="0" tIns="0" rIns="0" bIns="0" rtlCol="0"/>
          <a:lstStyle/>
          <a:p/>
        </p:txBody>
      </p:sp>
      <p:graphicFrame>
        <p:nvGraphicFramePr>
          <p:cNvPr id="23" name="object 23"/>
          <p:cNvGraphicFramePr>
            <a:graphicFrameLocks noGrp="1"/>
          </p:cNvGraphicFramePr>
          <p:nvPr/>
        </p:nvGraphicFramePr>
        <p:xfrm>
          <a:off x="1926642" y="8057346"/>
          <a:ext cx="16344900" cy="1845310"/>
        </p:xfrm>
        <a:graphic>
          <a:graphicData uri="http://schemas.openxmlformats.org/drawingml/2006/table">
            <a:tbl>
              <a:tblPr firstRow="1" bandRow="1">
                <a:tableStyleId>{2D5ABB26-0587-4C30-8999-92F81FD0307C}</a:tableStyleId>
              </a:tblPr>
              <a:tblGrid>
                <a:gridCol w="3561079"/>
                <a:gridCol w="3938270"/>
                <a:gridCol w="3345179"/>
                <a:gridCol w="5499735"/>
              </a:tblGrid>
              <a:tr h="458624">
                <a:tc>
                  <a:txBody>
                    <a:bodyPr vert="horz" wrap="square"/>
                    <a:lstStyle/>
                    <a:p>
                      <a:pPr marL="1176655">
                        <a:lnSpc>
                          <a:spcPct val="100000"/>
                        </a:lnSpc>
                        <a:spcBef>
                          <a:spcPts val="575"/>
                        </a:spcBef>
                      </a:pPr>
                      <a:r>
                        <a:rPr sz="1950" spc="25">
                          <a:solidFill>
                            <a:srgbClr val="FFFFFF"/>
                          </a:solidFill>
                          <a:latin typeface="微软雅黑"/>
                          <a:cs typeface="微软雅黑"/>
                        </a:rPr>
                        <a:t>协议到期时间</a:t>
                      </a:r>
                      <a:endParaRPr sz="1950">
                        <a:latin typeface="微软雅黑"/>
                        <a:cs typeface="微软雅黑"/>
                      </a:endParaRPr>
                    </a:p>
                  </a:txBody>
                  <a:tcPr marL="0" marR="0" marT="73025" marB="0">
                    <a:lnT w="12700">
                      <a:solidFill>
                        <a:srgbClr val="BEBEBE"/>
                      </a:solidFill>
                      <a:prstDash val="solid"/>
                    </a:lnT>
                    <a:lnB w="12700">
                      <a:solidFill>
                        <a:srgbClr val="BEBEBE"/>
                      </a:solidFill>
                      <a:prstDash val="solid"/>
                    </a:lnB>
                    <a:solidFill>
                      <a:srgbClr val="1791AB"/>
                    </a:solidFill>
                  </a:tcPr>
                </a:tc>
                <a:tc>
                  <a:txBody>
                    <a:bodyPr vert="horz" wrap="square"/>
                    <a:lstStyle/>
                    <a:p>
                      <a:pPr marR="635" algn="ctr">
                        <a:lnSpc>
                          <a:spcPct val="100000"/>
                        </a:lnSpc>
                        <a:spcBef>
                          <a:spcPts val="575"/>
                        </a:spcBef>
                      </a:pPr>
                      <a:r>
                        <a:rPr sz="1950" spc="25">
                          <a:solidFill>
                            <a:srgbClr val="FFFFFF"/>
                          </a:solidFill>
                          <a:latin typeface="微软雅黑"/>
                          <a:cs typeface="微软雅黑"/>
                        </a:rPr>
                        <a:t>申报新增适应症品种数</a:t>
                      </a:r>
                      <a:endParaRPr sz="1950">
                        <a:latin typeface="微软雅黑"/>
                        <a:cs typeface="微软雅黑"/>
                      </a:endParaRPr>
                    </a:p>
                  </a:txBody>
                  <a:tcPr marL="0" marR="0" marT="73025" marB="0">
                    <a:lnT w="12700">
                      <a:solidFill>
                        <a:srgbClr val="BEBEBE"/>
                      </a:solidFill>
                      <a:prstDash val="solid"/>
                    </a:lnT>
                    <a:lnB w="12700">
                      <a:solidFill>
                        <a:srgbClr val="BEBEBE"/>
                      </a:solidFill>
                      <a:prstDash val="solid"/>
                    </a:lnB>
                    <a:solidFill>
                      <a:srgbClr val="1791AB"/>
                    </a:solidFill>
                  </a:tcPr>
                </a:tc>
                <a:tc>
                  <a:txBody>
                    <a:bodyPr vert="horz" wrap="square"/>
                    <a:lstStyle/>
                    <a:p>
                      <a:pPr marL="716280">
                        <a:lnSpc>
                          <a:spcPct val="100000"/>
                        </a:lnSpc>
                        <a:spcBef>
                          <a:spcPts val="575"/>
                        </a:spcBef>
                      </a:pPr>
                      <a:r>
                        <a:rPr sz="1950" spc="25">
                          <a:solidFill>
                            <a:srgbClr val="FFFFFF"/>
                          </a:solidFill>
                          <a:latin typeface="微软雅黑"/>
                          <a:cs typeface="微软雅黑"/>
                        </a:rPr>
                        <a:t>新增适应症成功</a:t>
                      </a:r>
                      <a:endParaRPr sz="1950">
                        <a:latin typeface="微软雅黑"/>
                        <a:cs typeface="微软雅黑"/>
                      </a:endParaRPr>
                    </a:p>
                  </a:txBody>
                  <a:tcPr marL="0" marR="0" marT="73025" marB="0">
                    <a:lnT w="12700">
                      <a:solidFill>
                        <a:srgbClr val="BEBEBE"/>
                      </a:solidFill>
                      <a:prstDash val="solid"/>
                    </a:lnT>
                    <a:lnB w="12700">
                      <a:solidFill>
                        <a:srgbClr val="BEBEBE"/>
                      </a:solidFill>
                      <a:prstDash val="solid"/>
                    </a:lnB>
                    <a:solidFill>
                      <a:srgbClr val="1791AB"/>
                    </a:solidFill>
                  </a:tcPr>
                </a:tc>
                <a:tc>
                  <a:txBody>
                    <a:bodyPr vert="horz" wrap="square"/>
                    <a:lstStyle/>
                    <a:p>
                      <a:pPr marL="156845" algn="ctr">
                        <a:lnSpc>
                          <a:spcPct val="100000"/>
                        </a:lnSpc>
                        <a:spcBef>
                          <a:spcPts val="575"/>
                        </a:spcBef>
                      </a:pPr>
                      <a:r>
                        <a:rPr sz="1950" spc="25">
                          <a:solidFill>
                            <a:srgbClr val="FFFFFF"/>
                          </a:solidFill>
                          <a:latin typeface="微软雅黑"/>
                          <a:cs typeface="微软雅黑"/>
                        </a:rPr>
                        <a:t>备注</a:t>
                      </a:r>
                      <a:endParaRPr sz="1950">
                        <a:latin typeface="微软雅黑"/>
                        <a:cs typeface="微软雅黑"/>
                      </a:endParaRPr>
                    </a:p>
                  </a:txBody>
                  <a:tcPr marL="0" marR="0" marT="73025" marB="0">
                    <a:lnT w="12700">
                      <a:solidFill>
                        <a:srgbClr val="BEBEBE"/>
                      </a:solidFill>
                      <a:prstDash val="solid"/>
                    </a:lnT>
                    <a:lnB w="12700">
                      <a:solidFill>
                        <a:srgbClr val="BEBEBE"/>
                      </a:solidFill>
                      <a:prstDash val="solid"/>
                    </a:lnB>
                    <a:solidFill>
                      <a:srgbClr val="1791AB"/>
                    </a:solidFill>
                  </a:tcPr>
                </a:tc>
              </a:tr>
              <a:tr h="458624">
                <a:tc>
                  <a:txBody>
                    <a:bodyPr vert="horz" wrap="square"/>
                    <a:lstStyle/>
                    <a:p>
                      <a:pPr marL="366395" algn="ctr">
                        <a:lnSpc>
                          <a:spcPct val="100000"/>
                        </a:lnSpc>
                        <a:spcBef>
                          <a:spcPts val="650"/>
                        </a:spcBef>
                      </a:pPr>
                      <a:r>
                        <a:rPr sz="1650" spc="-5">
                          <a:latin typeface="微软雅黑"/>
                          <a:cs typeface="微软雅黑"/>
                        </a:rPr>
                        <a:t>2023.12.31</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57785" algn="ctr">
                        <a:lnSpc>
                          <a:spcPct val="100000"/>
                        </a:lnSpc>
                        <a:spcBef>
                          <a:spcPts val="650"/>
                        </a:spcBef>
                      </a:pPr>
                      <a:r>
                        <a:rPr sz="1650">
                          <a:latin typeface="微软雅黑"/>
                          <a:cs typeface="微软雅黑"/>
                        </a:rPr>
                        <a:t>23</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R="78105" algn="ctr">
                        <a:lnSpc>
                          <a:spcPct val="100000"/>
                        </a:lnSpc>
                        <a:spcBef>
                          <a:spcPts val="650"/>
                        </a:spcBef>
                      </a:pPr>
                      <a:r>
                        <a:rPr sz="1650">
                          <a:latin typeface="微软雅黑"/>
                          <a:cs typeface="微软雅黑"/>
                        </a:rPr>
                        <a:t>21</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220345" algn="ctr">
                        <a:lnSpc>
                          <a:spcPct val="100000"/>
                        </a:lnSpc>
                        <a:spcBef>
                          <a:spcPts val="650"/>
                        </a:spcBef>
                      </a:pPr>
                      <a:r>
                        <a:rPr sz="1650">
                          <a:latin typeface="微软雅黑"/>
                          <a:cs typeface="微软雅黑"/>
                        </a:rPr>
                        <a:t>尼妥珠单抗注射液、西</a:t>
                      </a:r>
                      <a:r>
                        <a:rPr sz="1650" spc="-10">
                          <a:latin typeface="微软雅黑"/>
                          <a:cs typeface="微软雅黑"/>
                        </a:rPr>
                        <a:t>达</a:t>
                      </a:r>
                      <a:r>
                        <a:rPr sz="1650">
                          <a:latin typeface="微软雅黑"/>
                          <a:cs typeface="微软雅黑"/>
                        </a:rPr>
                        <a:t>本胺</a:t>
                      </a:r>
                      <a:r>
                        <a:rPr sz="1650" spc="-10">
                          <a:latin typeface="微软雅黑"/>
                          <a:cs typeface="微软雅黑"/>
                        </a:rPr>
                        <a:t>片</a:t>
                      </a:r>
                      <a:r>
                        <a:rPr sz="1650">
                          <a:latin typeface="微软雅黑"/>
                          <a:cs typeface="微软雅黑"/>
                        </a:rPr>
                        <a:t>新增</a:t>
                      </a:r>
                      <a:r>
                        <a:rPr sz="1650" spc="-10">
                          <a:latin typeface="微软雅黑"/>
                          <a:cs typeface="微软雅黑"/>
                        </a:rPr>
                        <a:t>失</a:t>
                      </a:r>
                      <a:r>
                        <a:rPr sz="1650">
                          <a:latin typeface="微软雅黑"/>
                          <a:cs typeface="微软雅黑"/>
                        </a:rPr>
                        <a:t>败</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r>
              <a:tr h="458624">
                <a:tc>
                  <a:txBody>
                    <a:bodyPr vert="horz" wrap="square"/>
                    <a:lstStyle/>
                    <a:p>
                      <a:pPr marL="1073785">
                        <a:lnSpc>
                          <a:spcPct val="100000"/>
                        </a:lnSpc>
                        <a:spcBef>
                          <a:spcPts val="650"/>
                        </a:spcBef>
                      </a:pPr>
                      <a:r>
                        <a:rPr sz="1650" spc="-5">
                          <a:latin typeface="微软雅黑"/>
                          <a:cs typeface="微软雅黑"/>
                        </a:rPr>
                        <a:t>2024.12.31</a:t>
                      </a:r>
                      <a:r>
                        <a:rPr sz="1650">
                          <a:latin typeface="微软雅黑"/>
                          <a:cs typeface="微软雅黑"/>
                        </a:rPr>
                        <a:t> 及以后</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57785" algn="ctr">
                        <a:lnSpc>
                          <a:spcPct val="100000"/>
                        </a:lnSpc>
                        <a:spcBef>
                          <a:spcPts val="650"/>
                        </a:spcBef>
                      </a:pPr>
                      <a:r>
                        <a:rPr sz="1650">
                          <a:latin typeface="微软雅黑"/>
                          <a:cs typeface="微软雅黑"/>
                        </a:rPr>
                        <a:t>7</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R="78105" algn="ctr">
                        <a:lnSpc>
                          <a:spcPct val="100000"/>
                        </a:lnSpc>
                        <a:spcBef>
                          <a:spcPts val="650"/>
                        </a:spcBef>
                      </a:pPr>
                      <a:r>
                        <a:rPr sz="1650">
                          <a:latin typeface="微软雅黑"/>
                          <a:cs typeface="微软雅黑"/>
                        </a:rPr>
                        <a:t>7</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221615" algn="ctr">
                        <a:lnSpc>
                          <a:spcPct val="100000"/>
                        </a:lnSpc>
                        <a:spcBef>
                          <a:spcPts val="650"/>
                        </a:spcBef>
                      </a:pPr>
                      <a:r>
                        <a:rPr sz="1650">
                          <a:latin typeface="微软雅黑"/>
                          <a:cs typeface="微软雅黑"/>
                        </a:rPr>
                        <a:t>地舒单抗注射液、奥拉</a:t>
                      </a:r>
                      <a:r>
                        <a:rPr sz="1650" spc="-10">
                          <a:latin typeface="微软雅黑"/>
                          <a:cs typeface="微软雅黑"/>
                        </a:rPr>
                        <a:t>帕</a:t>
                      </a:r>
                      <a:r>
                        <a:rPr sz="1650">
                          <a:latin typeface="微软雅黑"/>
                          <a:cs typeface="微软雅黑"/>
                        </a:rPr>
                        <a:t>利片</a:t>
                      </a:r>
                      <a:r>
                        <a:rPr sz="1650" spc="-10">
                          <a:latin typeface="微软雅黑"/>
                          <a:cs typeface="微软雅黑"/>
                        </a:rPr>
                        <a:t>调</a:t>
                      </a:r>
                      <a:r>
                        <a:rPr sz="1650">
                          <a:latin typeface="微软雅黑"/>
                          <a:cs typeface="微软雅黑"/>
                        </a:rPr>
                        <a:t>入常</a:t>
                      </a:r>
                      <a:r>
                        <a:rPr sz="1650" spc="-10">
                          <a:latin typeface="微软雅黑"/>
                          <a:cs typeface="微软雅黑"/>
                        </a:rPr>
                        <a:t>规</a:t>
                      </a:r>
                      <a:r>
                        <a:rPr sz="1650">
                          <a:latin typeface="微软雅黑"/>
                          <a:cs typeface="微软雅黑"/>
                        </a:rPr>
                        <a:t>目录</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r>
              <a:tr h="458624">
                <a:tc>
                  <a:txBody>
                    <a:bodyPr vert="horz" wrap="square"/>
                    <a:lstStyle/>
                    <a:p>
                      <a:pPr marL="367030" algn="ctr">
                        <a:lnSpc>
                          <a:spcPct val="100000"/>
                        </a:lnSpc>
                        <a:spcBef>
                          <a:spcPts val="650"/>
                        </a:spcBef>
                      </a:pPr>
                      <a:r>
                        <a:rPr sz="1650">
                          <a:latin typeface="微软雅黑"/>
                          <a:cs typeface="微软雅黑"/>
                        </a:rPr>
                        <a:t>常规目录</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57785" algn="ctr">
                        <a:lnSpc>
                          <a:spcPct val="100000"/>
                        </a:lnSpc>
                        <a:spcBef>
                          <a:spcPts val="650"/>
                        </a:spcBef>
                      </a:pPr>
                      <a:r>
                        <a:rPr sz="1650">
                          <a:latin typeface="微软雅黑"/>
                          <a:cs typeface="微软雅黑"/>
                        </a:rPr>
                        <a:t>3</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R="78105" algn="ctr">
                        <a:lnSpc>
                          <a:spcPct val="100000"/>
                        </a:lnSpc>
                        <a:spcBef>
                          <a:spcPts val="650"/>
                        </a:spcBef>
                      </a:pPr>
                      <a:r>
                        <a:rPr sz="1650">
                          <a:latin typeface="微软雅黑"/>
                          <a:cs typeface="微软雅黑"/>
                        </a:rPr>
                        <a:t>2</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c>
                  <a:txBody>
                    <a:bodyPr vert="horz" wrap="square"/>
                    <a:lstStyle/>
                    <a:p>
                      <a:pPr marL="222885" algn="ctr">
                        <a:lnSpc>
                          <a:spcPct val="100000"/>
                        </a:lnSpc>
                        <a:spcBef>
                          <a:spcPts val="650"/>
                        </a:spcBef>
                      </a:pPr>
                      <a:r>
                        <a:rPr sz="1650">
                          <a:latin typeface="微软雅黑"/>
                          <a:cs typeface="微软雅黑"/>
                        </a:rPr>
                        <a:t>托珠单抗注射液新增失败</a:t>
                      </a:r>
                      <a:endParaRPr sz="1650">
                        <a:latin typeface="微软雅黑"/>
                        <a:cs typeface="微软雅黑"/>
                      </a:endParaRPr>
                    </a:p>
                  </a:txBody>
                  <a:tcPr marL="0" marR="0" marT="82550" marB="0">
                    <a:lnT w="12700">
                      <a:solidFill>
                        <a:srgbClr val="BEBEBE"/>
                      </a:solidFill>
                      <a:prstDash val="solid"/>
                    </a:lnT>
                    <a:lnB w="12700">
                      <a:solidFill>
                        <a:srgbClr val="BEBEBE"/>
                      </a:solidFill>
                      <a:prstDash val="solid"/>
                    </a:lnB>
                  </a:tcPr>
                </a:tc>
              </a:tr>
            </a:tbl>
          </a:graphicData>
        </a:graphic>
      </p:graphicFrame>
      <p:sp>
        <p:nvSpPr>
          <p:cNvPr id="24" name="object 24"/>
          <p:cNvSpPr/>
          <p:nvPr/>
        </p:nvSpPr>
        <p:spPr>
          <a:xfrm>
            <a:off x="6905758" y="7707409"/>
            <a:ext cx="6425772" cy="326691"/>
          </a:xfrm>
          <a:prstGeom prst="rect">
            <a:avLst/>
          </a:prstGeom>
          <a:blipFill>
            <a:blip r:embed="rId5"/>
            <a:stretch>
              <a:fillRect/>
            </a:stretch>
          </a:blipFill>
        </p:spPr>
        <p:txBody>
          <a:bodyPr wrap="square" lIns="0" tIns="0" rIns="0" bIns="0" rtlCol="0"/>
          <a:lstStyle/>
          <a:p/>
        </p:txBody>
      </p:sp>
      <p:sp>
        <p:nvSpPr>
          <p:cNvPr id="25" name="object 25"/>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19</a:t>
            </a:fld>
            <a:r>
              <a:rPr spc="15"/>
              <a:t>－</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70962"/>
            <a:ext cx="13213714" cy="1231900"/>
          </a:xfrm>
          <a:prstGeom prst="rect">
            <a:avLst/>
          </a:prstGeom>
        </p:spPr>
        <p:txBody>
          <a:bodyPr vert="horz" wrap="square" lIns="0" tIns="13335" rIns="0" bIns="0" rtlCol="0">
            <a:spAutoFit/>
          </a:bodyPr>
          <a:lstStyle/>
          <a:p>
            <a:pPr marL="12700" marR="5080">
              <a:lnSpc>
                <a:spcPct val="100000"/>
              </a:lnSpc>
              <a:spcBef>
                <a:spcPts val="105"/>
              </a:spcBef>
            </a:pPr>
            <a:r>
              <a:rPr sz="3950" spc="5">
                <a:solidFill>
                  <a:srgbClr val="000000"/>
                </a:solidFill>
              </a:rPr>
              <a:t>肿瘤仍是新增药品的重要领域，2023</a:t>
            </a:r>
            <a:r>
              <a:rPr sz="3950" spc="-50">
                <a:solidFill>
                  <a:srgbClr val="000000"/>
                </a:solidFill>
              </a:rPr>
              <a:t> </a:t>
            </a:r>
            <a:r>
              <a:rPr sz="3950" spc="5">
                <a:solidFill>
                  <a:srgbClr val="000000"/>
                </a:solidFill>
              </a:rPr>
              <a:t>年新增谈判</a:t>
            </a:r>
            <a:r>
              <a:rPr sz="3950" spc="-5">
                <a:solidFill>
                  <a:srgbClr val="000000"/>
                </a:solidFill>
              </a:rPr>
              <a:t>/</a:t>
            </a:r>
            <a:r>
              <a:rPr sz="3950" spc="5">
                <a:solidFill>
                  <a:srgbClr val="000000"/>
                </a:solidFill>
              </a:rPr>
              <a:t>竞价准入 的肿瘤药品</a:t>
            </a:r>
            <a:r>
              <a:rPr sz="3950" spc="-5">
                <a:solidFill>
                  <a:srgbClr val="000000"/>
                </a:solidFill>
              </a:rPr>
              <a:t> </a:t>
            </a:r>
            <a:r>
              <a:rPr sz="3950">
                <a:solidFill>
                  <a:srgbClr val="000000"/>
                </a:solidFill>
              </a:rPr>
              <a:t>21</a:t>
            </a:r>
            <a:r>
              <a:rPr sz="3950" spc="-15">
                <a:solidFill>
                  <a:srgbClr val="000000"/>
                </a:solidFill>
              </a:rPr>
              <a:t> </a:t>
            </a:r>
            <a:r>
              <a:rPr sz="3950" spc="5">
                <a:solidFill>
                  <a:srgbClr val="000000"/>
                </a:solidFill>
              </a:rPr>
              <a:t>个，从上市到纳入医保中位时长仅为</a:t>
            </a:r>
            <a:r>
              <a:rPr sz="3950">
                <a:solidFill>
                  <a:srgbClr val="000000"/>
                </a:solidFill>
              </a:rPr>
              <a:t> 1.1</a:t>
            </a:r>
            <a:r>
              <a:rPr sz="3950" spc="-10">
                <a:solidFill>
                  <a:srgbClr val="000000"/>
                </a:solidFill>
              </a:rPr>
              <a:t> </a:t>
            </a:r>
            <a:r>
              <a:rPr sz="3950" spc="5">
                <a:solidFill>
                  <a:srgbClr val="000000"/>
                </a:solidFill>
              </a:rPr>
              <a:t>年</a:t>
            </a:r>
            <a:endParaRPr sz="3950"/>
          </a:p>
        </p:txBody>
      </p:sp>
      <p:sp>
        <p:nvSpPr>
          <p:cNvPr id="3" name="object 3"/>
          <p:cNvSpPr txBox="1"/>
          <p:nvPr/>
        </p:nvSpPr>
        <p:spPr>
          <a:xfrm>
            <a:off x="938610" y="1499011"/>
            <a:ext cx="18093055" cy="516890"/>
          </a:xfrm>
          <a:prstGeom prst="rect">
            <a:avLst/>
          </a:prstGeom>
          <a:solidFill>
            <a:srgbClr val="1791AB"/>
          </a:solidFill>
        </p:spPr>
        <p:txBody>
          <a:bodyPr vert="horz" wrap="square" lIns="0" tIns="71755" rIns="0" bIns="0" rtlCol="0">
            <a:spAutoFit/>
          </a:bodyPr>
          <a:lstStyle/>
          <a:p>
            <a:pPr algn="ctr">
              <a:lnSpc>
                <a:spcPct val="100000"/>
              </a:lnSpc>
              <a:spcBef>
                <a:spcPts val="565"/>
              </a:spcBef>
            </a:pPr>
            <a:r>
              <a:rPr sz="2300" b="1" spc="5">
                <a:solidFill>
                  <a:srgbClr val="FFFFFF"/>
                </a:solidFill>
                <a:latin typeface="微软雅黑"/>
                <a:cs typeface="微软雅黑"/>
              </a:rPr>
              <a:t>新增谈判</a:t>
            </a:r>
            <a:r>
              <a:rPr sz="2300" b="1" spc="-5">
                <a:solidFill>
                  <a:srgbClr val="FFFFFF"/>
                </a:solidFill>
                <a:latin typeface="微软雅黑"/>
                <a:cs typeface="微软雅黑"/>
              </a:rPr>
              <a:t>/</a:t>
            </a:r>
            <a:r>
              <a:rPr sz="2300" b="1" spc="5">
                <a:solidFill>
                  <a:srgbClr val="FFFFFF"/>
                </a:solidFill>
                <a:latin typeface="微软雅黑"/>
                <a:cs typeface="微软雅黑"/>
              </a:rPr>
              <a:t>竞价准入的肿瘤药品</a:t>
            </a:r>
            <a:r>
              <a:rPr sz="2300" b="1" spc="45">
                <a:solidFill>
                  <a:srgbClr val="FFFFFF"/>
                </a:solidFill>
                <a:latin typeface="微软雅黑"/>
                <a:cs typeface="微软雅黑"/>
              </a:rPr>
              <a:t> </a:t>
            </a:r>
            <a:r>
              <a:rPr sz="2300" b="1">
                <a:solidFill>
                  <a:srgbClr val="FFFFFF"/>
                </a:solidFill>
                <a:latin typeface="微软雅黑"/>
                <a:cs typeface="微软雅黑"/>
              </a:rPr>
              <a:t>21 </a:t>
            </a:r>
            <a:r>
              <a:rPr sz="2300" b="1" spc="5">
                <a:solidFill>
                  <a:srgbClr val="FFFFFF"/>
                </a:solidFill>
                <a:latin typeface="微软雅黑"/>
                <a:cs typeface="微软雅黑"/>
              </a:rPr>
              <a:t>个，其中非独家竞价准入</a:t>
            </a:r>
            <a:r>
              <a:rPr sz="2300" b="1" spc="35">
                <a:solidFill>
                  <a:srgbClr val="FFFFFF"/>
                </a:solidFill>
                <a:latin typeface="微软雅黑"/>
                <a:cs typeface="微软雅黑"/>
              </a:rPr>
              <a:t> </a:t>
            </a:r>
            <a:r>
              <a:rPr sz="2300" b="1">
                <a:solidFill>
                  <a:srgbClr val="FFFFFF"/>
                </a:solidFill>
                <a:latin typeface="微软雅黑"/>
                <a:cs typeface="微软雅黑"/>
              </a:rPr>
              <a:t>1</a:t>
            </a:r>
            <a:r>
              <a:rPr sz="2300" b="1" spc="5">
                <a:solidFill>
                  <a:srgbClr val="FFFFFF"/>
                </a:solidFill>
                <a:latin typeface="微软雅黑"/>
                <a:cs typeface="微软雅黑"/>
              </a:rPr>
              <a:t> 个</a:t>
            </a:r>
            <a:endParaRPr sz="2300">
              <a:latin typeface="微软雅黑"/>
              <a:cs typeface="微软雅黑"/>
            </a:endParaRPr>
          </a:p>
        </p:txBody>
      </p:sp>
      <p:graphicFrame>
        <p:nvGraphicFramePr>
          <p:cNvPr id="4" name="object 4"/>
          <p:cNvGraphicFramePr>
            <a:graphicFrameLocks noGrp="1"/>
          </p:cNvGraphicFramePr>
          <p:nvPr/>
        </p:nvGraphicFramePr>
        <p:xfrm>
          <a:off x="933479" y="2240246"/>
          <a:ext cx="8914765" cy="7602855"/>
        </p:xfrm>
        <a:graphic>
          <a:graphicData uri="http://schemas.openxmlformats.org/drawingml/2006/table">
            <a:tbl>
              <a:tblPr firstRow="1" bandRow="1">
                <a:tableStyleId>{2D5ABB26-0587-4C30-8999-92F81FD0307C}</a:tableStyleId>
              </a:tblPr>
              <a:tblGrid>
                <a:gridCol w="803910"/>
                <a:gridCol w="3021329"/>
                <a:gridCol w="2847340"/>
                <a:gridCol w="2223770"/>
              </a:tblGrid>
              <a:tr h="446583">
                <a:tc>
                  <a:txBody>
                    <a:bodyPr vert="horz" wrap="square"/>
                    <a:lstStyle/>
                    <a:p>
                      <a:pPr algn="ctr">
                        <a:lnSpc>
                          <a:spcPct val="100000"/>
                        </a:lnSpc>
                        <a:spcBef>
                          <a:spcPts val="520"/>
                        </a:spcBef>
                      </a:pPr>
                      <a:r>
                        <a:rPr sz="1950" b="1" spc="25">
                          <a:solidFill>
                            <a:srgbClr val="FFFFFF"/>
                          </a:solidFill>
                          <a:latin typeface="微软雅黑"/>
                          <a:cs typeface="微软雅黑"/>
                        </a:rPr>
                        <a:t>序号</a:t>
                      </a:r>
                      <a:endParaRPr sz="1950">
                        <a:latin typeface="微软雅黑"/>
                        <a:cs typeface="微软雅黑"/>
                      </a:endParaRPr>
                    </a:p>
                  </a:txBody>
                  <a:tcPr marL="0" marR="0" marT="660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algn="ctr">
                        <a:lnSpc>
                          <a:spcPct val="100000"/>
                        </a:lnSpc>
                        <a:spcBef>
                          <a:spcPts val="520"/>
                        </a:spcBef>
                      </a:pPr>
                      <a:r>
                        <a:rPr sz="1950" b="1" spc="25">
                          <a:solidFill>
                            <a:srgbClr val="FFFFFF"/>
                          </a:solidFill>
                          <a:latin typeface="微软雅黑"/>
                          <a:cs typeface="微软雅黑"/>
                        </a:rPr>
                        <a:t>药品名称</a:t>
                      </a:r>
                      <a:endParaRPr sz="1950">
                        <a:latin typeface="微软雅黑"/>
                        <a:cs typeface="微软雅黑"/>
                      </a:endParaRPr>
                    </a:p>
                  </a:txBody>
                  <a:tcPr marL="0" marR="0" marT="660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marL="635" algn="ctr">
                        <a:lnSpc>
                          <a:spcPct val="100000"/>
                        </a:lnSpc>
                        <a:spcBef>
                          <a:spcPts val="520"/>
                        </a:spcBef>
                      </a:pPr>
                      <a:r>
                        <a:rPr sz="1950" b="1" spc="25">
                          <a:solidFill>
                            <a:srgbClr val="FFFFFF"/>
                          </a:solidFill>
                          <a:latin typeface="微软雅黑"/>
                          <a:cs typeface="微软雅黑"/>
                        </a:rPr>
                        <a:t>企业</a:t>
                      </a:r>
                      <a:endParaRPr sz="1950">
                        <a:latin typeface="微软雅黑"/>
                        <a:cs typeface="微软雅黑"/>
                      </a:endParaRPr>
                    </a:p>
                  </a:txBody>
                  <a:tcPr marL="0" marR="0" marT="660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marL="635" algn="ctr">
                        <a:lnSpc>
                          <a:spcPct val="100000"/>
                        </a:lnSpc>
                        <a:spcBef>
                          <a:spcPts val="520"/>
                        </a:spcBef>
                      </a:pPr>
                      <a:r>
                        <a:rPr sz="1950" b="1" spc="25">
                          <a:solidFill>
                            <a:srgbClr val="FFFFFF"/>
                          </a:solidFill>
                          <a:latin typeface="微软雅黑"/>
                          <a:cs typeface="微软雅黑"/>
                        </a:rPr>
                        <a:t>适应症</a:t>
                      </a:r>
                      <a:endParaRPr sz="1950">
                        <a:latin typeface="微软雅黑"/>
                        <a:cs typeface="微软雅黑"/>
                      </a:endParaRPr>
                    </a:p>
                  </a:txBody>
                  <a:tcPr marL="0" marR="0" marT="660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r>
              <a:tr h="446583">
                <a:tc>
                  <a:txBody>
                    <a:bodyPr vert="horz" wrap="square"/>
                    <a:lstStyle/>
                    <a:p>
                      <a:pPr algn="ctr">
                        <a:lnSpc>
                          <a:spcPct val="100000"/>
                        </a:lnSpc>
                        <a:spcBef>
                          <a:spcPts val="700"/>
                        </a:spcBef>
                      </a:pPr>
                      <a:r>
                        <a:rPr sz="1650">
                          <a:latin typeface="微软雅黑"/>
                          <a:cs typeface="微软雅黑"/>
                        </a:rPr>
                        <a:t>1</a:t>
                      </a:r>
                      <a:endParaRPr sz="1650">
                        <a:latin typeface="微软雅黑"/>
                        <a:cs typeface="微软雅黑"/>
                      </a:endParaRPr>
                    </a:p>
                  </a:txBody>
                  <a:tcPr marL="0" marR="0" marT="889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595"/>
                        </a:spcBef>
                      </a:pPr>
                      <a:r>
                        <a:rPr sz="1650">
                          <a:latin typeface="微软雅黑"/>
                          <a:cs typeface="微软雅黑"/>
                        </a:rPr>
                        <a:t>盐酸米托蒽醌脂质体注</a:t>
                      </a:r>
                      <a:r>
                        <a:rPr sz="1650" spc="-10">
                          <a:latin typeface="微软雅黑"/>
                          <a:cs typeface="微软雅黑"/>
                        </a:rPr>
                        <a:t>射</a:t>
                      </a:r>
                      <a:r>
                        <a:rPr sz="1650">
                          <a:latin typeface="微软雅黑"/>
                          <a:cs typeface="微软雅黑"/>
                        </a:rPr>
                        <a:t>液</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595"/>
                        </a:spcBef>
                      </a:pPr>
                      <a:r>
                        <a:rPr sz="1650">
                          <a:latin typeface="微软雅黑"/>
                          <a:cs typeface="微软雅黑"/>
                        </a:rPr>
                        <a:t>石药集团中诺药业</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595"/>
                        </a:spcBef>
                      </a:pPr>
                      <a:r>
                        <a:rPr sz="1650">
                          <a:latin typeface="微软雅黑"/>
                          <a:cs typeface="微软雅黑"/>
                        </a:rPr>
                        <a:t>外周T细胞淋巴瘤</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05"/>
                        </a:spcBef>
                      </a:pPr>
                      <a:r>
                        <a:rPr sz="1650">
                          <a:latin typeface="微软雅黑"/>
                          <a:cs typeface="微软雅黑"/>
                        </a:rPr>
                        <a:t>2</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905" algn="ctr">
                        <a:lnSpc>
                          <a:spcPct val="100000"/>
                        </a:lnSpc>
                        <a:spcBef>
                          <a:spcPts val="595"/>
                        </a:spcBef>
                      </a:pPr>
                      <a:r>
                        <a:rPr sz="1650">
                          <a:latin typeface="微软雅黑"/>
                          <a:cs typeface="微软雅黑"/>
                        </a:rPr>
                        <a:t>注射用醋酸曲普瑞林微球</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270" algn="ctr">
                        <a:lnSpc>
                          <a:spcPct val="100000"/>
                        </a:lnSpc>
                        <a:spcBef>
                          <a:spcPts val="595"/>
                        </a:spcBef>
                      </a:pPr>
                      <a:r>
                        <a:rPr sz="1650">
                          <a:latin typeface="微软雅黑"/>
                          <a:cs typeface="微软雅黑"/>
                        </a:rPr>
                        <a:t>丽珠医药</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635" algn="ctr">
                        <a:lnSpc>
                          <a:spcPct val="100000"/>
                        </a:lnSpc>
                        <a:spcBef>
                          <a:spcPts val="595"/>
                        </a:spcBef>
                      </a:pPr>
                      <a:r>
                        <a:rPr sz="1650">
                          <a:latin typeface="微软雅黑"/>
                          <a:cs typeface="微软雅黑"/>
                        </a:rPr>
                        <a:t>去势抵抗性前列腺癌</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3</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a:latin typeface="微软雅黑"/>
                          <a:cs typeface="微软雅黑"/>
                        </a:rPr>
                        <a:t>硫酸氢司美替尼胶囊</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a:latin typeface="微软雅黑"/>
                          <a:cs typeface="微软雅黑"/>
                        </a:rPr>
                        <a:t>阿斯利康制药</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635" algn="ctr">
                        <a:lnSpc>
                          <a:spcPct val="100000"/>
                        </a:lnSpc>
                        <a:spcBef>
                          <a:spcPts val="595"/>
                        </a:spcBef>
                      </a:pPr>
                      <a:r>
                        <a:rPr sz="1650">
                          <a:latin typeface="微软雅黑"/>
                          <a:cs typeface="微软雅黑"/>
                        </a:rPr>
                        <a:t>I</a:t>
                      </a:r>
                      <a:r>
                        <a:rPr sz="1650" spc="-20">
                          <a:latin typeface="微软雅黑"/>
                          <a:cs typeface="微软雅黑"/>
                        </a:rPr>
                        <a:t> </a:t>
                      </a:r>
                      <a:r>
                        <a:rPr sz="1650">
                          <a:latin typeface="微软雅黑"/>
                          <a:cs typeface="微软雅黑"/>
                        </a:rPr>
                        <a:t>型神经纤维瘤病</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4</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a:latin typeface="微软雅黑"/>
                          <a:cs typeface="微软雅黑"/>
                        </a:rPr>
                        <a:t>注射用戈舍瑞林微球</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a:latin typeface="微软雅黑"/>
                          <a:cs typeface="微软雅黑"/>
                        </a:rPr>
                        <a:t>山东绿叶制药</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a:latin typeface="微软雅黑"/>
                          <a:cs typeface="微软雅黑"/>
                        </a:rPr>
                        <a:t>前列腺癌</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5</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spc="-5">
                          <a:latin typeface="微软雅黑"/>
                          <a:cs typeface="微软雅黑"/>
                        </a:rPr>
                        <a:t>伏罗尼布片</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270" algn="ctr">
                        <a:lnSpc>
                          <a:spcPct val="100000"/>
                        </a:lnSpc>
                        <a:spcBef>
                          <a:spcPts val="595"/>
                        </a:spcBef>
                      </a:pPr>
                      <a:r>
                        <a:rPr sz="1650">
                          <a:latin typeface="微软雅黑"/>
                          <a:cs typeface="微软雅黑"/>
                        </a:rPr>
                        <a:t>贝达药业</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595"/>
                        </a:spcBef>
                      </a:pPr>
                      <a:r>
                        <a:rPr sz="1650" spc="-5">
                          <a:latin typeface="微软雅黑"/>
                          <a:cs typeface="微软雅黑"/>
                        </a:rPr>
                        <a:t>肾细胞癌</a:t>
                      </a:r>
                      <a:endParaRPr sz="1650">
                        <a:latin typeface="微软雅黑"/>
                        <a:cs typeface="微软雅黑"/>
                      </a:endParaRPr>
                    </a:p>
                  </a:txBody>
                  <a:tcPr marL="0" marR="0" marT="7556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6</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甲磺酸贝福替尼胶囊</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270" algn="ctr">
                        <a:lnSpc>
                          <a:spcPct val="100000"/>
                        </a:lnSpc>
                        <a:spcBef>
                          <a:spcPts val="600"/>
                        </a:spcBef>
                      </a:pPr>
                      <a:r>
                        <a:rPr sz="1650">
                          <a:latin typeface="微软雅黑"/>
                          <a:cs typeface="微软雅黑"/>
                        </a:rPr>
                        <a:t>贝达药业</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非小细胞肺癌</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7</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伊鲁阿克片</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270" algn="ctr">
                        <a:lnSpc>
                          <a:spcPct val="100000"/>
                        </a:lnSpc>
                        <a:spcBef>
                          <a:spcPts val="600"/>
                        </a:spcBef>
                      </a:pPr>
                      <a:r>
                        <a:rPr sz="1650">
                          <a:latin typeface="微软雅黑"/>
                          <a:cs typeface="微软雅黑"/>
                        </a:rPr>
                        <a:t>齐鲁制药</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非小细胞肺癌</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8</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635" algn="ctr">
                        <a:lnSpc>
                          <a:spcPct val="100000"/>
                        </a:lnSpc>
                        <a:spcBef>
                          <a:spcPts val="600"/>
                        </a:spcBef>
                      </a:pPr>
                      <a:r>
                        <a:rPr sz="1650">
                          <a:latin typeface="微软雅黑"/>
                          <a:cs typeface="微软雅黑"/>
                        </a:rPr>
                        <a:t>泽贝妥单抗注射液</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浙江博锐生物制药</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弥漫性大</a:t>
                      </a:r>
                      <a:r>
                        <a:rPr sz="1650" spc="-45">
                          <a:latin typeface="微软雅黑"/>
                          <a:cs typeface="微软雅黑"/>
                        </a:rPr>
                        <a:t> </a:t>
                      </a:r>
                      <a:r>
                        <a:rPr sz="1650">
                          <a:latin typeface="微软雅黑"/>
                          <a:cs typeface="微软雅黑"/>
                        </a:rPr>
                        <a:t>B</a:t>
                      </a:r>
                      <a:r>
                        <a:rPr sz="1650" spc="-45">
                          <a:latin typeface="微软雅黑"/>
                          <a:cs typeface="微软雅黑"/>
                        </a:rPr>
                        <a:t> </a:t>
                      </a:r>
                      <a:r>
                        <a:rPr sz="1650">
                          <a:latin typeface="微软雅黑"/>
                          <a:cs typeface="微软雅黑"/>
                        </a:rPr>
                        <a:t>细胞淋巴瘤</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05"/>
                        </a:spcBef>
                      </a:pPr>
                      <a:r>
                        <a:rPr sz="1650">
                          <a:latin typeface="微软雅黑"/>
                          <a:cs typeface="微软雅黑"/>
                        </a:rPr>
                        <a:t>9</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a:latin typeface="微软雅黑"/>
                          <a:cs typeface="微软雅黑"/>
                        </a:rPr>
                        <a:t>瑞帕妥单抗注射液</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神州细胞工程</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弥漫性大</a:t>
                      </a:r>
                      <a:r>
                        <a:rPr sz="1650" spc="-45">
                          <a:latin typeface="微软雅黑"/>
                          <a:cs typeface="微软雅黑"/>
                        </a:rPr>
                        <a:t> </a:t>
                      </a:r>
                      <a:r>
                        <a:rPr sz="1650">
                          <a:latin typeface="微软雅黑"/>
                          <a:cs typeface="微软雅黑"/>
                        </a:rPr>
                        <a:t>B</a:t>
                      </a:r>
                      <a:r>
                        <a:rPr sz="1650" spc="-45">
                          <a:latin typeface="微软雅黑"/>
                          <a:cs typeface="微软雅黑"/>
                        </a:rPr>
                        <a:t> </a:t>
                      </a:r>
                      <a:r>
                        <a:rPr sz="1650">
                          <a:latin typeface="微软雅黑"/>
                          <a:cs typeface="微软雅黑"/>
                        </a:rPr>
                        <a:t>细胞淋巴瘤</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05"/>
                        </a:spcBef>
                      </a:pPr>
                      <a:r>
                        <a:rPr sz="1650">
                          <a:latin typeface="微软雅黑"/>
                          <a:cs typeface="微软雅黑"/>
                        </a:rPr>
                        <a:t>10</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a:latin typeface="微软雅黑"/>
                          <a:cs typeface="微软雅黑"/>
                        </a:rPr>
                        <a:t>曲妥珠单抗注射液(</a:t>
                      </a:r>
                      <a:r>
                        <a:rPr sz="1650" spc="-10">
                          <a:latin typeface="微软雅黑"/>
                          <a:cs typeface="微软雅黑"/>
                        </a:rPr>
                        <a:t>皮</a:t>
                      </a:r>
                      <a:r>
                        <a:rPr sz="1650">
                          <a:latin typeface="微软雅黑"/>
                          <a:cs typeface="微软雅黑"/>
                        </a:rPr>
                        <a:t>下注</a:t>
                      </a:r>
                      <a:r>
                        <a:rPr sz="1650" spc="-10">
                          <a:latin typeface="微软雅黑"/>
                          <a:cs typeface="微软雅黑"/>
                        </a:rPr>
                        <a:t>射</a:t>
                      </a:r>
                      <a:r>
                        <a:rPr sz="1650">
                          <a:latin typeface="微软雅黑"/>
                          <a:cs typeface="微软雅黑"/>
                        </a:rPr>
                        <a:t>)</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600"/>
                        </a:spcBef>
                      </a:pPr>
                      <a:r>
                        <a:rPr sz="1650">
                          <a:latin typeface="微软雅黑"/>
                          <a:cs typeface="微软雅黑"/>
                        </a:rPr>
                        <a:t>罗氏制药</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spc="-5">
                          <a:latin typeface="微软雅黑"/>
                          <a:cs typeface="微软雅黑"/>
                        </a:rPr>
                        <a:t>HER2</a:t>
                      </a:r>
                      <a:r>
                        <a:rPr sz="1650" spc="-25">
                          <a:latin typeface="微软雅黑"/>
                          <a:cs typeface="微软雅黑"/>
                        </a:rPr>
                        <a:t> </a:t>
                      </a:r>
                      <a:r>
                        <a:rPr sz="1650">
                          <a:latin typeface="微软雅黑"/>
                          <a:cs typeface="微软雅黑"/>
                        </a:rPr>
                        <a:t>阳性乳腺癌</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05"/>
                        </a:spcBef>
                      </a:pPr>
                      <a:r>
                        <a:rPr sz="1650">
                          <a:latin typeface="微软雅黑"/>
                          <a:cs typeface="微软雅黑"/>
                        </a:rPr>
                        <a:t>11</a:t>
                      </a:r>
                      <a:endParaRPr sz="1650">
                        <a:latin typeface="微软雅黑"/>
                        <a:cs typeface="微软雅黑"/>
                      </a:endParaRPr>
                    </a:p>
                  </a:txBody>
                  <a:tcPr marL="0" marR="0" marT="895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635" algn="ctr">
                        <a:lnSpc>
                          <a:spcPct val="100000"/>
                        </a:lnSpc>
                        <a:spcBef>
                          <a:spcPts val="600"/>
                        </a:spcBef>
                      </a:pPr>
                      <a:r>
                        <a:rPr sz="1650">
                          <a:latin typeface="微软雅黑"/>
                          <a:cs typeface="微软雅黑"/>
                        </a:rPr>
                        <a:t>阿可替尼胶囊</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阿斯利康制药</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a:latin typeface="微软雅黑"/>
                          <a:cs typeface="微软雅黑"/>
                        </a:rPr>
                        <a:t>套细胞淋巴瘤</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10"/>
                        </a:spcBef>
                      </a:pPr>
                      <a:r>
                        <a:rPr sz="1650">
                          <a:latin typeface="微软雅黑"/>
                          <a:cs typeface="微软雅黑"/>
                        </a:rPr>
                        <a:t>12</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spc="-5">
                          <a:latin typeface="微软雅黑"/>
                          <a:cs typeface="微软雅黑"/>
                        </a:rPr>
                        <a:t>谷美替尼片</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270" algn="ctr">
                        <a:lnSpc>
                          <a:spcPct val="100000"/>
                        </a:lnSpc>
                        <a:spcBef>
                          <a:spcPts val="600"/>
                        </a:spcBef>
                      </a:pPr>
                      <a:r>
                        <a:rPr sz="1650">
                          <a:latin typeface="微软雅黑"/>
                          <a:cs typeface="微软雅黑"/>
                        </a:rPr>
                        <a:t>海和药物</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600"/>
                        </a:spcBef>
                      </a:pPr>
                      <a:r>
                        <a:rPr sz="1650" spc="-5">
                          <a:latin typeface="微软雅黑"/>
                          <a:cs typeface="微软雅黑"/>
                        </a:rPr>
                        <a:t>非小细胞肺癌</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46583">
                <a:tc>
                  <a:txBody>
                    <a:bodyPr vert="horz" wrap="square"/>
                    <a:lstStyle/>
                    <a:p>
                      <a:pPr algn="ctr">
                        <a:lnSpc>
                          <a:spcPct val="100000"/>
                        </a:lnSpc>
                        <a:spcBef>
                          <a:spcPts val="710"/>
                        </a:spcBef>
                      </a:pPr>
                      <a:r>
                        <a:rPr sz="1650">
                          <a:latin typeface="微软雅黑"/>
                          <a:cs typeface="微软雅黑"/>
                        </a:rPr>
                        <a:t>13</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a:latin typeface="微软雅黑"/>
                          <a:cs typeface="微软雅黑"/>
                        </a:rPr>
                        <a:t>度维利塞胶囊</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spc="-5">
                          <a:latin typeface="微软雅黑"/>
                          <a:cs typeface="微软雅黑"/>
                        </a:rPr>
                        <a:t>Secura</a:t>
                      </a:r>
                      <a:r>
                        <a:rPr sz="1650" spc="-35">
                          <a:latin typeface="微软雅黑"/>
                          <a:cs typeface="微软雅黑"/>
                        </a:rPr>
                        <a:t> </a:t>
                      </a:r>
                      <a:r>
                        <a:rPr sz="1650" spc="-5">
                          <a:latin typeface="微软雅黑"/>
                          <a:cs typeface="微软雅黑"/>
                        </a:rPr>
                        <a:t>Bio</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滤泡性淋巴瘤</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10"/>
                        </a:spcBef>
                      </a:pPr>
                      <a:r>
                        <a:rPr sz="1650">
                          <a:latin typeface="微软雅黑"/>
                          <a:cs typeface="微软雅黑"/>
                        </a:rPr>
                        <a:t>14</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林普利塞片</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上海璎黎药业</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滤泡性淋巴瘤</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10"/>
                        </a:spcBef>
                      </a:pPr>
                      <a:r>
                        <a:rPr sz="1650" spc="-5">
                          <a:latin typeface="微软雅黑"/>
                          <a:cs typeface="微软雅黑"/>
                        </a:rPr>
                        <a:t>15</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a:latin typeface="微软雅黑"/>
                          <a:cs typeface="微软雅黑"/>
                        </a:rPr>
                        <a:t>磷酸索立德吉胶囊</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0"/>
                        </a:spcBef>
                      </a:pPr>
                      <a:r>
                        <a:rPr sz="1650">
                          <a:latin typeface="微软雅黑"/>
                          <a:cs typeface="微软雅黑"/>
                        </a:rPr>
                        <a:t>印度太阳药业</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0"/>
                        </a:spcBef>
                      </a:pPr>
                      <a:r>
                        <a:rPr sz="1650">
                          <a:latin typeface="微软雅黑"/>
                          <a:cs typeface="微软雅黑"/>
                        </a:rPr>
                        <a:t>基底细胞癌</a:t>
                      </a:r>
                      <a:endParaRPr sz="1650">
                        <a:latin typeface="微软雅黑"/>
                        <a:cs typeface="微软雅黑"/>
                      </a:endParaRPr>
                    </a:p>
                  </a:txBody>
                  <a:tcPr marL="0" marR="0" marT="7620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46583">
                <a:tc>
                  <a:txBody>
                    <a:bodyPr vert="horz" wrap="square"/>
                    <a:lstStyle/>
                    <a:p>
                      <a:pPr algn="ctr">
                        <a:lnSpc>
                          <a:spcPct val="100000"/>
                        </a:lnSpc>
                        <a:spcBef>
                          <a:spcPts val="710"/>
                        </a:spcBef>
                      </a:pPr>
                      <a:r>
                        <a:rPr sz="1650">
                          <a:latin typeface="微软雅黑"/>
                          <a:cs typeface="微软雅黑"/>
                        </a:rPr>
                        <a:t>16</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05"/>
                        </a:spcBef>
                      </a:pPr>
                      <a:r>
                        <a:rPr sz="1650">
                          <a:latin typeface="微软雅黑"/>
                          <a:cs typeface="微软雅黑"/>
                        </a:rPr>
                        <a:t>恩曲替尼胶囊</a:t>
                      </a:r>
                      <a:endParaRPr sz="1650">
                        <a:latin typeface="微软雅黑"/>
                        <a:cs typeface="微软雅黑"/>
                      </a:endParaRPr>
                    </a:p>
                  </a:txBody>
                  <a:tcPr marL="0" marR="0" marT="768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605"/>
                        </a:spcBef>
                      </a:pPr>
                      <a:r>
                        <a:rPr sz="1650">
                          <a:latin typeface="微软雅黑"/>
                          <a:cs typeface="微软雅黑"/>
                        </a:rPr>
                        <a:t>罗氏制药</a:t>
                      </a:r>
                      <a:endParaRPr sz="1650">
                        <a:latin typeface="微软雅黑"/>
                        <a:cs typeface="微软雅黑"/>
                      </a:endParaRPr>
                    </a:p>
                  </a:txBody>
                  <a:tcPr marL="0" marR="0" marT="768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05"/>
                        </a:spcBef>
                      </a:pPr>
                      <a:r>
                        <a:rPr sz="1650">
                          <a:latin typeface="微软雅黑"/>
                          <a:cs typeface="微软雅黑"/>
                        </a:rPr>
                        <a:t>实体瘤；非小细胞肺癌</a:t>
                      </a:r>
                      <a:endParaRPr sz="1650">
                        <a:latin typeface="微软雅黑"/>
                        <a:cs typeface="微软雅黑"/>
                      </a:endParaRPr>
                    </a:p>
                  </a:txBody>
                  <a:tcPr marL="0" marR="0" marT="768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bl>
          </a:graphicData>
        </a:graphic>
      </p:graphicFrame>
      <p:sp>
        <p:nvSpPr>
          <p:cNvPr id="5" name="object 5"/>
          <p:cNvSpPr/>
          <p:nvPr/>
        </p:nvSpPr>
        <p:spPr>
          <a:xfrm>
            <a:off x="10361150" y="5402976"/>
            <a:ext cx="8268334" cy="516890"/>
          </a:xfrm>
          <a:custGeom>
            <a:rect l="l" t="t" r="r" b="b"/>
            <a:pathLst>
              <a:path w="8268334" h="516889">
                <a:moveTo>
                  <a:pt x="0" y="516424"/>
                </a:moveTo>
                <a:lnTo>
                  <a:pt x="8267811" y="516424"/>
                </a:lnTo>
                <a:lnTo>
                  <a:pt x="8267811" y="0"/>
                </a:lnTo>
                <a:lnTo>
                  <a:pt x="0" y="0"/>
                </a:lnTo>
                <a:lnTo>
                  <a:pt x="0" y="516424"/>
                </a:lnTo>
                <a:close/>
              </a:path>
            </a:pathLst>
          </a:custGeom>
          <a:solidFill>
            <a:srgbClr val="1791AB"/>
          </a:solidFill>
        </p:spPr>
        <p:txBody>
          <a:bodyPr wrap="square" lIns="0" tIns="0" rIns="0" bIns="0" rtlCol="0"/>
          <a:lstStyle/>
          <a:p/>
        </p:txBody>
      </p:sp>
      <p:sp>
        <p:nvSpPr>
          <p:cNvPr id="6" name="object 6"/>
          <p:cNvSpPr/>
          <p:nvPr/>
        </p:nvSpPr>
        <p:spPr>
          <a:xfrm>
            <a:off x="11033381" y="7145751"/>
            <a:ext cx="369570" cy="2088514"/>
          </a:xfrm>
          <a:custGeom>
            <a:rect l="l" t="t" r="r" b="b"/>
            <a:pathLst>
              <a:path w="369570" h="2088514">
                <a:moveTo>
                  <a:pt x="369412" y="0"/>
                </a:moveTo>
                <a:lnTo>
                  <a:pt x="0" y="0"/>
                </a:lnTo>
                <a:lnTo>
                  <a:pt x="0" y="2088313"/>
                </a:lnTo>
                <a:lnTo>
                  <a:pt x="369412" y="2088313"/>
                </a:lnTo>
                <a:lnTo>
                  <a:pt x="369412" y="0"/>
                </a:lnTo>
                <a:close/>
              </a:path>
            </a:pathLst>
          </a:custGeom>
          <a:solidFill>
            <a:srgbClr val="4471C4"/>
          </a:solidFill>
        </p:spPr>
        <p:txBody>
          <a:bodyPr wrap="square" lIns="0" tIns="0" rIns="0" bIns="0" rtlCol="0"/>
          <a:lstStyle/>
          <a:p/>
        </p:txBody>
      </p:sp>
      <p:sp>
        <p:nvSpPr>
          <p:cNvPr id="7" name="object 7"/>
          <p:cNvSpPr/>
          <p:nvPr/>
        </p:nvSpPr>
        <p:spPr>
          <a:xfrm>
            <a:off x="12210727" y="8388436"/>
            <a:ext cx="368300" cy="845819"/>
          </a:xfrm>
          <a:custGeom>
            <a:rect l="l" t="t" r="r" b="b"/>
            <a:pathLst>
              <a:path w="368300" h="845819">
                <a:moveTo>
                  <a:pt x="368156" y="0"/>
                </a:moveTo>
                <a:lnTo>
                  <a:pt x="0" y="0"/>
                </a:lnTo>
                <a:lnTo>
                  <a:pt x="0" y="845628"/>
                </a:lnTo>
                <a:lnTo>
                  <a:pt x="368156" y="845628"/>
                </a:lnTo>
                <a:lnTo>
                  <a:pt x="368156" y="0"/>
                </a:lnTo>
                <a:close/>
              </a:path>
            </a:pathLst>
          </a:custGeom>
          <a:solidFill>
            <a:srgbClr val="4471C4"/>
          </a:solidFill>
        </p:spPr>
        <p:txBody>
          <a:bodyPr wrap="square" lIns="0" tIns="0" rIns="0" bIns="0" rtlCol="0"/>
          <a:lstStyle/>
          <a:p/>
        </p:txBody>
      </p:sp>
      <p:sp>
        <p:nvSpPr>
          <p:cNvPr id="8" name="object 8"/>
          <p:cNvSpPr/>
          <p:nvPr/>
        </p:nvSpPr>
        <p:spPr>
          <a:xfrm>
            <a:off x="13386815" y="8652302"/>
            <a:ext cx="369570" cy="582295"/>
          </a:xfrm>
          <a:custGeom>
            <a:rect l="l" t="t" r="r" b="b"/>
            <a:pathLst>
              <a:path w="369569" h="582295">
                <a:moveTo>
                  <a:pt x="369412" y="0"/>
                </a:moveTo>
                <a:lnTo>
                  <a:pt x="0" y="0"/>
                </a:lnTo>
                <a:lnTo>
                  <a:pt x="0" y="581762"/>
                </a:lnTo>
                <a:lnTo>
                  <a:pt x="369412" y="581762"/>
                </a:lnTo>
                <a:lnTo>
                  <a:pt x="369412" y="0"/>
                </a:lnTo>
                <a:close/>
              </a:path>
            </a:pathLst>
          </a:custGeom>
          <a:solidFill>
            <a:srgbClr val="4471C4"/>
          </a:solidFill>
        </p:spPr>
        <p:txBody>
          <a:bodyPr wrap="square" lIns="0" tIns="0" rIns="0" bIns="0" rtlCol="0"/>
          <a:lstStyle/>
          <a:p/>
        </p:txBody>
      </p:sp>
      <p:sp>
        <p:nvSpPr>
          <p:cNvPr id="9" name="object 9"/>
          <p:cNvSpPr/>
          <p:nvPr/>
        </p:nvSpPr>
        <p:spPr>
          <a:xfrm>
            <a:off x="14564164" y="8916168"/>
            <a:ext cx="368300" cy="318135"/>
          </a:xfrm>
          <a:custGeom>
            <a:rect l="l" t="t" r="r" b="b"/>
            <a:pathLst>
              <a:path w="368300" h="318134">
                <a:moveTo>
                  <a:pt x="368156" y="0"/>
                </a:moveTo>
                <a:lnTo>
                  <a:pt x="0" y="0"/>
                </a:lnTo>
                <a:lnTo>
                  <a:pt x="0" y="317896"/>
                </a:lnTo>
                <a:lnTo>
                  <a:pt x="368156" y="317896"/>
                </a:lnTo>
                <a:lnTo>
                  <a:pt x="368156" y="0"/>
                </a:lnTo>
                <a:close/>
              </a:path>
            </a:pathLst>
          </a:custGeom>
          <a:solidFill>
            <a:srgbClr val="4471C4"/>
          </a:solidFill>
        </p:spPr>
        <p:txBody>
          <a:bodyPr wrap="square" lIns="0" tIns="0" rIns="0" bIns="0" rtlCol="0"/>
          <a:lstStyle/>
          <a:p/>
        </p:txBody>
      </p:sp>
      <p:sp>
        <p:nvSpPr>
          <p:cNvPr id="10" name="object 10"/>
          <p:cNvSpPr/>
          <p:nvPr/>
        </p:nvSpPr>
        <p:spPr>
          <a:xfrm>
            <a:off x="15740253" y="8889781"/>
            <a:ext cx="369570" cy="344805"/>
          </a:xfrm>
          <a:custGeom>
            <a:rect l="l" t="t" r="r" b="b"/>
            <a:pathLst>
              <a:path w="369569" h="344804">
                <a:moveTo>
                  <a:pt x="369412" y="0"/>
                </a:moveTo>
                <a:lnTo>
                  <a:pt x="0" y="0"/>
                </a:lnTo>
                <a:lnTo>
                  <a:pt x="0" y="344282"/>
                </a:lnTo>
                <a:lnTo>
                  <a:pt x="369412" y="344282"/>
                </a:lnTo>
                <a:lnTo>
                  <a:pt x="369412" y="0"/>
                </a:lnTo>
                <a:close/>
              </a:path>
            </a:pathLst>
          </a:custGeom>
          <a:solidFill>
            <a:srgbClr val="4471C4"/>
          </a:solidFill>
        </p:spPr>
        <p:txBody>
          <a:bodyPr wrap="square" lIns="0" tIns="0" rIns="0" bIns="0" rtlCol="0"/>
          <a:lstStyle/>
          <a:p/>
        </p:txBody>
      </p:sp>
      <p:sp>
        <p:nvSpPr>
          <p:cNvPr id="11" name="object 11"/>
          <p:cNvSpPr/>
          <p:nvPr/>
        </p:nvSpPr>
        <p:spPr>
          <a:xfrm>
            <a:off x="16917598" y="8810621"/>
            <a:ext cx="368300" cy="423545"/>
          </a:xfrm>
          <a:custGeom>
            <a:rect l="l" t="t" r="r" b="b"/>
            <a:pathLst>
              <a:path w="368300" h="423545">
                <a:moveTo>
                  <a:pt x="368156" y="0"/>
                </a:moveTo>
                <a:lnTo>
                  <a:pt x="0" y="0"/>
                </a:lnTo>
                <a:lnTo>
                  <a:pt x="0" y="423442"/>
                </a:lnTo>
                <a:lnTo>
                  <a:pt x="368156" y="423442"/>
                </a:lnTo>
                <a:lnTo>
                  <a:pt x="368156" y="0"/>
                </a:lnTo>
                <a:close/>
              </a:path>
            </a:pathLst>
          </a:custGeom>
          <a:solidFill>
            <a:srgbClr val="4471C4"/>
          </a:solidFill>
        </p:spPr>
        <p:txBody>
          <a:bodyPr wrap="square" lIns="0" tIns="0" rIns="0" bIns="0" rtlCol="0"/>
          <a:lstStyle/>
          <a:p/>
        </p:txBody>
      </p:sp>
      <p:sp>
        <p:nvSpPr>
          <p:cNvPr id="12" name="object 12"/>
          <p:cNvSpPr/>
          <p:nvPr/>
        </p:nvSpPr>
        <p:spPr>
          <a:xfrm>
            <a:off x="18093689" y="8942554"/>
            <a:ext cx="369570" cy="292100"/>
          </a:xfrm>
          <a:custGeom>
            <a:rect l="l" t="t" r="r" b="b"/>
            <a:pathLst>
              <a:path w="369569" h="292100">
                <a:moveTo>
                  <a:pt x="369412" y="0"/>
                </a:moveTo>
                <a:lnTo>
                  <a:pt x="0" y="0"/>
                </a:lnTo>
                <a:lnTo>
                  <a:pt x="0" y="291509"/>
                </a:lnTo>
                <a:lnTo>
                  <a:pt x="369412" y="291509"/>
                </a:lnTo>
                <a:lnTo>
                  <a:pt x="369412" y="0"/>
                </a:lnTo>
                <a:close/>
              </a:path>
            </a:pathLst>
          </a:custGeom>
          <a:solidFill>
            <a:srgbClr val="4471C4"/>
          </a:solidFill>
        </p:spPr>
        <p:txBody>
          <a:bodyPr wrap="square" lIns="0" tIns="0" rIns="0" bIns="0" rtlCol="0"/>
          <a:lstStyle/>
          <a:p/>
        </p:txBody>
      </p:sp>
      <p:sp>
        <p:nvSpPr>
          <p:cNvPr id="13" name="object 13"/>
          <p:cNvSpPr/>
          <p:nvPr/>
        </p:nvSpPr>
        <p:spPr>
          <a:xfrm>
            <a:off x="10630042" y="9234064"/>
            <a:ext cx="8236584" cy="0"/>
          </a:xfrm>
          <a:custGeom>
            <a:rect l="l" t="t" r="r" b="b"/>
            <a:pathLst>
              <a:path w="8236584">
                <a:moveTo>
                  <a:pt x="0" y="0"/>
                </a:moveTo>
                <a:lnTo>
                  <a:pt x="8236398" y="0"/>
                </a:lnTo>
              </a:path>
            </a:pathLst>
          </a:custGeom>
          <a:ln w="7853">
            <a:solidFill>
              <a:srgbClr val="D9D9D9"/>
            </a:solidFill>
          </a:ln>
        </p:spPr>
        <p:txBody>
          <a:bodyPr wrap="square" lIns="0" tIns="0" rIns="0" bIns="0" rtlCol="0"/>
          <a:lstStyle/>
          <a:p/>
        </p:txBody>
      </p:sp>
      <p:sp>
        <p:nvSpPr>
          <p:cNvPr id="14" name="object 14"/>
          <p:cNvSpPr/>
          <p:nvPr/>
        </p:nvSpPr>
        <p:spPr>
          <a:xfrm>
            <a:off x="938610" y="9942734"/>
            <a:ext cx="523240" cy="304165"/>
          </a:xfrm>
          <a:custGeom>
            <a:rect l="l" t="t" r="r" b="b"/>
            <a:pathLst>
              <a:path w="523240" h="304165">
                <a:moveTo>
                  <a:pt x="0" y="304074"/>
                </a:moveTo>
                <a:lnTo>
                  <a:pt x="522706" y="304074"/>
                </a:lnTo>
                <a:lnTo>
                  <a:pt x="522706" y="0"/>
                </a:lnTo>
                <a:lnTo>
                  <a:pt x="0" y="0"/>
                </a:lnTo>
                <a:lnTo>
                  <a:pt x="0" y="304074"/>
                </a:lnTo>
                <a:close/>
              </a:path>
            </a:pathLst>
          </a:custGeom>
          <a:solidFill>
            <a:srgbClr val="DEEBF7"/>
          </a:solidFill>
        </p:spPr>
        <p:txBody>
          <a:bodyPr wrap="square" lIns="0" tIns="0" rIns="0" bIns="0" rtlCol="0"/>
          <a:lstStyle/>
          <a:p/>
        </p:txBody>
      </p:sp>
      <p:sp>
        <p:nvSpPr>
          <p:cNvPr id="15" name="object 15"/>
          <p:cNvSpPr/>
          <p:nvPr/>
        </p:nvSpPr>
        <p:spPr>
          <a:xfrm>
            <a:off x="3493087" y="9942734"/>
            <a:ext cx="521970" cy="304165"/>
          </a:xfrm>
          <a:custGeom>
            <a:rect l="l" t="t" r="r" b="b"/>
            <a:pathLst>
              <a:path w="521970" h="304165">
                <a:moveTo>
                  <a:pt x="0" y="304074"/>
                </a:moveTo>
                <a:lnTo>
                  <a:pt x="521450" y="304074"/>
                </a:lnTo>
                <a:lnTo>
                  <a:pt x="521450" y="0"/>
                </a:lnTo>
                <a:lnTo>
                  <a:pt x="0" y="0"/>
                </a:lnTo>
                <a:lnTo>
                  <a:pt x="0" y="304074"/>
                </a:lnTo>
                <a:close/>
              </a:path>
            </a:pathLst>
          </a:custGeom>
          <a:solidFill>
            <a:srgbClr val="E7E6E6"/>
          </a:solidFill>
        </p:spPr>
        <p:txBody>
          <a:bodyPr wrap="square" lIns="0" tIns="0" rIns="0" bIns="0" rtlCol="0"/>
          <a:lstStyle/>
          <a:p/>
        </p:txBody>
      </p:sp>
      <p:graphicFrame>
        <p:nvGraphicFramePr>
          <p:cNvPr id="16" name="object 16"/>
          <p:cNvGraphicFramePr>
            <a:graphicFrameLocks noGrp="1"/>
          </p:cNvGraphicFramePr>
          <p:nvPr/>
        </p:nvGraphicFramePr>
        <p:xfrm>
          <a:off x="9926032" y="2238151"/>
          <a:ext cx="9120505" cy="7604759"/>
        </p:xfrm>
        <a:graphic>
          <a:graphicData uri="http://schemas.openxmlformats.org/drawingml/2006/table">
            <a:tbl>
              <a:tblPr firstRow="1" bandRow="1">
                <a:tableStyleId>{2D5ABB26-0587-4C30-8999-92F81FD0307C}</a:tableStyleId>
              </a:tblPr>
              <a:tblGrid>
                <a:gridCol w="960755"/>
                <a:gridCol w="2297430"/>
                <a:gridCol w="3284855"/>
                <a:gridCol w="2561590"/>
              </a:tblGrid>
              <a:tr h="458101">
                <a:tc>
                  <a:txBody>
                    <a:bodyPr vert="horz" wrap="square"/>
                    <a:lstStyle/>
                    <a:p>
                      <a:pPr marL="635" algn="ctr">
                        <a:lnSpc>
                          <a:spcPct val="100000"/>
                        </a:lnSpc>
                        <a:spcBef>
                          <a:spcPts val="565"/>
                        </a:spcBef>
                      </a:pPr>
                      <a:r>
                        <a:rPr sz="1950" b="1" spc="25">
                          <a:solidFill>
                            <a:srgbClr val="FFFFFF"/>
                          </a:solidFill>
                          <a:latin typeface="微软雅黑"/>
                          <a:cs typeface="微软雅黑"/>
                        </a:rPr>
                        <a:t>序号</a:t>
                      </a:r>
                      <a:endParaRPr sz="1950">
                        <a:latin typeface="微软雅黑"/>
                        <a:cs typeface="微软雅黑"/>
                      </a:endParaRPr>
                    </a:p>
                  </a:txBody>
                  <a:tcPr marL="0" marR="0" marT="7175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marL="635" algn="ctr">
                        <a:lnSpc>
                          <a:spcPct val="100000"/>
                        </a:lnSpc>
                        <a:spcBef>
                          <a:spcPts val="565"/>
                        </a:spcBef>
                      </a:pPr>
                      <a:r>
                        <a:rPr sz="1950" b="1" spc="25">
                          <a:solidFill>
                            <a:srgbClr val="FFFFFF"/>
                          </a:solidFill>
                          <a:latin typeface="微软雅黑"/>
                          <a:cs typeface="微软雅黑"/>
                        </a:rPr>
                        <a:t>药品名称</a:t>
                      </a:r>
                      <a:endParaRPr sz="1950">
                        <a:latin typeface="微软雅黑"/>
                        <a:cs typeface="微软雅黑"/>
                      </a:endParaRPr>
                    </a:p>
                  </a:txBody>
                  <a:tcPr marL="0" marR="0" marT="7175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marL="1905" algn="ctr">
                        <a:lnSpc>
                          <a:spcPct val="100000"/>
                        </a:lnSpc>
                        <a:spcBef>
                          <a:spcPts val="565"/>
                        </a:spcBef>
                      </a:pPr>
                      <a:r>
                        <a:rPr sz="1950" b="1" spc="25">
                          <a:solidFill>
                            <a:srgbClr val="FFFFFF"/>
                          </a:solidFill>
                          <a:latin typeface="微软雅黑"/>
                          <a:cs typeface="微软雅黑"/>
                        </a:rPr>
                        <a:t>企业</a:t>
                      </a:r>
                      <a:endParaRPr sz="1950">
                        <a:latin typeface="微软雅黑"/>
                        <a:cs typeface="微软雅黑"/>
                      </a:endParaRPr>
                    </a:p>
                  </a:txBody>
                  <a:tcPr marL="0" marR="0" marT="7175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c>
                  <a:txBody>
                    <a:bodyPr vert="horz" wrap="square"/>
                    <a:lstStyle/>
                    <a:p>
                      <a:pPr algn="ctr">
                        <a:lnSpc>
                          <a:spcPct val="100000"/>
                        </a:lnSpc>
                        <a:spcBef>
                          <a:spcPts val="565"/>
                        </a:spcBef>
                      </a:pPr>
                      <a:r>
                        <a:rPr sz="1950" b="1" spc="25">
                          <a:solidFill>
                            <a:srgbClr val="FFFFFF"/>
                          </a:solidFill>
                          <a:latin typeface="微软雅黑"/>
                          <a:cs typeface="微软雅黑"/>
                        </a:rPr>
                        <a:t>适应症</a:t>
                      </a:r>
                      <a:endParaRPr sz="1950">
                        <a:latin typeface="微软雅黑"/>
                        <a:cs typeface="微软雅黑"/>
                      </a:endParaRPr>
                    </a:p>
                  </a:txBody>
                  <a:tcPr marL="0" marR="0" marT="7175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2D75B6"/>
                    </a:solidFill>
                  </a:tcPr>
                </a:tc>
              </a:tr>
              <a:tr h="457577">
                <a:tc>
                  <a:txBody>
                    <a:bodyPr vert="horz" wrap="square"/>
                    <a:lstStyle/>
                    <a:p>
                      <a:pPr marL="635" algn="ctr">
                        <a:lnSpc>
                          <a:spcPct val="100000"/>
                        </a:lnSpc>
                        <a:spcBef>
                          <a:spcPts val="745"/>
                        </a:spcBef>
                      </a:pPr>
                      <a:r>
                        <a:rPr sz="1650">
                          <a:latin typeface="微软雅黑"/>
                          <a:cs typeface="微软雅黑"/>
                        </a:rPr>
                        <a:t>17</a:t>
                      </a:r>
                      <a:endParaRPr sz="1650">
                        <a:latin typeface="微软雅黑"/>
                        <a:cs typeface="微软雅黑"/>
                      </a:endParaRPr>
                    </a:p>
                  </a:txBody>
                  <a:tcPr marL="0" marR="0" marT="9461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640"/>
                        </a:spcBef>
                      </a:pPr>
                      <a:r>
                        <a:rPr sz="1650">
                          <a:latin typeface="微软雅黑"/>
                          <a:cs typeface="微软雅黑"/>
                        </a:rPr>
                        <a:t>阿伐替尼片</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40"/>
                        </a:spcBef>
                      </a:pPr>
                      <a:r>
                        <a:rPr sz="1650">
                          <a:latin typeface="微软雅黑"/>
                          <a:cs typeface="微软雅黑"/>
                        </a:rPr>
                        <a:t>蓝图药物</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40"/>
                        </a:spcBef>
                      </a:pPr>
                      <a:r>
                        <a:rPr sz="1650">
                          <a:latin typeface="微软雅黑"/>
                          <a:cs typeface="微软雅黑"/>
                        </a:rPr>
                        <a:t>胃肠道间质瘤</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570139">
                <a:tc>
                  <a:txBody>
                    <a:bodyPr vert="horz" wrap="square"/>
                    <a:lstStyle/>
                    <a:p>
                      <a:pPr marL="635" algn="ctr">
                        <a:lnSpc>
                          <a:spcPct val="100000"/>
                        </a:lnSpc>
                        <a:spcBef>
                          <a:spcPts val="1190"/>
                        </a:spcBef>
                      </a:pPr>
                      <a:r>
                        <a:rPr sz="1650">
                          <a:latin typeface="微软雅黑"/>
                          <a:cs typeface="微软雅黑"/>
                        </a:rPr>
                        <a:t>18</a:t>
                      </a:r>
                      <a:endParaRPr sz="1650">
                        <a:latin typeface="微软雅黑"/>
                        <a:cs typeface="微软雅黑"/>
                      </a:endParaRPr>
                    </a:p>
                  </a:txBody>
                  <a:tcPr marL="0" marR="0" marT="15113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1085"/>
                        </a:spcBef>
                      </a:pPr>
                      <a:r>
                        <a:rPr sz="1650">
                          <a:latin typeface="微软雅黑"/>
                          <a:cs typeface="微软雅黑"/>
                        </a:rPr>
                        <a:t>塞利尼索片</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1085"/>
                        </a:spcBef>
                      </a:pPr>
                      <a:r>
                        <a:rPr sz="1650" spc="5">
                          <a:latin typeface="微软雅黑"/>
                          <a:cs typeface="微软雅黑"/>
                        </a:rPr>
                        <a:t>Karyopharm</a:t>
                      </a:r>
                      <a:r>
                        <a:rPr sz="1650" spc="-30">
                          <a:latin typeface="微软雅黑"/>
                          <a:cs typeface="微软雅黑"/>
                        </a:rPr>
                        <a:t> </a:t>
                      </a:r>
                      <a:r>
                        <a:rPr sz="1650" spc="-5">
                          <a:latin typeface="微软雅黑"/>
                          <a:cs typeface="微软雅黑"/>
                        </a:rPr>
                        <a:t>Therapeutics</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1085"/>
                        </a:spcBef>
                      </a:pPr>
                      <a:r>
                        <a:rPr sz="1650">
                          <a:latin typeface="微软雅黑"/>
                          <a:cs typeface="微软雅黑"/>
                        </a:rPr>
                        <a:t>多发性骨髓瘤</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550768">
                <a:tc>
                  <a:txBody>
                    <a:bodyPr vert="horz" wrap="square"/>
                    <a:lstStyle/>
                    <a:p>
                      <a:pPr marL="635" algn="ctr">
                        <a:lnSpc>
                          <a:spcPct val="100000"/>
                        </a:lnSpc>
                        <a:spcBef>
                          <a:spcPts val="1115"/>
                        </a:spcBef>
                      </a:pPr>
                      <a:r>
                        <a:rPr sz="1650">
                          <a:latin typeface="微软雅黑"/>
                          <a:cs typeface="微软雅黑"/>
                        </a:rPr>
                        <a:t>19</a:t>
                      </a:r>
                      <a:endParaRPr sz="1650">
                        <a:latin typeface="微软雅黑"/>
                        <a:cs typeface="微软雅黑"/>
                      </a:endParaRPr>
                    </a:p>
                  </a:txBody>
                  <a:tcPr marL="0" marR="0" marT="1416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1005"/>
                        </a:spcBef>
                      </a:pPr>
                      <a:r>
                        <a:rPr sz="1650">
                          <a:latin typeface="微软雅黑"/>
                          <a:cs typeface="微软雅黑"/>
                        </a:rPr>
                        <a:t>琥珀酸瑞波西利片</a:t>
                      </a:r>
                      <a:endParaRPr sz="1650">
                        <a:latin typeface="微软雅黑"/>
                        <a:cs typeface="微软雅黑"/>
                      </a:endParaRPr>
                    </a:p>
                  </a:txBody>
                  <a:tcPr marL="0" marR="0" marT="1276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algn="ctr">
                        <a:lnSpc>
                          <a:spcPct val="100000"/>
                        </a:lnSpc>
                        <a:spcBef>
                          <a:spcPts val="1005"/>
                        </a:spcBef>
                      </a:pPr>
                      <a:r>
                        <a:rPr sz="1650">
                          <a:latin typeface="微软雅黑"/>
                          <a:cs typeface="微软雅黑"/>
                        </a:rPr>
                        <a:t>诺华制药</a:t>
                      </a:r>
                      <a:endParaRPr sz="1650">
                        <a:latin typeface="微软雅黑"/>
                        <a:cs typeface="微软雅黑"/>
                      </a:endParaRPr>
                    </a:p>
                  </a:txBody>
                  <a:tcPr marL="0" marR="0" marT="12763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c>
                  <a:txBody>
                    <a:bodyPr vert="horz" wrap="square"/>
                    <a:lstStyle/>
                    <a:p>
                      <a:pPr marL="1174750" marR="60960" indent="-1108710">
                        <a:lnSpc>
                          <a:spcPct val="100000"/>
                        </a:lnSpc>
                        <a:spcBef>
                          <a:spcPts val="15"/>
                        </a:spcBef>
                      </a:pPr>
                      <a:r>
                        <a:rPr sz="1650" spc="-5">
                          <a:latin typeface="微软雅黑"/>
                          <a:cs typeface="微软雅黑"/>
                        </a:rPr>
                        <a:t>HR</a:t>
                      </a:r>
                      <a:r>
                        <a:rPr sz="1650" spc="-50">
                          <a:latin typeface="微软雅黑"/>
                          <a:cs typeface="微软雅黑"/>
                        </a:rPr>
                        <a:t> </a:t>
                      </a:r>
                      <a:r>
                        <a:rPr sz="1650">
                          <a:latin typeface="微软雅黑"/>
                          <a:cs typeface="微软雅黑"/>
                        </a:rPr>
                        <a:t>阳性、</a:t>
                      </a:r>
                      <a:r>
                        <a:rPr sz="1650" spc="-5">
                          <a:latin typeface="微软雅黑"/>
                          <a:cs typeface="微软雅黑"/>
                        </a:rPr>
                        <a:t>HER2</a:t>
                      </a:r>
                      <a:r>
                        <a:rPr sz="1650" spc="-40">
                          <a:latin typeface="微软雅黑"/>
                          <a:cs typeface="微软雅黑"/>
                        </a:rPr>
                        <a:t> </a:t>
                      </a:r>
                      <a:r>
                        <a:rPr sz="1650">
                          <a:latin typeface="微软雅黑"/>
                          <a:cs typeface="微软雅黑"/>
                        </a:rPr>
                        <a:t>阴性乳腺 癌</a:t>
                      </a:r>
                      <a:endParaRPr sz="1650">
                        <a:latin typeface="微软雅黑"/>
                        <a:cs typeface="微软雅黑"/>
                      </a:endParaRPr>
                    </a:p>
                  </a:txBody>
                  <a:tcPr marL="0" marR="0" marT="19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DEEBF7"/>
                    </a:solidFill>
                  </a:tcPr>
                </a:tc>
              </a:tr>
              <a:tr h="457577">
                <a:tc>
                  <a:txBody>
                    <a:bodyPr vert="horz" wrap="square"/>
                    <a:lstStyle/>
                    <a:p>
                      <a:pPr marL="635" algn="ctr">
                        <a:lnSpc>
                          <a:spcPct val="100000"/>
                        </a:lnSpc>
                        <a:spcBef>
                          <a:spcPts val="750"/>
                        </a:spcBef>
                      </a:pPr>
                      <a:r>
                        <a:rPr sz="1650">
                          <a:latin typeface="微软雅黑"/>
                          <a:cs typeface="微软雅黑"/>
                        </a:rPr>
                        <a:t>20</a:t>
                      </a:r>
                      <a:endParaRPr sz="1650">
                        <a:latin typeface="微软雅黑"/>
                        <a:cs typeface="微软雅黑"/>
                      </a:endParaRPr>
                    </a:p>
                  </a:txBody>
                  <a:tcPr marL="0" marR="0" marT="9525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640"/>
                        </a:spcBef>
                      </a:pPr>
                      <a:r>
                        <a:rPr sz="1650">
                          <a:latin typeface="微软雅黑"/>
                          <a:cs typeface="微软雅黑"/>
                        </a:rPr>
                        <a:t>治疗用</a:t>
                      </a:r>
                      <a:r>
                        <a:rPr sz="1650" spc="-5">
                          <a:latin typeface="微软雅黑"/>
                          <a:cs typeface="微软雅黑"/>
                        </a:rPr>
                        <a:t>碘</a:t>
                      </a:r>
                      <a:r>
                        <a:rPr sz="1650">
                          <a:latin typeface="微软雅黑"/>
                          <a:cs typeface="微软雅黑"/>
                        </a:rPr>
                        <a:t>[131I]</a:t>
                      </a:r>
                      <a:r>
                        <a:rPr sz="1650" spc="-10">
                          <a:latin typeface="微软雅黑"/>
                          <a:cs typeface="微软雅黑"/>
                        </a:rPr>
                        <a:t>化</a:t>
                      </a:r>
                      <a:r>
                        <a:rPr sz="1650">
                          <a:latin typeface="微软雅黑"/>
                          <a:cs typeface="微软雅黑"/>
                        </a:rPr>
                        <a:t>钠胶囊</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40"/>
                        </a:spcBef>
                      </a:pPr>
                      <a:r>
                        <a:rPr sz="1650">
                          <a:latin typeface="微软雅黑"/>
                          <a:cs typeface="微软雅黑"/>
                        </a:rPr>
                        <a:t>原子高科股份有限公司</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640"/>
                        </a:spcBef>
                      </a:pPr>
                      <a:r>
                        <a:rPr sz="1650">
                          <a:latin typeface="微软雅黑"/>
                          <a:cs typeface="微软雅黑"/>
                        </a:rPr>
                        <a:t>甲状腺癌</a:t>
                      </a:r>
                      <a:endParaRPr sz="1650">
                        <a:latin typeface="微软雅黑"/>
                        <a:cs typeface="微软雅黑"/>
                      </a:endParaRPr>
                    </a:p>
                  </a:txBody>
                  <a:tcPr marL="0" marR="0" marT="8128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573804">
                <a:tc>
                  <a:txBody>
                    <a:bodyPr vert="horz" wrap="square"/>
                    <a:lstStyle/>
                    <a:p>
                      <a:pPr marL="635" algn="ctr">
                        <a:lnSpc>
                          <a:spcPct val="100000"/>
                        </a:lnSpc>
                        <a:spcBef>
                          <a:spcPts val="1190"/>
                        </a:spcBef>
                      </a:pPr>
                      <a:r>
                        <a:rPr sz="1650">
                          <a:latin typeface="微软雅黑"/>
                          <a:cs typeface="微软雅黑"/>
                        </a:rPr>
                        <a:t>21</a:t>
                      </a:r>
                      <a:endParaRPr sz="1650">
                        <a:latin typeface="微软雅黑"/>
                        <a:cs typeface="微软雅黑"/>
                      </a:endParaRPr>
                    </a:p>
                  </a:txBody>
                  <a:tcPr marL="0" marR="0" marT="151130" marB="0">
                    <a:lnL w="12700">
                      <a:solidFill>
                        <a:srgbClr val="000000"/>
                      </a:solidFill>
                      <a:prstDash val="solid"/>
                    </a:lnL>
                    <a:lnR w="12700">
                      <a:solidFill>
                        <a:srgbClr val="000000"/>
                      </a:solidFill>
                      <a:prstDash val="solid"/>
                    </a:lnR>
                    <a:lnT w="12700">
                      <a:solidFill>
                        <a:srgbClr val="000000"/>
                      </a:solidFill>
                      <a:prstDash val="solid"/>
                    </a:lnT>
                    <a:lnB w="19050">
                      <a:solidFill>
                        <a:srgbClr val="000000"/>
                      </a:solidFill>
                      <a:prstDash val="solid"/>
                    </a:lnB>
                    <a:solidFill>
                      <a:srgbClr val="E7E6E6"/>
                    </a:solidFill>
                  </a:tcPr>
                </a:tc>
                <a:tc>
                  <a:txBody>
                    <a:bodyPr vert="horz" wrap="square"/>
                    <a:lstStyle/>
                    <a:p>
                      <a:pPr marL="635" algn="ctr">
                        <a:lnSpc>
                          <a:spcPct val="100000"/>
                        </a:lnSpc>
                        <a:spcBef>
                          <a:spcPts val="1085"/>
                        </a:spcBef>
                      </a:pPr>
                      <a:r>
                        <a:rPr sz="1650">
                          <a:latin typeface="微软雅黑"/>
                          <a:cs typeface="微软雅黑"/>
                        </a:rPr>
                        <a:t>曲氟尿苷替匹嘧啶片</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9050">
                      <a:solidFill>
                        <a:srgbClr val="000000"/>
                      </a:solidFill>
                      <a:prstDash val="solid"/>
                    </a:lnB>
                    <a:solidFill>
                      <a:srgbClr val="E7E6E6"/>
                    </a:solidFill>
                  </a:tcPr>
                </a:tc>
                <a:tc>
                  <a:txBody>
                    <a:bodyPr vert="horz" wrap="square"/>
                    <a:lstStyle/>
                    <a:p>
                      <a:pPr algn="ctr">
                        <a:lnSpc>
                          <a:spcPct val="100000"/>
                        </a:lnSpc>
                        <a:spcBef>
                          <a:spcPts val="1085"/>
                        </a:spcBef>
                      </a:pPr>
                      <a:r>
                        <a:rPr sz="1650">
                          <a:latin typeface="微软雅黑"/>
                          <a:cs typeface="微软雅黑"/>
                        </a:rPr>
                        <a:t>大鹏药品、正大天晴、</a:t>
                      </a:r>
                      <a:r>
                        <a:rPr sz="1650" spc="-10">
                          <a:latin typeface="微软雅黑"/>
                          <a:cs typeface="微软雅黑"/>
                        </a:rPr>
                        <a:t>齐</a:t>
                      </a:r>
                      <a:r>
                        <a:rPr sz="1650">
                          <a:latin typeface="微软雅黑"/>
                          <a:cs typeface="微软雅黑"/>
                        </a:rPr>
                        <a:t>鲁制</a:t>
                      </a:r>
                      <a:r>
                        <a:rPr sz="1650" spc="-10">
                          <a:latin typeface="微软雅黑"/>
                          <a:cs typeface="微软雅黑"/>
                        </a:rPr>
                        <a:t>药</a:t>
                      </a:r>
                      <a:r>
                        <a:rPr sz="1650">
                          <a:latin typeface="微软雅黑"/>
                          <a:cs typeface="微软雅黑"/>
                        </a:rPr>
                        <a:t>*</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9050">
                      <a:solidFill>
                        <a:srgbClr val="000000"/>
                      </a:solidFill>
                      <a:prstDash val="solid"/>
                    </a:lnB>
                    <a:solidFill>
                      <a:srgbClr val="E7E6E6"/>
                    </a:solidFill>
                  </a:tcPr>
                </a:tc>
                <a:tc>
                  <a:txBody>
                    <a:bodyPr vert="horz" wrap="square"/>
                    <a:lstStyle/>
                    <a:p>
                      <a:pPr algn="ctr">
                        <a:lnSpc>
                          <a:spcPct val="100000"/>
                        </a:lnSpc>
                        <a:spcBef>
                          <a:spcPts val="1085"/>
                        </a:spcBef>
                      </a:pPr>
                      <a:r>
                        <a:rPr sz="1650">
                          <a:latin typeface="微软雅黑"/>
                          <a:cs typeface="微软雅黑"/>
                        </a:rPr>
                        <a:t>结直肠癌</a:t>
                      </a:r>
                      <a:endParaRPr sz="1650">
                        <a:latin typeface="微软雅黑"/>
                        <a:cs typeface="微软雅黑"/>
                      </a:endParaRPr>
                    </a:p>
                  </a:txBody>
                  <a:tcPr marL="0" marR="0" marT="137795" marB="0">
                    <a:lnL w="12700">
                      <a:solidFill>
                        <a:srgbClr val="000000"/>
                      </a:solidFill>
                      <a:prstDash val="solid"/>
                    </a:lnL>
                    <a:lnR w="12700">
                      <a:solidFill>
                        <a:srgbClr val="000000"/>
                      </a:solidFill>
                      <a:prstDash val="solid"/>
                    </a:lnR>
                    <a:lnT w="12700">
                      <a:solidFill>
                        <a:srgbClr val="000000"/>
                      </a:solidFill>
                      <a:prstDash val="solid"/>
                    </a:lnT>
                    <a:lnB w="19050">
                      <a:solidFill>
                        <a:srgbClr val="000000"/>
                      </a:solidFill>
                      <a:prstDash val="solid"/>
                    </a:lnB>
                    <a:solidFill>
                      <a:srgbClr val="E7E6E6"/>
                    </a:solidFill>
                  </a:tcPr>
                </a:tc>
              </a:tr>
              <a:tr h="4525830">
                <a:tc gridSpan="4">
                  <a:txBody>
                    <a:bodyPr vert="horz" wrap="square"/>
                    <a:lstStyle/>
                    <a:p>
                      <a:pPr marL="23495" algn="ctr">
                        <a:lnSpc>
                          <a:spcPct val="100000"/>
                        </a:lnSpc>
                        <a:spcBef>
                          <a:spcPts val="1290"/>
                        </a:spcBef>
                      </a:pPr>
                      <a:r>
                        <a:rPr sz="2300" b="1" spc="5">
                          <a:solidFill>
                            <a:srgbClr val="FFFFFF"/>
                          </a:solidFill>
                          <a:latin typeface="微软雅黑"/>
                          <a:cs typeface="微软雅黑"/>
                        </a:rPr>
                        <a:t>谈判新增肿瘤药上市至纳入医保时</a:t>
                      </a:r>
                      <a:r>
                        <a:rPr sz="2300" b="1" spc="10">
                          <a:solidFill>
                            <a:srgbClr val="FFFFFF"/>
                          </a:solidFill>
                          <a:latin typeface="微软雅黑"/>
                          <a:cs typeface="微软雅黑"/>
                        </a:rPr>
                        <a:t>间</a:t>
                      </a:r>
                      <a:r>
                        <a:rPr sz="2300" b="1" spc="5">
                          <a:solidFill>
                            <a:srgbClr val="FFFFFF"/>
                          </a:solidFill>
                          <a:latin typeface="微软雅黑"/>
                          <a:cs typeface="微软雅黑"/>
                        </a:rPr>
                        <a:t>缩短</a:t>
                      </a:r>
                      <a:endParaRPr sz="2300">
                        <a:latin typeface="微软雅黑"/>
                        <a:cs typeface="微软雅黑"/>
                      </a:endParaRPr>
                    </a:p>
                    <a:p>
                      <a:pPr marL="151765" algn="ctr">
                        <a:lnSpc>
                          <a:spcPts val="2725"/>
                        </a:lnSpc>
                        <a:spcBef>
                          <a:spcPts val="2020"/>
                        </a:spcBef>
                      </a:pPr>
                      <a:r>
                        <a:rPr sz="2300" b="1" spc="5">
                          <a:latin typeface="微软雅黑"/>
                          <a:cs typeface="微软雅黑"/>
                        </a:rPr>
                        <a:t>获批上市到纳入医保时长</a:t>
                      </a:r>
                      <a:r>
                        <a:rPr sz="2300" b="1">
                          <a:latin typeface="微软雅黑"/>
                          <a:cs typeface="微软雅黑"/>
                        </a:rPr>
                        <a:t>*（</a:t>
                      </a:r>
                      <a:r>
                        <a:rPr sz="2300" b="1" spc="5">
                          <a:latin typeface="微软雅黑"/>
                          <a:cs typeface="微软雅黑"/>
                        </a:rPr>
                        <a:t>年）</a:t>
                      </a:r>
                      <a:endParaRPr sz="2300">
                        <a:latin typeface="微软雅黑"/>
                        <a:cs typeface="微软雅黑"/>
                      </a:endParaRPr>
                    </a:p>
                    <a:p>
                      <a:pPr marL="149225">
                        <a:lnSpc>
                          <a:spcPts val="2305"/>
                        </a:lnSpc>
                      </a:pPr>
                      <a:r>
                        <a:rPr sz="1950" spc="10">
                          <a:solidFill>
                            <a:srgbClr val="585858"/>
                          </a:solidFill>
                          <a:latin typeface="微软雅黑"/>
                          <a:cs typeface="微软雅黑"/>
                        </a:rPr>
                        <a:t>10</a:t>
                      </a:r>
                      <a:endParaRPr sz="1950">
                        <a:latin typeface="微软雅黑"/>
                        <a:cs typeface="微软雅黑"/>
                      </a:endParaRPr>
                    </a:p>
                    <a:p>
                      <a:pPr marL="296545">
                        <a:lnSpc>
                          <a:spcPct val="100000"/>
                        </a:lnSpc>
                        <a:spcBef>
                          <a:spcPts val="114"/>
                        </a:spcBef>
                        <a:tabLst>
                          <a:tab pos="1109980"/>
                        </a:tabLst>
                      </a:pPr>
                      <a:r>
                        <a:rPr sz="2925" spc="22" baseline="-48433">
                          <a:solidFill>
                            <a:srgbClr val="585858"/>
                          </a:solidFill>
                          <a:latin typeface="微软雅黑"/>
                          <a:cs typeface="微软雅黑"/>
                        </a:rPr>
                        <a:t>8	</a:t>
                      </a:r>
                      <a:r>
                        <a:rPr sz="1950" spc="5">
                          <a:solidFill>
                            <a:srgbClr val="404040"/>
                          </a:solidFill>
                          <a:latin typeface="微软雅黑"/>
                          <a:cs typeface="微软雅黑"/>
                        </a:rPr>
                        <a:t>7.9</a:t>
                      </a:r>
                      <a:endParaRPr sz="1950">
                        <a:latin typeface="微软雅黑"/>
                        <a:cs typeface="微软雅黑"/>
                      </a:endParaRPr>
                    </a:p>
                    <a:p>
                      <a:pPr marL="296545">
                        <a:lnSpc>
                          <a:spcPct val="100000"/>
                        </a:lnSpc>
                        <a:spcBef>
                          <a:spcPts val="3529"/>
                        </a:spcBef>
                      </a:pPr>
                      <a:r>
                        <a:rPr sz="1950">
                          <a:solidFill>
                            <a:srgbClr val="585858"/>
                          </a:solidFill>
                          <a:latin typeface="微软雅黑"/>
                          <a:cs typeface="微软雅黑"/>
                        </a:rPr>
                        <a:t>6</a:t>
                      </a:r>
                      <a:endParaRPr sz="1950">
                        <a:latin typeface="微软雅黑"/>
                        <a:cs typeface="微软雅黑"/>
                      </a:endParaRPr>
                    </a:p>
                    <a:p>
                      <a:pPr marL="296545">
                        <a:lnSpc>
                          <a:spcPts val="2210"/>
                        </a:lnSpc>
                        <a:spcBef>
                          <a:spcPts val="1570"/>
                        </a:spcBef>
                        <a:tabLst>
                          <a:tab pos="2286635"/>
                        </a:tabLst>
                      </a:pPr>
                      <a:r>
                        <a:rPr sz="2925" spc="22" baseline="-7122">
                          <a:solidFill>
                            <a:srgbClr val="585858"/>
                          </a:solidFill>
                          <a:latin typeface="微软雅黑"/>
                          <a:cs typeface="微软雅黑"/>
                        </a:rPr>
                        <a:t>4	</a:t>
                      </a:r>
                      <a:r>
                        <a:rPr sz="1950" spc="5">
                          <a:solidFill>
                            <a:srgbClr val="404040"/>
                          </a:solidFill>
                          <a:latin typeface="微软雅黑"/>
                          <a:cs typeface="微软雅黑"/>
                        </a:rPr>
                        <a:t>3.2</a:t>
                      </a:r>
                      <a:endParaRPr sz="1950">
                        <a:latin typeface="微软雅黑"/>
                        <a:cs typeface="微软雅黑"/>
                      </a:endParaRPr>
                    </a:p>
                    <a:p>
                      <a:pPr marR="1814195" algn="ctr">
                        <a:lnSpc>
                          <a:spcPts val="2205"/>
                        </a:lnSpc>
                      </a:pPr>
                      <a:r>
                        <a:rPr sz="1950" spc="5">
                          <a:solidFill>
                            <a:srgbClr val="404040"/>
                          </a:solidFill>
                          <a:latin typeface="微软雅黑"/>
                          <a:cs typeface="微软雅黑"/>
                        </a:rPr>
                        <a:t>2.2</a:t>
                      </a:r>
                      <a:endParaRPr sz="1950">
                        <a:latin typeface="微软雅黑"/>
                        <a:cs typeface="微软雅黑"/>
                      </a:endParaRPr>
                    </a:p>
                    <a:p>
                      <a:pPr marL="296545">
                        <a:lnSpc>
                          <a:spcPts val="2335"/>
                        </a:lnSpc>
                        <a:tabLst>
                          <a:tab pos="4640580"/>
                          <a:tab pos="5817235"/>
                          <a:tab pos="6994525"/>
                          <a:tab pos="8171180"/>
                        </a:tabLst>
                      </a:pPr>
                      <a:r>
                        <a:rPr sz="1950" spc="15">
                          <a:solidFill>
                            <a:srgbClr val="585858"/>
                          </a:solidFill>
                          <a:latin typeface="微软雅黑"/>
                          <a:cs typeface="微软雅黑"/>
                        </a:rPr>
                        <a:t>2	</a:t>
                      </a:r>
                      <a:r>
                        <a:rPr sz="2925" spc="15" baseline="7122">
                          <a:solidFill>
                            <a:srgbClr val="404040"/>
                          </a:solidFill>
                          <a:latin typeface="微软雅黑"/>
                          <a:cs typeface="微软雅黑"/>
                        </a:rPr>
                        <a:t>1.2	</a:t>
                      </a:r>
                      <a:r>
                        <a:rPr sz="2925" spc="15" baseline="12820">
                          <a:solidFill>
                            <a:srgbClr val="404040"/>
                          </a:solidFill>
                          <a:latin typeface="微软雅黑"/>
                          <a:cs typeface="微软雅黑"/>
                        </a:rPr>
                        <a:t>1.3	</a:t>
                      </a:r>
                      <a:r>
                        <a:rPr sz="2925" spc="15" baseline="31339">
                          <a:solidFill>
                            <a:srgbClr val="404040"/>
                          </a:solidFill>
                          <a:latin typeface="微软雅黑"/>
                          <a:cs typeface="微软雅黑"/>
                        </a:rPr>
                        <a:t>1.6	</a:t>
                      </a:r>
                      <a:r>
                        <a:rPr sz="2925" spc="7" baseline="1424">
                          <a:solidFill>
                            <a:srgbClr val="404040"/>
                          </a:solidFill>
                          <a:latin typeface="微软雅黑"/>
                          <a:cs typeface="微软雅黑"/>
                        </a:rPr>
                        <a:t>1.1</a:t>
                      </a:r>
                      <a:endParaRPr sz="2925" baseline="1424">
                        <a:latin typeface="微软雅黑"/>
                        <a:cs typeface="微软雅黑"/>
                      </a:endParaRPr>
                    </a:p>
                    <a:p>
                      <a:pPr marL="296545">
                        <a:lnSpc>
                          <a:spcPct val="100000"/>
                        </a:lnSpc>
                        <a:spcBef>
                          <a:spcPts val="1820"/>
                        </a:spcBef>
                      </a:pPr>
                      <a:r>
                        <a:rPr sz="1950">
                          <a:solidFill>
                            <a:srgbClr val="585858"/>
                          </a:solidFill>
                          <a:latin typeface="微软雅黑"/>
                          <a:cs typeface="微软雅黑"/>
                        </a:rPr>
                        <a:t>0</a:t>
                      </a:r>
                      <a:endParaRPr sz="1950">
                        <a:latin typeface="微软雅黑"/>
                        <a:cs typeface="微软雅黑"/>
                      </a:endParaRPr>
                    </a:p>
                    <a:p>
                      <a:pPr marL="992505">
                        <a:lnSpc>
                          <a:spcPct val="100000"/>
                        </a:lnSpc>
                        <a:spcBef>
                          <a:spcPts val="520"/>
                        </a:spcBef>
                        <a:tabLst>
                          <a:tab pos="2169160"/>
                          <a:tab pos="3345815"/>
                          <a:tab pos="4522470"/>
                          <a:tab pos="5699760"/>
                          <a:tab pos="6876415"/>
                          <a:tab pos="8053070"/>
                        </a:tabLst>
                      </a:pPr>
                      <a:r>
                        <a:rPr sz="1950" spc="10">
                          <a:solidFill>
                            <a:srgbClr val="585858"/>
                          </a:solidFill>
                          <a:latin typeface="微软雅黑"/>
                          <a:cs typeface="微软雅黑"/>
                        </a:rPr>
                        <a:t>2017	2018	2019	2020	2021	2022	2023</a:t>
                      </a:r>
                      <a:endParaRPr sz="1950">
                        <a:latin typeface="微软雅黑"/>
                        <a:cs typeface="微软雅黑"/>
                      </a:endParaRPr>
                    </a:p>
                  </a:txBody>
                  <a:tcPr marL="0" marR="0" marT="163830" marB="0">
                    <a:lnL w="12700">
                      <a:solidFill>
                        <a:srgbClr val="000000"/>
                      </a:solidFill>
                      <a:prstDash val="solid"/>
                    </a:lnL>
                    <a:lnR w="12700">
                      <a:solidFill>
                        <a:srgbClr val="000000"/>
                      </a:solidFill>
                      <a:prstDash val="solid"/>
                    </a:lnR>
                    <a:lnT w="19050">
                      <a:solidFill>
                        <a:srgbClr val="000000"/>
                      </a:solidFill>
                      <a:prstDash val="solid"/>
                    </a:lnT>
                    <a:lnB w="12700">
                      <a:solidFill>
                        <a:srgbClr val="000000"/>
                      </a:solidFill>
                      <a:prstDash val="solid"/>
                    </a:lnB>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bl>
          </a:graphicData>
        </a:graphic>
      </p:graphicFrame>
      <p:sp>
        <p:nvSpPr>
          <p:cNvPr id="20" name="object 20"/>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20</a:t>
            </a:fld>
            <a:r>
              <a:rPr spc="15"/>
              <a:t>－</a:t>
            </a:r>
          </a:p>
        </p:txBody>
      </p:sp>
      <p:sp>
        <p:nvSpPr>
          <p:cNvPr id="17" name="object 17"/>
          <p:cNvSpPr txBox="1"/>
          <p:nvPr/>
        </p:nvSpPr>
        <p:spPr>
          <a:xfrm>
            <a:off x="925910" y="9920505"/>
            <a:ext cx="5074285" cy="784860"/>
          </a:xfrm>
          <a:prstGeom prst="rect">
            <a:avLst/>
          </a:prstGeom>
        </p:spPr>
        <p:txBody>
          <a:bodyPr vert="horz" wrap="square" lIns="0" tIns="15875" rIns="0" bIns="0" rtlCol="0">
            <a:spAutoFit/>
          </a:bodyPr>
          <a:lstStyle/>
          <a:p>
            <a:pPr marL="737870">
              <a:lnSpc>
                <a:spcPct val="100000"/>
              </a:lnSpc>
              <a:spcBef>
                <a:spcPts val="125"/>
              </a:spcBef>
              <a:tabLst>
                <a:tab pos="3302000"/>
              </a:tabLst>
            </a:pPr>
            <a:r>
              <a:rPr sz="1950" spc="25">
                <a:latin typeface="微软雅黑"/>
                <a:cs typeface="微软雅黑"/>
              </a:rPr>
              <a:t>上市当年准入	非独家竞价准入</a:t>
            </a:r>
            <a:endParaRPr sz="1950">
              <a:latin typeface="微软雅黑"/>
              <a:cs typeface="微软雅黑"/>
            </a:endParaRPr>
          </a:p>
          <a:p>
            <a:pPr marL="12700">
              <a:lnSpc>
                <a:spcPct val="100000"/>
              </a:lnSpc>
              <a:spcBef>
                <a:spcPts val="1864"/>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18" name="object 18"/>
          <p:cNvSpPr txBox="1"/>
          <p:nvPr/>
        </p:nvSpPr>
        <p:spPr>
          <a:xfrm>
            <a:off x="9999874" y="9960189"/>
            <a:ext cx="1430655" cy="252095"/>
          </a:xfrm>
          <a:prstGeom prst="rect">
            <a:avLst/>
          </a:prstGeom>
        </p:spPr>
        <p:txBody>
          <a:bodyPr vert="horz" wrap="square" lIns="0" tIns="17145" rIns="0" bIns="0" rtlCol="0">
            <a:spAutoFit/>
          </a:bodyPr>
          <a:lstStyle/>
          <a:p>
            <a:pPr marL="12700">
              <a:lnSpc>
                <a:spcPct val="100000"/>
              </a:lnSpc>
              <a:spcBef>
                <a:spcPts val="135"/>
              </a:spcBef>
            </a:pPr>
            <a:r>
              <a:rPr sz="1450" spc="10">
                <a:solidFill>
                  <a:srgbClr val="5E5E5E"/>
                </a:solidFill>
                <a:latin typeface="微软雅黑"/>
                <a:cs typeface="微软雅黑"/>
              </a:rPr>
              <a:t>*</a:t>
            </a:r>
            <a:r>
              <a:rPr sz="1450" spc="30">
                <a:solidFill>
                  <a:srgbClr val="5E5E5E"/>
                </a:solidFill>
                <a:latin typeface="微软雅黑"/>
                <a:cs typeface="微软雅黑"/>
              </a:rPr>
              <a:t>时间取中位时间</a:t>
            </a:r>
            <a:endParaRPr sz="1450">
              <a:latin typeface="微软雅黑"/>
              <a:cs typeface="微软雅黑"/>
            </a:endParaRPr>
          </a:p>
        </p:txBody>
      </p:sp>
      <p:sp>
        <p:nvSpPr>
          <p:cNvPr id="19" name="object 19"/>
          <p:cNvSpPr txBox="1"/>
          <p:nvPr/>
        </p:nvSpPr>
        <p:spPr>
          <a:xfrm>
            <a:off x="7853552" y="9970765"/>
            <a:ext cx="1677035" cy="252095"/>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E5E5E"/>
                </a:solidFill>
                <a:latin typeface="微软雅黑"/>
                <a:cs typeface="微软雅黑"/>
              </a:rPr>
              <a:t>*</a:t>
            </a:r>
            <a:r>
              <a:rPr sz="1450" spc="-35">
                <a:solidFill>
                  <a:srgbClr val="5E5E5E"/>
                </a:solidFill>
                <a:latin typeface="微软雅黑"/>
                <a:cs typeface="微软雅黑"/>
              </a:rPr>
              <a:t> </a:t>
            </a:r>
            <a:r>
              <a:rPr sz="1450" spc="30">
                <a:solidFill>
                  <a:srgbClr val="5E5E5E"/>
                </a:solidFill>
                <a:latin typeface="微软雅黑"/>
                <a:cs typeface="微软雅黑"/>
              </a:rPr>
              <a:t>竞价品种申报企业</a:t>
            </a:r>
            <a:endParaRPr sz="1450">
              <a:latin typeface="微软雅黑"/>
              <a:cs typeface="微软雅黑"/>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p:nvPr/>
        </p:nvSpPr>
        <p:spPr>
          <a:xfrm>
            <a:off x="2783161" y="4574939"/>
            <a:ext cx="772795" cy="666115"/>
          </a:xfrm>
          <a:custGeom>
            <a:rect l="l" t="t" r="r" b="b"/>
            <a:pathLst>
              <a:path w="772795" h="666114">
                <a:moveTo>
                  <a:pt x="0" y="665948"/>
                </a:moveTo>
                <a:lnTo>
                  <a:pt x="772751" y="665948"/>
                </a:lnTo>
                <a:lnTo>
                  <a:pt x="772751" y="0"/>
                </a:lnTo>
                <a:lnTo>
                  <a:pt x="0" y="0"/>
                </a:lnTo>
                <a:lnTo>
                  <a:pt x="0" y="665948"/>
                </a:lnTo>
                <a:close/>
              </a:path>
            </a:pathLst>
          </a:custGeom>
          <a:ln w="7853">
            <a:solidFill>
              <a:srgbClr val="FFFFFF"/>
            </a:solidFill>
          </a:ln>
        </p:spPr>
        <p:txBody>
          <a:bodyPr wrap="square" lIns="0" tIns="0" rIns="0" bIns="0" rtlCol="0"/>
          <a:lstStyle/>
          <a:p/>
        </p:txBody>
      </p:sp>
      <p:sp>
        <p:nvSpPr>
          <p:cNvPr id="3" name="object 3"/>
          <p:cNvSpPr/>
          <p:nvPr/>
        </p:nvSpPr>
        <p:spPr>
          <a:xfrm>
            <a:off x="4136418" y="4574939"/>
            <a:ext cx="772795" cy="666115"/>
          </a:xfrm>
          <a:custGeom>
            <a:rect l="l" t="t" r="r" b="b"/>
            <a:pathLst>
              <a:path w="772795" h="666114">
                <a:moveTo>
                  <a:pt x="0" y="665948"/>
                </a:moveTo>
                <a:lnTo>
                  <a:pt x="772751" y="665948"/>
                </a:lnTo>
                <a:lnTo>
                  <a:pt x="772751" y="0"/>
                </a:lnTo>
                <a:lnTo>
                  <a:pt x="0" y="0"/>
                </a:lnTo>
                <a:lnTo>
                  <a:pt x="0" y="665948"/>
                </a:lnTo>
                <a:close/>
              </a:path>
            </a:pathLst>
          </a:custGeom>
          <a:ln w="7853">
            <a:solidFill>
              <a:srgbClr val="FFFFFF"/>
            </a:solidFill>
          </a:ln>
        </p:spPr>
        <p:txBody>
          <a:bodyPr wrap="square" lIns="0" tIns="0" rIns="0" bIns="0" rtlCol="0"/>
          <a:lstStyle/>
          <a:p/>
        </p:txBody>
      </p:sp>
      <p:sp>
        <p:nvSpPr>
          <p:cNvPr id="4" name="object 4"/>
          <p:cNvSpPr/>
          <p:nvPr/>
        </p:nvSpPr>
        <p:spPr>
          <a:xfrm>
            <a:off x="5488419" y="4574939"/>
            <a:ext cx="772795" cy="666115"/>
          </a:xfrm>
          <a:custGeom>
            <a:rect l="l" t="t" r="r" b="b"/>
            <a:pathLst>
              <a:path w="772795" h="666114">
                <a:moveTo>
                  <a:pt x="0" y="665948"/>
                </a:moveTo>
                <a:lnTo>
                  <a:pt x="772751" y="665948"/>
                </a:lnTo>
                <a:lnTo>
                  <a:pt x="772751" y="0"/>
                </a:lnTo>
                <a:lnTo>
                  <a:pt x="0" y="0"/>
                </a:lnTo>
                <a:lnTo>
                  <a:pt x="0" y="665948"/>
                </a:lnTo>
                <a:close/>
              </a:path>
            </a:pathLst>
          </a:custGeom>
          <a:solidFill>
            <a:srgbClr val="B4C6E7"/>
          </a:solidFill>
        </p:spPr>
        <p:txBody>
          <a:bodyPr wrap="square" lIns="0" tIns="0" rIns="0" bIns="0" rtlCol="0"/>
          <a:lstStyle/>
          <a:p/>
        </p:txBody>
      </p:sp>
      <p:sp>
        <p:nvSpPr>
          <p:cNvPr id="5" name="object 5"/>
          <p:cNvSpPr/>
          <p:nvPr/>
        </p:nvSpPr>
        <p:spPr>
          <a:xfrm>
            <a:off x="5488419" y="4574939"/>
            <a:ext cx="772795" cy="666115"/>
          </a:xfrm>
          <a:custGeom>
            <a:rect l="l" t="t" r="r" b="b"/>
            <a:pathLst>
              <a:path w="772795" h="666114">
                <a:moveTo>
                  <a:pt x="0" y="665948"/>
                </a:moveTo>
                <a:lnTo>
                  <a:pt x="772751" y="665948"/>
                </a:lnTo>
                <a:lnTo>
                  <a:pt x="772751" y="0"/>
                </a:lnTo>
                <a:lnTo>
                  <a:pt x="0" y="0"/>
                </a:lnTo>
                <a:lnTo>
                  <a:pt x="0" y="665948"/>
                </a:lnTo>
                <a:close/>
              </a:path>
            </a:pathLst>
          </a:custGeom>
          <a:ln w="7853">
            <a:solidFill>
              <a:srgbClr val="FFFFFF"/>
            </a:solidFill>
          </a:ln>
        </p:spPr>
        <p:txBody>
          <a:bodyPr wrap="square" lIns="0" tIns="0" rIns="0" bIns="0" rtlCol="0"/>
          <a:lstStyle/>
          <a:p/>
        </p:txBody>
      </p:sp>
      <p:sp>
        <p:nvSpPr>
          <p:cNvPr id="6" name="object 6"/>
          <p:cNvSpPr/>
          <p:nvPr/>
        </p:nvSpPr>
        <p:spPr>
          <a:xfrm>
            <a:off x="1431160" y="2776878"/>
            <a:ext cx="772795" cy="2464435"/>
          </a:xfrm>
          <a:custGeom>
            <a:rect l="l" t="t" r="r" b="b"/>
            <a:pathLst>
              <a:path w="772794" h="2464435">
                <a:moveTo>
                  <a:pt x="0" y="2464008"/>
                </a:moveTo>
                <a:lnTo>
                  <a:pt x="772751" y="2464008"/>
                </a:lnTo>
                <a:lnTo>
                  <a:pt x="772751" y="0"/>
                </a:lnTo>
                <a:lnTo>
                  <a:pt x="0" y="0"/>
                </a:lnTo>
                <a:lnTo>
                  <a:pt x="0" y="2464008"/>
                </a:lnTo>
                <a:close/>
              </a:path>
            </a:pathLst>
          </a:custGeom>
          <a:solidFill>
            <a:srgbClr val="1791AB"/>
          </a:solidFill>
        </p:spPr>
        <p:txBody>
          <a:bodyPr wrap="square" lIns="0" tIns="0" rIns="0" bIns="0" rtlCol="0"/>
          <a:lstStyle/>
          <a:p/>
        </p:txBody>
      </p:sp>
      <p:sp>
        <p:nvSpPr>
          <p:cNvPr id="7" name="object 7"/>
          <p:cNvSpPr/>
          <p:nvPr/>
        </p:nvSpPr>
        <p:spPr>
          <a:xfrm>
            <a:off x="1431160" y="2776878"/>
            <a:ext cx="772795" cy="2464435"/>
          </a:xfrm>
          <a:custGeom>
            <a:rect l="l" t="t" r="r" b="b"/>
            <a:pathLst>
              <a:path w="772794" h="2464435">
                <a:moveTo>
                  <a:pt x="0" y="2464008"/>
                </a:moveTo>
                <a:lnTo>
                  <a:pt x="772751" y="2464008"/>
                </a:lnTo>
                <a:lnTo>
                  <a:pt x="772751" y="0"/>
                </a:lnTo>
                <a:lnTo>
                  <a:pt x="0" y="0"/>
                </a:lnTo>
                <a:lnTo>
                  <a:pt x="0" y="2464008"/>
                </a:lnTo>
                <a:close/>
              </a:path>
            </a:pathLst>
          </a:custGeom>
          <a:ln w="7853">
            <a:solidFill>
              <a:srgbClr val="FFFFFF"/>
            </a:solidFill>
          </a:ln>
        </p:spPr>
        <p:txBody>
          <a:bodyPr wrap="square" lIns="0" tIns="0" rIns="0" bIns="0" rtlCol="0"/>
          <a:lstStyle/>
          <a:p/>
        </p:txBody>
      </p:sp>
      <p:sp>
        <p:nvSpPr>
          <p:cNvPr id="8" name="object 8"/>
          <p:cNvSpPr/>
          <p:nvPr/>
        </p:nvSpPr>
        <p:spPr>
          <a:xfrm>
            <a:off x="2783161" y="4076106"/>
            <a:ext cx="772795" cy="499109"/>
          </a:xfrm>
          <a:custGeom>
            <a:rect l="l" t="t" r="r" b="b"/>
            <a:pathLst>
              <a:path w="772795" h="499109">
                <a:moveTo>
                  <a:pt x="0" y="498832"/>
                </a:moveTo>
                <a:lnTo>
                  <a:pt x="772751" y="498832"/>
                </a:lnTo>
                <a:lnTo>
                  <a:pt x="772751" y="0"/>
                </a:lnTo>
                <a:lnTo>
                  <a:pt x="0" y="0"/>
                </a:lnTo>
                <a:lnTo>
                  <a:pt x="0" y="498832"/>
                </a:lnTo>
                <a:close/>
              </a:path>
            </a:pathLst>
          </a:custGeom>
          <a:ln w="7853">
            <a:solidFill>
              <a:srgbClr val="FFFFFF"/>
            </a:solidFill>
          </a:ln>
        </p:spPr>
        <p:txBody>
          <a:bodyPr wrap="square" lIns="0" tIns="0" rIns="0" bIns="0" rtlCol="0"/>
          <a:lstStyle/>
          <a:p/>
        </p:txBody>
      </p:sp>
      <p:sp>
        <p:nvSpPr>
          <p:cNvPr id="9" name="object 9"/>
          <p:cNvSpPr/>
          <p:nvPr/>
        </p:nvSpPr>
        <p:spPr>
          <a:xfrm>
            <a:off x="4136418" y="4076106"/>
            <a:ext cx="772795" cy="499109"/>
          </a:xfrm>
          <a:custGeom>
            <a:rect l="l" t="t" r="r" b="b"/>
            <a:pathLst>
              <a:path w="772795" h="499109">
                <a:moveTo>
                  <a:pt x="0" y="498832"/>
                </a:moveTo>
                <a:lnTo>
                  <a:pt x="772751" y="498832"/>
                </a:lnTo>
                <a:lnTo>
                  <a:pt x="772751" y="0"/>
                </a:lnTo>
                <a:lnTo>
                  <a:pt x="0" y="0"/>
                </a:lnTo>
                <a:lnTo>
                  <a:pt x="0" y="498832"/>
                </a:lnTo>
                <a:close/>
              </a:path>
            </a:pathLst>
          </a:custGeom>
          <a:solidFill>
            <a:srgbClr val="4471C4"/>
          </a:solidFill>
        </p:spPr>
        <p:txBody>
          <a:bodyPr wrap="square" lIns="0" tIns="0" rIns="0" bIns="0" rtlCol="0"/>
          <a:lstStyle/>
          <a:p/>
        </p:txBody>
      </p:sp>
      <p:sp>
        <p:nvSpPr>
          <p:cNvPr id="10" name="object 10"/>
          <p:cNvSpPr/>
          <p:nvPr/>
        </p:nvSpPr>
        <p:spPr>
          <a:xfrm>
            <a:off x="4136418" y="4076106"/>
            <a:ext cx="772795" cy="499109"/>
          </a:xfrm>
          <a:custGeom>
            <a:rect l="l" t="t" r="r" b="b"/>
            <a:pathLst>
              <a:path w="772795" h="499109">
                <a:moveTo>
                  <a:pt x="0" y="498832"/>
                </a:moveTo>
                <a:lnTo>
                  <a:pt x="772751" y="498832"/>
                </a:lnTo>
                <a:lnTo>
                  <a:pt x="772751" y="0"/>
                </a:lnTo>
                <a:lnTo>
                  <a:pt x="0" y="0"/>
                </a:lnTo>
                <a:lnTo>
                  <a:pt x="0" y="498832"/>
                </a:lnTo>
                <a:close/>
              </a:path>
            </a:pathLst>
          </a:custGeom>
          <a:ln w="7853">
            <a:solidFill>
              <a:srgbClr val="FFFFFF"/>
            </a:solidFill>
          </a:ln>
        </p:spPr>
        <p:txBody>
          <a:bodyPr wrap="square" lIns="0" tIns="0" rIns="0" bIns="0" rtlCol="0"/>
          <a:lstStyle/>
          <a:p/>
        </p:txBody>
      </p:sp>
      <p:sp>
        <p:nvSpPr>
          <p:cNvPr id="11" name="object 11"/>
          <p:cNvSpPr/>
          <p:nvPr/>
        </p:nvSpPr>
        <p:spPr>
          <a:xfrm>
            <a:off x="5488419" y="4076106"/>
            <a:ext cx="772795" cy="499109"/>
          </a:xfrm>
          <a:custGeom>
            <a:rect l="l" t="t" r="r" b="b"/>
            <a:pathLst>
              <a:path w="772795" h="499109">
                <a:moveTo>
                  <a:pt x="0" y="498832"/>
                </a:moveTo>
                <a:lnTo>
                  <a:pt x="772751" y="498832"/>
                </a:lnTo>
                <a:lnTo>
                  <a:pt x="772751" y="0"/>
                </a:lnTo>
                <a:lnTo>
                  <a:pt x="0" y="0"/>
                </a:lnTo>
                <a:lnTo>
                  <a:pt x="0" y="498832"/>
                </a:lnTo>
                <a:close/>
              </a:path>
            </a:pathLst>
          </a:custGeom>
          <a:ln w="7853">
            <a:solidFill>
              <a:srgbClr val="FFFFFF"/>
            </a:solidFill>
          </a:ln>
        </p:spPr>
        <p:txBody>
          <a:bodyPr wrap="square" lIns="0" tIns="0" rIns="0" bIns="0" rtlCol="0"/>
          <a:lstStyle/>
          <a:p/>
        </p:txBody>
      </p:sp>
      <p:sp>
        <p:nvSpPr>
          <p:cNvPr id="12" name="object 12"/>
          <p:cNvSpPr/>
          <p:nvPr/>
        </p:nvSpPr>
        <p:spPr>
          <a:xfrm>
            <a:off x="2783161" y="2776878"/>
            <a:ext cx="772795" cy="1299845"/>
          </a:xfrm>
          <a:custGeom>
            <a:rect l="l" t="t" r="r" b="b"/>
            <a:pathLst>
              <a:path w="772795" h="1299845">
                <a:moveTo>
                  <a:pt x="0" y="1299227"/>
                </a:moveTo>
                <a:lnTo>
                  <a:pt x="772751" y="1299227"/>
                </a:lnTo>
                <a:lnTo>
                  <a:pt x="772751" y="0"/>
                </a:lnTo>
                <a:lnTo>
                  <a:pt x="0" y="0"/>
                </a:lnTo>
                <a:lnTo>
                  <a:pt x="0" y="1299227"/>
                </a:lnTo>
                <a:close/>
              </a:path>
            </a:pathLst>
          </a:custGeom>
          <a:solidFill>
            <a:srgbClr val="79C2C6"/>
          </a:solidFill>
        </p:spPr>
        <p:txBody>
          <a:bodyPr wrap="square" lIns="0" tIns="0" rIns="0" bIns="0" rtlCol="0"/>
          <a:lstStyle/>
          <a:p/>
        </p:txBody>
      </p:sp>
      <p:sp>
        <p:nvSpPr>
          <p:cNvPr id="13" name="object 13"/>
          <p:cNvSpPr/>
          <p:nvPr/>
        </p:nvSpPr>
        <p:spPr>
          <a:xfrm>
            <a:off x="2783161" y="2776878"/>
            <a:ext cx="772795" cy="1299845"/>
          </a:xfrm>
          <a:custGeom>
            <a:rect l="l" t="t" r="r" b="b"/>
            <a:pathLst>
              <a:path w="772795" h="1299845">
                <a:moveTo>
                  <a:pt x="0" y="1299227"/>
                </a:moveTo>
                <a:lnTo>
                  <a:pt x="772751" y="1299227"/>
                </a:lnTo>
                <a:lnTo>
                  <a:pt x="772751" y="0"/>
                </a:lnTo>
                <a:lnTo>
                  <a:pt x="0" y="0"/>
                </a:lnTo>
                <a:lnTo>
                  <a:pt x="0" y="1299227"/>
                </a:lnTo>
                <a:close/>
              </a:path>
            </a:pathLst>
          </a:custGeom>
          <a:ln w="7853">
            <a:solidFill>
              <a:srgbClr val="FFFFFF"/>
            </a:solidFill>
          </a:ln>
        </p:spPr>
        <p:txBody>
          <a:bodyPr wrap="square" lIns="0" tIns="0" rIns="0" bIns="0" rtlCol="0"/>
          <a:lstStyle/>
          <a:p/>
        </p:txBody>
      </p:sp>
      <p:sp>
        <p:nvSpPr>
          <p:cNvPr id="14" name="object 14"/>
          <p:cNvSpPr/>
          <p:nvPr/>
        </p:nvSpPr>
        <p:spPr>
          <a:xfrm>
            <a:off x="4136418" y="2776878"/>
            <a:ext cx="772795" cy="1299845"/>
          </a:xfrm>
          <a:custGeom>
            <a:rect l="l" t="t" r="r" b="b"/>
            <a:pathLst>
              <a:path w="772795" h="1299845">
                <a:moveTo>
                  <a:pt x="0" y="1299227"/>
                </a:moveTo>
                <a:lnTo>
                  <a:pt x="772751" y="1299227"/>
                </a:lnTo>
                <a:lnTo>
                  <a:pt x="772751" y="0"/>
                </a:lnTo>
                <a:lnTo>
                  <a:pt x="0" y="0"/>
                </a:lnTo>
                <a:lnTo>
                  <a:pt x="0" y="1299227"/>
                </a:lnTo>
                <a:close/>
              </a:path>
            </a:pathLst>
          </a:custGeom>
          <a:ln w="7853">
            <a:solidFill>
              <a:srgbClr val="FFFFFF"/>
            </a:solidFill>
          </a:ln>
        </p:spPr>
        <p:txBody>
          <a:bodyPr wrap="square" lIns="0" tIns="0" rIns="0" bIns="0" rtlCol="0"/>
          <a:lstStyle/>
          <a:p/>
        </p:txBody>
      </p:sp>
      <p:sp>
        <p:nvSpPr>
          <p:cNvPr id="15" name="object 15"/>
          <p:cNvSpPr/>
          <p:nvPr/>
        </p:nvSpPr>
        <p:spPr>
          <a:xfrm>
            <a:off x="5488419" y="2776878"/>
            <a:ext cx="772795" cy="1299845"/>
          </a:xfrm>
          <a:custGeom>
            <a:rect l="l" t="t" r="r" b="b"/>
            <a:pathLst>
              <a:path w="772795" h="1299845">
                <a:moveTo>
                  <a:pt x="0" y="1299227"/>
                </a:moveTo>
                <a:lnTo>
                  <a:pt x="772751" y="1299227"/>
                </a:lnTo>
                <a:lnTo>
                  <a:pt x="772751" y="0"/>
                </a:lnTo>
                <a:lnTo>
                  <a:pt x="0" y="0"/>
                </a:lnTo>
                <a:lnTo>
                  <a:pt x="0" y="1299227"/>
                </a:lnTo>
                <a:close/>
              </a:path>
            </a:pathLst>
          </a:custGeom>
          <a:ln w="7853">
            <a:solidFill>
              <a:srgbClr val="FFFFFF"/>
            </a:solidFill>
          </a:ln>
        </p:spPr>
        <p:txBody>
          <a:bodyPr wrap="square" lIns="0" tIns="0" rIns="0" bIns="0" rtlCol="0"/>
          <a:lstStyle/>
          <a:p/>
        </p:txBody>
      </p:sp>
      <p:sp>
        <p:nvSpPr>
          <p:cNvPr id="16" name="object 16"/>
          <p:cNvSpPr/>
          <p:nvPr/>
        </p:nvSpPr>
        <p:spPr>
          <a:xfrm>
            <a:off x="1325614" y="5262248"/>
            <a:ext cx="5070475" cy="0"/>
          </a:xfrm>
          <a:custGeom>
            <a:rect l="l" t="t" r="r" b="b"/>
            <a:pathLst>
              <a:path w="5070475">
                <a:moveTo>
                  <a:pt x="0" y="0"/>
                </a:moveTo>
                <a:lnTo>
                  <a:pt x="5070002" y="0"/>
                </a:lnTo>
              </a:path>
            </a:pathLst>
          </a:custGeom>
          <a:ln w="3175">
            <a:solidFill>
              <a:srgbClr val="E7E6E6"/>
            </a:solidFill>
          </a:ln>
        </p:spPr>
        <p:txBody>
          <a:bodyPr wrap="square" lIns="0" tIns="0" rIns="0" bIns="0" rtlCol="0"/>
          <a:lstStyle/>
          <a:p/>
        </p:txBody>
      </p:sp>
      <p:sp>
        <p:nvSpPr>
          <p:cNvPr id="17" name="object 17"/>
          <p:cNvSpPr/>
          <p:nvPr/>
        </p:nvSpPr>
        <p:spPr>
          <a:xfrm>
            <a:off x="6919579" y="2534373"/>
            <a:ext cx="6437630" cy="802005"/>
          </a:xfrm>
          <a:custGeom>
            <a:rect l="l" t="t" r="r" b="b"/>
            <a:pathLst>
              <a:path w="6437630" h="802004">
                <a:moveTo>
                  <a:pt x="400825" y="0"/>
                </a:moveTo>
                <a:lnTo>
                  <a:pt x="0" y="400825"/>
                </a:lnTo>
                <a:lnTo>
                  <a:pt x="400825" y="801650"/>
                </a:lnTo>
                <a:lnTo>
                  <a:pt x="400825" y="601238"/>
                </a:lnTo>
                <a:lnTo>
                  <a:pt x="6437081" y="601238"/>
                </a:lnTo>
                <a:lnTo>
                  <a:pt x="6437081" y="200412"/>
                </a:lnTo>
                <a:lnTo>
                  <a:pt x="400825" y="200412"/>
                </a:lnTo>
                <a:lnTo>
                  <a:pt x="400825" y="0"/>
                </a:lnTo>
                <a:close/>
              </a:path>
            </a:pathLst>
          </a:custGeom>
          <a:solidFill>
            <a:srgbClr val="D5DCE4"/>
          </a:solidFill>
        </p:spPr>
        <p:txBody>
          <a:bodyPr wrap="square" lIns="0" tIns="0" rIns="0" bIns="0" rtlCol="0"/>
          <a:lstStyle/>
          <a:p/>
        </p:txBody>
      </p:sp>
      <p:sp>
        <p:nvSpPr>
          <p:cNvPr id="18" name="object 18"/>
          <p:cNvSpPr/>
          <p:nvPr/>
        </p:nvSpPr>
        <p:spPr>
          <a:xfrm>
            <a:off x="14280193" y="2535629"/>
            <a:ext cx="4413250" cy="802005"/>
          </a:xfrm>
          <a:custGeom>
            <a:rect l="l" t="t" r="r" b="b"/>
            <a:pathLst>
              <a:path w="4413250" h="802004">
                <a:moveTo>
                  <a:pt x="4012024" y="0"/>
                </a:moveTo>
                <a:lnTo>
                  <a:pt x="4012024" y="200412"/>
                </a:lnTo>
                <a:lnTo>
                  <a:pt x="0" y="200412"/>
                </a:lnTo>
                <a:lnTo>
                  <a:pt x="0" y="601238"/>
                </a:lnTo>
                <a:lnTo>
                  <a:pt x="4012024" y="601238"/>
                </a:lnTo>
                <a:lnTo>
                  <a:pt x="4012024" y="801650"/>
                </a:lnTo>
                <a:lnTo>
                  <a:pt x="4412849" y="400825"/>
                </a:lnTo>
                <a:lnTo>
                  <a:pt x="4012024" y="0"/>
                </a:lnTo>
                <a:close/>
              </a:path>
            </a:pathLst>
          </a:custGeom>
          <a:solidFill>
            <a:srgbClr val="D5DCE4"/>
          </a:solidFill>
        </p:spPr>
        <p:txBody>
          <a:bodyPr wrap="square" lIns="0" tIns="0" rIns="0" bIns="0" rtlCol="0"/>
          <a:lstStyle/>
          <a:p/>
        </p:txBody>
      </p:sp>
      <p:sp>
        <p:nvSpPr>
          <p:cNvPr id="19" name="object 19"/>
          <p:cNvSpPr/>
          <p:nvPr/>
        </p:nvSpPr>
        <p:spPr>
          <a:xfrm>
            <a:off x="7331713" y="5130315"/>
            <a:ext cx="207645" cy="152400"/>
          </a:xfrm>
          <a:custGeom>
            <a:rect l="l" t="t" r="r" b="b"/>
            <a:pathLst>
              <a:path w="207645" h="152400">
                <a:moveTo>
                  <a:pt x="207323" y="0"/>
                </a:moveTo>
                <a:lnTo>
                  <a:pt x="0" y="0"/>
                </a:lnTo>
                <a:lnTo>
                  <a:pt x="0" y="152037"/>
                </a:lnTo>
                <a:lnTo>
                  <a:pt x="207323" y="152037"/>
                </a:lnTo>
                <a:lnTo>
                  <a:pt x="207323" y="0"/>
                </a:lnTo>
                <a:close/>
              </a:path>
            </a:pathLst>
          </a:custGeom>
          <a:solidFill>
            <a:srgbClr val="79C2C6"/>
          </a:solidFill>
        </p:spPr>
        <p:txBody>
          <a:bodyPr wrap="square" lIns="0" tIns="0" rIns="0" bIns="0" rtlCol="0"/>
          <a:lstStyle/>
          <a:p/>
        </p:txBody>
      </p:sp>
      <p:sp>
        <p:nvSpPr>
          <p:cNvPr id="20" name="object 20"/>
          <p:cNvSpPr/>
          <p:nvPr/>
        </p:nvSpPr>
        <p:spPr>
          <a:xfrm>
            <a:off x="8049179" y="5068746"/>
            <a:ext cx="207645" cy="213995"/>
          </a:xfrm>
          <a:custGeom>
            <a:rect l="l" t="t" r="r" b="b"/>
            <a:pathLst>
              <a:path w="207645" h="213995">
                <a:moveTo>
                  <a:pt x="207323" y="0"/>
                </a:moveTo>
                <a:lnTo>
                  <a:pt x="0" y="0"/>
                </a:lnTo>
                <a:lnTo>
                  <a:pt x="0" y="213606"/>
                </a:lnTo>
                <a:lnTo>
                  <a:pt x="207323" y="213606"/>
                </a:lnTo>
                <a:lnTo>
                  <a:pt x="207323" y="0"/>
                </a:lnTo>
                <a:close/>
              </a:path>
            </a:pathLst>
          </a:custGeom>
          <a:solidFill>
            <a:srgbClr val="79C2C6"/>
          </a:solidFill>
        </p:spPr>
        <p:txBody>
          <a:bodyPr wrap="square" lIns="0" tIns="0" rIns="0" bIns="0" rtlCol="0"/>
          <a:lstStyle/>
          <a:p/>
        </p:txBody>
      </p:sp>
      <p:sp>
        <p:nvSpPr>
          <p:cNvPr id="21" name="object 21"/>
          <p:cNvSpPr/>
          <p:nvPr/>
        </p:nvSpPr>
        <p:spPr>
          <a:xfrm>
            <a:off x="8766643" y="5008433"/>
            <a:ext cx="207645" cy="274320"/>
          </a:xfrm>
          <a:custGeom>
            <a:rect l="l" t="t" r="r" b="b"/>
            <a:pathLst>
              <a:path w="207645" h="274320">
                <a:moveTo>
                  <a:pt x="207323" y="0"/>
                </a:moveTo>
                <a:lnTo>
                  <a:pt x="0" y="0"/>
                </a:lnTo>
                <a:lnTo>
                  <a:pt x="0" y="273918"/>
                </a:lnTo>
                <a:lnTo>
                  <a:pt x="207323" y="273918"/>
                </a:lnTo>
                <a:lnTo>
                  <a:pt x="207323" y="0"/>
                </a:lnTo>
                <a:close/>
              </a:path>
            </a:pathLst>
          </a:custGeom>
          <a:solidFill>
            <a:srgbClr val="79C2C6"/>
          </a:solidFill>
        </p:spPr>
        <p:txBody>
          <a:bodyPr wrap="square" lIns="0" tIns="0" rIns="0" bIns="0" rtlCol="0"/>
          <a:lstStyle/>
          <a:p/>
        </p:txBody>
      </p:sp>
      <p:sp>
        <p:nvSpPr>
          <p:cNvPr id="22" name="object 22"/>
          <p:cNvSpPr/>
          <p:nvPr/>
        </p:nvSpPr>
        <p:spPr>
          <a:xfrm>
            <a:off x="9484109" y="4982047"/>
            <a:ext cx="208915" cy="300355"/>
          </a:xfrm>
          <a:custGeom>
            <a:rect l="l" t="t" r="r" b="b"/>
            <a:pathLst>
              <a:path w="208915" h="300354">
                <a:moveTo>
                  <a:pt x="208580" y="0"/>
                </a:moveTo>
                <a:lnTo>
                  <a:pt x="0" y="0"/>
                </a:lnTo>
                <a:lnTo>
                  <a:pt x="0" y="300304"/>
                </a:lnTo>
                <a:lnTo>
                  <a:pt x="208580" y="300304"/>
                </a:lnTo>
                <a:lnTo>
                  <a:pt x="208580" y="0"/>
                </a:lnTo>
                <a:close/>
              </a:path>
            </a:pathLst>
          </a:custGeom>
          <a:solidFill>
            <a:srgbClr val="79C2C6"/>
          </a:solidFill>
        </p:spPr>
        <p:txBody>
          <a:bodyPr wrap="square" lIns="0" tIns="0" rIns="0" bIns="0" rtlCol="0"/>
          <a:lstStyle/>
          <a:p/>
        </p:txBody>
      </p:sp>
      <p:sp>
        <p:nvSpPr>
          <p:cNvPr id="23" name="object 23"/>
          <p:cNvSpPr/>
          <p:nvPr/>
        </p:nvSpPr>
        <p:spPr>
          <a:xfrm>
            <a:off x="10202830" y="4916708"/>
            <a:ext cx="207645" cy="365760"/>
          </a:xfrm>
          <a:custGeom>
            <a:rect l="l" t="t" r="r" b="b"/>
            <a:pathLst>
              <a:path w="207645" h="365760">
                <a:moveTo>
                  <a:pt x="207323" y="0"/>
                </a:moveTo>
                <a:lnTo>
                  <a:pt x="0" y="0"/>
                </a:lnTo>
                <a:lnTo>
                  <a:pt x="0" y="365643"/>
                </a:lnTo>
                <a:lnTo>
                  <a:pt x="207323" y="365643"/>
                </a:lnTo>
                <a:lnTo>
                  <a:pt x="207323" y="0"/>
                </a:lnTo>
                <a:close/>
              </a:path>
            </a:pathLst>
          </a:custGeom>
          <a:solidFill>
            <a:srgbClr val="79C2C6"/>
          </a:solidFill>
        </p:spPr>
        <p:txBody>
          <a:bodyPr wrap="square" lIns="0" tIns="0" rIns="0" bIns="0" rtlCol="0"/>
          <a:lstStyle/>
          <a:p/>
        </p:txBody>
      </p:sp>
      <p:sp>
        <p:nvSpPr>
          <p:cNvPr id="24" name="object 24"/>
          <p:cNvSpPr/>
          <p:nvPr/>
        </p:nvSpPr>
        <p:spPr>
          <a:xfrm>
            <a:off x="10920295" y="4463110"/>
            <a:ext cx="207645" cy="819785"/>
          </a:xfrm>
          <a:custGeom>
            <a:rect l="l" t="t" r="r" b="b"/>
            <a:pathLst>
              <a:path w="207645" h="819785">
                <a:moveTo>
                  <a:pt x="207323" y="0"/>
                </a:moveTo>
                <a:lnTo>
                  <a:pt x="0" y="0"/>
                </a:lnTo>
                <a:lnTo>
                  <a:pt x="0" y="819242"/>
                </a:lnTo>
                <a:lnTo>
                  <a:pt x="207323" y="819242"/>
                </a:lnTo>
                <a:lnTo>
                  <a:pt x="207323" y="0"/>
                </a:lnTo>
                <a:close/>
              </a:path>
            </a:pathLst>
          </a:custGeom>
          <a:solidFill>
            <a:srgbClr val="79C2C6"/>
          </a:solidFill>
        </p:spPr>
        <p:txBody>
          <a:bodyPr wrap="square" lIns="0" tIns="0" rIns="0" bIns="0" rtlCol="0"/>
          <a:lstStyle/>
          <a:p/>
        </p:txBody>
      </p:sp>
      <p:sp>
        <p:nvSpPr>
          <p:cNvPr id="25" name="object 25"/>
          <p:cNvSpPr/>
          <p:nvPr/>
        </p:nvSpPr>
        <p:spPr>
          <a:xfrm>
            <a:off x="11637760" y="4412850"/>
            <a:ext cx="207645" cy="869950"/>
          </a:xfrm>
          <a:custGeom>
            <a:rect l="l" t="t" r="r" b="b"/>
            <a:pathLst>
              <a:path w="207645" h="869950">
                <a:moveTo>
                  <a:pt x="207323" y="0"/>
                </a:moveTo>
                <a:lnTo>
                  <a:pt x="0" y="0"/>
                </a:lnTo>
                <a:lnTo>
                  <a:pt x="0" y="869502"/>
                </a:lnTo>
                <a:lnTo>
                  <a:pt x="207323" y="869502"/>
                </a:lnTo>
                <a:lnTo>
                  <a:pt x="207323" y="0"/>
                </a:lnTo>
                <a:close/>
              </a:path>
            </a:pathLst>
          </a:custGeom>
          <a:solidFill>
            <a:srgbClr val="79C2C6"/>
          </a:solidFill>
        </p:spPr>
        <p:txBody>
          <a:bodyPr wrap="square" lIns="0" tIns="0" rIns="0" bIns="0" rtlCol="0"/>
          <a:lstStyle/>
          <a:p/>
        </p:txBody>
      </p:sp>
      <p:sp>
        <p:nvSpPr>
          <p:cNvPr id="26" name="object 26"/>
          <p:cNvSpPr/>
          <p:nvPr/>
        </p:nvSpPr>
        <p:spPr>
          <a:xfrm>
            <a:off x="12355225" y="4376411"/>
            <a:ext cx="208915" cy="906144"/>
          </a:xfrm>
          <a:custGeom>
            <a:rect l="l" t="t" r="r" b="b"/>
            <a:pathLst>
              <a:path w="208915" h="906144">
                <a:moveTo>
                  <a:pt x="208580" y="0"/>
                </a:moveTo>
                <a:lnTo>
                  <a:pt x="0" y="0"/>
                </a:lnTo>
                <a:lnTo>
                  <a:pt x="0" y="905941"/>
                </a:lnTo>
                <a:lnTo>
                  <a:pt x="208580" y="905941"/>
                </a:lnTo>
                <a:lnTo>
                  <a:pt x="208580" y="0"/>
                </a:lnTo>
                <a:close/>
              </a:path>
            </a:pathLst>
          </a:custGeom>
          <a:solidFill>
            <a:srgbClr val="79C2C6"/>
          </a:solidFill>
        </p:spPr>
        <p:txBody>
          <a:bodyPr wrap="square" lIns="0" tIns="0" rIns="0" bIns="0" rtlCol="0"/>
          <a:lstStyle/>
          <a:p/>
        </p:txBody>
      </p:sp>
      <p:sp>
        <p:nvSpPr>
          <p:cNvPr id="27" name="object 27"/>
          <p:cNvSpPr/>
          <p:nvPr/>
        </p:nvSpPr>
        <p:spPr>
          <a:xfrm>
            <a:off x="13073948" y="4048463"/>
            <a:ext cx="207645" cy="1234440"/>
          </a:xfrm>
          <a:custGeom>
            <a:rect l="l" t="t" r="r" b="b"/>
            <a:pathLst>
              <a:path w="207644" h="1234439">
                <a:moveTo>
                  <a:pt x="207323" y="0"/>
                </a:moveTo>
                <a:lnTo>
                  <a:pt x="0" y="0"/>
                </a:lnTo>
                <a:lnTo>
                  <a:pt x="0" y="1233889"/>
                </a:lnTo>
                <a:lnTo>
                  <a:pt x="207323" y="1233889"/>
                </a:lnTo>
                <a:lnTo>
                  <a:pt x="207323" y="0"/>
                </a:lnTo>
                <a:close/>
              </a:path>
            </a:pathLst>
          </a:custGeom>
          <a:solidFill>
            <a:srgbClr val="79C2C6"/>
          </a:solidFill>
        </p:spPr>
        <p:txBody>
          <a:bodyPr wrap="square" lIns="0" tIns="0" rIns="0" bIns="0" rtlCol="0"/>
          <a:lstStyle/>
          <a:p/>
        </p:txBody>
      </p:sp>
      <p:sp>
        <p:nvSpPr>
          <p:cNvPr id="28" name="object 28"/>
          <p:cNvSpPr/>
          <p:nvPr/>
        </p:nvSpPr>
        <p:spPr>
          <a:xfrm>
            <a:off x="18097460" y="4596300"/>
            <a:ext cx="208915" cy="686435"/>
          </a:xfrm>
          <a:custGeom>
            <a:rect l="l" t="t" r="r" b="b"/>
            <a:pathLst>
              <a:path w="208915" h="686435">
                <a:moveTo>
                  <a:pt x="208580" y="0"/>
                </a:moveTo>
                <a:lnTo>
                  <a:pt x="0" y="0"/>
                </a:lnTo>
                <a:lnTo>
                  <a:pt x="0" y="686052"/>
                </a:lnTo>
                <a:lnTo>
                  <a:pt x="208580" y="686052"/>
                </a:lnTo>
                <a:lnTo>
                  <a:pt x="208580" y="0"/>
                </a:lnTo>
                <a:close/>
              </a:path>
            </a:pathLst>
          </a:custGeom>
          <a:solidFill>
            <a:srgbClr val="79C2C6"/>
          </a:solidFill>
        </p:spPr>
        <p:txBody>
          <a:bodyPr wrap="square" lIns="0" tIns="0" rIns="0" bIns="0" rtlCol="0"/>
          <a:lstStyle/>
          <a:p/>
        </p:txBody>
      </p:sp>
      <p:sp>
        <p:nvSpPr>
          <p:cNvPr id="29" name="object 29"/>
          <p:cNvSpPr/>
          <p:nvPr/>
        </p:nvSpPr>
        <p:spPr>
          <a:xfrm>
            <a:off x="7076643" y="5282352"/>
            <a:ext cx="11484610" cy="0"/>
          </a:xfrm>
          <a:custGeom>
            <a:rect l="l" t="t" r="r" b="b"/>
            <a:pathLst>
              <a:path w="11484610">
                <a:moveTo>
                  <a:pt x="0" y="0"/>
                </a:moveTo>
                <a:lnTo>
                  <a:pt x="11484467" y="0"/>
                </a:lnTo>
              </a:path>
            </a:pathLst>
          </a:custGeom>
          <a:ln w="7853">
            <a:solidFill>
              <a:srgbClr val="D9D9D9"/>
            </a:solidFill>
          </a:ln>
        </p:spPr>
        <p:txBody>
          <a:bodyPr wrap="square" lIns="0" tIns="0" rIns="0" bIns="0" rtlCol="0"/>
          <a:lstStyle/>
          <a:p/>
        </p:txBody>
      </p:sp>
      <p:sp>
        <p:nvSpPr>
          <p:cNvPr id="30" name="object 30"/>
          <p:cNvSpPr txBox="1"/>
          <p:nvPr/>
        </p:nvSpPr>
        <p:spPr>
          <a:xfrm>
            <a:off x="582883" y="10074029"/>
            <a:ext cx="16826864" cy="1010919"/>
          </a:xfrm>
          <a:prstGeom prst="rect">
            <a:avLst/>
          </a:prstGeom>
        </p:spPr>
        <p:txBody>
          <a:bodyPr vert="horz" wrap="square" lIns="0" tIns="17145" rIns="0" bIns="0" rtlCol="0">
            <a:spAutoFit/>
          </a:bodyPr>
          <a:lstStyle/>
          <a:p>
            <a:pPr marL="12700">
              <a:lnSpc>
                <a:spcPct val="100000"/>
              </a:lnSpc>
              <a:spcBef>
                <a:spcPts val="135"/>
              </a:spcBef>
            </a:pPr>
            <a:r>
              <a:rPr sz="1450" spc="15">
                <a:solidFill>
                  <a:srgbClr val="5E5E5E"/>
                </a:solidFill>
                <a:latin typeface="微软雅黑"/>
                <a:cs typeface="微软雅黑"/>
              </a:rPr>
              <a:t>*2023</a:t>
            </a:r>
            <a:r>
              <a:rPr sz="1450" spc="35">
                <a:solidFill>
                  <a:srgbClr val="5E5E5E"/>
                </a:solidFill>
                <a:latin typeface="微软雅黑"/>
                <a:cs typeface="微软雅黑"/>
              </a:rPr>
              <a:t> </a:t>
            </a:r>
            <a:r>
              <a:rPr sz="1450" spc="30">
                <a:solidFill>
                  <a:srgbClr val="5E5E5E"/>
                </a:solidFill>
                <a:latin typeface="微软雅黑"/>
                <a:cs typeface="微软雅黑"/>
              </a:rPr>
              <a:t>年降幅按医保局披露的支付标准计算（纳入条件为协议到期</a:t>
            </a:r>
            <a:r>
              <a:rPr sz="1450" spc="25">
                <a:solidFill>
                  <a:srgbClr val="5E5E5E"/>
                </a:solidFill>
                <a:latin typeface="微软雅黑"/>
                <a:cs typeface="微软雅黑"/>
              </a:rPr>
              <a:t>&amp;</a:t>
            </a:r>
            <a:r>
              <a:rPr sz="1450" spc="30">
                <a:solidFill>
                  <a:srgbClr val="5E5E5E"/>
                </a:solidFill>
                <a:latin typeface="微软雅黑"/>
                <a:cs typeface="微软雅黑"/>
              </a:rPr>
              <a:t>目录内新增适应症品种共包括</a:t>
            </a:r>
            <a:r>
              <a:rPr sz="1450" spc="40">
                <a:solidFill>
                  <a:srgbClr val="5E5E5E"/>
                </a:solidFill>
                <a:latin typeface="微软雅黑"/>
                <a:cs typeface="微软雅黑"/>
              </a:rPr>
              <a:t> </a:t>
            </a:r>
            <a:r>
              <a:rPr sz="1450" spc="15">
                <a:solidFill>
                  <a:srgbClr val="5E5E5E"/>
                </a:solidFill>
                <a:latin typeface="微软雅黑"/>
                <a:cs typeface="微软雅黑"/>
              </a:rPr>
              <a:t>22</a:t>
            </a:r>
            <a:r>
              <a:rPr sz="1450" spc="30">
                <a:solidFill>
                  <a:srgbClr val="5E5E5E"/>
                </a:solidFill>
                <a:latin typeface="微软雅黑"/>
                <a:cs typeface="微软雅黑"/>
              </a:rPr>
              <a:t> 个披露支付标准的产品），根据官方数据</a:t>
            </a:r>
            <a:r>
              <a:rPr sz="1450" spc="50">
                <a:solidFill>
                  <a:srgbClr val="5E5E5E"/>
                </a:solidFill>
                <a:latin typeface="微软雅黑"/>
                <a:cs typeface="微软雅黑"/>
              </a:rPr>
              <a:t> </a:t>
            </a:r>
            <a:r>
              <a:rPr sz="1450" spc="15">
                <a:solidFill>
                  <a:srgbClr val="5E5E5E"/>
                </a:solidFill>
                <a:latin typeface="微软雅黑"/>
                <a:cs typeface="微软雅黑"/>
              </a:rPr>
              <a:t>100</a:t>
            </a:r>
            <a:r>
              <a:rPr sz="1450" spc="25">
                <a:solidFill>
                  <a:srgbClr val="5E5E5E"/>
                </a:solidFill>
                <a:latin typeface="微软雅黑"/>
                <a:cs typeface="微软雅黑"/>
              </a:rPr>
              <a:t> </a:t>
            </a:r>
            <a:r>
              <a:rPr sz="1450" spc="30">
                <a:solidFill>
                  <a:srgbClr val="5E5E5E"/>
                </a:solidFill>
                <a:latin typeface="微软雅黑"/>
                <a:cs typeface="微软雅黑"/>
              </a:rPr>
              <a:t>个续约药品中</a:t>
            </a:r>
            <a:r>
              <a:rPr sz="1450" spc="20">
                <a:solidFill>
                  <a:srgbClr val="5E5E5E"/>
                </a:solidFill>
                <a:latin typeface="微软雅黑"/>
                <a:cs typeface="微软雅黑"/>
              </a:rPr>
              <a:t>，31</a:t>
            </a:r>
            <a:r>
              <a:rPr sz="1450" spc="40">
                <a:solidFill>
                  <a:srgbClr val="5E5E5E"/>
                </a:solidFill>
                <a:latin typeface="微软雅黑"/>
                <a:cs typeface="微软雅黑"/>
              </a:rPr>
              <a:t> </a:t>
            </a:r>
            <a:r>
              <a:rPr sz="1450" spc="30">
                <a:solidFill>
                  <a:srgbClr val="5E5E5E"/>
                </a:solidFill>
                <a:latin typeface="微软雅黑"/>
                <a:cs typeface="微软雅黑"/>
              </a:rPr>
              <a:t>个品种需要降价，平均降幅为</a:t>
            </a:r>
            <a:r>
              <a:rPr sz="1450" spc="50">
                <a:solidFill>
                  <a:srgbClr val="5E5E5E"/>
                </a:solidFill>
                <a:latin typeface="微软雅黑"/>
                <a:cs typeface="微软雅黑"/>
              </a:rPr>
              <a:t> </a:t>
            </a:r>
            <a:r>
              <a:rPr sz="1450" spc="10">
                <a:solidFill>
                  <a:srgbClr val="5E5E5E"/>
                </a:solidFill>
                <a:latin typeface="微软雅黑"/>
                <a:cs typeface="微软雅黑"/>
              </a:rPr>
              <a:t>6.7%</a:t>
            </a:r>
            <a:endParaRPr sz="1450">
              <a:latin typeface="微软雅黑"/>
              <a:cs typeface="微软雅黑"/>
            </a:endParaRPr>
          </a:p>
          <a:p>
            <a:pPr marL="12700" marR="1014094">
              <a:lnSpc>
                <a:spcPct val="102299"/>
              </a:lnSpc>
            </a:pPr>
            <a:r>
              <a:rPr sz="1450" spc="30">
                <a:solidFill>
                  <a:srgbClr val="5E5E5E"/>
                </a:solidFill>
                <a:latin typeface="微软雅黑"/>
                <a:cs typeface="微软雅黑"/>
              </a:rPr>
              <a:t>注</a:t>
            </a:r>
            <a:r>
              <a:rPr sz="1450" spc="15">
                <a:solidFill>
                  <a:srgbClr val="5E5E5E"/>
                </a:solidFill>
                <a:latin typeface="微软雅黑"/>
                <a:cs typeface="微软雅黑"/>
              </a:rPr>
              <a:t>：1.</a:t>
            </a:r>
            <a:r>
              <a:rPr sz="1450" spc="30">
                <a:solidFill>
                  <a:srgbClr val="5E5E5E"/>
                </a:solidFill>
                <a:latin typeface="微软雅黑"/>
                <a:cs typeface="微软雅黑"/>
              </a:rPr>
              <a:t>所有续约产品包含了协议到期申请续约以及协议未到期重新谈判的品种，不包含常规目录品种</a:t>
            </a:r>
            <a:r>
              <a:rPr sz="1450" spc="15">
                <a:solidFill>
                  <a:srgbClr val="5E5E5E"/>
                </a:solidFill>
                <a:latin typeface="微软雅黑"/>
                <a:cs typeface="微软雅黑"/>
              </a:rPr>
              <a:t>；2.</a:t>
            </a:r>
            <a:r>
              <a:rPr sz="1450" spc="30">
                <a:solidFill>
                  <a:srgbClr val="5E5E5E"/>
                </a:solidFill>
                <a:latin typeface="微软雅黑"/>
                <a:cs typeface="微软雅黑"/>
              </a:rPr>
              <a:t>变更适应症包含了新增适应症和调整支付范围的品种；</a:t>
            </a:r>
            <a:r>
              <a:rPr sz="1450" spc="240">
                <a:solidFill>
                  <a:srgbClr val="5E5E5E"/>
                </a:solidFill>
                <a:latin typeface="微软雅黑"/>
                <a:cs typeface="微软雅黑"/>
              </a:rPr>
              <a:t> </a:t>
            </a:r>
            <a:r>
              <a:rPr sz="1450" spc="10">
                <a:solidFill>
                  <a:srgbClr val="5E5E5E"/>
                </a:solidFill>
                <a:latin typeface="微软雅黑"/>
                <a:cs typeface="微软雅黑"/>
              </a:rPr>
              <a:t>3.</a:t>
            </a:r>
            <a:r>
              <a:rPr sz="1450" spc="30">
                <a:solidFill>
                  <a:srgbClr val="5E5E5E"/>
                </a:solidFill>
                <a:latin typeface="微软雅黑"/>
                <a:cs typeface="微软雅黑"/>
              </a:rPr>
              <a:t>只统计有降幅品种的平均降幅 以医保最终结果为准，申请变更适应症失败的计入“仅续约”产品中，不包括常规目录品种再谈判情况；图中降幅为</a:t>
            </a:r>
            <a:r>
              <a:rPr sz="1450" spc="20">
                <a:solidFill>
                  <a:srgbClr val="5E5E5E"/>
                </a:solidFill>
                <a:latin typeface="微软雅黑"/>
                <a:cs typeface="微软雅黑"/>
              </a:rPr>
              <a:t> </a:t>
            </a:r>
            <a:r>
              <a:rPr sz="1450" spc="10">
                <a:solidFill>
                  <a:srgbClr val="5E5E5E"/>
                </a:solidFill>
                <a:latin typeface="微软雅黑"/>
                <a:cs typeface="微软雅黑"/>
              </a:rPr>
              <a:t>Insight</a:t>
            </a:r>
            <a:r>
              <a:rPr sz="1450" spc="30">
                <a:solidFill>
                  <a:srgbClr val="5E5E5E"/>
                </a:solidFill>
                <a:latin typeface="微软雅黑"/>
                <a:cs typeface="微软雅黑"/>
              </a:rPr>
              <a:t> 数据库根据医保谈判前后省份中标数据计算所得</a:t>
            </a:r>
            <a:endParaRPr sz="1450">
              <a:latin typeface="微软雅黑"/>
              <a:cs typeface="微软雅黑"/>
            </a:endParaRPr>
          </a:p>
          <a:p>
            <a:pPr marL="12700">
              <a:lnSpc>
                <a:spcPct val="100000"/>
              </a:lnSpc>
              <a:spcBef>
                <a:spcPts val="670"/>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Insight</a:t>
            </a:r>
            <a:r>
              <a:rPr sz="1450" spc="25">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31" name="object 31"/>
          <p:cNvSpPr txBox="1">
            <a:spLocks noGrp="1"/>
          </p:cNvSpPr>
          <p:nvPr>
            <p:ph type="title"/>
          </p:nvPr>
        </p:nvSpPr>
        <p:spPr>
          <a:xfrm>
            <a:off x="865346" y="60387"/>
            <a:ext cx="13433425" cy="1736089"/>
          </a:xfrm>
          <a:prstGeom prst="rect">
            <a:avLst/>
          </a:prstGeom>
        </p:spPr>
        <p:txBody>
          <a:bodyPr vert="horz" wrap="square" lIns="0" tIns="8255" rIns="0" bIns="0" rtlCol="0">
            <a:spAutoFit/>
          </a:bodyPr>
          <a:lstStyle/>
          <a:p>
            <a:pPr marL="12700" marR="5080">
              <a:lnSpc>
                <a:spcPct val="100899"/>
              </a:lnSpc>
              <a:spcBef>
                <a:spcPts val="65"/>
              </a:spcBef>
            </a:pPr>
            <a:r>
              <a:rPr sz="3950" spc="5">
                <a:solidFill>
                  <a:srgbClr val="000000"/>
                </a:solidFill>
              </a:rPr>
              <a:t>近</a:t>
            </a:r>
            <a:r>
              <a:rPr sz="3600" spc="30">
                <a:solidFill>
                  <a:srgbClr val="000000"/>
                </a:solidFill>
              </a:rPr>
              <a:t>三年所有续约产品中，调入常</a:t>
            </a:r>
            <a:r>
              <a:rPr sz="3600" spc="10">
                <a:solidFill>
                  <a:srgbClr val="000000"/>
                </a:solidFill>
              </a:rPr>
              <a:t>规</a:t>
            </a:r>
            <a:r>
              <a:rPr sz="3600" spc="30">
                <a:solidFill>
                  <a:srgbClr val="000000"/>
                </a:solidFill>
              </a:rPr>
              <a:t>目录的品种</a:t>
            </a:r>
            <a:r>
              <a:rPr sz="3600" spc="10">
                <a:solidFill>
                  <a:srgbClr val="000000"/>
                </a:solidFill>
              </a:rPr>
              <a:t>占</a:t>
            </a:r>
            <a:r>
              <a:rPr sz="3600" spc="30">
                <a:solidFill>
                  <a:srgbClr val="000000"/>
                </a:solidFill>
              </a:rPr>
              <a:t>比逐步变大</a:t>
            </a:r>
            <a:r>
              <a:rPr sz="3600" spc="10">
                <a:solidFill>
                  <a:srgbClr val="000000"/>
                </a:solidFill>
              </a:rPr>
              <a:t>；</a:t>
            </a:r>
            <a:r>
              <a:rPr sz="3600" spc="20">
                <a:solidFill>
                  <a:srgbClr val="000000"/>
                </a:solidFill>
              </a:rPr>
              <a:t>品种 </a:t>
            </a:r>
            <a:r>
              <a:rPr sz="3600" spc="30">
                <a:solidFill>
                  <a:srgbClr val="000000"/>
                </a:solidFill>
              </a:rPr>
              <a:t>续约不降价的比例维持着</a:t>
            </a:r>
            <a:r>
              <a:rPr sz="3600" spc="-30">
                <a:solidFill>
                  <a:srgbClr val="000000"/>
                </a:solidFill>
              </a:rPr>
              <a:t> </a:t>
            </a:r>
            <a:r>
              <a:rPr sz="3600" spc="20">
                <a:solidFill>
                  <a:srgbClr val="000000"/>
                </a:solidFill>
              </a:rPr>
              <a:t>70%</a:t>
            </a:r>
            <a:r>
              <a:rPr sz="3600" spc="-45">
                <a:solidFill>
                  <a:srgbClr val="000000"/>
                </a:solidFill>
              </a:rPr>
              <a:t> </a:t>
            </a:r>
            <a:r>
              <a:rPr sz="3600" spc="30">
                <a:solidFill>
                  <a:srgbClr val="000000"/>
                </a:solidFill>
              </a:rPr>
              <a:t>左右，变更适应症的降幅与未</a:t>
            </a:r>
            <a:r>
              <a:rPr sz="3600" spc="10">
                <a:solidFill>
                  <a:srgbClr val="000000"/>
                </a:solidFill>
              </a:rPr>
              <a:t>变</a:t>
            </a:r>
            <a:r>
              <a:rPr sz="3600" spc="30">
                <a:solidFill>
                  <a:srgbClr val="000000"/>
                </a:solidFill>
              </a:rPr>
              <a:t>更</a:t>
            </a:r>
            <a:endParaRPr sz="3600"/>
          </a:p>
          <a:p>
            <a:pPr marL="12700">
              <a:lnSpc>
                <a:spcPct val="100000"/>
              </a:lnSpc>
              <a:spcBef>
                <a:spcPts val="30"/>
              </a:spcBef>
            </a:pPr>
            <a:r>
              <a:rPr sz="3600" spc="25">
                <a:solidFill>
                  <a:srgbClr val="000000"/>
                </a:solidFill>
              </a:rPr>
              <a:t>差异不大，给企业更合理的预</a:t>
            </a:r>
            <a:r>
              <a:rPr sz="3600" spc="30">
                <a:solidFill>
                  <a:srgbClr val="000000"/>
                </a:solidFill>
              </a:rPr>
              <a:t>期</a:t>
            </a:r>
            <a:r>
              <a:rPr sz="3600" spc="-20">
                <a:solidFill>
                  <a:srgbClr val="000000"/>
                </a:solidFill>
              </a:rPr>
              <a:t> </a:t>
            </a:r>
            <a:r>
              <a:rPr sz="3600" spc="10">
                <a:solidFill>
                  <a:srgbClr val="000000"/>
                </a:solidFill>
              </a:rPr>
              <a:t>-1</a:t>
            </a:r>
            <a:endParaRPr sz="3600"/>
          </a:p>
        </p:txBody>
      </p:sp>
      <p:sp>
        <p:nvSpPr>
          <p:cNvPr id="32" name="object 32"/>
          <p:cNvSpPr/>
          <p:nvPr/>
        </p:nvSpPr>
        <p:spPr>
          <a:xfrm>
            <a:off x="7174650" y="4650329"/>
            <a:ext cx="6301105" cy="0"/>
          </a:xfrm>
          <a:custGeom>
            <a:rect l="l" t="t" r="r" b="b"/>
            <a:pathLst>
              <a:path w="6301105">
                <a:moveTo>
                  <a:pt x="0" y="0"/>
                </a:moveTo>
                <a:lnTo>
                  <a:pt x="6300855" y="0"/>
                </a:lnTo>
              </a:path>
            </a:pathLst>
          </a:custGeom>
          <a:ln w="5235">
            <a:solidFill>
              <a:srgbClr val="385622"/>
            </a:solidFill>
            <a:prstDash val="sysDash"/>
          </a:ln>
        </p:spPr>
        <p:txBody>
          <a:bodyPr wrap="square" lIns="0" tIns="0" rIns="0" bIns="0" rtlCol="0"/>
          <a:lstStyle/>
          <a:p/>
        </p:txBody>
      </p:sp>
      <p:graphicFrame>
        <p:nvGraphicFramePr>
          <p:cNvPr id="33" name="object 33"/>
          <p:cNvGraphicFramePr>
            <a:graphicFrameLocks noGrp="1"/>
          </p:cNvGraphicFramePr>
          <p:nvPr/>
        </p:nvGraphicFramePr>
        <p:xfrm>
          <a:off x="986357" y="2045382"/>
          <a:ext cx="18370550" cy="3718560"/>
        </p:xfrm>
        <a:graphic>
          <a:graphicData uri="http://schemas.openxmlformats.org/drawingml/2006/table">
            <a:tbl>
              <a:tblPr firstRow="1" bandRow="1">
                <a:tableStyleId>{2D5ABB26-0587-4C30-8999-92F81FD0307C}</a:tableStyleId>
              </a:tblPr>
              <a:tblGrid>
                <a:gridCol w="1668780"/>
                <a:gridCol w="1109980"/>
                <a:gridCol w="1631314"/>
                <a:gridCol w="1229995"/>
                <a:gridCol w="796924"/>
                <a:gridCol w="621664"/>
                <a:gridCol w="4994909"/>
                <a:gridCol w="1089025"/>
                <a:gridCol w="5227954"/>
              </a:tblGrid>
              <a:tr h="501555">
                <a:tc gridSpan="4">
                  <a:txBody>
                    <a:bodyPr vert="horz" wrap="square"/>
                    <a:lstStyle/>
                    <a:p>
                      <a:pPr>
                        <a:lnSpc>
                          <a:spcPct val="100000"/>
                        </a:lnSpc>
                      </a:pPr>
                      <a:endParaRPr sz="1800">
                        <a:latin typeface="Times New Roman"/>
                        <a:cs typeface="Times New Roman"/>
                      </a:endParaRPr>
                    </a:p>
                  </a:txBody>
                  <a:tcPr marL="0" marR="0" marT="0" marB="0">
                    <a:solidFill>
                      <a:srgbClr val="38562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a:txBody>
                    <a:bodyPr vert="horz" wrap="square"/>
                    <a:lstStyle/>
                    <a:p>
                      <a:pPr algn="r">
                        <a:lnSpc>
                          <a:spcPct val="100000"/>
                        </a:lnSpc>
                        <a:spcBef>
                          <a:spcPts val="520"/>
                        </a:spcBef>
                      </a:pPr>
                      <a:r>
                        <a:rPr sz="2300" b="1">
                          <a:solidFill>
                            <a:srgbClr val="FFFFFF"/>
                          </a:solidFill>
                          <a:latin typeface="微软雅黑"/>
                          <a:cs typeface="微软雅黑"/>
                        </a:rPr>
                        <a:t>20</a:t>
                      </a:r>
                      <a:endParaRPr sz="2300">
                        <a:latin typeface="微软雅黑"/>
                        <a:cs typeface="微软雅黑"/>
                      </a:endParaRPr>
                    </a:p>
                  </a:txBody>
                  <a:tcPr marL="0" marR="0" marT="66040" marB="0">
                    <a:solidFill>
                      <a:srgbClr val="385622"/>
                    </a:solidFill>
                  </a:tcPr>
                </a:tc>
                <a:tc>
                  <a:txBody>
                    <a:bodyPr vert="horz" wrap="square"/>
                    <a:lstStyle/>
                    <a:p>
                      <a:pPr marL="215900">
                        <a:lnSpc>
                          <a:spcPct val="100000"/>
                        </a:lnSpc>
                        <a:spcBef>
                          <a:spcPts val="520"/>
                        </a:spcBef>
                      </a:pPr>
                      <a:r>
                        <a:rPr sz="2300" b="1">
                          <a:solidFill>
                            <a:srgbClr val="FFFFFF"/>
                          </a:solidFill>
                          <a:latin typeface="微软雅黑"/>
                          <a:cs typeface="微软雅黑"/>
                        </a:rPr>
                        <a:t>23</a:t>
                      </a:r>
                      <a:endParaRPr sz="2300">
                        <a:latin typeface="微软雅黑"/>
                        <a:cs typeface="微软雅黑"/>
                      </a:endParaRPr>
                    </a:p>
                  </a:txBody>
                  <a:tcPr marL="0" marR="0" marT="66040" marB="0">
                    <a:solidFill>
                      <a:srgbClr val="385622"/>
                    </a:solidFill>
                  </a:tcPr>
                </a:tc>
                <a:tc gridSpan="3">
                  <a:txBody>
                    <a:bodyPr vert="horz" wrap="square"/>
                    <a:lstStyle/>
                    <a:p>
                      <a:pPr marL="43180">
                        <a:lnSpc>
                          <a:spcPct val="100000"/>
                        </a:lnSpc>
                        <a:spcBef>
                          <a:spcPts val="520"/>
                        </a:spcBef>
                      </a:pPr>
                      <a:r>
                        <a:rPr sz="2300" b="1" spc="5">
                          <a:solidFill>
                            <a:srgbClr val="FFFFFF"/>
                          </a:solidFill>
                          <a:latin typeface="微软雅黑"/>
                          <a:cs typeface="微软雅黑"/>
                        </a:rPr>
                        <a:t>年</a:t>
                      </a:r>
                      <a:r>
                        <a:rPr sz="2300" b="1">
                          <a:solidFill>
                            <a:srgbClr val="FFFFFF"/>
                          </a:solidFill>
                          <a:latin typeface="微软雅黑"/>
                          <a:cs typeface="微软雅黑"/>
                        </a:rPr>
                        <a:t> 13 </a:t>
                      </a:r>
                      <a:r>
                        <a:rPr sz="2300" b="1" spc="5">
                          <a:solidFill>
                            <a:srgbClr val="FFFFFF"/>
                          </a:solidFill>
                          <a:latin typeface="微软雅黑"/>
                          <a:cs typeface="微软雅黑"/>
                        </a:rPr>
                        <a:t>个仅续约品种未降价，占比</a:t>
                      </a:r>
                      <a:r>
                        <a:rPr sz="2300" b="1" spc="45">
                          <a:solidFill>
                            <a:srgbClr val="FFFFFF"/>
                          </a:solidFill>
                          <a:latin typeface="微软雅黑"/>
                          <a:cs typeface="微软雅黑"/>
                        </a:rPr>
                        <a:t> </a:t>
                      </a:r>
                      <a:r>
                        <a:rPr sz="2300" b="1">
                          <a:solidFill>
                            <a:srgbClr val="FFFFFF"/>
                          </a:solidFill>
                          <a:latin typeface="微软雅黑"/>
                          <a:cs typeface="微软雅黑"/>
                        </a:rPr>
                        <a:t>59%*</a:t>
                      </a:r>
                      <a:endParaRPr sz="2300">
                        <a:latin typeface="微软雅黑"/>
                        <a:cs typeface="微软雅黑"/>
                      </a:endParaRPr>
                    </a:p>
                  </a:txBody>
                  <a:tcPr marL="0" marR="0" marT="66040" marB="0">
                    <a:solidFill>
                      <a:srgbClr val="385622"/>
                    </a:solidFill>
                  </a:tcPr>
                </a:tc>
                <a:tc hMerge="1">
                  <a:txBody>
                    <a:bodyPr vert="horz" wrap="square"/>
                    <a:lstStyle/>
                    <a:p/>
                  </a:txBody>
                  <a:tcPr marL="0" marR="0" marT="0" marB="0"/>
                </a:tc>
                <a:tc hMerge="1">
                  <a:txBody>
                    <a:bodyPr vert="horz" wrap="square"/>
                    <a:lstStyle/>
                    <a:p/>
                  </a:txBody>
                  <a:tcPr marL="0" marR="0" marT="0" marB="0"/>
                </a:tc>
              </a:tr>
              <a:tr h="577392">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rowSpan="5">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marR="167640" algn="ctr">
                        <a:lnSpc>
                          <a:spcPts val="1980"/>
                        </a:lnSpc>
                        <a:spcBef>
                          <a:spcPts val="1825"/>
                        </a:spcBef>
                      </a:pPr>
                      <a:r>
                        <a:rPr sz="1650">
                          <a:solidFill>
                            <a:srgbClr val="FFFFFF"/>
                          </a:solidFill>
                          <a:latin typeface="微软雅黑"/>
                          <a:cs typeface="微软雅黑"/>
                        </a:rPr>
                        <a:t>30,</a:t>
                      </a:r>
                      <a:endParaRPr sz="1650">
                        <a:latin typeface="微软雅黑"/>
                        <a:cs typeface="微软雅黑"/>
                      </a:endParaRPr>
                    </a:p>
                    <a:p>
                      <a:pPr marR="167640" algn="ctr">
                        <a:lnSpc>
                          <a:spcPct val="100000"/>
                        </a:lnSpc>
                      </a:pPr>
                      <a:r>
                        <a:rPr sz="1650">
                          <a:solidFill>
                            <a:srgbClr val="FFFFFF"/>
                          </a:solidFill>
                          <a:latin typeface="微软雅黑"/>
                          <a:cs typeface="微软雅黑"/>
                        </a:rPr>
                        <a:t>20%</a:t>
                      </a:r>
                      <a:endParaRPr sz="1650">
                        <a:latin typeface="微软雅黑"/>
                        <a:cs typeface="微软雅黑"/>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marL="296545">
                        <a:lnSpc>
                          <a:spcPct val="100000"/>
                        </a:lnSpc>
                        <a:spcBef>
                          <a:spcPts val="1520"/>
                        </a:spcBef>
                      </a:pPr>
                      <a:r>
                        <a:rPr sz="1650">
                          <a:latin typeface="微软雅黑"/>
                          <a:cs typeface="微软雅黑"/>
                        </a:rPr>
                        <a:t>变更适应症</a:t>
                      </a:r>
                      <a:r>
                        <a:rPr sz="1650" spc="-7" baseline="25252">
                          <a:latin typeface="微软雅黑"/>
                          <a:cs typeface="微软雅黑"/>
                        </a:rPr>
                        <a:t>2</a:t>
                      </a:r>
                      <a:endParaRPr sz="1650" baseline="25252">
                        <a:latin typeface="微软雅黑"/>
                        <a:cs typeface="微软雅黑"/>
                      </a:endParaRPr>
                    </a:p>
                  </a:txBody>
                  <a:tcPr marL="0" marR="0" marT="0" marB="0"/>
                </a:tc>
                <a:tc rowSpan="5">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marL="337820">
                        <a:lnSpc>
                          <a:spcPts val="1980"/>
                        </a:lnSpc>
                        <a:spcBef>
                          <a:spcPts val="1615"/>
                        </a:spcBef>
                      </a:pPr>
                      <a:r>
                        <a:rPr sz="1650">
                          <a:latin typeface="微软雅黑"/>
                          <a:cs typeface="微软雅黑"/>
                        </a:rPr>
                        <a:t>40,</a:t>
                      </a:r>
                      <a:endParaRPr sz="1650">
                        <a:latin typeface="微软雅黑"/>
                        <a:cs typeface="微软雅黑"/>
                      </a:endParaRPr>
                    </a:p>
                    <a:p>
                      <a:pPr marL="269240">
                        <a:lnSpc>
                          <a:spcPct val="100000"/>
                        </a:lnSpc>
                      </a:pPr>
                      <a:r>
                        <a:rPr sz="1650" spc="-5">
                          <a:latin typeface="微软雅黑"/>
                          <a:cs typeface="微软雅黑"/>
                        </a:rPr>
                        <a:t>27%</a:t>
                      </a:r>
                      <a:endParaRPr sz="1650">
                        <a:latin typeface="微软雅黑"/>
                        <a:cs typeface="微软雅黑"/>
                      </a:endParaRPr>
                    </a:p>
                    <a:p>
                      <a:pPr marL="202565">
                        <a:lnSpc>
                          <a:spcPct val="100000"/>
                        </a:lnSpc>
                        <a:spcBef>
                          <a:spcPts val="1870"/>
                        </a:spcBef>
                      </a:pPr>
                      <a:r>
                        <a:rPr sz="1650" spc="-5">
                          <a:latin typeface="微软雅黑"/>
                          <a:cs typeface="微软雅黑"/>
                        </a:rPr>
                        <a:t>调入常规</a:t>
                      </a:r>
                      <a:endParaRPr sz="1650">
                        <a:latin typeface="微软雅黑"/>
                        <a:cs typeface="微软雅黑"/>
                      </a:endParaRPr>
                    </a:p>
                  </a:txBody>
                  <a:tcPr marL="0" marR="0" marT="0" marB="0">
                    <a:lnR w="3175">
                      <a:solidFill>
                        <a:srgbClr val="385622"/>
                      </a:solidFill>
                      <a:prstDash val="solid"/>
                    </a:lnR>
                  </a:tcPr>
                </a:tc>
                <a:tc>
                  <a:txBody>
                    <a:bodyPr vert="horz" wrap="square"/>
                    <a:lstStyle/>
                    <a:p>
                      <a:pPr marR="213360">
                        <a:lnSpc>
                          <a:spcPct val="100000"/>
                        </a:lnSpc>
                      </a:pPr>
                      <a:endParaRPr sz="1800">
                        <a:latin typeface="Times New Roman"/>
                        <a:cs typeface="Times New Roman"/>
                      </a:endParaRPr>
                    </a:p>
                  </a:txBody>
                  <a:tcPr marL="0" marR="0" marT="0" marB="0">
                    <a:lnL w="3175">
                      <a:solidFill>
                        <a:srgbClr val="385622"/>
                      </a:solidFill>
                      <a:prstDash val="solid"/>
                    </a:lnL>
                  </a:tcPr>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L="239395">
                        <a:lnSpc>
                          <a:spcPct val="100000"/>
                        </a:lnSpc>
                        <a:spcBef>
                          <a:spcPts val="1600"/>
                        </a:spcBef>
                      </a:pPr>
                      <a:r>
                        <a:rPr sz="1950" spc="25">
                          <a:latin typeface="微软雅黑"/>
                          <a:cs typeface="微软雅黑"/>
                        </a:rPr>
                        <a:t>未变更适应症，仅续</a:t>
                      </a:r>
                      <a:r>
                        <a:rPr sz="1950" spc="5">
                          <a:latin typeface="微软雅黑"/>
                          <a:cs typeface="微软雅黑"/>
                        </a:rPr>
                        <a:t>约</a:t>
                      </a:r>
                      <a:r>
                        <a:rPr sz="1950" spc="25">
                          <a:latin typeface="微软雅黑"/>
                          <a:cs typeface="微软雅黑"/>
                        </a:rPr>
                        <a:t>产品降幅（</a:t>
                      </a:r>
                      <a:r>
                        <a:rPr sz="1950" spc="-5">
                          <a:latin typeface="微软雅黑"/>
                          <a:cs typeface="微软雅黑"/>
                        </a:rPr>
                        <a:t> </a:t>
                      </a:r>
                      <a:r>
                        <a:rPr sz="1950" spc="15">
                          <a:latin typeface="微软雅黑"/>
                          <a:cs typeface="微软雅黑"/>
                        </a:rPr>
                        <a:t>9</a:t>
                      </a:r>
                      <a:r>
                        <a:rPr sz="1950">
                          <a:latin typeface="微软雅黑"/>
                          <a:cs typeface="微软雅黑"/>
                        </a:rPr>
                        <a:t> </a:t>
                      </a:r>
                      <a:r>
                        <a:rPr sz="1950" spc="25">
                          <a:latin typeface="微软雅黑"/>
                          <a:cs typeface="微软雅黑"/>
                        </a:rPr>
                        <a:t>个）</a:t>
                      </a:r>
                      <a:endParaRPr sz="1950">
                        <a:latin typeface="微软雅黑"/>
                        <a:cs typeface="微软雅黑"/>
                      </a:endParaRPr>
                    </a:p>
                  </a:txBody>
                  <a:tcPr marL="0" marR="0" marT="203200" marB="0"/>
                </a:tc>
                <a:tc>
                  <a:txBody>
                    <a:bodyPr vert="horz" wrap="square"/>
                    <a:lstStyle/>
                    <a:p>
                      <a:pPr>
                        <a:lnSpc>
                          <a:spcPct val="100000"/>
                        </a:lnSpc>
                      </a:pPr>
                      <a:endParaRPr sz="1800">
                        <a:latin typeface="Times New Roman"/>
                        <a:cs typeface="Times New Roman"/>
                      </a:endParaRPr>
                    </a:p>
                  </a:txBody>
                  <a:tcPr marL="0" marR="0" marT="0" marB="0"/>
                </a:tc>
                <a:tc rowSpan="5">
                  <a:txBody>
                    <a:bodyPr vert="horz" wrap="square"/>
                    <a:lstStyle/>
                    <a:p>
                      <a:pPr marR="22225" algn="ctr">
                        <a:lnSpc>
                          <a:spcPct val="100000"/>
                        </a:lnSpc>
                        <a:spcBef>
                          <a:spcPts val="1680"/>
                        </a:spcBef>
                      </a:pPr>
                      <a:r>
                        <a:rPr sz="1950" spc="25">
                          <a:latin typeface="微软雅黑"/>
                          <a:cs typeface="微软雅黑"/>
                        </a:rPr>
                        <a:t>变更适应症产品降幅（</a:t>
                      </a:r>
                      <a:r>
                        <a:rPr sz="1950">
                          <a:latin typeface="微软雅黑"/>
                          <a:cs typeface="微软雅黑"/>
                        </a:rPr>
                        <a:t> </a:t>
                      </a:r>
                      <a:r>
                        <a:rPr sz="1950" spc="15">
                          <a:latin typeface="微软雅黑"/>
                          <a:cs typeface="微软雅黑"/>
                        </a:rPr>
                        <a:t>1</a:t>
                      </a:r>
                      <a:r>
                        <a:rPr sz="1950" spc="5">
                          <a:latin typeface="微软雅黑"/>
                          <a:cs typeface="微软雅黑"/>
                        </a:rPr>
                        <a:t> </a:t>
                      </a:r>
                      <a:r>
                        <a:rPr sz="1950" spc="25">
                          <a:latin typeface="微软雅黑"/>
                          <a:cs typeface="微软雅黑"/>
                        </a:rPr>
                        <a:t>个）</a:t>
                      </a:r>
                      <a:endParaRPr sz="1950">
                        <a:latin typeface="微软雅黑"/>
                        <a:cs typeface="微软雅黑"/>
                      </a:endParaRPr>
                    </a:p>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spcBef>
                          <a:spcPts val="20"/>
                        </a:spcBef>
                      </a:pPr>
                      <a:endParaRPr sz="2900">
                        <a:latin typeface="Times New Roman"/>
                        <a:cs typeface="Times New Roman"/>
                      </a:endParaRPr>
                    </a:p>
                    <a:p>
                      <a:pPr marR="31115" algn="ctr">
                        <a:lnSpc>
                          <a:spcPct val="100000"/>
                        </a:lnSpc>
                        <a:spcBef>
                          <a:spcPts val="5"/>
                        </a:spcBef>
                        <a:tabLst>
                          <a:tab pos="3563620"/>
                          <a:tab pos="4161154"/>
                        </a:tabLst>
                      </a:pPr>
                      <a:r>
                        <a:rPr sz="1650" u="dash">
                          <a:solidFill>
                            <a:srgbClr val="404040"/>
                          </a:solidFill>
                          <a:uFill>
                            <a:solidFill>
                              <a:srgbClr val="385622"/>
                            </a:solidFill>
                          </a:uFill>
                          <a:latin typeface="微软雅黑"/>
                          <a:cs typeface="微软雅黑"/>
                        </a:rPr>
                        <a:t> 	11%	</a:t>
                      </a:r>
                      <a:endParaRPr sz="1650">
                        <a:latin typeface="微软雅黑"/>
                        <a:cs typeface="微软雅黑"/>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spcBef>
                          <a:spcPts val="40"/>
                        </a:spcBef>
                      </a:pPr>
                      <a:endParaRPr sz="2050">
                        <a:latin typeface="Times New Roman"/>
                        <a:cs typeface="Times New Roman"/>
                      </a:endParaRPr>
                    </a:p>
                    <a:p>
                      <a:pPr marR="883919" algn="r">
                        <a:lnSpc>
                          <a:spcPct val="100000"/>
                        </a:lnSpc>
                      </a:pPr>
                      <a:r>
                        <a:rPr sz="1650">
                          <a:solidFill>
                            <a:srgbClr val="585858"/>
                          </a:solidFill>
                          <a:latin typeface="微软雅黑"/>
                          <a:cs typeface="微软雅黑"/>
                        </a:rPr>
                        <a:t>J</a:t>
                      </a:r>
                      <a:endParaRPr sz="1650">
                        <a:latin typeface="微软雅黑"/>
                        <a:cs typeface="微软雅黑"/>
                      </a:endParaRPr>
                    </a:p>
                  </a:txBody>
                  <a:tcPr marL="0" marR="0" marT="213360" marB="0"/>
                </a:tc>
              </a:tr>
              <a:tr h="369386">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R="50800" algn="ctr">
                        <a:lnSpc>
                          <a:spcPts val="1880"/>
                        </a:lnSpc>
                        <a:spcBef>
                          <a:spcPts val="925"/>
                        </a:spcBef>
                      </a:pPr>
                      <a:r>
                        <a:rPr sz="1650">
                          <a:latin typeface="微软雅黑"/>
                          <a:cs typeface="微软雅黑"/>
                        </a:rPr>
                        <a:t>78,</a:t>
                      </a:r>
                      <a:endParaRPr sz="1650">
                        <a:latin typeface="微软雅黑"/>
                        <a:cs typeface="微软雅黑"/>
                      </a:endParaRPr>
                    </a:p>
                  </a:txBody>
                  <a:tcPr marL="0" marR="0" marT="117475" marB="0"/>
                </a:tc>
                <a:tc vMerge="1">
                  <a:txBody>
                    <a:bodyPr vert="horz" wrap="square"/>
                    <a:lstStyle/>
                    <a:p/>
                  </a:txBody>
                  <a:tcPr marL="0" marR="0" marT="0" marB="0"/>
                </a:tc>
                <a:tc vMerge="1">
                  <a:txBody>
                    <a:bodyPr vert="horz" wrap="square"/>
                    <a:lstStyle/>
                    <a:p/>
                  </a:txBody>
                  <a:tcPr marL="0" marR="0" marT="0" marB="0">
                    <a:lnR w="3175">
                      <a:solidFill>
                        <a:srgbClr val="385622"/>
                      </a:solidFill>
                      <a:prstDash val="solid"/>
                    </a:lnR>
                  </a:tcPr>
                </a:tc>
                <a:tc>
                  <a:txBody>
                    <a:bodyPr vert="horz" wrap="square"/>
                    <a:lstStyle/>
                    <a:p>
                      <a:pPr marR="213360">
                        <a:lnSpc>
                          <a:spcPct val="100000"/>
                        </a:lnSpc>
                      </a:pPr>
                      <a:endParaRPr sz="1800">
                        <a:latin typeface="Times New Roman"/>
                        <a:cs typeface="Times New Roman"/>
                      </a:endParaRPr>
                    </a:p>
                  </a:txBody>
                  <a:tcPr marL="0" marR="0" marT="0" marB="0">
                    <a:lnL w="3175">
                      <a:solidFill>
                        <a:srgbClr val="385622"/>
                      </a:solidFill>
                      <a:prstDash val="solid"/>
                    </a:lnL>
                  </a:tcPr>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L="6350" algn="ctr">
                        <a:lnSpc>
                          <a:spcPct val="100000"/>
                        </a:lnSpc>
                        <a:spcBef>
                          <a:spcPts val="595"/>
                        </a:spcBef>
                      </a:pPr>
                      <a:r>
                        <a:rPr sz="1450" spc="15">
                          <a:solidFill>
                            <a:srgbClr val="385622"/>
                          </a:solidFill>
                          <a:latin typeface="微软雅黑"/>
                          <a:cs typeface="微软雅黑"/>
                        </a:rPr>
                        <a:t>13</a:t>
                      </a:r>
                      <a:r>
                        <a:rPr sz="1450">
                          <a:solidFill>
                            <a:srgbClr val="385622"/>
                          </a:solidFill>
                          <a:latin typeface="微软雅黑"/>
                          <a:cs typeface="微软雅黑"/>
                        </a:rPr>
                        <a:t> </a:t>
                      </a:r>
                      <a:r>
                        <a:rPr sz="1450" spc="30">
                          <a:solidFill>
                            <a:srgbClr val="385622"/>
                          </a:solidFill>
                          <a:latin typeface="微软雅黑"/>
                          <a:cs typeface="微软雅黑"/>
                        </a:rPr>
                        <a:t>个品种续约未降价</a:t>
                      </a:r>
                      <a:r>
                        <a:rPr sz="1450" spc="25">
                          <a:solidFill>
                            <a:srgbClr val="385622"/>
                          </a:solidFill>
                          <a:latin typeface="微软雅黑"/>
                          <a:cs typeface="微软雅黑"/>
                        </a:rPr>
                        <a:t>（59%）</a:t>
                      </a:r>
                      <a:endParaRPr sz="1450">
                        <a:latin typeface="微软雅黑"/>
                        <a:cs typeface="微软雅黑"/>
                      </a:endParaRPr>
                    </a:p>
                  </a:txBody>
                  <a:tcPr marL="0" marR="0" marT="75565" marB="0"/>
                </a:tc>
                <a:tc>
                  <a:txBody>
                    <a:bodyPr vert="horz" wrap="square"/>
                    <a:lstStyle/>
                    <a:p>
                      <a:pPr>
                        <a:lnSpc>
                          <a:spcPct val="100000"/>
                        </a:lnSpc>
                      </a:pPr>
                      <a:endParaRPr sz="1800">
                        <a:latin typeface="Times New Roman"/>
                        <a:cs typeface="Times New Roman"/>
                      </a:endParaRPr>
                    </a:p>
                  </a:txBody>
                  <a:tcPr marL="0" marR="0" marT="0" marB="0"/>
                </a:tc>
                <a:tc vMerge="1">
                  <a:txBody>
                    <a:bodyPr vert="horz" wrap="square"/>
                    <a:lstStyle/>
                    <a:p/>
                  </a:txBody>
                  <a:tcPr marL="0" marR="0" marT="213360" marB="0"/>
                </a:tc>
              </a:tr>
              <a:tr h="899710">
                <a:tc>
                  <a:txBody>
                    <a:bodyPr vert="horz" wrap="square"/>
                    <a:lstStyle/>
                    <a:p>
                      <a:pPr>
                        <a:lnSpc>
                          <a:spcPct val="100000"/>
                        </a:lnSpc>
                        <a:spcBef>
                          <a:spcPts val="45"/>
                        </a:spcBef>
                      </a:pPr>
                      <a:endParaRPr sz="1950">
                        <a:latin typeface="Times New Roman"/>
                        <a:cs typeface="Times New Roman"/>
                      </a:endParaRPr>
                    </a:p>
                    <a:p>
                      <a:pPr marR="27305" algn="ctr">
                        <a:lnSpc>
                          <a:spcPct val="100000"/>
                        </a:lnSpc>
                      </a:pPr>
                      <a:r>
                        <a:rPr sz="1650" spc="-5">
                          <a:latin typeface="微软雅黑"/>
                          <a:cs typeface="微软雅黑"/>
                        </a:rPr>
                        <a:t>148</a:t>
                      </a:r>
                      <a:endParaRPr sz="1650">
                        <a:latin typeface="微软雅黑"/>
                        <a:cs typeface="微软雅黑"/>
                      </a:endParaRPr>
                    </a:p>
                  </a:txBody>
                  <a:tcPr marL="0" marR="0" marT="5715" marB="0"/>
                </a:tc>
                <a:tc>
                  <a:txBody>
                    <a:bodyPr vert="horz" wrap="square"/>
                    <a:lstStyle/>
                    <a:p>
                      <a:pPr marR="50800" algn="ctr">
                        <a:lnSpc>
                          <a:spcPts val="1975"/>
                        </a:lnSpc>
                      </a:pPr>
                      <a:r>
                        <a:rPr sz="1650">
                          <a:latin typeface="微软雅黑"/>
                          <a:cs typeface="微软雅黑"/>
                        </a:rPr>
                        <a:t>53%</a:t>
                      </a:r>
                      <a:endParaRPr sz="1650">
                        <a:latin typeface="微软雅黑"/>
                        <a:cs typeface="微软雅黑"/>
                      </a:endParaRPr>
                    </a:p>
                  </a:txBody>
                  <a:tcPr marL="0" marR="0" marT="0" marB="0"/>
                </a:tc>
                <a:tc vMerge="1">
                  <a:txBody>
                    <a:bodyPr vert="horz" wrap="square"/>
                    <a:lstStyle/>
                    <a:p/>
                  </a:txBody>
                  <a:tcPr marL="0" marR="0" marT="0" marB="0"/>
                </a:tc>
                <a:tc vMerge="1">
                  <a:txBody>
                    <a:bodyPr vert="horz" wrap="square"/>
                    <a:lstStyle/>
                    <a:p/>
                  </a:txBody>
                  <a:tcPr marL="0" marR="0" marT="0" marB="0">
                    <a:lnR w="3175">
                      <a:solidFill>
                        <a:srgbClr val="385622"/>
                      </a:solidFill>
                      <a:prstDash val="solid"/>
                    </a:lnR>
                  </a:tcPr>
                </a:tc>
                <a:tc>
                  <a:txBody>
                    <a:bodyPr vert="horz" wrap="square"/>
                    <a:lstStyle/>
                    <a:p>
                      <a:pPr marR="213360">
                        <a:lnSpc>
                          <a:spcPct val="100000"/>
                        </a:lnSpc>
                      </a:pPr>
                      <a:endParaRPr sz="1800">
                        <a:latin typeface="Times New Roman"/>
                        <a:cs typeface="Times New Roman"/>
                      </a:endParaRPr>
                    </a:p>
                  </a:txBody>
                  <a:tcPr marL="0" marR="0" marT="0" marB="0">
                    <a:lnL w="3175">
                      <a:solidFill>
                        <a:srgbClr val="385622"/>
                      </a:solidFill>
                      <a:prstDash val="solid"/>
                    </a:lnL>
                  </a:tcPr>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spcBef>
                          <a:spcPts val="30"/>
                        </a:spcBef>
                      </a:pPr>
                      <a:endParaRPr sz="3600">
                        <a:latin typeface="Times New Roman"/>
                        <a:cs typeface="Times New Roman"/>
                      </a:endParaRPr>
                    </a:p>
                    <a:p>
                      <a:pPr marL="2983230">
                        <a:lnSpc>
                          <a:spcPct val="100000"/>
                        </a:lnSpc>
                        <a:spcBef>
                          <a:spcPts val="5"/>
                        </a:spcBef>
                        <a:tabLst>
                          <a:tab pos="3700779"/>
                          <a:tab pos="4418965"/>
                        </a:tabLst>
                      </a:pPr>
                      <a:r>
                        <a:rPr sz="2475" baseline="-23569">
                          <a:solidFill>
                            <a:srgbClr val="404040"/>
                          </a:solidFill>
                          <a:latin typeface="微软雅黑"/>
                          <a:cs typeface="微软雅黑"/>
                        </a:rPr>
                        <a:t>13%	</a:t>
                      </a:r>
                      <a:r>
                        <a:rPr sz="2475" baseline="-10101">
                          <a:solidFill>
                            <a:srgbClr val="404040"/>
                          </a:solidFill>
                          <a:latin typeface="微软雅黑"/>
                          <a:cs typeface="微软雅黑"/>
                        </a:rPr>
                        <a:t>14%	</a:t>
                      </a:r>
                      <a:r>
                        <a:rPr sz="1650">
                          <a:solidFill>
                            <a:srgbClr val="404040"/>
                          </a:solidFill>
                          <a:latin typeface="微软雅黑"/>
                          <a:cs typeface="微软雅黑"/>
                        </a:rPr>
                        <a:t>15%</a:t>
                      </a:r>
                      <a:endParaRPr sz="1650">
                        <a:latin typeface="微软雅黑"/>
                        <a:cs typeface="微软雅黑"/>
                      </a:endParaRPr>
                    </a:p>
                  </a:txBody>
                  <a:tcPr marL="0" marR="0" marT="3810" marB="0"/>
                </a:tc>
                <a:tc>
                  <a:txBody>
                    <a:bodyPr vert="horz" wrap="square"/>
                    <a:lstStyle/>
                    <a:p>
                      <a:pPr marR="363220" algn="ctr">
                        <a:lnSpc>
                          <a:spcPct val="100000"/>
                        </a:lnSpc>
                        <a:spcBef>
                          <a:spcPts val="1590"/>
                        </a:spcBef>
                      </a:pPr>
                      <a:r>
                        <a:rPr sz="1650">
                          <a:solidFill>
                            <a:srgbClr val="404040"/>
                          </a:solidFill>
                          <a:latin typeface="微软雅黑"/>
                          <a:cs typeface="微软雅黑"/>
                        </a:rPr>
                        <a:t>20%</a:t>
                      </a:r>
                      <a:endParaRPr sz="1650">
                        <a:latin typeface="微软雅黑"/>
                        <a:cs typeface="微软雅黑"/>
                      </a:endParaRPr>
                    </a:p>
                  </a:txBody>
                  <a:tcPr marL="0" marR="0" marT="201930" marB="0"/>
                </a:tc>
                <a:tc vMerge="1">
                  <a:txBody>
                    <a:bodyPr vert="horz" wrap="square"/>
                    <a:lstStyle/>
                    <a:p/>
                  </a:txBody>
                  <a:tcPr marL="0" marR="0" marT="213360" marB="0"/>
                </a:tc>
              </a:tr>
              <a:tr h="816310">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vMerge="1">
                  <a:txBody>
                    <a:bodyPr vert="horz" wrap="square"/>
                    <a:lstStyle/>
                    <a:p/>
                  </a:txBody>
                  <a:tcPr marL="0" marR="0" marT="0" marB="0"/>
                </a:tc>
                <a:tc vMerge="1">
                  <a:txBody>
                    <a:bodyPr vert="horz" wrap="square"/>
                    <a:lstStyle/>
                    <a:p/>
                  </a:txBody>
                  <a:tcPr marL="0" marR="0" marT="0" marB="0">
                    <a:lnR w="3175">
                      <a:solidFill>
                        <a:srgbClr val="385622"/>
                      </a:solidFill>
                      <a:prstDash val="solid"/>
                    </a:lnR>
                  </a:tcPr>
                </a:tc>
                <a:tc>
                  <a:txBody>
                    <a:bodyPr vert="horz" wrap="square"/>
                    <a:lstStyle/>
                    <a:p>
                      <a:pPr marL="110489" marR="213360">
                        <a:lnSpc>
                          <a:spcPct val="100000"/>
                        </a:lnSpc>
                        <a:spcBef>
                          <a:spcPts val="685"/>
                        </a:spcBef>
                      </a:pPr>
                      <a:r>
                        <a:rPr sz="1950" b="1" spc="15">
                          <a:solidFill>
                            <a:srgbClr val="385622"/>
                          </a:solidFill>
                          <a:latin typeface="微软雅黑"/>
                          <a:cs typeface="微软雅黑"/>
                        </a:rPr>
                        <a:t>9%</a:t>
                      </a:r>
                      <a:endParaRPr sz="1950">
                        <a:latin typeface="微软雅黑"/>
                        <a:cs typeface="微软雅黑"/>
                      </a:endParaRPr>
                    </a:p>
                  </a:txBody>
                  <a:tcPr marL="0" marR="0" marT="86995" marB="0">
                    <a:lnL w="3175">
                      <a:solidFill>
                        <a:srgbClr val="385622"/>
                      </a:solidFill>
                      <a:prstDash val="solid"/>
                    </a:lnL>
                  </a:tcPr>
                </a:tc>
                <a:tc>
                  <a:txBody>
                    <a:bodyPr vert="horz" wrap="square"/>
                    <a:lstStyle/>
                    <a:p>
                      <a:pPr>
                        <a:lnSpc>
                          <a:spcPct val="100000"/>
                        </a:lnSpc>
                        <a:spcBef>
                          <a:spcPts val="35"/>
                        </a:spcBef>
                      </a:pPr>
                      <a:endParaRPr sz="2600">
                        <a:latin typeface="Times New Roman"/>
                        <a:cs typeface="Times New Roman"/>
                      </a:endParaRPr>
                    </a:p>
                    <a:p>
                      <a:pPr marL="77470">
                        <a:lnSpc>
                          <a:spcPct val="100000"/>
                        </a:lnSpc>
                      </a:pPr>
                      <a:r>
                        <a:rPr sz="1650">
                          <a:solidFill>
                            <a:srgbClr val="404040"/>
                          </a:solidFill>
                          <a:latin typeface="微软雅黑"/>
                          <a:cs typeface="微软雅黑"/>
                        </a:rPr>
                        <a:t>2%</a:t>
                      </a:r>
                      <a:endParaRPr sz="1650">
                        <a:latin typeface="微软雅黑"/>
                        <a:cs typeface="微软雅黑"/>
                      </a:endParaRPr>
                    </a:p>
                  </a:txBody>
                  <a:tcPr marL="0" marR="0" marT="4445" marB="0"/>
                </a:tc>
                <a:tc>
                  <a:txBody>
                    <a:bodyPr vert="horz" wrap="square"/>
                    <a:lstStyle/>
                    <a:p>
                      <a:pPr marL="173355">
                        <a:lnSpc>
                          <a:spcPct val="100000"/>
                        </a:lnSpc>
                        <a:spcBef>
                          <a:spcPts val="1345"/>
                        </a:spcBef>
                        <a:tabLst>
                          <a:tab pos="891540"/>
                          <a:tab pos="1609090"/>
                          <a:tab pos="2327275"/>
                        </a:tabLst>
                      </a:pPr>
                      <a:r>
                        <a:rPr sz="2475" baseline="-40404">
                          <a:solidFill>
                            <a:srgbClr val="404040"/>
                          </a:solidFill>
                          <a:latin typeface="微软雅黑"/>
                          <a:cs typeface="微软雅黑"/>
                        </a:rPr>
                        <a:t>4%	</a:t>
                      </a:r>
                      <a:r>
                        <a:rPr sz="2475" baseline="-23569">
                          <a:solidFill>
                            <a:srgbClr val="404040"/>
                          </a:solidFill>
                          <a:latin typeface="微软雅黑"/>
                          <a:cs typeface="微软雅黑"/>
                        </a:rPr>
                        <a:t>5%	</a:t>
                      </a:r>
                      <a:r>
                        <a:rPr sz="2475" baseline="-16835">
                          <a:solidFill>
                            <a:srgbClr val="404040"/>
                          </a:solidFill>
                          <a:latin typeface="微软雅黑"/>
                          <a:cs typeface="微软雅黑"/>
                        </a:rPr>
                        <a:t>5%	</a:t>
                      </a:r>
                      <a:r>
                        <a:rPr sz="1650">
                          <a:solidFill>
                            <a:srgbClr val="404040"/>
                          </a:solidFill>
                          <a:latin typeface="微软雅黑"/>
                          <a:cs typeface="微软雅黑"/>
                        </a:rPr>
                        <a:t>6%</a:t>
                      </a:r>
                      <a:endParaRPr sz="1650">
                        <a:latin typeface="微软雅黑"/>
                        <a:cs typeface="微软雅黑"/>
                      </a:endParaRPr>
                    </a:p>
                  </a:txBody>
                  <a:tcPr marL="0" marR="0" marT="170815" marB="0"/>
                </a:tc>
                <a:tc>
                  <a:txBody>
                    <a:bodyPr vert="horz" wrap="square"/>
                    <a:lstStyle/>
                    <a:p>
                      <a:pPr>
                        <a:lnSpc>
                          <a:spcPct val="100000"/>
                        </a:lnSpc>
                      </a:pPr>
                      <a:endParaRPr sz="1800">
                        <a:latin typeface="Times New Roman"/>
                        <a:cs typeface="Times New Roman"/>
                      </a:endParaRPr>
                    </a:p>
                  </a:txBody>
                  <a:tcPr marL="0" marR="0" marT="0" marB="0"/>
                </a:tc>
                <a:tc vMerge="1">
                  <a:txBody>
                    <a:bodyPr vert="horz" wrap="square"/>
                    <a:lstStyle/>
                    <a:p/>
                  </a:txBody>
                  <a:tcPr marL="0" marR="0" marT="213360" marB="0"/>
                </a:tc>
              </a:tr>
              <a:tr h="553855">
                <a:tc>
                  <a:txBody>
                    <a:bodyPr vert="horz" wrap="square"/>
                    <a:lstStyle/>
                    <a:p>
                      <a:pPr marR="31115" algn="ctr">
                        <a:lnSpc>
                          <a:spcPct val="100000"/>
                        </a:lnSpc>
                        <a:spcBef>
                          <a:spcPts val="1415"/>
                        </a:spcBef>
                      </a:pPr>
                      <a:r>
                        <a:rPr sz="1650">
                          <a:latin typeface="微软雅黑"/>
                          <a:cs typeface="微软雅黑"/>
                        </a:rPr>
                        <a:t>所有续约产品</a:t>
                      </a:r>
                      <a:r>
                        <a:rPr sz="1650" spc="-7" baseline="25252">
                          <a:latin typeface="微软雅黑"/>
                          <a:cs typeface="微软雅黑"/>
                        </a:rPr>
                        <a:t>1</a:t>
                      </a:r>
                      <a:endParaRPr sz="1650" baseline="25252">
                        <a:latin typeface="微软雅黑"/>
                        <a:cs typeface="微软雅黑"/>
                      </a:endParaRPr>
                    </a:p>
                  </a:txBody>
                  <a:tcPr marL="0" marR="0" marT="179705" marB="0"/>
                </a:tc>
                <a:tc>
                  <a:txBody>
                    <a:bodyPr vert="horz" wrap="square"/>
                    <a:lstStyle/>
                    <a:p>
                      <a:pPr marR="106045" algn="ctr">
                        <a:lnSpc>
                          <a:spcPct val="100000"/>
                        </a:lnSpc>
                        <a:spcBef>
                          <a:spcPts val="1525"/>
                        </a:spcBef>
                      </a:pPr>
                      <a:r>
                        <a:rPr sz="1650">
                          <a:latin typeface="微软雅黑"/>
                          <a:cs typeface="微软雅黑"/>
                        </a:rPr>
                        <a:t>仅续约</a:t>
                      </a:r>
                      <a:endParaRPr sz="1650">
                        <a:latin typeface="微软雅黑"/>
                        <a:cs typeface="微软雅黑"/>
                      </a:endParaRPr>
                    </a:p>
                  </a:txBody>
                  <a:tcPr marL="0" marR="0" marT="193675" marB="0"/>
                </a:tc>
                <a:tc vMerge="1">
                  <a:txBody>
                    <a:bodyPr vert="horz" wrap="square"/>
                    <a:lstStyle/>
                    <a:p/>
                  </a:txBody>
                  <a:tcPr marL="0" marR="0" marT="0" marB="0"/>
                </a:tc>
                <a:tc vMerge="1">
                  <a:txBody>
                    <a:bodyPr vert="horz" wrap="square"/>
                    <a:lstStyle/>
                    <a:p/>
                  </a:txBody>
                  <a:tcPr marL="0" marR="0" marT="0" marB="0">
                    <a:lnR w="3175">
                      <a:solidFill>
                        <a:srgbClr val="385622"/>
                      </a:solidFill>
                      <a:prstDash val="solid"/>
                    </a:lnR>
                  </a:tcPr>
                </a:tc>
                <a:tc>
                  <a:txBody>
                    <a:bodyPr vert="horz" wrap="square"/>
                    <a:lstStyle/>
                    <a:p>
                      <a:pPr marR="213360">
                        <a:lnSpc>
                          <a:spcPct val="100000"/>
                        </a:lnSpc>
                      </a:pPr>
                      <a:endParaRPr sz="1800">
                        <a:latin typeface="Times New Roman"/>
                        <a:cs typeface="Times New Roman"/>
                      </a:endParaRPr>
                    </a:p>
                  </a:txBody>
                  <a:tcPr marL="0" marR="0" marT="0" marB="0">
                    <a:lnL w="3175">
                      <a:solidFill>
                        <a:srgbClr val="385622"/>
                      </a:solidFill>
                      <a:prstDash val="solid"/>
                    </a:lnL>
                  </a:tcPr>
                </a:tc>
                <a:tc>
                  <a:txBody>
                    <a:bodyPr vert="horz" wrap="square"/>
                    <a:lstStyle/>
                    <a:p>
                      <a:pPr marL="158750">
                        <a:lnSpc>
                          <a:spcPct val="100000"/>
                        </a:lnSpc>
                        <a:spcBef>
                          <a:spcPts val="1830"/>
                        </a:spcBef>
                      </a:pPr>
                      <a:r>
                        <a:rPr sz="1650">
                          <a:solidFill>
                            <a:srgbClr val="585858"/>
                          </a:solidFill>
                          <a:latin typeface="微软雅黑"/>
                          <a:cs typeface="微软雅黑"/>
                        </a:rPr>
                        <a:t>A</a:t>
                      </a:r>
                      <a:endParaRPr sz="1650">
                        <a:latin typeface="微软雅黑"/>
                        <a:cs typeface="微软雅黑"/>
                      </a:endParaRPr>
                    </a:p>
                  </a:txBody>
                  <a:tcPr marL="0" marR="0" marT="232410" marB="0"/>
                </a:tc>
                <a:tc>
                  <a:txBody>
                    <a:bodyPr vert="horz" wrap="square"/>
                    <a:lstStyle/>
                    <a:p>
                      <a:pPr marL="262890">
                        <a:lnSpc>
                          <a:spcPct val="100000"/>
                        </a:lnSpc>
                        <a:spcBef>
                          <a:spcPts val="1830"/>
                        </a:spcBef>
                        <a:tabLst>
                          <a:tab pos="975994"/>
                          <a:tab pos="1684655"/>
                          <a:tab pos="2424430"/>
                          <a:tab pos="3144520"/>
                          <a:tab pos="3839845"/>
                          <a:tab pos="4554220"/>
                        </a:tabLst>
                      </a:pPr>
                      <a:r>
                        <a:rPr sz="1650">
                          <a:solidFill>
                            <a:srgbClr val="585858"/>
                          </a:solidFill>
                          <a:latin typeface="微软雅黑"/>
                          <a:cs typeface="微软雅黑"/>
                        </a:rPr>
                        <a:t>B	C	D	E	F	G	H</a:t>
                      </a:r>
                      <a:endParaRPr sz="1650">
                        <a:latin typeface="微软雅黑"/>
                        <a:cs typeface="微软雅黑"/>
                      </a:endParaRPr>
                    </a:p>
                  </a:txBody>
                  <a:tcPr marL="0" marR="0" marT="232410" marB="0"/>
                </a:tc>
                <a:tc>
                  <a:txBody>
                    <a:bodyPr vert="horz" wrap="square"/>
                    <a:lstStyle/>
                    <a:p>
                      <a:pPr marR="363220" algn="ctr">
                        <a:lnSpc>
                          <a:spcPct val="100000"/>
                        </a:lnSpc>
                        <a:spcBef>
                          <a:spcPts val="1830"/>
                        </a:spcBef>
                      </a:pPr>
                      <a:r>
                        <a:rPr sz="1650">
                          <a:solidFill>
                            <a:srgbClr val="585858"/>
                          </a:solidFill>
                          <a:latin typeface="微软雅黑"/>
                          <a:cs typeface="微软雅黑"/>
                        </a:rPr>
                        <a:t>I</a:t>
                      </a:r>
                      <a:endParaRPr sz="1650">
                        <a:latin typeface="微软雅黑"/>
                        <a:cs typeface="微软雅黑"/>
                      </a:endParaRPr>
                    </a:p>
                  </a:txBody>
                  <a:tcPr marL="0" marR="0" marT="232410" marB="0"/>
                </a:tc>
                <a:tc vMerge="1">
                  <a:txBody>
                    <a:bodyPr vert="horz" wrap="square"/>
                    <a:lstStyle/>
                    <a:p/>
                  </a:txBody>
                  <a:tcPr marL="0" marR="0" marT="213360" marB="0"/>
                </a:tc>
              </a:tr>
            </a:tbl>
          </a:graphicData>
        </a:graphic>
      </p:graphicFrame>
      <p:sp>
        <p:nvSpPr>
          <p:cNvPr id="34" name="object 34"/>
          <p:cNvSpPr/>
          <p:nvPr/>
        </p:nvSpPr>
        <p:spPr>
          <a:xfrm>
            <a:off x="2749235" y="8771670"/>
            <a:ext cx="772795" cy="471805"/>
          </a:xfrm>
          <a:custGeom>
            <a:rect l="l" t="t" r="r" b="b"/>
            <a:pathLst>
              <a:path w="772795" h="471804">
                <a:moveTo>
                  <a:pt x="0" y="471189"/>
                </a:moveTo>
                <a:lnTo>
                  <a:pt x="772751" y="471189"/>
                </a:lnTo>
                <a:lnTo>
                  <a:pt x="772751" y="0"/>
                </a:lnTo>
                <a:lnTo>
                  <a:pt x="0" y="0"/>
                </a:lnTo>
                <a:lnTo>
                  <a:pt x="0" y="471189"/>
                </a:lnTo>
                <a:close/>
              </a:path>
            </a:pathLst>
          </a:custGeom>
          <a:ln w="7853">
            <a:solidFill>
              <a:srgbClr val="FFFFFF"/>
            </a:solidFill>
          </a:ln>
        </p:spPr>
        <p:txBody>
          <a:bodyPr wrap="square" lIns="0" tIns="0" rIns="0" bIns="0" rtlCol="0"/>
          <a:lstStyle/>
          <a:p/>
        </p:txBody>
      </p:sp>
      <p:sp>
        <p:nvSpPr>
          <p:cNvPr id="35" name="object 35"/>
          <p:cNvSpPr/>
          <p:nvPr/>
        </p:nvSpPr>
        <p:spPr>
          <a:xfrm>
            <a:off x="4102492" y="8771670"/>
            <a:ext cx="772795" cy="471805"/>
          </a:xfrm>
          <a:custGeom>
            <a:rect l="l" t="t" r="r" b="b"/>
            <a:pathLst>
              <a:path w="772795" h="471804">
                <a:moveTo>
                  <a:pt x="0" y="471189"/>
                </a:moveTo>
                <a:lnTo>
                  <a:pt x="772751" y="471189"/>
                </a:lnTo>
                <a:lnTo>
                  <a:pt x="772751" y="0"/>
                </a:lnTo>
                <a:lnTo>
                  <a:pt x="0" y="0"/>
                </a:lnTo>
                <a:lnTo>
                  <a:pt x="0" y="471189"/>
                </a:lnTo>
                <a:close/>
              </a:path>
            </a:pathLst>
          </a:custGeom>
          <a:ln w="7853">
            <a:solidFill>
              <a:srgbClr val="FFFFFF"/>
            </a:solidFill>
          </a:ln>
        </p:spPr>
        <p:txBody>
          <a:bodyPr wrap="square" lIns="0" tIns="0" rIns="0" bIns="0" rtlCol="0"/>
          <a:lstStyle/>
          <a:p/>
        </p:txBody>
      </p:sp>
      <p:sp>
        <p:nvSpPr>
          <p:cNvPr id="36" name="object 36"/>
          <p:cNvSpPr/>
          <p:nvPr/>
        </p:nvSpPr>
        <p:spPr>
          <a:xfrm>
            <a:off x="5454493" y="8771670"/>
            <a:ext cx="772795" cy="471805"/>
          </a:xfrm>
          <a:custGeom>
            <a:rect l="l" t="t" r="r" b="b"/>
            <a:pathLst>
              <a:path w="772795" h="471804">
                <a:moveTo>
                  <a:pt x="0" y="471189"/>
                </a:moveTo>
                <a:lnTo>
                  <a:pt x="772751" y="471189"/>
                </a:lnTo>
                <a:lnTo>
                  <a:pt x="772751" y="0"/>
                </a:lnTo>
                <a:lnTo>
                  <a:pt x="0" y="0"/>
                </a:lnTo>
                <a:lnTo>
                  <a:pt x="0" y="471189"/>
                </a:lnTo>
                <a:close/>
              </a:path>
            </a:pathLst>
          </a:custGeom>
          <a:solidFill>
            <a:srgbClr val="B4C6E7"/>
          </a:solidFill>
        </p:spPr>
        <p:txBody>
          <a:bodyPr wrap="square" lIns="0" tIns="0" rIns="0" bIns="0" rtlCol="0"/>
          <a:lstStyle/>
          <a:p/>
        </p:txBody>
      </p:sp>
      <p:sp>
        <p:nvSpPr>
          <p:cNvPr id="37" name="object 37"/>
          <p:cNvSpPr/>
          <p:nvPr/>
        </p:nvSpPr>
        <p:spPr>
          <a:xfrm>
            <a:off x="5454493" y="8771670"/>
            <a:ext cx="772795" cy="471805"/>
          </a:xfrm>
          <a:custGeom>
            <a:rect l="l" t="t" r="r" b="b"/>
            <a:pathLst>
              <a:path w="772795" h="471804">
                <a:moveTo>
                  <a:pt x="0" y="471189"/>
                </a:moveTo>
                <a:lnTo>
                  <a:pt x="772751" y="471189"/>
                </a:lnTo>
                <a:lnTo>
                  <a:pt x="772751" y="0"/>
                </a:lnTo>
                <a:lnTo>
                  <a:pt x="0" y="0"/>
                </a:lnTo>
                <a:lnTo>
                  <a:pt x="0" y="471189"/>
                </a:lnTo>
                <a:close/>
              </a:path>
            </a:pathLst>
          </a:custGeom>
          <a:ln w="7853">
            <a:solidFill>
              <a:srgbClr val="FFFFFF"/>
            </a:solidFill>
          </a:ln>
        </p:spPr>
        <p:txBody>
          <a:bodyPr wrap="square" lIns="0" tIns="0" rIns="0" bIns="0" rtlCol="0"/>
          <a:lstStyle/>
          <a:p/>
        </p:txBody>
      </p:sp>
      <p:sp>
        <p:nvSpPr>
          <p:cNvPr id="38" name="object 38"/>
          <p:cNvSpPr/>
          <p:nvPr/>
        </p:nvSpPr>
        <p:spPr>
          <a:xfrm>
            <a:off x="1397234" y="6767542"/>
            <a:ext cx="772795" cy="2475865"/>
          </a:xfrm>
          <a:custGeom>
            <a:rect l="l" t="t" r="r" b="b"/>
            <a:pathLst>
              <a:path w="772794" h="2475865">
                <a:moveTo>
                  <a:pt x="0" y="2475317"/>
                </a:moveTo>
                <a:lnTo>
                  <a:pt x="772751" y="2475317"/>
                </a:lnTo>
                <a:lnTo>
                  <a:pt x="772751" y="0"/>
                </a:lnTo>
                <a:lnTo>
                  <a:pt x="0" y="0"/>
                </a:lnTo>
                <a:lnTo>
                  <a:pt x="0" y="2475317"/>
                </a:lnTo>
                <a:close/>
              </a:path>
            </a:pathLst>
          </a:custGeom>
          <a:solidFill>
            <a:srgbClr val="1791AB"/>
          </a:solidFill>
        </p:spPr>
        <p:txBody>
          <a:bodyPr wrap="square" lIns="0" tIns="0" rIns="0" bIns="0" rtlCol="0"/>
          <a:lstStyle/>
          <a:p/>
        </p:txBody>
      </p:sp>
      <p:sp>
        <p:nvSpPr>
          <p:cNvPr id="39" name="object 39"/>
          <p:cNvSpPr/>
          <p:nvPr/>
        </p:nvSpPr>
        <p:spPr>
          <a:xfrm>
            <a:off x="1397234" y="6767542"/>
            <a:ext cx="772795" cy="2475865"/>
          </a:xfrm>
          <a:custGeom>
            <a:rect l="l" t="t" r="r" b="b"/>
            <a:pathLst>
              <a:path w="772794" h="2475865">
                <a:moveTo>
                  <a:pt x="0" y="2475317"/>
                </a:moveTo>
                <a:lnTo>
                  <a:pt x="772751" y="2475317"/>
                </a:lnTo>
                <a:lnTo>
                  <a:pt x="772751" y="0"/>
                </a:lnTo>
                <a:lnTo>
                  <a:pt x="0" y="0"/>
                </a:lnTo>
                <a:lnTo>
                  <a:pt x="0" y="2475317"/>
                </a:lnTo>
                <a:close/>
              </a:path>
            </a:pathLst>
          </a:custGeom>
          <a:ln w="7853">
            <a:solidFill>
              <a:srgbClr val="FFFFFF"/>
            </a:solidFill>
          </a:ln>
        </p:spPr>
        <p:txBody>
          <a:bodyPr wrap="square" lIns="0" tIns="0" rIns="0" bIns="0" rtlCol="0"/>
          <a:lstStyle/>
          <a:p/>
        </p:txBody>
      </p:sp>
      <p:sp>
        <p:nvSpPr>
          <p:cNvPr id="40" name="object 40"/>
          <p:cNvSpPr/>
          <p:nvPr/>
        </p:nvSpPr>
        <p:spPr>
          <a:xfrm>
            <a:off x="2749235" y="8017766"/>
            <a:ext cx="772795" cy="754380"/>
          </a:xfrm>
          <a:custGeom>
            <a:rect l="l" t="t" r="r" b="b"/>
            <a:pathLst>
              <a:path w="772795" h="754379">
                <a:moveTo>
                  <a:pt x="0" y="753903"/>
                </a:moveTo>
                <a:lnTo>
                  <a:pt x="772751" y="753903"/>
                </a:lnTo>
                <a:lnTo>
                  <a:pt x="772751" y="0"/>
                </a:lnTo>
                <a:lnTo>
                  <a:pt x="0" y="0"/>
                </a:lnTo>
                <a:lnTo>
                  <a:pt x="0" y="753903"/>
                </a:lnTo>
                <a:close/>
              </a:path>
            </a:pathLst>
          </a:custGeom>
          <a:ln w="7853">
            <a:solidFill>
              <a:srgbClr val="FFFFFF"/>
            </a:solidFill>
          </a:ln>
        </p:spPr>
        <p:txBody>
          <a:bodyPr wrap="square" lIns="0" tIns="0" rIns="0" bIns="0" rtlCol="0"/>
          <a:lstStyle/>
          <a:p/>
        </p:txBody>
      </p:sp>
      <p:sp>
        <p:nvSpPr>
          <p:cNvPr id="41" name="object 41"/>
          <p:cNvSpPr/>
          <p:nvPr/>
        </p:nvSpPr>
        <p:spPr>
          <a:xfrm>
            <a:off x="4102492" y="8017766"/>
            <a:ext cx="772795" cy="754380"/>
          </a:xfrm>
          <a:custGeom>
            <a:rect l="l" t="t" r="r" b="b"/>
            <a:pathLst>
              <a:path w="772795" h="754379">
                <a:moveTo>
                  <a:pt x="0" y="753903"/>
                </a:moveTo>
                <a:lnTo>
                  <a:pt x="772751" y="753903"/>
                </a:lnTo>
                <a:lnTo>
                  <a:pt x="772751" y="0"/>
                </a:lnTo>
                <a:lnTo>
                  <a:pt x="0" y="0"/>
                </a:lnTo>
                <a:lnTo>
                  <a:pt x="0" y="753903"/>
                </a:lnTo>
                <a:close/>
              </a:path>
            </a:pathLst>
          </a:custGeom>
          <a:solidFill>
            <a:srgbClr val="4471C4"/>
          </a:solidFill>
        </p:spPr>
        <p:txBody>
          <a:bodyPr wrap="square" lIns="0" tIns="0" rIns="0" bIns="0" rtlCol="0"/>
          <a:lstStyle/>
          <a:p/>
        </p:txBody>
      </p:sp>
      <p:sp>
        <p:nvSpPr>
          <p:cNvPr id="42" name="object 42"/>
          <p:cNvSpPr/>
          <p:nvPr/>
        </p:nvSpPr>
        <p:spPr>
          <a:xfrm>
            <a:off x="4102492" y="8017766"/>
            <a:ext cx="772795" cy="754380"/>
          </a:xfrm>
          <a:custGeom>
            <a:rect l="l" t="t" r="r" b="b"/>
            <a:pathLst>
              <a:path w="772795" h="754379">
                <a:moveTo>
                  <a:pt x="0" y="753903"/>
                </a:moveTo>
                <a:lnTo>
                  <a:pt x="772751" y="753903"/>
                </a:lnTo>
                <a:lnTo>
                  <a:pt x="772751" y="0"/>
                </a:lnTo>
                <a:lnTo>
                  <a:pt x="0" y="0"/>
                </a:lnTo>
                <a:lnTo>
                  <a:pt x="0" y="753903"/>
                </a:lnTo>
                <a:close/>
              </a:path>
            </a:pathLst>
          </a:custGeom>
          <a:ln w="7853">
            <a:solidFill>
              <a:srgbClr val="FFFFFF"/>
            </a:solidFill>
          </a:ln>
        </p:spPr>
        <p:txBody>
          <a:bodyPr wrap="square" lIns="0" tIns="0" rIns="0" bIns="0" rtlCol="0"/>
          <a:lstStyle/>
          <a:p/>
        </p:txBody>
      </p:sp>
      <p:sp>
        <p:nvSpPr>
          <p:cNvPr id="43" name="object 43"/>
          <p:cNvSpPr/>
          <p:nvPr/>
        </p:nvSpPr>
        <p:spPr>
          <a:xfrm>
            <a:off x="5454493" y="8017766"/>
            <a:ext cx="772795" cy="754380"/>
          </a:xfrm>
          <a:custGeom>
            <a:rect l="l" t="t" r="r" b="b"/>
            <a:pathLst>
              <a:path w="772795" h="754379">
                <a:moveTo>
                  <a:pt x="0" y="753903"/>
                </a:moveTo>
                <a:lnTo>
                  <a:pt x="772751" y="753903"/>
                </a:lnTo>
                <a:lnTo>
                  <a:pt x="772751" y="0"/>
                </a:lnTo>
                <a:lnTo>
                  <a:pt x="0" y="0"/>
                </a:lnTo>
                <a:lnTo>
                  <a:pt x="0" y="753903"/>
                </a:lnTo>
                <a:close/>
              </a:path>
            </a:pathLst>
          </a:custGeom>
          <a:ln w="7853">
            <a:solidFill>
              <a:srgbClr val="FFFFFF"/>
            </a:solidFill>
          </a:ln>
        </p:spPr>
        <p:txBody>
          <a:bodyPr wrap="square" lIns="0" tIns="0" rIns="0" bIns="0" rtlCol="0"/>
          <a:lstStyle/>
          <a:p/>
        </p:txBody>
      </p:sp>
      <p:sp>
        <p:nvSpPr>
          <p:cNvPr id="44" name="object 44"/>
          <p:cNvSpPr/>
          <p:nvPr/>
        </p:nvSpPr>
        <p:spPr>
          <a:xfrm>
            <a:off x="2749235" y="6767542"/>
            <a:ext cx="772795" cy="1250315"/>
          </a:xfrm>
          <a:custGeom>
            <a:rect l="l" t="t" r="r" b="b"/>
            <a:pathLst>
              <a:path w="772795" h="1250315">
                <a:moveTo>
                  <a:pt x="0" y="1250223"/>
                </a:moveTo>
                <a:lnTo>
                  <a:pt x="772751" y="1250223"/>
                </a:lnTo>
                <a:lnTo>
                  <a:pt x="772751" y="0"/>
                </a:lnTo>
                <a:lnTo>
                  <a:pt x="0" y="0"/>
                </a:lnTo>
                <a:lnTo>
                  <a:pt x="0" y="1250223"/>
                </a:lnTo>
                <a:close/>
              </a:path>
            </a:pathLst>
          </a:custGeom>
          <a:solidFill>
            <a:srgbClr val="79C2C6"/>
          </a:solidFill>
        </p:spPr>
        <p:txBody>
          <a:bodyPr wrap="square" lIns="0" tIns="0" rIns="0" bIns="0" rtlCol="0"/>
          <a:lstStyle/>
          <a:p/>
        </p:txBody>
      </p:sp>
      <p:sp>
        <p:nvSpPr>
          <p:cNvPr id="45" name="object 45"/>
          <p:cNvSpPr/>
          <p:nvPr/>
        </p:nvSpPr>
        <p:spPr>
          <a:xfrm>
            <a:off x="2749235" y="6767542"/>
            <a:ext cx="772795" cy="1250315"/>
          </a:xfrm>
          <a:custGeom>
            <a:rect l="l" t="t" r="r" b="b"/>
            <a:pathLst>
              <a:path w="772795" h="1250315">
                <a:moveTo>
                  <a:pt x="0" y="1250223"/>
                </a:moveTo>
                <a:lnTo>
                  <a:pt x="772751" y="1250223"/>
                </a:lnTo>
                <a:lnTo>
                  <a:pt x="772751" y="0"/>
                </a:lnTo>
                <a:lnTo>
                  <a:pt x="0" y="0"/>
                </a:lnTo>
                <a:lnTo>
                  <a:pt x="0" y="1250223"/>
                </a:lnTo>
                <a:close/>
              </a:path>
            </a:pathLst>
          </a:custGeom>
          <a:ln w="7853">
            <a:solidFill>
              <a:srgbClr val="FFFFFF"/>
            </a:solidFill>
          </a:ln>
        </p:spPr>
        <p:txBody>
          <a:bodyPr wrap="square" lIns="0" tIns="0" rIns="0" bIns="0" rtlCol="0"/>
          <a:lstStyle/>
          <a:p/>
        </p:txBody>
      </p:sp>
      <p:sp>
        <p:nvSpPr>
          <p:cNvPr id="46" name="object 46"/>
          <p:cNvSpPr/>
          <p:nvPr/>
        </p:nvSpPr>
        <p:spPr>
          <a:xfrm>
            <a:off x="4102492" y="6767542"/>
            <a:ext cx="772795" cy="1250315"/>
          </a:xfrm>
          <a:custGeom>
            <a:rect l="l" t="t" r="r" b="b"/>
            <a:pathLst>
              <a:path w="772795" h="1250315">
                <a:moveTo>
                  <a:pt x="0" y="1250223"/>
                </a:moveTo>
                <a:lnTo>
                  <a:pt x="772751" y="1250223"/>
                </a:lnTo>
                <a:lnTo>
                  <a:pt x="772751" y="0"/>
                </a:lnTo>
                <a:lnTo>
                  <a:pt x="0" y="0"/>
                </a:lnTo>
                <a:lnTo>
                  <a:pt x="0" y="1250223"/>
                </a:lnTo>
                <a:close/>
              </a:path>
            </a:pathLst>
          </a:custGeom>
          <a:ln w="7853">
            <a:solidFill>
              <a:srgbClr val="FFFFFF"/>
            </a:solidFill>
          </a:ln>
        </p:spPr>
        <p:txBody>
          <a:bodyPr wrap="square" lIns="0" tIns="0" rIns="0" bIns="0" rtlCol="0"/>
          <a:lstStyle/>
          <a:p/>
        </p:txBody>
      </p:sp>
      <p:sp>
        <p:nvSpPr>
          <p:cNvPr id="47" name="object 47"/>
          <p:cNvSpPr/>
          <p:nvPr/>
        </p:nvSpPr>
        <p:spPr>
          <a:xfrm>
            <a:off x="5454493" y="6767542"/>
            <a:ext cx="772795" cy="1250315"/>
          </a:xfrm>
          <a:custGeom>
            <a:rect l="l" t="t" r="r" b="b"/>
            <a:pathLst>
              <a:path w="772795" h="1250315">
                <a:moveTo>
                  <a:pt x="0" y="1250223"/>
                </a:moveTo>
                <a:lnTo>
                  <a:pt x="772751" y="1250223"/>
                </a:lnTo>
                <a:lnTo>
                  <a:pt x="772751" y="0"/>
                </a:lnTo>
                <a:lnTo>
                  <a:pt x="0" y="0"/>
                </a:lnTo>
                <a:lnTo>
                  <a:pt x="0" y="1250223"/>
                </a:lnTo>
                <a:close/>
              </a:path>
            </a:pathLst>
          </a:custGeom>
          <a:ln w="7853">
            <a:solidFill>
              <a:srgbClr val="FFFFFF"/>
            </a:solidFill>
          </a:ln>
        </p:spPr>
        <p:txBody>
          <a:bodyPr wrap="square" lIns="0" tIns="0" rIns="0" bIns="0" rtlCol="0"/>
          <a:lstStyle/>
          <a:p/>
        </p:txBody>
      </p:sp>
      <p:sp>
        <p:nvSpPr>
          <p:cNvPr id="48" name="object 48"/>
          <p:cNvSpPr/>
          <p:nvPr/>
        </p:nvSpPr>
        <p:spPr>
          <a:xfrm>
            <a:off x="1313049" y="9269246"/>
            <a:ext cx="5070475" cy="0"/>
          </a:xfrm>
          <a:custGeom>
            <a:rect l="l" t="t" r="r" b="b"/>
            <a:pathLst>
              <a:path w="5070475">
                <a:moveTo>
                  <a:pt x="0" y="0"/>
                </a:moveTo>
                <a:lnTo>
                  <a:pt x="5070002" y="0"/>
                </a:lnTo>
              </a:path>
            </a:pathLst>
          </a:custGeom>
          <a:ln w="3175">
            <a:solidFill>
              <a:srgbClr val="E7E6E6"/>
            </a:solidFill>
          </a:ln>
        </p:spPr>
        <p:txBody>
          <a:bodyPr wrap="square" lIns="0" tIns="0" rIns="0" bIns="0" rtlCol="0"/>
          <a:lstStyle/>
          <a:p/>
        </p:txBody>
      </p:sp>
      <p:sp>
        <p:nvSpPr>
          <p:cNvPr id="49" name="object 49"/>
          <p:cNvSpPr/>
          <p:nvPr/>
        </p:nvSpPr>
        <p:spPr>
          <a:xfrm>
            <a:off x="6840419" y="6630583"/>
            <a:ext cx="6501765" cy="803275"/>
          </a:xfrm>
          <a:custGeom>
            <a:rect l="l" t="t" r="r" b="b"/>
            <a:pathLst>
              <a:path w="6501765" h="803275">
                <a:moveTo>
                  <a:pt x="401453" y="0"/>
                </a:moveTo>
                <a:lnTo>
                  <a:pt x="0" y="401453"/>
                </a:lnTo>
                <a:lnTo>
                  <a:pt x="401453" y="802907"/>
                </a:lnTo>
                <a:lnTo>
                  <a:pt x="401453" y="602180"/>
                </a:lnTo>
                <a:lnTo>
                  <a:pt x="6501163" y="602180"/>
                </a:lnTo>
                <a:lnTo>
                  <a:pt x="6501163" y="200726"/>
                </a:lnTo>
                <a:lnTo>
                  <a:pt x="401453" y="200726"/>
                </a:lnTo>
                <a:lnTo>
                  <a:pt x="401453" y="0"/>
                </a:lnTo>
                <a:close/>
              </a:path>
            </a:pathLst>
          </a:custGeom>
          <a:solidFill>
            <a:srgbClr val="D5DCE4"/>
          </a:solidFill>
        </p:spPr>
        <p:txBody>
          <a:bodyPr wrap="square" lIns="0" tIns="0" rIns="0" bIns="0" rtlCol="0"/>
          <a:lstStyle/>
          <a:p/>
        </p:txBody>
      </p:sp>
      <p:sp>
        <p:nvSpPr>
          <p:cNvPr id="50" name="object 50"/>
          <p:cNvSpPr/>
          <p:nvPr/>
        </p:nvSpPr>
        <p:spPr>
          <a:xfrm>
            <a:off x="14110565" y="6636866"/>
            <a:ext cx="4582795" cy="802005"/>
          </a:xfrm>
          <a:custGeom>
            <a:rect l="l" t="t" r="r" b="b"/>
            <a:pathLst>
              <a:path w="4582794" h="802004">
                <a:moveTo>
                  <a:pt x="4181652" y="0"/>
                </a:moveTo>
                <a:lnTo>
                  <a:pt x="4181652" y="200412"/>
                </a:lnTo>
                <a:lnTo>
                  <a:pt x="0" y="200412"/>
                </a:lnTo>
                <a:lnTo>
                  <a:pt x="0" y="601238"/>
                </a:lnTo>
                <a:lnTo>
                  <a:pt x="4181652" y="601238"/>
                </a:lnTo>
                <a:lnTo>
                  <a:pt x="4181652" y="801650"/>
                </a:lnTo>
                <a:lnTo>
                  <a:pt x="4582478" y="400825"/>
                </a:lnTo>
                <a:lnTo>
                  <a:pt x="4181652" y="0"/>
                </a:lnTo>
                <a:close/>
              </a:path>
            </a:pathLst>
          </a:custGeom>
          <a:solidFill>
            <a:srgbClr val="D5DCE4"/>
          </a:solidFill>
        </p:spPr>
        <p:txBody>
          <a:bodyPr wrap="square" lIns="0" tIns="0" rIns="0" bIns="0" rtlCol="0"/>
          <a:lstStyle/>
          <a:p/>
        </p:txBody>
      </p:sp>
      <p:sp>
        <p:nvSpPr>
          <p:cNvPr id="51" name="object 51"/>
          <p:cNvSpPr/>
          <p:nvPr/>
        </p:nvSpPr>
        <p:spPr>
          <a:xfrm>
            <a:off x="11994608" y="8265297"/>
            <a:ext cx="154940" cy="1019175"/>
          </a:xfrm>
          <a:custGeom>
            <a:rect l="l" t="t" r="r" b="b"/>
            <a:pathLst>
              <a:path w="154940" h="1019175">
                <a:moveTo>
                  <a:pt x="0" y="1019026"/>
                </a:moveTo>
                <a:lnTo>
                  <a:pt x="154550" y="1019026"/>
                </a:lnTo>
                <a:lnTo>
                  <a:pt x="154550" y="0"/>
                </a:lnTo>
                <a:lnTo>
                  <a:pt x="0" y="0"/>
                </a:lnTo>
                <a:lnTo>
                  <a:pt x="0" y="1019026"/>
                </a:lnTo>
                <a:close/>
              </a:path>
            </a:pathLst>
          </a:custGeom>
          <a:solidFill>
            <a:srgbClr val="79C2C6"/>
          </a:solidFill>
        </p:spPr>
        <p:txBody>
          <a:bodyPr wrap="square" lIns="0" tIns="0" rIns="0" bIns="0" rtlCol="0"/>
          <a:lstStyle/>
          <a:p/>
        </p:txBody>
      </p:sp>
      <p:sp>
        <p:nvSpPr>
          <p:cNvPr id="52" name="object 52"/>
          <p:cNvSpPr/>
          <p:nvPr/>
        </p:nvSpPr>
        <p:spPr>
          <a:xfrm>
            <a:off x="12529880" y="8211268"/>
            <a:ext cx="154940" cy="1073150"/>
          </a:xfrm>
          <a:custGeom>
            <a:rect l="l" t="t" r="r" b="b"/>
            <a:pathLst>
              <a:path w="154940" h="1073150">
                <a:moveTo>
                  <a:pt x="0" y="1073056"/>
                </a:moveTo>
                <a:lnTo>
                  <a:pt x="154550" y="1073056"/>
                </a:lnTo>
                <a:lnTo>
                  <a:pt x="154550" y="0"/>
                </a:lnTo>
                <a:lnTo>
                  <a:pt x="0" y="0"/>
                </a:lnTo>
                <a:lnTo>
                  <a:pt x="0" y="1073056"/>
                </a:lnTo>
                <a:close/>
              </a:path>
            </a:pathLst>
          </a:custGeom>
          <a:solidFill>
            <a:srgbClr val="79C2C6"/>
          </a:solidFill>
        </p:spPr>
        <p:txBody>
          <a:bodyPr wrap="square" lIns="0" tIns="0" rIns="0" bIns="0" rtlCol="0"/>
          <a:lstStyle/>
          <a:p/>
        </p:txBody>
      </p:sp>
      <p:sp>
        <p:nvSpPr>
          <p:cNvPr id="53" name="object 53"/>
          <p:cNvSpPr/>
          <p:nvPr/>
        </p:nvSpPr>
        <p:spPr>
          <a:xfrm>
            <a:off x="13065151" y="7894628"/>
            <a:ext cx="154940" cy="1390015"/>
          </a:xfrm>
          <a:custGeom>
            <a:rect l="l" t="t" r="r" b="b"/>
            <a:pathLst>
              <a:path w="154940" h="1390015">
                <a:moveTo>
                  <a:pt x="0" y="1389695"/>
                </a:moveTo>
                <a:lnTo>
                  <a:pt x="154550" y="1389695"/>
                </a:lnTo>
                <a:lnTo>
                  <a:pt x="154550" y="0"/>
                </a:lnTo>
                <a:lnTo>
                  <a:pt x="0" y="0"/>
                </a:lnTo>
                <a:lnTo>
                  <a:pt x="0" y="1389695"/>
                </a:lnTo>
                <a:close/>
              </a:path>
            </a:pathLst>
          </a:custGeom>
          <a:solidFill>
            <a:srgbClr val="79C2C6"/>
          </a:solidFill>
        </p:spPr>
        <p:txBody>
          <a:bodyPr wrap="square" lIns="0" tIns="0" rIns="0" bIns="0" rtlCol="0"/>
          <a:lstStyle/>
          <a:p/>
        </p:txBody>
      </p:sp>
      <p:sp>
        <p:nvSpPr>
          <p:cNvPr id="54" name="object 54"/>
          <p:cNvSpPr/>
          <p:nvPr/>
        </p:nvSpPr>
        <p:spPr>
          <a:xfrm>
            <a:off x="14135695" y="9074487"/>
            <a:ext cx="154940" cy="210185"/>
          </a:xfrm>
          <a:custGeom>
            <a:rect l="l" t="t" r="r" b="b"/>
            <a:pathLst>
              <a:path w="154940" h="210184">
                <a:moveTo>
                  <a:pt x="0" y="209836"/>
                </a:moveTo>
                <a:lnTo>
                  <a:pt x="154550" y="209836"/>
                </a:lnTo>
                <a:lnTo>
                  <a:pt x="154550" y="0"/>
                </a:lnTo>
                <a:lnTo>
                  <a:pt x="0" y="0"/>
                </a:lnTo>
                <a:lnTo>
                  <a:pt x="0" y="209836"/>
                </a:lnTo>
                <a:close/>
              </a:path>
            </a:pathLst>
          </a:custGeom>
          <a:solidFill>
            <a:srgbClr val="4471C4"/>
          </a:solidFill>
        </p:spPr>
        <p:txBody>
          <a:bodyPr wrap="square" lIns="0" tIns="0" rIns="0" bIns="0" rtlCol="0"/>
          <a:lstStyle/>
          <a:p/>
        </p:txBody>
      </p:sp>
      <p:sp>
        <p:nvSpPr>
          <p:cNvPr id="55" name="object 55"/>
          <p:cNvSpPr/>
          <p:nvPr/>
        </p:nvSpPr>
        <p:spPr>
          <a:xfrm>
            <a:off x="14670967" y="9069461"/>
            <a:ext cx="154940" cy="215265"/>
          </a:xfrm>
          <a:custGeom>
            <a:rect l="l" t="t" r="r" b="b"/>
            <a:pathLst>
              <a:path w="154940" h="215265">
                <a:moveTo>
                  <a:pt x="0" y="214862"/>
                </a:moveTo>
                <a:lnTo>
                  <a:pt x="154550" y="214862"/>
                </a:lnTo>
                <a:lnTo>
                  <a:pt x="154550" y="0"/>
                </a:lnTo>
                <a:lnTo>
                  <a:pt x="0" y="0"/>
                </a:lnTo>
                <a:lnTo>
                  <a:pt x="0" y="214862"/>
                </a:lnTo>
                <a:close/>
              </a:path>
            </a:pathLst>
          </a:custGeom>
          <a:solidFill>
            <a:srgbClr val="4471C4"/>
          </a:solidFill>
        </p:spPr>
        <p:txBody>
          <a:bodyPr wrap="square" lIns="0" tIns="0" rIns="0" bIns="0" rtlCol="0"/>
          <a:lstStyle/>
          <a:p/>
        </p:txBody>
      </p:sp>
      <p:sp>
        <p:nvSpPr>
          <p:cNvPr id="56" name="object 56"/>
          <p:cNvSpPr/>
          <p:nvPr/>
        </p:nvSpPr>
        <p:spPr>
          <a:xfrm>
            <a:off x="15204980" y="8854599"/>
            <a:ext cx="154940" cy="429895"/>
          </a:xfrm>
          <a:custGeom>
            <a:rect l="l" t="t" r="r" b="b"/>
            <a:pathLst>
              <a:path w="154940" h="429895">
                <a:moveTo>
                  <a:pt x="0" y="429725"/>
                </a:moveTo>
                <a:lnTo>
                  <a:pt x="154550" y="429725"/>
                </a:lnTo>
                <a:lnTo>
                  <a:pt x="154550" y="0"/>
                </a:lnTo>
                <a:lnTo>
                  <a:pt x="0" y="0"/>
                </a:lnTo>
                <a:lnTo>
                  <a:pt x="0" y="429725"/>
                </a:lnTo>
                <a:close/>
              </a:path>
            </a:pathLst>
          </a:custGeom>
          <a:solidFill>
            <a:srgbClr val="4471C4"/>
          </a:solidFill>
        </p:spPr>
        <p:txBody>
          <a:bodyPr wrap="square" lIns="0" tIns="0" rIns="0" bIns="0" rtlCol="0"/>
          <a:lstStyle/>
          <a:p/>
        </p:txBody>
      </p:sp>
      <p:sp>
        <p:nvSpPr>
          <p:cNvPr id="57" name="object 57"/>
          <p:cNvSpPr/>
          <p:nvPr/>
        </p:nvSpPr>
        <p:spPr>
          <a:xfrm>
            <a:off x="15740253" y="8854599"/>
            <a:ext cx="154940" cy="429895"/>
          </a:xfrm>
          <a:custGeom>
            <a:rect l="l" t="t" r="r" b="b"/>
            <a:pathLst>
              <a:path w="154940" h="429895">
                <a:moveTo>
                  <a:pt x="0" y="429725"/>
                </a:moveTo>
                <a:lnTo>
                  <a:pt x="154550" y="429725"/>
                </a:lnTo>
                <a:lnTo>
                  <a:pt x="154550" y="0"/>
                </a:lnTo>
                <a:lnTo>
                  <a:pt x="0" y="0"/>
                </a:lnTo>
                <a:lnTo>
                  <a:pt x="0" y="429725"/>
                </a:lnTo>
                <a:close/>
              </a:path>
            </a:pathLst>
          </a:custGeom>
          <a:solidFill>
            <a:srgbClr val="4471C4"/>
          </a:solidFill>
        </p:spPr>
        <p:txBody>
          <a:bodyPr wrap="square" lIns="0" tIns="0" rIns="0" bIns="0" rtlCol="0"/>
          <a:lstStyle/>
          <a:p/>
        </p:txBody>
      </p:sp>
      <p:sp>
        <p:nvSpPr>
          <p:cNvPr id="58" name="object 58"/>
          <p:cNvSpPr/>
          <p:nvPr/>
        </p:nvSpPr>
        <p:spPr>
          <a:xfrm>
            <a:off x="16275524" y="8811878"/>
            <a:ext cx="154940" cy="472440"/>
          </a:xfrm>
          <a:custGeom>
            <a:rect l="l" t="t" r="r" b="b"/>
            <a:pathLst>
              <a:path w="154940" h="472440">
                <a:moveTo>
                  <a:pt x="0" y="472446"/>
                </a:moveTo>
                <a:lnTo>
                  <a:pt x="154550" y="472446"/>
                </a:lnTo>
                <a:lnTo>
                  <a:pt x="154550" y="0"/>
                </a:lnTo>
                <a:lnTo>
                  <a:pt x="0" y="0"/>
                </a:lnTo>
                <a:lnTo>
                  <a:pt x="0" y="472446"/>
                </a:lnTo>
                <a:close/>
              </a:path>
            </a:pathLst>
          </a:custGeom>
          <a:solidFill>
            <a:srgbClr val="4471C4"/>
          </a:solidFill>
        </p:spPr>
        <p:txBody>
          <a:bodyPr wrap="square" lIns="0" tIns="0" rIns="0" bIns="0" rtlCol="0"/>
          <a:lstStyle/>
          <a:p/>
        </p:txBody>
      </p:sp>
      <p:sp>
        <p:nvSpPr>
          <p:cNvPr id="59" name="object 59"/>
          <p:cNvSpPr/>
          <p:nvPr/>
        </p:nvSpPr>
        <p:spPr>
          <a:xfrm>
            <a:off x="16810797" y="8769156"/>
            <a:ext cx="154940" cy="515620"/>
          </a:xfrm>
          <a:custGeom>
            <a:rect l="l" t="t" r="r" b="b"/>
            <a:pathLst>
              <a:path w="154940" h="515620">
                <a:moveTo>
                  <a:pt x="0" y="515167"/>
                </a:moveTo>
                <a:lnTo>
                  <a:pt x="154550" y="515167"/>
                </a:lnTo>
                <a:lnTo>
                  <a:pt x="154550" y="0"/>
                </a:lnTo>
                <a:lnTo>
                  <a:pt x="0" y="0"/>
                </a:lnTo>
                <a:lnTo>
                  <a:pt x="0" y="515167"/>
                </a:lnTo>
                <a:close/>
              </a:path>
            </a:pathLst>
          </a:custGeom>
          <a:solidFill>
            <a:srgbClr val="4471C4"/>
          </a:solidFill>
        </p:spPr>
        <p:txBody>
          <a:bodyPr wrap="square" lIns="0" tIns="0" rIns="0" bIns="0" rtlCol="0"/>
          <a:lstStyle/>
          <a:p/>
        </p:txBody>
      </p:sp>
      <p:sp>
        <p:nvSpPr>
          <p:cNvPr id="60" name="object 60"/>
          <p:cNvSpPr/>
          <p:nvPr/>
        </p:nvSpPr>
        <p:spPr>
          <a:xfrm>
            <a:off x="17346068" y="8769156"/>
            <a:ext cx="154940" cy="515620"/>
          </a:xfrm>
          <a:custGeom>
            <a:rect l="l" t="t" r="r" b="b"/>
            <a:pathLst>
              <a:path w="154940" h="515620">
                <a:moveTo>
                  <a:pt x="0" y="515167"/>
                </a:moveTo>
                <a:lnTo>
                  <a:pt x="154550" y="515167"/>
                </a:lnTo>
                <a:lnTo>
                  <a:pt x="154550" y="0"/>
                </a:lnTo>
                <a:lnTo>
                  <a:pt x="0" y="0"/>
                </a:lnTo>
                <a:lnTo>
                  <a:pt x="0" y="515167"/>
                </a:lnTo>
                <a:close/>
              </a:path>
            </a:pathLst>
          </a:custGeom>
          <a:solidFill>
            <a:srgbClr val="4471C4"/>
          </a:solidFill>
        </p:spPr>
        <p:txBody>
          <a:bodyPr wrap="square" lIns="0" tIns="0" rIns="0" bIns="0" rtlCol="0"/>
          <a:lstStyle/>
          <a:p/>
        </p:txBody>
      </p:sp>
      <p:sp>
        <p:nvSpPr>
          <p:cNvPr id="61" name="object 61"/>
          <p:cNvSpPr/>
          <p:nvPr/>
        </p:nvSpPr>
        <p:spPr>
          <a:xfrm>
            <a:off x="17881341" y="8135877"/>
            <a:ext cx="154940" cy="1148715"/>
          </a:xfrm>
          <a:custGeom>
            <a:rect l="l" t="t" r="r" b="b"/>
            <a:pathLst>
              <a:path w="154940" h="1148715">
                <a:moveTo>
                  <a:pt x="0" y="1148446"/>
                </a:moveTo>
                <a:lnTo>
                  <a:pt x="154550" y="1148446"/>
                </a:lnTo>
                <a:lnTo>
                  <a:pt x="154550" y="0"/>
                </a:lnTo>
                <a:lnTo>
                  <a:pt x="0" y="0"/>
                </a:lnTo>
                <a:lnTo>
                  <a:pt x="0" y="1148446"/>
                </a:lnTo>
                <a:close/>
              </a:path>
            </a:pathLst>
          </a:custGeom>
          <a:solidFill>
            <a:srgbClr val="4471C4"/>
          </a:solidFill>
        </p:spPr>
        <p:txBody>
          <a:bodyPr wrap="square" lIns="0" tIns="0" rIns="0" bIns="0" rtlCol="0"/>
          <a:lstStyle/>
          <a:p/>
        </p:txBody>
      </p:sp>
      <p:sp>
        <p:nvSpPr>
          <p:cNvPr id="62" name="object 62"/>
          <p:cNvSpPr/>
          <p:nvPr/>
        </p:nvSpPr>
        <p:spPr>
          <a:xfrm>
            <a:off x="18415355" y="7451082"/>
            <a:ext cx="154940" cy="1833245"/>
          </a:xfrm>
          <a:custGeom>
            <a:rect l="l" t="t" r="r" b="b"/>
            <a:pathLst>
              <a:path w="154940" h="1833245">
                <a:moveTo>
                  <a:pt x="0" y="1833242"/>
                </a:moveTo>
                <a:lnTo>
                  <a:pt x="154550" y="1833242"/>
                </a:lnTo>
                <a:lnTo>
                  <a:pt x="154550" y="0"/>
                </a:lnTo>
                <a:lnTo>
                  <a:pt x="0" y="0"/>
                </a:lnTo>
                <a:lnTo>
                  <a:pt x="0" y="1833242"/>
                </a:lnTo>
                <a:close/>
              </a:path>
            </a:pathLst>
          </a:custGeom>
          <a:solidFill>
            <a:srgbClr val="4471C4"/>
          </a:solidFill>
        </p:spPr>
        <p:txBody>
          <a:bodyPr wrap="square" lIns="0" tIns="0" rIns="0" bIns="0" rtlCol="0"/>
          <a:lstStyle/>
          <a:p/>
        </p:txBody>
      </p:sp>
      <p:sp>
        <p:nvSpPr>
          <p:cNvPr id="63" name="object 63"/>
          <p:cNvSpPr/>
          <p:nvPr/>
        </p:nvSpPr>
        <p:spPr>
          <a:xfrm>
            <a:off x="7179676" y="8984019"/>
            <a:ext cx="154940" cy="300355"/>
          </a:xfrm>
          <a:custGeom>
            <a:rect l="l" t="t" r="r" b="b"/>
            <a:pathLst>
              <a:path w="154940" h="300354">
                <a:moveTo>
                  <a:pt x="154550" y="0"/>
                </a:moveTo>
                <a:lnTo>
                  <a:pt x="0" y="0"/>
                </a:lnTo>
                <a:lnTo>
                  <a:pt x="0" y="300304"/>
                </a:lnTo>
                <a:lnTo>
                  <a:pt x="154550" y="300304"/>
                </a:lnTo>
                <a:lnTo>
                  <a:pt x="154550" y="0"/>
                </a:lnTo>
                <a:close/>
              </a:path>
            </a:pathLst>
          </a:custGeom>
          <a:solidFill>
            <a:srgbClr val="79C2C6"/>
          </a:solidFill>
        </p:spPr>
        <p:txBody>
          <a:bodyPr wrap="square" lIns="0" tIns="0" rIns="0" bIns="0" rtlCol="0"/>
          <a:lstStyle/>
          <a:p/>
        </p:txBody>
      </p:sp>
      <p:sp>
        <p:nvSpPr>
          <p:cNvPr id="64" name="object 64"/>
          <p:cNvSpPr/>
          <p:nvPr/>
        </p:nvSpPr>
        <p:spPr>
          <a:xfrm>
            <a:off x="7714948" y="8984019"/>
            <a:ext cx="154940" cy="300355"/>
          </a:xfrm>
          <a:custGeom>
            <a:rect l="l" t="t" r="r" b="b"/>
            <a:pathLst>
              <a:path w="154940" h="300354">
                <a:moveTo>
                  <a:pt x="154550" y="0"/>
                </a:moveTo>
                <a:lnTo>
                  <a:pt x="0" y="0"/>
                </a:lnTo>
                <a:lnTo>
                  <a:pt x="0" y="300304"/>
                </a:lnTo>
                <a:lnTo>
                  <a:pt x="154550" y="300304"/>
                </a:lnTo>
                <a:lnTo>
                  <a:pt x="154550" y="0"/>
                </a:lnTo>
                <a:close/>
              </a:path>
            </a:pathLst>
          </a:custGeom>
          <a:solidFill>
            <a:srgbClr val="79C2C6"/>
          </a:solidFill>
        </p:spPr>
        <p:txBody>
          <a:bodyPr wrap="square" lIns="0" tIns="0" rIns="0" bIns="0" rtlCol="0"/>
          <a:lstStyle/>
          <a:p/>
        </p:txBody>
      </p:sp>
      <p:sp>
        <p:nvSpPr>
          <p:cNvPr id="65" name="object 65"/>
          <p:cNvSpPr/>
          <p:nvPr/>
        </p:nvSpPr>
        <p:spPr>
          <a:xfrm>
            <a:off x="8250219" y="8898576"/>
            <a:ext cx="154940" cy="386080"/>
          </a:xfrm>
          <a:custGeom>
            <a:rect l="l" t="t" r="r" b="b"/>
            <a:pathLst>
              <a:path w="154940" h="386079">
                <a:moveTo>
                  <a:pt x="154550" y="0"/>
                </a:moveTo>
                <a:lnTo>
                  <a:pt x="0" y="0"/>
                </a:lnTo>
                <a:lnTo>
                  <a:pt x="0" y="385747"/>
                </a:lnTo>
                <a:lnTo>
                  <a:pt x="154550" y="385747"/>
                </a:lnTo>
                <a:lnTo>
                  <a:pt x="154550" y="0"/>
                </a:lnTo>
                <a:close/>
              </a:path>
            </a:pathLst>
          </a:custGeom>
          <a:solidFill>
            <a:srgbClr val="79C2C6"/>
          </a:solidFill>
        </p:spPr>
        <p:txBody>
          <a:bodyPr wrap="square" lIns="0" tIns="0" rIns="0" bIns="0" rtlCol="0"/>
          <a:lstStyle/>
          <a:p/>
        </p:txBody>
      </p:sp>
      <p:sp>
        <p:nvSpPr>
          <p:cNvPr id="66" name="object 66"/>
          <p:cNvSpPr/>
          <p:nvPr/>
        </p:nvSpPr>
        <p:spPr>
          <a:xfrm>
            <a:off x="8784235" y="8854599"/>
            <a:ext cx="154940" cy="429895"/>
          </a:xfrm>
          <a:custGeom>
            <a:rect l="l" t="t" r="r" b="b"/>
            <a:pathLst>
              <a:path w="154940" h="429895">
                <a:moveTo>
                  <a:pt x="154550" y="0"/>
                </a:moveTo>
                <a:lnTo>
                  <a:pt x="0" y="0"/>
                </a:lnTo>
                <a:lnTo>
                  <a:pt x="0" y="429725"/>
                </a:lnTo>
                <a:lnTo>
                  <a:pt x="154550" y="429725"/>
                </a:lnTo>
                <a:lnTo>
                  <a:pt x="154550" y="0"/>
                </a:lnTo>
                <a:close/>
              </a:path>
            </a:pathLst>
          </a:custGeom>
          <a:solidFill>
            <a:srgbClr val="79C2C6"/>
          </a:solidFill>
        </p:spPr>
        <p:txBody>
          <a:bodyPr wrap="square" lIns="0" tIns="0" rIns="0" bIns="0" rtlCol="0"/>
          <a:lstStyle/>
          <a:p/>
        </p:txBody>
      </p:sp>
      <p:sp>
        <p:nvSpPr>
          <p:cNvPr id="67" name="object 67"/>
          <p:cNvSpPr/>
          <p:nvPr/>
        </p:nvSpPr>
        <p:spPr>
          <a:xfrm>
            <a:off x="9319507" y="8769156"/>
            <a:ext cx="154940" cy="515620"/>
          </a:xfrm>
          <a:custGeom>
            <a:rect l="l" t="t" r="r" b="b"/>
            <a:pathLst>
              <a:path w="154940" h="515620">
                <a:moveTo>
                  <a:pt x="154550" y="0"/>
                </a:moveTo>
                <a:lnTo>
                  <a:pt x="0" y="0"/>
                </a:lnTo>
                <a:lnTo>
                  <a:pt x="0" y="515167"/>
                </a:lnTo>
                <a:lnTo>
                  <a:pt x="154550" y="515167"/>
                </a:lnTo>
                <a:lnTo>
                  <a:pt x="154550" y="0"/>
                </a:lnTo>
                <a:close/>
              </a:path>
            </a:pathLst>
          </a:custGeom>
          <a:solidFill>
            <a:srgbClr val="79C2C6"/>
          </a:solidFill>
        </p:spPr>
        <p:txBody>
          <a:bodyPr wrap="square" lIns="0" tIns="0" rIns="0" bIns="0" rtlCol="0"/>
          <a:lstStyle/>
          <a:p/>
        </p:txBody>
      </p:sp>
      <p:sp>
        <p:nvSpPr>
          <p:cNvPr id="68" name="object 68"/>
          <p:cNvSpPr/>
          <p:nvPr/>
        </p:nvSpPr>
        <p:spPr>
          <a:xfrm>
            <a:off x="9854778" y="8619632"/>
            <a:ext cx="154940" cy="664845"/>
          </a:xfrm>
          <a:custGeom>
            <a:rect l="l" t="t" r="r" b="b"/>
            <a:pathLst>
              <a:path w="154940" h="664845">
                <a:moveTo>
                  <a:pt x="154550" y="0"/>
                </a:moveTo>
                <a:lnTo>
                  <a:pt x="0" y="0"/>
                </a:lnTo>
                <a:lnTo>
                  <a:pt x="0" y="664691"/>
                </a:lnTo>
                <a:lnTo>
                  <a:pt x="154550" y="664691"/>
                </a:lnTo>
                <a:lnTo>
                  <a:pt x="154550" y="0"/>
                </a:lnTo>
                <a:close/>
              </a:path>
            </a:pathLst>
          </a:custGeom>
          <a:solidFill>
            <a:srgbClr val="79C2C6"/>
          </a:solidFill>
        </p:spPr>
        <p:txBody>
          <a:bodyPr wrap="square" lIns="0" tIns="0" rIns="0" bIns="0" rtlCol="0"/>
          <a:lstStyle/>
          <a:p/>
        </p:txBody>
      </p:sp>
      <p:sp>
        <p:nvSpPr>
          <p:cNvPr id="69" name="object 69"/>
          <p:cNvSpPr/>
          <p:nvPr/>
        </p:nvSpPr>
        <p:spPr>
          <a:xfrm>
            <a:off x="10390050" y="8598272"/>
            <a:ext cx="154940" cy="686435"/>
          </a:xfrm>
          <a:custGeom>
            <a:rect l="l" t="t" r="r" b="b"/>
            <a:pathLst>
              <a:path w="154940" h="686434">
                <a:moveTo>
                  <a:pt x="154550" y="0"/>
                </a:moveTo>
                <a:lnTo>
                  <a:pt x="0" y="0"/>
                </a:lnTo>
                <a:lnTo>
                  <a:pt x="0" y="686052"/>
                </a:lnTo>
                <a:lnTo>
                  <a:pt x="154550" y="686052"/>
                </a:lnTo>
                <a:lnTo>
                  <a:pt x="154550" y="0"/>
                </a:lnTo>
                <a:close/>
              </a:path>
            </a:pathLst>
          </a:custGeom>
          <a:solidFill>
            <a:srgbClr val="79C2C6"/>
          </a:solidFill>
        </p:spPr>
        <p:txBody>
          <a:bodyPr wrap="square" lIns="0" tIns="0" rIns="0" bIns="0" rtlCol="0"/>
          <a:lstStyle/>
          <a:p/>
        </p:txBody>
      </p:sp>
      <p:sp>
        <p:nvSpPr>
          <p:cNvPr id="70" name="object 70"/>
          <p:cNvSpPr/>
          <p:nvPr/>
        </p:nvSpPr>
        <p:spPr>
          <a:xfrm>
            <a:off x="10925321" y="8545499"/>
            <a:ext cx="154940" cy="739140"/>
          </a:xfrm>
          <a:custGeom>
            <a:rect l="l" t="t" r="r" b="b"/>
            <a:pathLst>
              <a:path w="154940" h="739140">
                <a:moveTo>
                  <a:pt x="154550" y="0"/>
                </a:moveTo>
                <a:lnTo>
                  <a:pt x="0" y="0"/>
                </a:lnTo>
                <a:lnTo>
                  <a:pt x="0" y="738825"/>
                </a:lnTo>
                <a:lnTo>
                  <a:pt x="154550" y="738825"/>
                </a:lnTo>
                <a:lnTo>
                  <a:pt x="154550" y="0"/>
                </a:lnTo>
                <a:close/>
              </a:path>
            </a:pathLst>
          </a:custGeom>
          <a:solidFill>
            <a:srgbClr val="79C2C6"/>
          </a:solidFill>
        </p:spPr>
        <p:txBody>
          <a:bodyPr wrap="square" lIns="0" tIns="0" rIns="0" bIns="0" rtlCol="0"/>
          <a:lstStyle/>
          <a:p/>
        </p:txBody>
      </p:sp>
      <p:sp>
        <p:nvSpPr>
          <p:cNvPr id="71" name="object 71"/>
          <p:cNvSpPr/>
          <p:nvPr/>
        </p:nvSpPr>
        <p:spPr>
          <a:xfrm>
            <a:off x="11460593" y="8407282"/>
            <a:ext cx="154940" cy="877569"/>
          </a:xfrm>
          <a:custGeom>
            <a:rect l="l" t="t" r="r" b="b"/>
            <a:pathLst>
              <a:path w="154940" h="877569">
                <a:moveTo>
                  <a:pt x="154550" y="0"/>
                </a:moveTo>
                <a:lnTo>
                  <a:pt x="0" y="0"/>
                </a:lnTo>
                <a:lnTo>
                  <a:pt x="0" y="877041"/>
                </a:lnTo>
                <a:lnTo>
                  <a:pt x="154550" y="877041"/>
                </a:lnTo>
                <a:lnTo>
                  <a:pt x="154550" y="0"/>
                </a:lnTo>
                <a:close/>
              </a:path>
            </a:pathLst>
          </a:custGeom>
          <a:solidFill>
            <a:srgbClr val="79C2C6"/>
          </a:solidFill>
        </p:spPr>
        <p:txBody>
          <a:bodyPr wrap="square" lIns="0" tIns="0" rIns="0" bIns="0" rtlCol="0"/>
          <a:lstStyle/>
          <a:p/>
        </p:txBody>
      </p:sp>
      <p:sp>
        <p:nvSpPr>
          <p:cNvPr id="72" name="object 72"/>
          <p:cNvSpPr/>
          <p:nvPr/>
        </p:nvSpPr>
        <p:spPr>
          <a:xfrm>
            <a:off x="6989943" y="9284324"/>
            <a:ext cx="11770995" cy="0"/>
          </a:xfrm>
          <a:custGeom>
            <a:rect l="l" t="t" r="r" b="b"/>
            <a:pathLst>
              <a:path w="11770994">
                <a:moveTo>
                  <a:pt x="0" y="0"/>
                </a:moveTo>
                <a:lnTo>
                  <a:pt x="11770950" y="0"/>
                </a:lnTo>
              </a:path>
            </a:pathLst>
          </a:custGeom>
          <a:ln w="7853">
            <a:solidFill>
              <a:srgbClr val="D9D9D9"/>
            </a:solidFill>
          </a:ln>
        </p:spPr>
        <p:txBody>
          <a:bodyPr wrap="square" lIns="0" tIns="0" rIns="0" bIns="0" rtlCol="0"/>
          <a:lstStyle/>
          <a:p/>
        </p:txBody>
      </p:sp>
      <p:sp>
        <p:nvSpPr>
          <p:cNvPr id="73" name="object 73"/>
          <p:cNvSpPr/>
          <p:nvPr/>
        </p:nvSpPr>
        <p:spPr>
          <a:xfrm>
            <a:off x="7045230" y="8620889"/>
            <a:ext cx="6202680" cy="0"/>
          </a:xfrm>
          <a:custGeom>
            <a:rect l="l" t="t" r="r" b="b"/>
            <a:pathLst>
              <a:path w="6202680">
                <a:moveTo>
                  <a:pt x="0" y="0"/>
                </a:moveTo>
                <a:lnTo>
                  <a:pt x="6202428" y="0"/>
                </a:lnTo>
              </a:path>
            </a:pathLst>
          </a:custGeom>
          <a:ln w="5235">
            <a:solidFill>
              <a:srgbClr val="385622"/>
            </a:solidFill>
            <a:prstDash val="sysDash"/>
          </a:ln>
        </p:spPr>
        <p:txBody>
          <a:bodyPr wrap="square" lIns="0" tIns="0" rIns="0" bIns="0" rtlCol="0"/>
          <a:lstStyle/>
          <a:p/>
        </p:txBody>
      </p:sp>
      <p:sp>
        <p:nvSpPr>
          <p:cNvPr id="74" name="object 74"/>
          <p:cNvSpPr/>
          <p:nvPr/>
        </p:nvSpPr>
        <p:spPr>
          <a:xfrm>
            <a:off x="14110565" y="8620889"/>
            <a:ext cx="4538980" cy="0"/>
          </a:xfrm>
          <a:custGeom>
            <a:rect l="l" t="t" r="r" b="b"/>
            <a:pathLst>
              <a:path w="4538980">
                <a:moveTo>
                  <a:pt x="0" y="0"/>
                </a:moveTo>
                <a:lnTo>
                  <a:pt x="4538605" y="0"/>
                </a:lnTo>
              </a:path>
            </a:pathLst>
          </a:custGeom>
          <a:ln w="5235">
            <a:solidFill>
              <a:srgbClr val="385622"/>
            </a:solidFill>
            <a:prstDash val="sysDash"/>
          </a:ln>
        </p:spPr>
        <p:txBody>
          <a:bodyPr wrap="square" lIns="0" tIns="0" rIns="0" bIns="0" rtlCol="0"/>
          <a:lstStyle/>
          <a:p/>
        </p:txBody>
      </p:sp>
      <p:graphicFrame>
        <p:nvGraphicFramePr>
          <p:cNvPr id="75" name="object 75"/>
          <p:cNvGraphicFramePr>
            <a:graphicFrameLocks noGrp="1"/>
          </p:cNvGraphicFramePr>
          <p:nvPr/>
        </p:nvGraphicFramePr>
        <p:xfrm>
          <a:off x="970022" y="6087563"/>
          <a:ext cx="18288000" cy="3719829"/>
        </p:xfrm>
        <a:graphic>
          <a:graphicData uri="http://schemas.openxmlformats.org/drawingml/2006/table">
            <a:tbl>
              <a:tblPr firstRow="1" bandRow="1">
                <a:tableStyleId>{2D5ABB26-0587-4C30-8999-92F81FD0307C}</a:tableStyleId>
              </a:tblPr>
              <a:tblGrid>
                <a:gridCol w="1678305"/>
                <a:gridCol w="1054734"/>
                <a:gridCol w="1597660"/>
                <a:gridCol w="1267460"/>
                <a:gridCol w="956310"/>
                <a:gridCol w="466725"/>
                <a:gridCol w="4885055"/>
                <a:gridCol w="833754"/>
                <a:gridCol w="772160"/>
                <a:gridCol w="3745865"/>
                <a:gridCol w="1031875"/>
              </a:tblGrid>
              <a:tr h="506581">
                <a:tc gridSpan="4">
                  <a:txBody>
                    <a:bodyPr vert="horz" wrap="square"/>
                    <a:lstStyle/>
                    <a:p>
                      <a:pPr>
                        <a:lnSpc>
                          <a:spcPct val="100000"/>
                        </a:lnSpc>
                      </a:pPr>
                      <a:endParaRPr sz="1800">
                        <a:latin typeface="Times New Roman"/>
                        <a:cs typeface="Times New Roman"/>
                      </a:endParaRPr>
                    </a:p>
                  </a:txBody>
                  <a:tcPr marL="0" marR="0" marT="0" marB="0">
                    <a:solidFill>
                      <a:srgbClr val="38562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gridSpan="7">
                  <a:txBody>
                    <a:bodyPr vert="horz" wrap="square"/>
                    <a:lstStyle/>
                    <a:p>
                      <a:pPr marL="535940" marR="130810">
                        <a:lnSpc>
                          <a:spcPct val="100000"/>
                        </a:lnSpc>
                        <a:spcBef>
                          <a:spcPts val="555"/>
                        </a:spcBef>
                      </a:pPr>
                      <a:r>
                        <a:rPr sz="2300" b="1">
                          <a:solidFill>
                            <a:srgbClr val="FFFFFF"/>
                          </a:solidFill>
                          <a:latin typeface="微软雅黑"/>
                          <a:cs typeface="微软雅黑"/>
                        </a:rPr>
                        <a:t>2022</a:t>
                      </a:r>
                      <a:r>
                        <a:rPr sz="2300" b="1" spc="-5">
                          <a:solidFill>
                            <a:srgbClr val="FFFFFF"/>
                          </a:solidFill>
                          <a:latin typeface="微软雅黑"/>
                          <a:cs typeface="微软雅黑"/>
                        </a:rPr>
                        <a:t> </a:t>
                      </a:r>
                      <a:r>
                        <a:rPr sz="2300" b="1" spc="5">
                          <a:solidFill>
                            <a:srgbClr val="FFFFFF"/>
                          </a:solidFill>
                          <a:latin typeface="微软雅黑"/>
                          <a:cs typeface="微软雅黑"/>
                        </a:rPr>
                        <a:t>年 </a:t>
                      </a:r>
                      <a:r>
                        <a:rPr sz="2300" b="1">
                          <a:solidFill>
                            <a:srgbClr val="FFFFFF"/>
                          </a:solidFill>
                          <a:latin typeface="微软雅黑"/>
                          <a:cs typeface="微软雅黑"/>
                        </a:rPr>
                        <a:t>41 </a:t>
                      </a:r>
                      <a:r>
                        <a:rPr sz="2300" b="1" spc="5">
                          <a:solidFill>
                            <a:srgbClr val="FFFFFF"/>
                          </a:solidFill>
                          <a:latin typeface="微软雅黑"/>
                          <a:cs typeface="微软雅黑"/>
                        </a:rPr>
                        <a:t>个仅续约品种未降价，占比</a:t>
                      </a:r>
                      <a:r>
                        <a:rPr sz="2300" b="1" spc="45">
                          <a:solidFill>
                            <a:srgbClr val="FFFFFF"/>
                          </a:solidFill>
                          <a:latin typeface="微软雅黑"/>
                          <a:cs typeface="微软雅黑"/>
                        </a:rPr>
                        <a:t> </a:t>
                      </a:r>
                      <a:r>
                        <a:rPr sz="2300" b="1">
                          <a:solidFill>
                            <a:srgbClr val="FFFFFF"/>
                          </a:solidFill>
                          <a:latin typeface="微软雅黑"/>
                          <a:cs typeface="微软雅黑"/>
                        </a:rPr>
                        <a:t>77%</a:t>
                      </a:r>
                      <a:endParaRPr sz="2300">
                        <a:latin typeface="微软雅黑"/>
                        <a:cs typeface="微软雅黑"/>
                      </a:endParaRPr>
                    </a:p>
                  </a:txBody>
                  <a:tcPr marL="0" marR="0" marT="70485" marB="0">
                    <a:solidFill>
                      <a:srgbClr val="38562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1541735">
                <a:tc>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spcBef>
                          <a:spcPts val="40"/>
                        </a:spcBef>
                      </a:pPr>
                      <a:endParaRPr sz="2050">
                        <a:latin typeface="Times New Roman"/>
                        <a:cs typeface="Times New Roman"/>
                      </a:endParaRPr>
                    </a:p>
                    <a:p>
                      <a:pPr marR="117475" algn="ctr">
                        <a:lnSpc>
                          <a:spcPct val="100000"/>
                        </a:lnSpc>
                      </a:pPr>
                      <a:r>
                        <a:rPr sz="1650">
                          <a:latin typeface="微软雅黑"/>
                          <a:cs typeface="微软雅黑"/>
                        </a:rPr>
                        <a:t>105</a:t>
                      </a:r>
                      <a:endParaRPr sz="1650">
                        <a:latin typeface="微软雅黑"/>
                        <a:cs typeface="微软雅黑"/>
                      </a:endParaRPr>
                    </a:p>
                  </a:txBody>
                  <a:tcPr marL="0" marR="0" marT="0" marB="0"/>
                </a:tc>
                <a:tc>
                  <a:txBody>
                    <a:bodyPr vert="horz" wrap="square"/>
                    <a:lstStyle/>
                    <a:p>
                      <a:pPr>
                        <a:lnSpc>
                          <a:spcPct val="100000"/>
                        </a:lnSpc>
                      </a:pPr>
                      <a:endParaRPr sz="2200">
                        <a:latin typeface="Times New Roman"/>
                        <a:cs typeface="Times New Roman"/>
                      </a:endParaRPr>
                    </a:p>
                    <a:p>
                      <a:pPr>
                        <a:lnSpc>
                          <a:spcPct val="100000"/>
                        </a:lnSpc>
                        <a:spcBef>
                          <a:spcPts val="25"/>
                        </a:spcBef>
                      </a:pPr>
                      <a:endParaRPr sz="2350">
                        <a:latin typeface="Times New Roman"/>
                        <a:cs typeface="Times New Roman"/>
                      </a:endParaRPr>
                    </a:p>
                    <a:p>
                      <a:pPr marL="339090">
                        <a:lnSpc>
                          <a:spcPts val="1980"/>
                        </a:lnSpc>
                      </a:pPr>
                      <a:r>
                        <a:rPr sz="1650">
                          <a:latin typeface="微软雅黑"/>
                          <a:cs typeface="微软雅黑"/>
                        </a:rPr>
                        <a:t>53,</a:t>
                      </a:r>
                      <a:endParaRPr sz="1650">
                        <a:latin typeface="微软雅黑"/>
                        <a:cs typeface="微软雅黑"/>
                      </a:endParaRPr>
                    </a:p>
                    <a:p>
                      <a:pPr marL="269875">
                        <a:lnSpc>
                          <a:spcPct val="100000"/>
                        </a:lnSpc>
                      </a:pPr>
                      <a:r>
                        <a:rPr sz="1650">
                          <a:latin typeface="微软雅黑"/>
                          <a:cs typeface="微软雅黑"/>
                        </a:rPr>
                        <a:t>50%</a:t>
                      </a:r>
                      <a:endParaRPr sz="1650">
                        <a:latin typeface="微软雅黑"/>
                        <a:cs typeface="微软雅黑"/>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rowSpan="4">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marL="401320">
                        <a:lnSpc>
                          <a:spcPts val="1980"/>
                        </a:lnSpc>
                        <a:spcBef>
                          <a:spcPts val="1455"/>
                        </a:spcBef>
                      </a:pPr>
                      <a:r>
                        <a:rPr sz="1650">
                          <a:latin typeface="微软雅黑"/>
                          <a:cs typeface="微软雅黑"/>
                        </a:rPr>
                        <a:t>20,</a:t>
                      </a:r>
                      <a:endParaRPr sz="1650">
                        <a:latin typeface="微软雅黑"/>
                        <a:cs typeface="微软雅黑"/>
                      </a:endParaRPr>
                    </a:p>
                    <a:p>
                      <a:pPr marL="333375">
                        <a:lnSpc>
                          <a:spcPct val="100000"/>
                        </a:lnSpc>
                      </a:pPr>
                      <a:r>
                        <a:rPr sz="1650">
                          <a:latin typeface="微软雅黑"/>
                          <a:cs typeface="微软雅黑"/>
                        </a:rPr>
                        <a:t>19%</a:t>
                      </a:r>
                      <a:endParaRPr sz="1650">
                        <a:latin typeface="微软雅黑"/>
                        <a:cs typeface="微软雅黑"/>
                      </a:endParaRPr>
                    </a:p>
                    <a:p>
                      <a:pPr marL="231140">
                        <a:lnSpc>
                          <a:spcPct val="100000"/>
                        </a:lnSpc>
                        <a:spcBef>
                          <a:spcPts val="1405"/>
                        </a:spcBef>
                      </a:pPr>
                      <a:r>
                        <a:rPr sz="1650" spc="-5">
                          <a:latin typeface="微软雅黑"/>
                          <a:cs typeface="微软雅黑"/>
                        </a:rPr>
                        <a:t>调入常规</a:t>
                      </a:r>
                      <a:endParaRPr sz="1650">
                        <a:latin typeface="微软雅黑"/>
                        <a:cs typeface="微软雅黑"/>
                      </a:endParaRPr>
                    </a:p>
                  </a:txBody>
                  <a:tcPr marL="0" marR="0" marT="0" marB="0">
                    <a:lnR w="3175">
                      <a:solidFill>
                        <a:srgbClr val="385622"/>
                      </a:solidFill>
                      <a:prstDash val="solid"/>
                    </a:lnR>
                  </a:tcPr>
                </a:tc>
                <a:tc>
                  <a:txBody>
                    <a:bodyPr vert="horz" wrap="square"/>
                    <a:lstStyle/>
                    <a:p>
                      <a:pPr>
                        <a:lnSpc>
                          <a:spcPct val="100000"/>
                        </a:lnSpc>
                      </a:pPr>
                      <a:endParaRPr sz="1800">
                        <a:latin typeface="Times New Roman"/>
                        <a:cs typeface="Times New Roman"/>
                      </a:endParaRPr>
                    </a:p>
                  </a:txBody>
                  <a:tcPr marL="0" marR="0" marT="0" marB="0">
                    <a:lnL w="3175">
                      <a:solidFill>
                        <a:srgbClr val="385622"/>
                      </a:solidFill>
                      <a:prstDash val="solid"/>
                    </a:lnL>
                  </a:tcPr>
                </a:tc>
                <a:tc>
                  <a:txBody>
                    <a:bodyPr vert="horz" wrap="square"/>
                    <a:lstStyle/>
                    <a:p>
                      <a:pPr>
                        <a:lnSpc>
                          <a:spcPct val="100000"/>
                        </a:lnSpc>
                      </a:pPr>
                      <a:endParaRPr sz="1800">
                        <a:latin typeface="Times New Roman"/>
                        <a:cs typeface="Times New Roman"/>
                      </a:endParaRPr>
                    </a:p>
                  </a:txBody>
                  <a:tcPr marL="0" marR="0" marT="0" marB="0"/>
                </a:tc>
                <a:tc rowSpan="4">
                  <a:txBody>
                    <a:bodyPr vert="horz" wrap="square"/>
                    <a:lstStyle/>
                    <a:p>
                      <a:pPr marR="71755" algn="ctr">
                        <a:lnSpc>
                          <a:spcPct val="100000"/>
                        </a:lnSpc>
                        <a:spcBef>
                          <a:spcPts val="2220"/>
                        </a:spcBef>
                      </a:pPr>
                      <a:r>
                        <a:rPr sz="1950" spc="25">
                          <a:latin typeface="微软雅黑"/>
                          <a:cs typeface="微软雅黑"/>
                        </a:rPr>
                        <a:t>未变更适应症，仅续约产品降幅（</a:t>
                      </a:r>
                      <a:r>
                        <a:rPr sz="1950" spc="-10">
                          <a:latin typeface="微软雅黑"/>
                          <a:cs typeface="微软雅黑"/>
                        </a:rPr>
                        <a:t> </a:t>
                      </a:r>
                      <a:r>
                        <a:rPr sz="1950" spc="10">
                          <a:latin typeface="微软雅黑"/>
                          <a:cs typeface="微软雅黑"/>
                        </a:rPr>
                        <a:t>12 </a:t>
                      </a:r>
                      <a:r>
                        <a:rPr sz="1950" spc="25">
                          <a:latin typeface="微软雅黑"/>
                          <a:cs typeface="微软雅黑"/>
                        </a:rPr>
                        <a:t>个）</a:t>
                      </a:r>
                      <a:endParaRPr sz="1950">
                        <a:latin typeface="微软雅黑"/>
                        <a:cs typeface="微软雅黑"/>
                      </a:endParaRPr>
                    </a:p>
                    <a:p>
                      <a:pPr marR="40640" algn="ctr">
                        <a:lnSpc>
                          <a:spcPct val="100000"/>
                        </a:lnSpc>
                        <a:spcBef>
                          <a:spcPts val="1120"/>
                        </a:spcBef>
                      </a:pPr>
                      <a:r>
                        <a:rPr sz="1450" spc="15">
                          <a:solidFill>
                            <a:srgbClr val="385622"/>
                          </a:solidFill>
                          <a:latin typeface="微软雅黑"/>
                          <a:cs typeface="微软雅黑"/>
                        </a:rPr>
                        <a:t>41</a:t>
                      </a:r>
                      <a:r>
                        <a:rPr sz="1450">
                          <a:solidFill>
                            <a:srgbClr val="385622"/>
                          </a:solidFill>
                          <a:latin typeface="微软雅黑"/>
                          <a:cs typeface="微软雅黑"/>
                        </a:rPr>
                        <a:t> </a:t>
                      </a:r>
                      <a:r>
                        <a:rPr sz="1450" spc="30">
                          <a:solidFill>
                            <a:srgbClr val="385622"/>
                          </a:solidFill>
                          <a:latin typeface="微软雅黑"/>
                          <a:cs typeface="微软雅黑"/>
                        </a:rPr>
                        <a:t>个品种续约未降价</a:t>
                      </a:r>
                      <a:r>
                        <a:rPr sz="1450" spc="25">
                          <a:solidFill>
                            <a:srgbClr val="385622"/>
                          </a:solidFill>
                          <a:latin typeface="微软雅黑"/>
                          <a:cs typeface="微软雅黑"/>
                        </a:rPr>
                        <a:t>（77%）</a:t>
                      </a:r>
                      <a:endParaRPr sz="1450">
                        <a:latin typeface="微软雅黑"/>
                        <a:cs typeface="微软雅黑"/>
                      </a:endParaRPr>
                    </a:p>
                    <a:p>
                      <a:pPr>
                        <a:lnSpc>
                          <a:spcPct val="100000"/>
                        </a:lnSpc>
                        <a:spcBef>
                          <a:spcPts val="5"/>
                        </a:spcBef>
                      </a:pPr>
                      <a:endParaRPr sz="2200">
                        <a:latin typeface="Times New Roman"/>
                        <a:cs typeface="Times New Roman"/>
                      </a:endParaRPr>
                    </a:p>
                    <a:p>
                      <a:pPr marR="43180" algn="r">
                        <a:lnSpc>
                          <a:spcPts val="1760"/>
                        </a:lnSpc>
                      </a:pPr>
                      <a:r>
                        <a:rPr sz="2475" spc="-7" baseline="-15151">
                          <a:solidFill>
                            <a:srgbClr val="404040"/>
                          </a:solidFill>
                          <a:latin typeface="微软雅黑"/>
                          <a:cs typeface="微软雅黑"/>
                        </a:rPr>
                        <a:t>24%</a:t>
                      </a:r>
                      <a:r>
                        <a:rPr sz="2475" spc="337" baseline="-15151">
                          <a:solidFill>
                            <a:srgbClr val="404040"/>
                          </a:solidFill>
                          <a:latin typeface="微软雅黑"/>
                          <a:cs typeface="微软雅黑"/>
                        </a:rPr>
                        <a:t> </a:t>
                      </a:r>
                      <a:r>
                        <a:rPr sz="1650">
                          <a:solidFill>
                            <a:srgbClr val="404040"/>
                          </a:solidFill>
                          <a:latin typeface="微软雅黑"/>
                          <a:cs typeface="微软雅黑"/>
                        </a:rPr>
                        <a:t>25%</a:t>
                      </a:r>
                      <a:endParaRPr sz="1650">
                        <a:latin typeface="微软雅黑"/>
                        <a:cs typeface="微软雅黑"/>
                      </a:endParaRPr>
                    </a:p>
                    <a:p>
                      <a:pPr marL="603885" algn="ctr">
                        <a:lnSpc>
                          <a:spcPts val="1760"/>
                        </a:lnSpc>
                      </a:pPr>
                      <a:r>
                        <a:rPr sz="2475" baseline="-55555">
                          <a:solidFill>
                            <a:srgbClr val="404040"/>
                          </a:solidFill>
                          <a:latin typeface="微软雅黑"/>
                          <a:cs typeface="微软雅黑"/>
                        </a:rPr>
                        <a:t>16% </a:t>
                      </a:r>
                      <a:r>
                        <a:rPr sz="2475" baseline="-50505">
                          <a:solidFill>
                            <a:srgbClr val="404040"/>
                          </a:solidFill>
                          <a:latin typeface="微软雅黑"/>
                          <a:cs typeface="微软雅黑"/>
                        </a:rPr>
                        <a:t>16% </a:t>
                      </a:r>
                      <a:r>
                        <a:rPr sz="2475" baseline="-37037">
                          <a:solidFill>
                            <a:srgbClr val="404040"/>
                          </a:solidFill>
                          <a:latin typeface="微软雅黑"/>
                          <a:cs typeface="微软雅黑"/>
                        </a:rPr>
                        <a:t>17%</a:t>
                      </a:r>
                      <a:r>
                        <a:rPr sz="2475" spc="-82" baseline="-37037">
                          <a:solidFill>
                            <a:srgbClr val="404040"/>
                          </a:solidFill>
                          <a:latin typeface="微软雅黑"/>
                          <a:cs typeface="微软雅黑"/>
                        </a:rPr>
                        <a:t> </a:t>
                      </a:r>
                      <a:r>
                        <a:rPr sz="1650" spc="-5">
                          <a:solidFill>
                            <a:srgbClr val="404040"/>
                          </a:solidFill>
                          <a:latin typeface="微软雅黑"/>
                          <a:cs typeface="微软雅黑"/>
                        </a:rPr>
                        <a:t>20%</a:t>
                      </a:r>
                      <a:endParaRPr sz="1650">
                        <a:latin typeface="微软雅黑"/>
                        <a:cs typeface="微软雅黑"/>
                      </a:endParaRPr>
                    </a:p>
                    <a:p>
                      <a:pPr marL="180975">
                        <a:lnSpc>
                          <a:spcPct val="100000"/>
                        </a:lnSpc>
                        <a:spcBef>
                          <a:spcPts val="875"/>
                        </a:spcBef>
                        <a:tabLst>
                          <a:tab pos="654685"/>
                        </a:tabLst>
                      </a:pPr>
                      <a:r>
                        <a:rPr sz="2475" baseline="-33670">
                          <a:solidFill>
                            <a:srgbClr val="404040"/>
                          </a:solidFill>
                          <a:latin typeface="微软雅黑"/>
                          <a:cs typeface="微软雅黑"/>
                        </a:rPr>
                        <a:t>9%	</a:t>
                      </a:r>
                      <a:r>
                        <a:rPr sz="2475" baseline="-23569">
                          <a:solidFill>
                            <a:srgbClr val="404040"/>
                          </a:solidFill>
                          <a:latin typeface="微软雅黑"/>
                          <a:cs typeface="微软雅黑"/>
                        </a:rPr>
                        <a:t>10%</a:t>
                      </a:r>
                      <a:r>
                        <a:rPr sz="2475" spc="465" baseline="-23569">
                          <a:solidFill>
                            <a:srgbClr val="404040"/>
                          </a:solidFill>
                          <a:latin typeface="微软雅黑"/>
                          <a:cs typeface="微软雅黑"/>
                        </a:rPr>
                        <a:t> </a:t>
                      </a:r>
                      <a:r>
                        <a:rPr sz="1650" spc="-5">
                          <a:solidFill>
                            <a:srgbClr val="404040"/>
                          </a:solidFill>
                          <a:latin typeface="微软雅黑"/>
                          <a:cs typeface="微软雅黑"/>
                        </a:rPr>
                        <a:t>12%</a:t>
                      </a:r>
                      <a:endParaRPr sz="1650">
                        <a:latin typeface="微软雅黑"/>
                        <a:cs typeface="微软雅黑"/>
                      </a:endParaRPr>
                    </a:p>
                    <a:p>
                      <a:pPr>
                        <a:lnSpc>
                          <a:spcPct val="100000"/>
                        </a:lnSpc>
                      </a:pPr>
                      <a:endParaRPr sz="3200">
                        <a:latin typeface="Times New Roman"/>
                        <a:cs typeface="Times New Roman"/>
                      </a:endParaRPr>
                    </a:p>
                    <a:p>
                      <a:pPr marL="267335">
                        <a:lnSpc>
                          <a:spcPct val="100000"/>
                        </a:lnSpc>
                        <a:spcBef>
                          <a:spcPts val="2430"/>
                        </a:spcBef>
                        <a:tabLst>
                          <a:tab pos="792480"/>
                          <a:tab pos="1350010"/>
                          <a:tab pos="1886585"/>
                          <a:tab pos="2399665"/>
                          <a:tab pos="2931795"/>
                          <a:tab pos="3516629"/>
                          <a:tab pos="4041140"/>
                          <a:tab pos="4551045"/>
                        </a:tabLst>
                      </a:pPr>
                      <a:r>
                        <a:rPr sz="1650">
                          <a:solidFill>
                            <a:srgbClr val="585858"/>
                          </a:solidFill>
                          <a:latin typeface="微软雅黑"/>
                          <a:cs typeface="微软雅黑"/>
                        </a:rPr>
                        <a:t>C	D	E	F	G	H	I	J	K</a:t>
                      </a:r>
                      <a:endParaRPr sz="1650">
                        <a:latin typeface="微软雅黑"/>
                        <a:cs typeface="微软雅黑"/>
                      </a:endParaRPr>
                    </a:p>
                  </a:txBody>
                  <a:tcPr marL="0" marR="0" marT="281940" marB="0"/>
                </a:tc>
                <a:tc>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spcBef>
                          <a:spcPts val="50"/>
                        </a:spcBef>
                      </a:pPr>
                      <a:endParaRPr sz="2050">
                        <a:latin typeface="Times New Roman"/>
                        <a:cs typeface="Times New Roman"/>
                      </a:endParaRPr>
                    </a:p>
                    <a:p>
                      <a:pPr marR="290195" algn="ctr">
                        <a:lnSpc>
                          <a:spcPct val="100000"/>
                        </a:lnSpc>
                      </a:pPr>
                      <a:r>
                        <a:rPr sz="1650">
                          <a:solidFill>
                            <a:srgbClr val="404040"/>
                          </a:solidFill>
                          <a:latin typeface="微软雅黑"/>
                          <a:cs typeface="微软雅黑"/>
                        </a:rPr>
                        <a:t>32%</a:t>
                      </a:r>
                      <a:endParaRPr sz="1650">
                        <a:latin typeface="微软雅黑"/>
                        <a:cs typeface="微软雅黑"/>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R="53340" algn="r">
                        <a:lnSpc>
                          <a:spcPct val="100000"/>
                        </a:lnSpc>
                        <a:spcBef>
                          <a:spcPts val="2185"/>
                        </a:spcBef>
                      </a:pPr>
                      <a:r>
                        <a:rPr sz="1950" spc="25">
                          <a:latin typeface="微软雅黑"/>
                          <a:cs typeface="微软雅黑"/>
                        </a:rPr>
                        <a:t>变更适应症产品降幅（</a:t>
                      </a:r>
                      <a:r>
                        <a:rPr sz="1950" spc="-25">
                          <a:latin typeface="微软雅黑"/>
                          <a:cs typeface="微软雅黑"/>
                        </a:rPr>
                        <a:t> </a:t>
                      </a:r>
                      <a:r>
                        <a:rPr sz="1950" spc="15">
                          <a:latin typeface="微软雅黑"/>
                          <a:cs typeface="微软雅黑"/>
                        </a:rPr>
                        <a:t>9</a:t>
                      </a:r>
                      <a:r>
                        <a:rPr sz="1950" spc="-15">
                          <a:latin typeface="微软雅黑"/>
                          <a:cs typeface="微软雅黑"/>
                        </a:rPr>
                        <a:t> </a:t>
                      </a:r>
                      <a:r>
                        <a:rPr sz="1950" spc="25">
                          <a:latin typeface="微软雅黑"/>
                          <a:cs typeface="微软雅黑"/>
                        </a:rPr>
                        <a:t>个）</a:t>
                      </a:r>
                      <a:endParaRPr sz="1950">
                        <a:latin typeface="微软雅黑"/>
                        <a:cs typeface="微软雅黑"/>
                      </a:endParaRPr>
                    </a:p>
                    <a:p>
                      <a:pPr marL="295910">
                        <a:lnSpc>
                          <a:spcPct val="100000"/>
                        </a:lnSpc>
                        <a:spcBef>
                          <a:spcPts val="1155"/>
                        </a:spcBef>
                      </a:pPr>
                      <a:r>
                        <a:rPr sz="1450" spc="15">
                          <a:solidFill>
                            <a:srgbClr val="385622"/>
                          </a:solidFill>
                          <a:latin typeface="微软雅黑"/>
                          <a:cs typeface="微软雅黑"/>
                        </a:rPr>
                        <a:t>23</a:t>
                      </a:r>
                      <a:r>
                        <a:rPr sz="1450" spc="-5">
                          <a:solidFill>
                            <a:srgbClr val="385622"/>
                          </a:solidFill>
                          <a:latin typeface="微软雅黑"/>
                          <a:cs typeface="微软雅黑"/>
                        </a:rPr>
                        <a:t> </a:t>
                      </a:r>
                      <a:r>
                        <a:rPr sz="1450" spc="30">
                          <a:solidFill>
                            <a:srgbClr val="385622"/>
                          </a:solidFill>
                          <a:latin typeface="微软雅黑"/>
                          <a:cs typeface="微软雅黑"/>
                        </a:rPr>
                        <a:t>个品种变更适应症未降价</a:t>
                      </a:r>
                      <a:r>
                        <a:rPr sz="1450" spc="25">
                          <a:solidFill>
                            <a:srgbClr val="385622"/>
                          </a:solidFill>
                          <a:latin typeface="微软雅黑"/>
                          <a:cs typeface="微软雅黑"/>
                        </a:rPr>
                        <a:t>（72%）</a:t>
                      </a:r>
                      <a:endParaRPr sz="1450">
                        <a:latin typeface="微软雅黑"/>
                        <a:cs typeface="微软雅黑"/>
                      </a:endParaRPr>
                    </a:p>
                    <a:p>
                      <a:pPr>
                        <a:lnSpc>
                          <a:spcPct val="100000"/>
                        </a:lnSpc>
                        <a:spcBef>
                          <a:spcPts val="45"/>
                        </a:spcBef>
                      </a:pPr>
                      <a:endParaRPr sz="1650">
                        <a:latin typeface="Times New Roman"/>
                        <a:cs typeface="Times New Roman"/>
                      </a:endParaRPr>
                    </a:p>
                    <a:p>
                      <a:pPr marR="43180" algn="r">
                        <a:lnSpc>
                          <a:spcPct val="100000"/>
                        </a:lnSpc>
                      </a:pPr>
                      <a:r>
                        <a:rPr sz="1650">
                          <a:solidFill>
                            <a:srgbClr val="404040"/>
                          </a:solidFill>
                          <a:latin typeface="微软雅黑"/>
                          <a:cs typeface="微软雅黑"/>
                        </a:rPr>
                        <a:t>27%</a:t>
                      </a:r>
                      <a:endParaRPr sz="1650">
                        <a:latin typeface="微软雅黑"/>
                        <a:cs typeface="微软雅黑"/>
                      </a:endParaRPr>
                    </a:p>
                  </a:txBody>
                  <a:tcPr marL="0" marR="0" marT="277495" marB="0"/>
                </a:tc>
                <a:tc>
                  <a:txBody>
                    <a:bodyPr vert="horz" wrap="square"/>
                    <a:lstStyle/>
                    <a:p>
                      <a:pPr marR="130810">
                        <a:lnSpc>
                          <a:spcPct val="100000"/>
                        </a:lnSpc>
                      </a:pPr>
                      <a:endParaRPr sz="2200">
                        <a:latin typeface="Times New Roman"/>
                        <a:cs typeface="Times New Roman"/>
                      </a:endParaRPr>
                    </a:p>
                    <a:p>
                      <a:pPr marL="50800" marR="130810">
                        <a:lnSpc>
                          <a:spcPct val="100000"/>
                        </a:lnSpc>
                        <a:spcBef>
                          <a:spcPts val="1440"/>
                        </a:spcBef>
                      </a:pPr>
                      <a:r>
                        <a:rPr sz="1650">
                          <a:solidFill>
                            <a:srgbClr val="404040"/>
                          </a:solidFill>
                          <a:latin typeface="微软雅黑"/>
                          <a:cs typeface="微软雅黑"/>
                        </a:rPr>
                        <a:t>43%</a:t>
                      </a:r>
                      <a:endParaRPr sz="1650">
                        <a:latin typeface="微软雅黑"/>
                        <a:cs typeface="微软雅黑"/>
                      </a:endParaRPr>
                    </a:p>
                  </a:txBody>
                  <a:tcPr marL="0" marR="0" marT="0" marB="0"/>
                </a:tc>
              </a:tr>
              <a:tr h="0">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marR="72390" algn="ctr">
                        <a:lnSpc>
                          <a:spcPts val="1880"/>
                        </a:lnSpc>
                        <a:spcBef>
                          <a:spcPts val="165"/>
                        </a:spcBef>
                      </a:pPr>
                      <a:r>
                        <a:rPr sz="1650">
                          <a:solidFill>
                            <a:srgbClr val="FFFFFF"/>
                          </a:solidFill>
                          <a:latin typeface="微软雅黑"/>
                          <a:cs typeface="微软雅黑"/>
                        </a:rPr>
                        <a:t>32,</a:t>
                      </a:r>
                      <a:endParaRPr sz="1650">
                        <a:latin typeface="微软雅黑"/>
                        <a:cs typeface="微软雅黑"/>
                      </a:endParaRPr>
                    </a:p>
                  </a:txBody>
                  <a:tcPr marL="0" marR="0" marT="20955" marB="0"/>
                </a:tc>
                <a:tc vMerge="1">
                  <a:txBody>
                    <a:bodyPr vert="horz" wrap="square"/>
                    <a:lstStyle/>
                    <a:p/>
                  </a:txBody>
                  <a:tcPr marL="0" marR="0" marT="0" marB="0">
                    <a:lnR w="3175">
                      <a:solidFill>
                        <a:srgbClr val="385622"/>
                      </a:solidFill>
                      <a:prstDash val="solid"/>
                    </a:lnR>
                  </a:tcPr>
                </a:tc>
                <a:tc>
                  <a:txBody>
                    <a:bodyPr vert="horz" wrap="square"/>
                    <a:lstStyle/>
                    <a:p>
                      <a:pPr>
                        <a:lnSpc>
                          <a:spcPct val="100000"/>
                        </a:lnSpc>
                      </a:pPr>
                      <a:endParaRPr sz="1600">
                        <a:latin typeface="Times New Roman"/>
                        <a:cs typeface="Times New Roman"/>
                      </a:endParaRPr>
                    </a:p>
                  </a:txBody>
                  <a:tcPr marL="0" marR="0" marT="0" marB="0">
                    <a:lnL w="3175">
                      <a:solidFill>
                        <a:srgbClr val="385622"/>
                      </a:solidFill>
                      <a:prstDash val="solid"/>
                    </a:lnL>
                  </a:tcPr>
                </a:tc>
                <a:tc>
                  <a:txBody>
                    <a:bodyPr vert="horz" wrap="square"/>
                    <a:lstStyle/>
                    <a:p>
                      <a:pPr>
                        <a:lnSpc>
                          <a:spcPct val="100000"/>
                        </a:lnSpc>
                      </a:pPr>
                      <a:endParaRPr sz="1600">
                        <a:latin typeface="Times New Roman"/>
                        <a:cs typeface="Times New Roman"/>
                      </a:endParaRPr>
                    </a:p>
                  </a:txBody>
                  <a:tcPr marL="0" marR="0" marT="0" marB="0"/>
                </a:tc>
                <a:tc vMerge="1">
                  <a:txBody>
                    <a:bodyPr vert="horz" wrap="square"/>
                    <a:lstStyle/>
                    <a:p/>
                  </a:txBody>
                  <a:tcPr marL="0" marR="0" marT="281940" marB="0"/>
                </a:tc>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a:lnSpc>
                          <a:spcPct val="100000"/>
                        </a:lnSpc>
                      </a:pPr>
                      <a:endParaRPr sz="1600">
                        <a:latin typeface="Times New Roman"/>
                        <a:cs typeface="Times New Roman"/>
                      </a:endParaRPr>
                    </a:p>
                  </a:txBody>
                  <a:tcPr marL="0" marR="0" marT="0" marB="0"/>
                </a:tc>
                <a:tc>
                  <a:txBody>
                    <a:bodyPr vert="horz" wrap="square"/>
                    <a:lstStyle/>
                    <a:p>
                      <a:pPr marR="130810">
                        <a:lnSpc>
                          <a:spcPct val="100000"/>
                        </a:lnSpc>
                      </a:pPr>
                      <a:endParaRPr sz="1600">
                        <a:latin typeface="Times New Roman"/>
                        <a:cs typeface="Times New Roman"/>
                      </a:endParaRPr>
                    </a:p>
                  </a:txBody>
                  <a:tcPr marL="0" marR="0" marT="0" marB="0"/>
                </a:tc>
              </a:tr>
              <a:tr h="771833">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marR="72390" algn="ctr">
                        <a:lnSpc>
                          <a:spcPts val="1975"/>
                        </a:lnSpc>
                      </a:pPr>
                      <a:r>
                        <a:rPr sz="1650">
                          <a:solidFill>
                            <a:srgbClr val="FFFFFF"/>
                          </a:solidFill>
                          <a:latin typeface="微软雅黑"/>
                          <a:cs typeface="微软雅黑"/>
                        </a:rPr>
                        <a:t>31%</a:t>
                      </a:r>
                      <a:endParaRPr sz="1650">
                        <a:latin typeface="微软雅黑"/>
                        <a:cs typeface="微软雅黑"/>
                      </a:endParaRPr>
                    </a:p>
                  </a:txBody>
                  <a:tcPr marL="0" marR="0" marT="0" marB="0"/>
                </a:tc>
                <a:tc vMerge="1">
                  <a:txBody>
                    <a:bodyPr vert="horz" wrap="square"/>
                    <a:lstStyle/>
                    <a:p/>
                  </a:txBody>
                  <a:tcPr marL="0" marR="0" marT="0" marB="0">
                    <a:lnR w="3175">
                      <a:solidFill>
                        <a:srgbClr val="385622"/>
                      </a:solidFill>
                      <a:prstDash val="solid"/>
                    </a:lnR>
                  </a:tcPr>
                </a:tc>
                <a:tc>
                  <a:txBody>
                    <a:bodyPr vert="horz" wrap="square"/>
                    <a:lstStyle/>
                    <a:p>
                      <a:pPr marL="22225">
                        <a:lnSpc>
                          <a:spcPts val="1910"/>
                        </a:lnSpc>
                        <a:spcBef>
                          <a:spcPts val="265"/>
                        </a:spcBef>
                      </a:pPr>
                      <a:r>
                        <a:rPr sz="1950" b="1" spc="15">
                          <a:solidFill>
                            <a:srgbClr val="385622"/>
                          </a:solidFill>
                          <a:latin typeface="微软雅黑"/>
                          <a:cs typeface="微软雅黑"/>
                        </a:rPr>
                        <a:t>16%</a:t>
                      </a:r>
                      <a:endParaRPr sz="1950">
                        <a:latin typeface="微软雅黑"/>
                        <a:cs typeface="微软雅黑"/>
                      </a:endParaRPr>
                    </a:p>
                    <a:p>
                      <a:pPr marL="533400">
                        <a:lnSpc>
                          <a:spcPts val="1550"/>
                        </a:lnSpc>
                      </a:pPr>
                      <a:r>
                        <a:rPr sz="1650">
                          <a:solidFill>
                            <a:srgbClr val="404040"/>
                          </a:solidFill>
                          <a:latin typeface="微软雅黑"/>
                          <a:cs typeface="微软雅黑"/>
                        </a:rPr>
                        <a:t>7%</a:t>
                      </a:r>
                      <a:endParaRPr sz="1650">
                        <a:latin typeface="微软雅黑"/>
                        <a:cs typeface="微软雅黑"/>
                      </a:endParaRPr>
                    </a:p>
                  </a:txBody>
                  <a:tcPr marL="0" marR="0" marT="33655" marB="0">
                    <a:lnL w="3175">
                      <a:solidFill>
                        <a:srgbClr val="385622"/>
                      </a:solidFill>
                      <a:prstDash val="solid"/>
                    </a:lnL>
                  </a:tcPr>
                </a:tc>
                <a:tc>
                  <a:txBody>
                    <a:bodyPr vert="horz" wrap="square"/>
                    <a:lstStyle/>
                    <a:p>
                      <a:pPr marL="68580" algn="ctr">
                        <a:lnSpc>
                          <a:spcPct val="100000"/>
                        </a:lnSpc>
                        <a:spcBef>
                          <a:spcPts val="1750"/>
                        </a:spcBef>
                      </a:pPr>
                      <a:r>
                        <a:rPr sz="1650">
                          <a:solidFill>
                            <a:srgbClr val="404040"/>
                          </a:solidFill>
                          <a:latin typeface="微软雅黑"/>
                          <a:cs typeface="微软雅黑"/>
                        </a:rPr>
                        <a:t>7%</a:t>
                      </a:r>
                      <a:endParaRPr sz="1650">
                        <a:latin typeface="微软雅黑"/>
                        <a:cs typeface="微软雅黑"/>
                      </a:endParaRPr>
                    </a:p>
                  </a:txBody>
                  <a:tcPr marL="0" marR="0" marT="222250" marB="0"/>
                </a:tc>
                <a:tc vMerge="1">
                  <a:txBody>
                    <a:bodyPr vert="horz" wrap="square"/>
                    <a:lstStyle/>
                    <a:p/>
                  </a:txBody>
                  <a:tcPr marL="0" marR="0" marT="281940" marB="0"/>
                </a:tc>
                <a:tc>
                  <a:txBody>
                    <a:bodyPr vert="horz" wrap="square"/>
                    <a:lstStyle/>
                    <a:p>
                      <a:pPr>
                        <a:lnSpc>
                          <a:spcPct val="100000"/>
                        </a:lnSpc>
                      </a:pPr>
                      <a:endParaRPr sz="1800">
                        <a:latin typeface="Times New Roman"/>
                        <a:cs typeface="Times New Roman"/>
                      </a:endParaRPr>
                    </a:p>
                  </a:txBody>
                  <a:tcPr marL="0" marR="0" marT="0" marB="0"/>
                </a:tc>
                <a:tc>
                  <a:txBody>
                    <a:bodyPr vert="horz" wrap="square"/>
                    <a:lstStyle/>
                    <a:p>
                      <a:pPr>
                        <a:lnSpc>
                          <a:spcPct val="100000"/>
                        </a:lnSpc>
                        <a:spcBef>
                          <a:spcPts val="45"/>
                        </a:spcBef>
                      </a:pPr>
                      <a:endParaRPr sz="2100">
                        <a:latin typeface="Times New Roman"/>
                        <a:cs typeface="Times New Roman"/>
                      </a:endParaRPr>
                    </a:p>
                    <a:p>
                      <a:pPr marR="104775" algn="r">
                        <a:lnSpc>
                          <a:spcPct val="100000"/>
                        </a:lnSpc>
                      </a:pPr>
                      <a:r>
                        <a:rPr sz="1650">
                          <a:solidFill>
                            <a:srgbClr val="404040"/>
                          </a:solidFill>
                          <a:latin typeface="微软雅黑"/>
                          <a:cs typeface="微软雅黑"/>
                        </a:rPr>
                        <a:t>5%</a:t>
                      </a:r>
                      <a:endParaRPr sz="1650">
                        <a:latin typeface="微软雅黑"/>
                        <a:cs typeface="微软雅黑"/>
                      </a:endParaRPr>
                    </a:p>
                  </a:txBody>
                  <a:tcPr marL="0" marR="0" marT="5715" marB="0"/>
                </a:tc>
                <a:tc>
                  <a:txBody>
                    <a:bodyPr vert="horz" wrap="square"/>
                    <a:lstStyle/>
                    <a:p>
                      <a:pPr algn="ctr">
                        <a:lnSpc>
                          <a:spcPct val="100000"/>
                        </a:lnSpc>
                        <a:spcBef>
                          <a:spcPts val="60"/>
                        </a:spcBef>
                      </a:pPr>
                      <a:r>
                        <a:rPr sz="2475" baseline="-23569">
                          <a:solidFill>
                            <a:srgbClr val="404040"/>
                          </a:solidFill>
                          <a:latin typeface="微软雅黑"/>
                          <a:cs typeface="微软雅黑"/>
                        </a:rPr>
                        <a:t>10% 10% </a:t>
                      </a:r>
                      <a:r>
                        <a:rPr sz="2475" baseline="-11784">
                          <a:solidFill>
                            <a:srgbClr val="404040"/>
                          </a:solidFill>
                          <a:latin typeface="微软雅黑"/>
                          <a:cs typeface="微软雅黑"/>
                        </a:rPr>
                        <a:t>11% </a:t>
                      </a:r>
                      <a:r>
                        <a:rPr sz="1650" spc="-5">
                          <a:solidFill>
                            <a:srgbClr val="404040"/>
                          </a:solidFill>
                          <a:latin typeface="微软雅黑"/>
                          <a:cs typeface="微软雅黑"/>
                        </a:rPr>
                        <a:t>12%</a:t>
                      </a:r>
                      <a:r>
                        <a:rPr sz="1650" spc="-240">
                          <a:solidFill>
                            <a:srgbClr val="404040"/>
                          </a:solidFill>
                          <a:latin typeface="微软雅黑"/>
                          <a:cs typeface="微软雅黑"/>
                        </a:rPr>
                        <a:t> </a:t>
                      </a:r>
                      <a:r>
                        <a:rPr sz="1650" spc="-5">
                          <a:solidFill>
                            <a:srgbClr val="404040"/>
                          </a:solidFill>
                          <a:latin typeface="微软雅黑"/>
                          <a:cs typeface="微软雅黑"/>
                        </a:rPr>
                        <a:t>12%</a:t>
                      </a:r>
                      <a:endParaRPr sz="1650">
                        <a:latin typeface="微软雅黑"/>
                        <a:cs typeface="微软雅黑"/>
                      </a:endParaRPr>
                    </a:p>
                    <a:p>
                      <a:pPr marL="112395">
                        <a:lnSpc>
                          <a:spcPct val="100000"/>
                        </a:lnSpc>
                        <a:spcBef>
                          <a:spcPts val="385"/>
                        </a:spcBef>
                      </a:pPr>
                      <a:r>
                        <a:rPr sz="1650">
                          <a:solidFill>
                            <a:srgbClr val="404040"/>
                          </a:solidFill>
                          <a:latin typeface="微软雅黑"/>
                          <a:cs typeface="微软雅黑"/>
                        </a:rPr>
                        <a:t>5%</a:t>
                      </a:r>
                      <a:endParaRPr sz="1650">
                        <a:latin typeface="微软雅黑"/>
                        <a:cs typeface="微软雅黑"/>
                      </a:endParaRPr>
                    </a:p>
                  </a:txBody>
                  <a:tcPr marL="0" marR="0" marT="7620" marB="0"/>
                </a:tc>
                <a:tc>
                  <a:txBody>
                    <a:bodyPr vert="horz" wrap="square"/>
                    <a:lstStyle/>
                    <a:p>
                      <a:pPr marL="488315">
                        <a:lnSpc>
                          <a:spcPct val="100000"/>
                        </a:lnSpc>
                        <a:spcBef>
                          <a:spcPts val="265"/>
                        </a:spcBef>
                      </a:pPr>
                      <a:r>
                        <a:rPr sz="1950" b="1" spc="-5">
                          <a:solidFill>
                            <a:srgbClr val="385622"/>
                          </a:solidFill>
                          <a:latin typeface="微软雅黑"/>
                          <a:cs typeface="微软雅黑"/>
                        </a:rPr>
                        <a:t>15%</a:t>
                      </a:r>
                      <a:endParaRPr sz="1950">
                        <a:latin typeface="微软雅黑"/>
                        <a:cs typeface="微软雅黑"/>
                      </a:endParaRPr>
                    </a:p>
                  </a:txBody>
                  <a:tcPr marL="0" marR="0" marT="33655" marB="0"/>
                </a:tc>
              </a:tr>
              <a:tr h="626237">
                <a:tc>
                  <a:txBody>
                    <a:bodyPr vert="horz" wrap="square"/>
                    <a:lstStyle/>
                    <a:p>
                      <a:pPr marL="146685">
                        <a:lnSpc>
                          <a:spcPct val="100000"/>
                        </a:lnSpc>
                        <a:spcBef>
                          <a:spcPts val="1770"/>
                        </a:spcBef>
                      </a:pPr>
                      <a:r>
                        <a:rPr sz="1650">
                          <a:latin typeface="微软雅黑"/>
                          <a:cs typeface="微软雅黑"/>
                        </a:rPr>
                        <a:t>所有续约产品</a:t>
                      </a:r>
                      <a:r>
                        <a:rPr sz="1650" spc="-7" baseline="25252">
                          <a:latin typeface="微软雅黑"/>
                          <a:cs typeface="微软雅黑"/>
                        </a:rPr>
                        <a:t>1</a:t>
                      </a:r>
                      <a:endParaRPr sz="1650" baseline="25252">
                        <a:latin typeface="微软雅黑"/>
                        <a:cs typeface="微软雅黑"/>
                      </a:endParaRPr>
                    </a:p>
                  </a:txBody>
                  <a:tcPr marL="0" marR="0" marT="224790" marB="0"/>
                </a:tc>
                <a:tc>
                  <a:txBody>
                    <a:bodyPr vert="horz" wrap="square"/>
                    <a:lstStyle/>
                    <a:p>
                      <a:pPr marL="189865">
                        <a:lnSpc>
                          <a:spcPct val="100000"/>
                        </a:lnSpc>
                        <a:spcBef>
                          <a:spcPts val="1775"/>
                        </a:spcBef>
                      </a:pPr>
                      <a:r>
                        <a:rPr sz="1650" spc="-5">
                          <a:latin typeface="微软雅黑"/>
                          <a:cs typeface="微软雅黑"/>
                        </a:rPr>
                        <a:t>仅续约</a:t>
                      </a:r>
                      <a:endParaRPr sz="1650">
                        <a:latin typeface="微软雅黑"/>
                        <a:cs typeface="微软雅黑"/>
                      </a:endParaRPr>
                    </a:p>
                  </a:txBody>
                  <a:tcPr marL="0" marR="0" marT="225425" marB="0"/>
                </a:tc>
                <a:tc>
                  <a:txBody>
                    <a:bodyPr vert="horz" wrap="square"/>
                    <a:lstStyle/>
                    <a:p>
                      <a:pPr marL="234315">
                        <a:lnSpc>
                          <a:spcPct val="100000"/>
                        </a:lnSpc>
                        <a:spcBef>
                          <a:spcPts val="1630"/>
                        </a:spcBef>
                      </a:pPr>
                      <a:r>
                        <a:rPr sz="1650" spc="-5">
                          <a:latin typeface="微软雅黑"/>
                          <a:cs typeface="微软雅黑"/>
                        </a:rPr>
                        <a:t>变更适应症</a:t>
                      </a:r>
                      <a:r>
                        <a:rPr sz="1650" spc="-7" baseline="25252">
                          <a:latin typeface="微软雅黑"/>
                          <a:cs typeface="微软雅黑"/>
                        </a:rPr>
                        <a:t>2</a:t>
                      </a:r>
                      <a:endParaRPr sz="1650" baseline="25252">
                        <a:latin typeface="微软雅黑"/>
                        <a:cs typeface="微软雅黑"/>
                      </a:endParaRPr>
                    </a:p>
                  </a:txBody>
                  <a:tcPr marL="0" marR="0" marT="207010" marB="0"/>
                </a:tc>
                <a:tc vMerge="1">
                  <a:txBody>
                    <a:bodyPr vert="horz" wrap="square"/>
                    <a:lstStyle/>
                    <a:p/>
                  </a:txBody>
                  <a:tcPr marL="0" marR="0" marT="0" marB="0">
                    <a:lnR w="3175">
                      <a:solidFill>
                        <a:srgbClr val="385622"/>
                      </a:solidFill>
                      <a:prstDash val="solid"/>
                    </a:lnR>
                  </a:tcPr>
                </a:tc>
                <a:tc>
                  <a:txBody>
                    <a:bodyPr vert="horz" wrap="square"/>
                    <a:lstStyle/>
                    <a:p>
                      <a:pPr>
                        <a:lnSpc>
                          <a:spcPct val="100000"/>
                        </a:lnSpc>
                        <a:spcBef>
                          <a:spcPts val="5"/>
                        </a:spcBef>
                      </a:pPr>
                      <a:endParaRPr sz="1800">
                        <a:latin typeface="Times New Roman"/>
                        <a:cs typeface="Times New Roman"/>
                      </a:endParaRPr>
                    </a:p>
                    <a:p>
                      <a:pPr marL="615315">
                        <a:lnSpc>
                          <a:spcPct val="100000"/>
                        </a:lnSpc>
                      </a:pPr>
                      <a:r>
                        <a:rPr sz="1650">
                          <a:solidFill>
                            <a:srgbClr val="585858"/>
                          </a:solidFill>
                          <a:latin typeface="微软雅黑"/>
                          <a:cs typeface="微软雅黑"/>
                        </a:rPr>
                        <a:t>A</a:t>
                      </a:r>
                      <a:endParaRPr sz="1650">
                        <a:latin typeface="微软雅黑"/>
                        <a:cs typeface="微软雅黑"/>
                      </a:endParaRPr>
                    </a:p>
                  </a:txBody>
                  <a:tcPr marL="0" marR="0" marT="635" marB="0">
                    <a:lnL w="3175">
                      <a:solidFill>
                        <a:srgbClr val="385622"/>
                      </a:solidFill>
                      <a:prstDash val="solid"/>
                    </a:lnL>
                  </a:tcPr>
                </a:tc>
                <a:tc>
                  <a:txBody>
                    <a:bodyPr vert="horz" wrap="square"/>
                    <a:lstStyle/>
                    <a:p>
                      <a:pPr>
                        <a:lnSpc>
                          <a:spcPct val="100000"/>
                        </a:lnSpc>
                        <a:spcBef>
                          <a:spcPts val="5"/>
                        </a:spcBef>
                      </a:pPr>
                      <a:endParaRPr sz="1800">
                        <a:latin typeface="Times New Roman"/>
                        <a:cs typeface="Times New Roman"/>
                      </a:endParaRPr>
                    </a:p>
                    <a:p>
                      <a:pPr marL="71120" algn="ctr">
                        <a:lnSpc>
                          <a:spcPct val="100000"/>
                        </a:lnSpc>
                      </a:pPr>
                      <a:r>
                        <a:rPr sz="1650">
                          <a:solidFill>
                            <a:srgbClr val="585858"/>
                          </a:solidFill>
                          <a:latin typeface="微软雅黑"/>
                          <a:cs typeface="微软雅黑"/>
                        </a:rPr>
                        <a:t>B</a:t>
                      </a:r>
                      <a:endParaRPr sz="1650">
                        <a:latin typeface="微软雅黑"/>
                        <a:cs typeface="微软雅黑"/>
                      </a:endParaRPr>
                    </a:p>
                  </a:txBody>
                  <a:tcPr marL="0" marR="0" marT="635" marB="0"/>
                </a:tc>
                <a:tc vMerge="1">
                  <a:txBody>
                    <a:bodyPr vert="horz" wrap="square"/>
                    <a:lstStyle/>
                    <a:p/>
                  </a:txBody>
                  <a:tcPr marL="0" marR="0" marT="281940" marB="0"/>
                </a:tc>
                <a:tc>
                  <a:txBody>
                    <a:bodyPr vert="horz" wrap="square"/>
                    <a:lstStyle/>
                    <a:p>
                      <a:pPr>
                        <a:lnSpc>
                          <a:spcPct val="100000"/>
                        </a:lnSpc>
                        <a:spcBef>
                          <a:spcPts val="5"/>
                        </a:spcBef>
                      </a:pPr>
                      <a:endParaRPr sz="1800">
                        <a:latin typeface="Times New Roman"/>
                        <a:cs typeface="Times New Roman"/>
                      </a:endParaRPr>
                    </a:p>
                    <a:p>
                      <a:pPr marR="287655" algn="ctr">
                        <a:lnSpc>
                          <a:spcPct val="100000"/>
                        </a:lnSpc>
                      </a:pPr>
                      <a:r>
                        <a:rPr sz="1650">
                          <a:solidFill>
                            <a:srgbClr val="585858"/>
                          </a:solidFill>
                          <a:latin typeface="微软雅黑"/>
                          <a:cs typeface="微软雅黑"/>
                        </a:rPr>
                        <a:t>L</a:t>
                      </a:r>
                      <a:endParaRPr sz="1650">
                        <a:latin typeface="微软雅黑"/>
                        <a:cs typeface="微软雅黑"/>
                      </a:endParaRPr>
                    </a:p>
                  </a:txBody>
                  <a:tcPr marL="0" marR="0" marT="635" marB="0"/>
                </a:tc>
                <a:tc>
                  <a:txBody>
                    <a:bodyPr vert="horz" wrap="square"/>
                    <a:lstStyle/>
                    <a:p>
                      <a:pPr>
                        <a:lnSpc>
                          <a:spcPct val="100000"/>
                        </a:lnSpc>
                        <a:spcBef>
                          <a:spcPts val="5"/>
                        </a:spcBef>
                      </a:pPr>
                      <a:endParaRPr sz="1800">
                        <a:latin typeface="Times New Roman"/>
                        <a:cs typeface="Times New Roman"/>
                      </a:endParaRPr>
                    </a:p>
                    <a:p>
                      <a:pPr marR="155575" algn="r">
                        <a:lnSpc>
                          <a:spcPct val="100000"/>
                        </a:lnSpc>
                      </a:pPr>
                      <a:r>
                        <a:rPr sz="1650">
                          <a:solidFill>
                            <a:srgbClr val="585858"/>
                          </a:solidFill>
                          <a:latin typeface="微软雅黑"/>
                          <a:cs typeface="微软雅黑"/>
                        </a:rPr>
                        <a:t>M</a:t>
                      </a:r>
                      <a:endParaRPr sz="1650">
                        <a:latin typeface="微软雅黑"/>
                        <a:cs typeface="微软雅黑"/>
                      </a:endParaRPr>
                    </a:p>
                  </a:txBody>
                  <a:tcPr marL="0" marR="0" marT="635" marB="0"/>
                </a:tc>
                <a:tc>
                  <a:txBody>
                    <a:bodyPr vert="horz" wrap="square"/>
                    <a:lstStyle/>
                    <a:p>
                      <a:pPr>
                        <a:lnSpc>
                          <a:spcPct val="100000"/>
                        </a:lnSpc>
                        <a:spcBef>
                          <a:spcPts val="5"/>
                        </a:spcBef>
                      </a:pPr>
                      <a:endParaRPr sz="1800">
                        <a:latin typeface="Times New Roman"/>
                        <a:cs typeface="Times New Roman"/>
                      </a:endParaRPr>
                    </a:p>
                    <a:p>
                      <a:pPr marL="182880">
                        <a:lnSpc>
                          <a:spcPct val="100000"/>
                        </a:lnSpc>
                        <a:tabLst>
                          <a:tab pos="718185"/>
                          <a:tab pos="1274445"/>
                          <a:tab pos="1788160"/>
                          <a:tab pos="2340610"/>
                          <a:tab pos="2883535"/>
                          <a:tab pos="3418840"/>
                        </a:tabLst>
                      </a:pPr>
                      <a:r>
                        <a:rPr sz="1650">
                          <a:solidFill>
                            <a:srgbClr val="585858"/>
                          </a:solidFill>
                          <a:latin typeface="微软雅黑"/>
                          <a:cs typeface="微软雅黑"/>
                        </a:rPr>
                        <a:t>N	O	P	Q	R	S	T</a:t>
                      </a:r>
                      <a:endParaRPr sz="1650">
                        <a:latin typeface="微软雅黑"/>
                        <a:cs typeface="微软雅黑"/>
                      </a:endParaRPr>
                    </a:p>
                  </a:txBody>
                  <a:tcPr marL="0" marR="0" marT="635" marB="0"/>
                </a:tc>
                <a:tc>
                  <a:txBody>
                    <a:bodyPr vert="horz" wrap="square"/>
                    <a:lstStyle/>
                    <a:p>
                      <a:pPr marR="130810">
                        <a:lnSpc>
                          <a:spcPct val="100000"/>
                        </a:lnSpc>
                        <a:spcBef>
                          <a:spcPts val="5"/>
                        </a:spcBef>
                      </a:pPr>
                      <a:endParaRPr sz="1800">
                        <a:latin typeface="Times New Roman"/>
                        <a:cs typeface="Times New Roman"/>
                      </a:endParaRPr>
                    </a:p>
                    <a:p>
                      <a:pPr marL="189865" marR="130810">
                        <a:lnSpc>
                          <a:spcPct val="100000"/>
                        </a:lnSpc>
                      </a:pPr>
                      <a:r>
                        <a:rPr sz="1650">
                          <a:solidFill>
                            <a:srgbClr val="585858"/>
                          </a:solidFill>
                          <a:latin typeface="微软雅黑"/>
                          <a:cs typeface="微软雅黑"/>
                        </a:rPr>
                        <a:t>U</a:t>
                      </a:r>
                      <a:endParaRPr sz="1650">
                        <a:latin typeface="微软雅黑"/>
                        <a:cs typeface="微软雅黑"/>
                      </a:endParaRPr>
                    </a:p>
                  </a:txBody>
                  <a:tcPr marL="0" marR="0" marT="635" marB="0"/>
                </a:tc>
              </a:tr>
            </a:tbl>
          </a:graphicData>
        </a:graphic>
      </p:graphicFrame>
      <p:sp>
        <p:nvSpPr>
          <p:cNvPr id="76" name="object 76"/>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21</a:t>
            </a:fld>
            <a:r>
              <a:rPr spc="15"/>
              <a:t>－</a:t>
            </a: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72009"/>
            <a:ext cx="13393420" cy="1685289"/>
          </a:xfrm>
          <a:prstGeom prst="rect">
            <a:avLst/>
          </a:prstGeom>
        </p:spPr>
        <p:txBody>
          <a:bodyPr vert="horz" wrap="square" lIns="0" tIns="12065" rIns="0" bIns="0" rtlCol="0">
            <a:spAutoFit/>
          </a:bodyPr>
          <a:lstStyle/>
          <a:p>
            <a:pPr marL="12700" marR="5080">
              <a:lnSpc>
                <a:spcPct val="100800"/>
              </a:lnSpc>
              <a:spcBef>
                <a:spcPts val="95"/>
              </a:spcBef>
            </a:pPr>
            <a:r>
              <a:rPr sz="3600" spc="30">
                <a:solidFill>
                  <a:srgbClr val="000000"/>
                </a:solidFill>
              </a:rPr>
              <a:t>近三年所有续约产品中，调入</a:t>
            </a:r>
            <a:r>
              <a:rPr sz="3600" spc="10">
                <a:solidFill>
                  <a:srgbClr val="000000"/>
                </a:solidFill>
              </a:rPr>
              <a:t>常</a:t>
            </a:r>
            <a:r>
              <a:rPr sz="3600" spc="30">
                <a:solidFill>
                  <a:srgbClr val="000000"/>
                </a:solidFill>
              </a:rPr>
              <a:t>规目录的品</a:t>
            </a:r>
            <a:r>
              <a:rPr sz="3600" spc="10">
                <a:solidFill>
                  <a:srgbClr val="000000"/>
                </a:solidFill>
              </a:rPr>
              <a:t>种</a:t>
            </a:r>
            <a:r>
              <a:rPr sz="3600" spc="30">
                <a:solidFill>
                  <a:srgbClr val="000000"/>
                </a:solidFill>
              </a:rPr>
              <a:t>占比逐步</a:t>
            </a:r>
            <a:r>
              <a:rPr sz="3600" spc="20">
                <a:solidFill>
                  <a:srgbClr val="000000"/>
                </a:solidFill>
              </a:rPr>
              <a:t>变</a:t>
            </a:r>
            <a:r>
              <a:rPr sz="3600" spc="25">
                <a:solidFill>
                  <a:srgbClr val="000000"/>
                </a:solidFill>
              </a:rPr>
              <a:t>大；品种 续约不降价的比例维持</a:t>
            </a:r>
            <a:r>
              <a:rPr sz="3600" spc="30">
                <a:solidFill>
                  <a:srgbClr val="000000"/>
                </a:solidFill>
              </a:rPr>
              <a:t>着</a:t>
            </a:r>
            <a:r>
              <a:rPr sz="3600" spc="-15">
                <a:solidFill>
                  <a:srgbClr val="000000"/>
                </a:solidFill>
              </a:rPr>
              <a:t> </a:t>
            </a:r>
            <a:r>
              <a:rPr sz="3600" spc="20">
                <a:solidFill>
                  <a:srgbClr val="000000"/>
                </a:solidFill>
              </a:rPr>
              <a:t>70%</a:t>
            </a:r>
            <a:r>
              <a:rPr sz="3600" spc="-20">
                <a:solidFill>
                  <a:srgbClr val="000000"/>
                </a:solidFill>
              </a:rPr>
              <a:t> </a:t>
            </a:r>
            <a:r>
              <a:rPr sz="3600" spc="30">
                <a:solidFill>
                  <a:srgbClr val="000000"/>
                </a:solidFill>
              </a:rPr>
              <a:t>左右，变更适应症的降幅与未</a:t>
            </a:r>
            <a:r>
              <a:rPr sz="3600" spc="10">
                <a:solidFill>
                  <a:srgbClr val="000000"/>
                </a:solidFill>
              </a:rPr>
              <a:t>变</a:t>
            </a:r>
            <a:r>
              <a:rPr sz="3600" spc="30">
                <a:solidFill>
                  <a:srgbClr val="000000"/>
                </a:solidFill>
              </a:rPr>
              <a:t>更</a:t>
            </a:r>
            <a:endParaRPr sz="3600"/>
          </a:p>
          <a:p>
            <a:pPr marL="12700">
              <a:lnSpc>
                <a:spcPct val="100000"/>
              </a:lnSpc>
              <a:spcBef>
                <a:spcPts val="35"/>
              </a:spcBef>
            </a:pPr>
            <a:r>
              <a:rPr sz="3600" spc="30">
                <a:solidFill>
                  <a:srgbClr val="000000"/>
                </a:solidFill>
              </a:rPr>
              <a:t>差异不大，给企业更合理的预期</a:t>
            </a:r>
            <a:r>
              <a:rPr sz="3600" spc="-15">
                <a:solidFill>
                  <a:srgbClr val="000000"/>
                </a:solidFill>
              </a:rPr>
              <a:t> </a:t>
            </a:r>
            <a:r>
              <a:rPr sz="3600" spc="10">
                <a:solidFill>
                  <a:srgbClr val="000000"/>
                </a:solidFill>
              </a:rPr>
              <a:t>-2</a:t>
            </a:r>
            <a:endParaRPr sz="3600"/>
          </a:p>
        </p:txBody>
      </p:sp>
      <p:sp>
        <p:nvSpPr>
          <p:cNvPr id="3" name="object 3"/>
          <p:cNvSpPr/>
          <p:nvPr/>
        </p:nvSpPr>
        <p:spPr>
          <a:xfrm>
            <a:off x="2783161" y="4847601"/>
            <a:ext cx="772795" cy="347345"/>
          </a:xfrm>
          <a:custGeom>
            <a:rect l="l" t="t" r="r" b="b"/>
            <a:pathLst>
              <a:path w="772795" h="347345">
                <a:moveTo>
                  <a:pt x="0" y="346795"/>
                </a:moveTo>
                <a:lnTo>
                  <a:pt x="772751" y="346795"/>
                </a:lnTo>
                <a:lnTo>
                  <a:pt x="772751" y="0"/>
                </a:lnTo>
                <a:lnTo>
                  <a:pt x="0" y="0"/>
                </a:lnTo>
                <a:lnTo>
                  <a:pt x="0" y="346795"/>
                </a:lnTo>
                <a:close/>
              </a:path>
            </a:pathLst>
          </a:custGeom>
          <a:ln w="7853">
            <a:solidFill>
              <a:srgbClr val="FFFFFF"/>
            </a:solidFill>
          </a:ln>
        </p:spPr>
        <p:txBody>
          <a:bodyPr wrap="square" lIns="0" tIns="0" rIns="0" bIns="0" rtlCol="0"/>
          <a:lstStyle/>
          <a:p/>
        </p:txBody>
      </p:sp>
      <p:sp>
        <p:nvSpPr>
          <p:cNvPr id="4" name="object 4"/>
          <p:cNvSpPr/>
          <p:nvPr/>
        </p:nvSpPr>
        <p:spPr>
          <a:xfrm>
            <a:off x="4136418" y="4847601"/>
            <a:ext cx="772795" cy="347345"/>
          </a:xfrm>
          <a:custGeom>
            <a:rect l="l" t="t" r="r" b="b"/>
            <a:pathLst>
              <a:path w="772795" h="347345">
                <a:moveTo>
                  <a:pt x="0" y="346795"/>
                </a:moveTo>
                <a:lnTo>
                  <a:pt x="772751" y="346795"/>
                </a:lnTo>
                <a:lnTo>
                  <a:pt x="772751" y="0"/>
                </a:lnTo>
                <a:lnTo>
                  <a:pt x="0" y="0"/>
                </a:lnTo>
                <a:lnTo>
                  <a:pt x="0" y="346795"/>
                </a:lnTo>
                <a:close/>
              </a:path>
            </a:pathLst>
          </a:custGeom>
          <a:ln w="7853">
            <a:solidFill>
              <a:srgbClr val="FFFFFF"/>
            </a:solidFill>
          </a:ln>
        </p:spPr>
        <p:txBody>
          <a:bodyPr wrap="square" lIns="0" tIns="0" rIns="0" bIns="0" rtlCol="0"/>
          <a:lstStyle/>
          <a:p/>
        </p:txBody>
      </p:sp>
      <p:sp>
        <p:nvSpPr>
          <p:cNvPr id="5" name="object 5"/>
          <p:cNvSpPr/>
          <p:nvPr/>
        </p:nvSpPr>
        <p:spPr>
          <a:xfrm>
            <a:off x="5488419" y="4847601"/>
            <a:ext cx="772795" cy="347345"/>
          </a:xfrm>
          <a:custGeom>
            <a:rect l="l" t="t" r="r" b="b"/>
            <a:pathLst>
              <a:path w="772795" h="347345">
                <a:moveTo>
                  <a:pt x="0" y="346795"/>
                </a:moveTo>
                <a:lnTo>
                  <a:pt x="772751" y="346795"/>
                </a:lnTo>
                <a:lnTo>
                  <a:pt x="772751" y="0"/>
                </a:lnTo>
                <a:lnTo>
                  <a:pt x="0" y="0"/>
                </a:lnTo>
                <a:lnTo>
                  <a:pt x="0" y="346795"/>
                </a:lnTo>
                <a:close/>
              </a:path>
            </a:pathLst>
          </a:custGeom>
          <a:solidFill>
            <a:srgbClr val="B4C6E7"/>
          </a:solidFill>
        </p:spPr>
        <p:txBody>
          <a:bodyPr wrap="square" lIns="0" tIns="0" rIns="0" bIns="0" rtlCol="0"/>
          <a:lstStyle/>
          <a:p/>
        </p:txBody>
      </p:sp>
      <p:sp>
        <p:nvSpPr>
          <p:cNvPr id="6" name="object 6"/>
          <p:cNvSpPr/>
          <p:nvPr/>
        </p:nvSpPr>
        <p:spPr>
          <a:xfrm>
            <a:off x="5488419" y="4847601"/>
            <a:ext cx="772795" cy="347345"/>
          </a:xfrm>
          <a:custGeom>
            <a:rect l="l" t="t" r="r" b="b"/>
            <a:pathLst>
              <a:path w="772795" h="347345">
                <a:moveTo>
                  <a:pt x="0" y="346795"/>
                </a:moveTo>
                <a:lnTo>
                  <a:pt x="772751" y="346795"/>
                </a:lnTo>
                <a:lnTo>
                  <a:pt x="772751" y="0"/>
                </a:lnTo>
                <a:lnTo>
                  <a:pt x="0" y="0"/>
                </a:lnTo>
                <a:lnTo>
                  <a:pt x="0" y="346795"/>
                </a:lnTo>
                <a:close/>
              </a:path>
            </a:pathLst>
          </a:custGeom>
          <a:ln w="7853">
            <a:solidFill>
              <a:srgbClr val="FFFFFF"/>
            </a:solidFill>
          </a:ln>
        </p:spPr>
        <p:txBody>
          <a:bodyPr wrap="square" lIns="0" tIns="0" rIns="0" bIns="0" rtlCol="0"/>
          <a:lstStyle/>
          <a:p/>
        </p:txBody>
      </p:sp>
      <p:sp>
        <p:nvSpPr>
          <p:cNvPr id="7" name="object 7"/>
          <p:cNvSpPr/>
          <p:nvPr/>
        </p:nvSpPr>
        <p:spPr>
          <a:xfrm>
            <a:off x="1431160" y="2876142"/>
            <a:ext cx="772795" cy="2318385"/>
          </a:xfrm>
          <a:custGeom>
            <a:rect l="l" t="t" r="r" b="b"/>
            <a:pathLst>
              <a:path w="772794" h="2318385">
                <a:moveTo>
                  <a:pt x="0" y="2318254"/>
                </a:moveTo>
                <a:lnTo>
                  <a:pt x="772751" y="2318254"/>
                </a:lnTo>
                <a:lnTo>
                  <a:pt x="772751" y="0"/>
                </a:lnTo>
                <a:lnTo>
                  <a:pt x="0" y="0"/>
                </a:lnTo>
                <a:lnTo>
                  <a:pt x="0" y="2318254"/>
                </a:lnTo>
                <a:close/>
              </a:path>
            </a:pathLst>
          </a:custGeom>
          <a:solidFill>
            <a:srgbClr val="1791AB"/>
          </a:solidFill>
        </p:spPr>
        <p:txBody>
          <a:bodyPr wrap="square" lIns="0" tIns="0" rIns="0" bIns="0" rtlCol="0"/>
          <a:lstStyle/>
          <a:p/>
        </p:txBody>
      </p:sp>
      <p:sp>
        <p:nvSpPr>
          <p:cNvPr id="8" name="object 8"/>
          <p:cNvSpPr/>
          <p:nvPr/>
        </p:nvSpPr>
        <p:spPr>
          <a:xfrm>
            <a:off x="1431160" y="2876142"/>
            <a:ext cx="772795" cy="2318385"/>
          </a:xfrm>
          <a:custGeom>
            <a:rect l="l" t="t" r="r" b="b"/>
            <a:pathLst>
              <a:path w="772794" h="2318385">
                <a:moveTo>
                  <a:pt x="0" y="2318254"/>
                </a:moveTo>
                <a:lnTo>
                  <a:pt x="772751" y="2318254"/>
                </a:lnTo>
                <a:lnTo>
                  <a:pt x="772751" y="0"/>
                </a:lnTo>
                <a:lnTo>
                  <a:pt x="0" y="0"/>
                </a:lnTo>
                <a:lnTo>
                  <a:pt x="0" y="2318254"/>
                </a:lnTo>
                <a:close/>
              </a:path>
            </a:pathLst>
          </a:custGeom>
          <a:ln w="7853">
            <a:solidFill>
              <a:srgbClr val="FFFFFF"/>
            </a:solidFill>
          </a:ln>
        </p:spPr>
        <p:txBody>
          <a:bodyPr wrap="square" lIns="0" tIns="0" rIns="0" bIns="0" rtlCol="0"/>
          <a:lstStyle/>
          <a:p/>
        </p:txBody>
      </p:sp>
      <p:sp>
        <p:nvSpPr>
          <p:cNvPr id="9" name="object 9"/>
          <p:cNvSpPr/>
          <p:nvPr/>
        </p:nvSpPr>
        <p:spPr>
          <a:xfrm>
            <a:off x="2783161" y="4367615"/>
            <a:ext cx="772795" cy="480059"/>
          </a:xfrm>
          <a:custGeom>
            <a:rect l="l" t="t" r="r" b="b"/>
            <a:pathLst>
              <a:path w="772795" h="480059">
                <a:moveTo>
                  <a:pt x="0" y="479985"/>
                </a:moveTo>
                <a:lnTo>
                  <a:pt x="772751" y="479985"/>
                </a:lnTo>
                <a:lnTo>
                  <a:pt x="772751" y="0"/>
                </a:lnTo>
                <a:lnTo>
                  <a:pt x="0" y="0"/>
                </a:lnTo>
                <a:lnTo>
                  <a:pt x="0" y="479985"/>
                </a:lnTo>
                <a:close/>
              </a:path>
            </a:pathLst>
          </a:custGeom>
          <a:ln w="7853">
            <a:solidFill>
              <a:srgbClr val="FFFFFF"/>
            </a:solidFill>
          </a:ln>
        </p:spPr>
        <p:txBody>
          <a:bodyPr wrap="square" lIns="0" tIns="0" rIns="0" bIns="0" rtlCol="0"/>
          <a:lstStyle/>
          <a:p/>
        </p:txBody>
      </p:sp>
      <p:sp>
        <p:nvSpPr>
          <p:cNvPr id="10" name="object 10"/>
          <p:cNvSpPr/>
          <p:nvPr/>
        </p:nvSpPr>
        <p:spPr>
          <a:xfrm>
            <a:off x="4136418" y="4367615"/>
            <a:ext cx="772795" cy="480059"/>
          </a:xfrm>
          <a:custGeom>
            <a:rect l="l" t="t" r="r" b="b"/>
            <a:pathLst>
              <a:path w="772795" h="480059">
                <a:moveTo>
                  <a:pt x="0" y="479985"/>
                </a:moveTo>
                <a:lnTo>
                  <a:pt x="772751" y="479985"/>
                </a:lnTo>
                <a:lnTo>
                  <a:pt x="772751" y="0"/>
                </a:lnTo>
                <a:lnTo>
                  <a:pt x="0" y="0"/>
                </a:lnTo>
                <a:lnTo>
                  <a:pt x="0" y="479985"/>
                </a:lnTo>
                <a:close/>
              </a:path>
            </a:pathLst>
          </a:custGeom>
          <a:solidFill>
            <a:srgbClr val="4471C4"/>
          </a:solidFill>
        </p:spPr>
        <p:txBody>
          <a:bodyPr wrap="square" lIns="0" tIns="0" rIns="0" bIns="0" rtlCol="0"/>
          <a:lstStyle/>
          <a:p/>
        </p:txBody>
      </p:sp>
      <p:sp>
        <p:nvSpPr>
          <p:cNvPr id="11" name="object 11"/>
          <p:cNvSpPr/>
          <p:nvPr/>
        </p:nvSpPr>
        <p:spPr>
          <a:xfrm>
            <a:off x="4136418" y="4367615"/>
            <a:ext cx="772795" cy="480059"/>
          </a:xfrm>
          <a:custGeom>
            <a:rect l="l" t="t" r="r" b="b"/>
            <a:pathLst>
              <a:path w="772795" h="480059">
                <a:moveTo>
                  <a:pt x="0" y="479985"/>
                </a:moveTo>
                <a:lnTo>
                  <a:pt x="772751" y="479985"/>
                </a:lnTo>
                <a:lnTo>
                  <a:pt x="772751" y="0"/>
                </a:lnTo>
                <a:lnTo>
                  <a:pt x="0" y="0"/>
                </a:lnTo>
                <a:lnTo>
                  <a:pt x="0" y="479985"/>
                </a:lnTo>
                <a:close/>
              </a:path>
            </a:pathLst>
          </a:custGeom>
          <a:ln w="7853">
            <a:solidFill>
              <a:srgbClr val="FFFFFF"/>
            </a:solidFill>
          </a:ln>
        </p:spPr>
        <p:txBody>
          <a:bodyPr wrap="square" lIns="0" tIns="0" rIns="0" bIns="0" rtlCol="0"/>
          <a:lstStyle/>
          <a:p/>
        </p:txBody>
      </p:sp>
      <p:sp>
        <p:nvSpPr>
          <p:cNvPr id="12" name="object 12"/>
          <p:cNvSpPr/>
          <p:nvPr/>
        </p:nvSpPr>
        <p:spPr>
          <a:xfrm>
            <a:off x="5488419" y="4367615"/>
            <a:ext cx="772795" cy="480059"/>
          </a:xfrm>
          <a:custGeom>
            <a:rect l="l" t="t" r="r" b="b"/>
            <a:pathLst>
              <a:path w="772795" h="480059">
                <a:moveTo>
                  <a:pt x="0" y="479985"/>
                </a:moveTo>
                <a:lnTo>
                  <a:pt x="772751" y="479985"/>
                </a:lnTo>
                <a:lnTo>
                  <a:pt x="772751" y="0"/>
                </a:lnTo>
                <a:lnTo>
                  <a:pt x="0" y="0"/>
                </a:lnTo>
                <a:lnTo>
                  <a:pt x="0" y="479985"/>
                </a:lnTo>
                <a:close/>
              </a:path>
            </a:pathLst>
          </a:custGeom>
          <a:ln w="7853">
            <a:solidFill>
              <a:srgbClr val="FFFFFF"/>
            </a:solidFill>
          </a:ln>
        </p:spPr>
        <p:txBody>
          <a:bodyPr wrap="square" lIns="0" tIns="0" rIns="0" bIns="0" rtlCol="0"/>
          <a:lstStyle/>
          <a:p/>
        </p:txBody>
      </p:sp>
      <p:sp>
        <p:nvSpPr>
          <p:cNvPr id="13" name="object 13"/>
          <p:cNvSpPr/>
          <p:nvPr/>
        </p:nvSpPr>
        <p:spPr>
          <a:xfrm>
            <a:off x="2783161" y="2876142"/>
            <a:ext cx="772795" cy="1491615"/>
          </a:xfrm>
          <a:custGeom>
            <a:rect l="l" t="t" r="r" b="b"/>
            <a:pathLst>
              <a:path w="772795" h="1491614">
                <a:moveTo>
                  <a:pt x="0" y="1491472"/>
                </a:moveTo>
                <a:lnTo>
                  <a:pt x="772751" y="1491472"/>
                </a:lnTo>
                <a:lnTo>
                  <a:pt x="772751" y="0"/>
                </a:lnTo>
                <a:lnTo>
                  <a:pt x="0" y="0"/>
                </a:lnTo>
                <a:lnTo>
                  <a:pt x="0" y="1491472"/>
                </a:lnTo>
                <a:close/>
              </a:path>
            </a:pathLst>
          </a:custGeom>
          <a:solidFill>
            <a:srgbClr val="79C2C6"/>
          </a:solidFill>
        </p:spPr>
        <p:txBody>
          <a:bodyPr wrap="square" lIns="0" tIns="0" rIns="0" bIns="0" rtlCol="0"/>
          <a:lstStyle/>
          <a:p/>
        </p:txBody>
      </p:sp>
      <p:sp>
        <p:nvSpPr>
          <p:cNvPr id="14" name="object 14"/>
          <p:cNvSpPr/>
          <p:nvPr/>
        </p:nvSpPr>
        <p:spPr>
          <a:xfrm>
            <a:off x="2783161" y="2876142"/>
            <a:ext cx="772795" cy="1491615"/>
          </a:xfrm>
          <a:custGeom>
            <a:rect l="l" t="t" r="r" b="b"/>
            <a:pathLst>
              <a:path w="772795" h="1491614">
                <a:moveTo>
                  <a:pt x="0" y="1491472"/>
                </a:moveTo>
                <a:lnTo>
                  <a:pt x="772751" y="1491472"/>
                </a:lnTo>
                <a:lnTo>
                  <a:pt x="772751" y="0"/>
                </a:lnTo>
                <a:lnTo>
                  <a:pt x="0" y="0"/>
                </a:lnTo>
                <a:lnTo>
                  <a:pt x="0" y="1491472"/>
                </a:lnTo>
                <a:close/>
              </a:path>
            </a:pathLst>
          </a:custGeom>
          <a:ln w="7853">
            <a:solidFill>
              <a:srgbClr val="FFFFFF"/>
            </a:solidFill>
          </a:ln>
        </p:spPr>
        <p:txBody>
          <a:bodyPr wrap="square" lIns="0" tIns="0" rIns="0" bIns="0" rtlCol="0"/>
          <a:lstStyle/>
          <a:p/>
        </p:txBody>
      </p:sp>
      <p:sp>
        <p:nvSpPr>
          <p:cNvPr id="15" name="object 15"/>
          <p:cNvSpPr/>
          <p:nvPr/>
        </p:nvSpPr>
        <p:spPr>
          <a:xfrm>
            <a:off x="4136418" y="2876142"/>
            <a:ext cx="772795" cy="1491615"/>
          </a:xfrm>
          <a:custGeom>
            <a:rect l="l" t="t" r="r" b="b"/>
            <a:pathLst>
              <a:path w="772795" h="1491614">
                <a:moveTo>
                  <a:pt x="0" y="1491472"/>
                </a:moveTo>
                <a:lnTo>
                  <a:pt x="772751" y="1491472"/>
                </a:lnTo>
                <a:lnTo>
                  <a:pt x="772751" y="0"/>
                </a:lnTo>
                <a:lnTo>
                  <a:pt x="0" y="0"/>
                </a:lnTo>
                <a:lnTo>
                  <a:pt x="0" y="1491472"/>
                </a:lnTo>
                <a:close/>
              </a:path>
            </a:pathLst>
          </a:custGeom>
          <a:ln w="7853">
            <a:solidFill>
              <a:srgbClr val="FFFFFF"/>
            </a:solidFill>
          </a:ln>
        </p:spPr>
        <p:txBody>
          <a:bodyPr wrap="square" lIns="0" tIns="0" rIns="0" bIns="0" rtlCol="0"/>
          <a:lstStyle/>
          <a:p/>
        </p:txBody>
      </p:sp>
      <p:sp>
        <p:nvSpPr>
          <p:cNvPr id="16" name="object 16"/>
          <p:cNvSpPr/>
          <p:nvPr/>
        </p:nvSpPr>
        <p:spPr>
          <a:xfrm>
            <a:off x="5488419" y="2876142"/>
            <a:ext cx="772795" cy="1491615"/>
          </a:xfrm>
          <a:custGeom>
            <a:rect l="l" t="t" r="r" b="b"/>
            <a:pathLst>
              <a:path w="772795" h="1491614">
                <a:moveTo>
                  <a:pt x="0" y="1491472"/>
                </a:moveTo>
                <a:lnTo>
                  <a:pt x="772751" y="1491472"/>
                </a:lnTo>
                <a:lnTo>
                  <a:pt x="772751" y="0"/>
                </a:lnTo>
                <a:lnTo>
                  <a:pt x="0" y="0"/>
                </a:lnTo>
                <a:lnTo>
                  <a:pt x="0" y="1491472"/>
                </a:lnTo>
                <a:close/>
              </a:path>
            </a:pathLst>
          </a:custGeom>
          <a:ln w="7853">
            <a:solidFill>
              <a:srgbClr val="FFFFFF"/>
            </a:solidFill>
          </a:ln>
        </p:spPr>
        <p:txBody>
          <a:bodyPr wrap="square" lIns="0" tIns="0" rIns="0" bIns="0" rtlCol="0"/>
          <a:lstStyle/>
          <a:p/>
        </p:txBody>
      </p:sp>
      <p:sp>
        <p:nvSpPr>
          <p:cNvPr id="17" name="object 17"/>
          <p:cNvSpPr/>
          <p:nvPr/>
        </p:nvSpPr>
        <p:spPr>
          <a:xfrm>
            <a:off x="6919579" y="2486625"/>
            <a:ext cx="6437630" cy="803275"/>
          </a:xfrm>
          <a:custGeom>
            <a:rect l="l" t="t" r="r" b="b"/>
            <a:pathLst>
              <a:path w="6437630" h="803275">
                <a:moveTo>
                  <a:pt x="401453" y="0"/>
                </a:moveTo>
                <a:lnTo>
                  <a:pt x="0" y="401453"/>
                </a:lnTo>
                <a:lnTo>
                  <a:pt x="401453" y="802907"/>
                </a:lnTo>
                <a:lnTo>
                  <a:pt x="401453" y="602180"/>
                </a:lnTo>
                <a:lnTo>
                  <a:pt x="6437081" y="602180"/>
                </a:lnTo>
                <a:lnTo>
                  <a:pt x="6437081" y="200726"/>
                </a:lnTo>
                <a:lnTo>
                  <a:pt x="401453" y="200726"/>
                </a:lnTo>
                <a:lnTo>
                  <a:pt x="401453" y="0"/>
                </a:lnTo>
                <a:close/>
              </a:path>
            </a:pathLst>
          </a:custGeom>
          <a:solidFill>
            <a:srgbClr val="D5DCE4"/>
          </a:solidFill>
        </p:spPr>
        <p:txBody>
          <a:bodyPr wrap="square" lIns="0" tIns="0" rIns="0" bIns="0" rtlCol="0"/>
          <a:lstStyle/>
          <a:p/>
        </p:txBody>
      </p:sp>
      <p:sp>
        <p:nvSpPr>
          <p:cNvPr id="18" name="object 18"/>
          <p:cNvSpPr/>
          <p:nvPr/>
        </p:nvSpPr>
        <p:spPr>
          <a:xfrm>
            <a:off x="13820311" y="2487882"/>
            <a:ext cx="4872990" cy="803275"/>
          </a:xfrm>
          <a:custGeom>
            <a:rect l="l" t="t" r="r" b="b"/>
            <a:pathLst>
              <a:path w="4872990" h="803275">
                <a:moveTo>
                  <a:pt x="4471277" y="0"/>
                </a:moveTo>
                <a:lnTo>
                  <a:pt x="4471277" y="200726"/>
                </a:lnTo>
                <a:lnTo>
                  <a:pt x="0" y="200726"/>
                </a:lnTo>
                <a:lnTo>
                  <a:pt x="0" y="602180"/>
                </a:lnTo>
                <a:lnTo>
                  <a:pt x="4471277" y="602180"/>
                </a:lnTo>
                <a:lnTo>
                  <a:pt x="4471277" y="802907"/>
                </a:lnTo>
                <a:lnTo>
                  <a:pt x="4872731" y="401453"/>
                </a:lnTo>
                <a:lnTo>
                  <a:pt x="4471277" y="0"/>
                </a:lnTo>
                <a:close/>
              </a:path>
            </a:pathLst>
          </a:custGeom>
          <a:solidFill>
            <a:srgbClr val="D5DCE4"/>
          </a:solidFill>
        </p:spPr>
        <p:txBody>
          <a:bodyPr wrap="square" lIns="0" tIns="0" rIns="0" bIns="0" rtlCol="0"/>
          <a:lstStyle/>
          <a:p/>
        </p:txBody>
      </p:sp>
      <p:sp>
        <p:nvSpPr>
          <p:cNvPr id="19" name="object 19"/>
          <p:cNvSpPr/>
          <p:nvPr/>
        </p:nvSpPr>
        <p:spPr>
          <a:xfrm>
            <a:off x="10749410" y="4714411"/>
            <a:ext cx="113664" cy="451484"/>
          </a:xfrm>
          <a:custGeom>
            <a:rect l="l" t="t" r="r" b="b"/>
            <a:pathLst>
              <a:path w="113663" h="451484">
                <a:moveTo>
                  <a:pt x="0" y="451085"/>
                </a:moveTo>
                <a:lnTo>
                  <a:pt x="113085" y="451085"/>
                </a:lnTo>
                <a:lnTo>
                  <a:pt x="113085" y="0"/>
                </a:lnTo>
                <a:lnTo>
                  <a:pt x="0" y="0"/>
                </a:lnTo>
                <a:lnTo>
                  <a:pt x="0" y="451085"/>
                </a:lnTo>
                <a:close/>
              </a:path>
            </a:pathLst>
          </a:custGeom>
          <a:solidFill>
            <a:srgbClr val="79C2C6"/>
          </a:solidFill>
        </p:spPr>
        <p:txBody>
          <a:bodyPr wrap="square" lIns="0" tIns="0" rIns="0" bIns="0" rtlCol="0"/>
          <a:lstStyle/>
          <a:p/>
        </p:txBody>
      </p:sp>
      <p:sp>
        <p:nvSpPr>
          <p:cNvPr id="20" name="object 20"/>
          <p:cNvSpPr/>
          <p:nvPr/>
        </p:nvSpPr>
        <p:spPr>
          <a:xfrm>
            <a:off x="11141440" y="4622686"/>
            <a:ext cx="113664" cy="542925"/>
          </a:xfrm>
          <a:custGeom>
            <a:rect l="l" t="t" r="r" b="b"/>
            <a:pathLst>
              <a:path w="113663" h="542925">
                <a:moveTo>
                  <a:pt x="0" y="542810"/>
                </a:moveTo>
                <a:lnTo>
                  <a:pt x="113085" y="542810"/>
                </a:lnTo>
                <a:lnTo>
                  <a:pt x="113085" y="0"/>
                </a:lnTo>
                <a:lnTo>
                  <a:pt x="0" y="0"/>
                </a:lnTo>
                <a:lnTo>
                  <a:pt x="0" y="542810"/>
                </a:lnTo>
                <a:close/>
              </a:path>
            </a:pathLst>
          </a:custGeom>
          <a:solidFill>
            <a:srgbClr val="79C2C6"/>
          </a:solidFill>
        </p:spPr>
        <p:txBody>
          <a:bodyPr wrap="square" lIns="0" tIns="0" rIns="0" bIns="0" rtlCol="0"/>
          <a:lstStyle/>
          <a:p/>
        </p:txBody>
      </p:sp>
      <p:sp>
        <p:nvSpPr>
          <p:cNvPr id="21" name="object 21"/>
          <p:cNvSpPr/>
          <p:nvPr/>
        </p:nvSpPr>
        <p:spPr>
          <a:xfrm>
            <a:off x="11533470" y="4539757"/>
            <a:ext cx="114935" cy="626110"/>
          </a:xfrm>
          <a:custGeom>
            <a:rect l="l" t="t" r="r" b="b"/>
            <a:pathLst>
              <a:path w="114934" h="626110">
                <a:moveTo>
                  <a:pt x="0" y="625740"/>
                </a:moveTo>
                <a:lnTo>
                  <a:pt x="114342" y="625740"/>
                </a:lnTo>
                <a:lnTo>
                  <a:pt x="114342" y="0"/>
                </a:lnTo>
                <a:lnTo>
                  <a:pt x="0" y="0"/>
                </a:lnTo>
                <a:lnTo>
                  <a:pt x="0" y="625740"/>
                </a:lnTo>
                <a:close/>
              </a:path>
            </a:pathLst>
          </a:custGeom>
          <a:solidFill>
            <a:srgbClr val="79C2C6"/>
          </a:solidFill>
        </p:spPr>
        <p:txBody>
          <a:bodyPr wrap="square" lIns="0" tIns="0" rIns="0" bIns="0" rtlCol="0"/>
          <a:lstStyle/>
          <a:p/>
        </p:txBody>
      </p:sp>
      <p:sp>
        <p:nvSpPr>
          <p:cNvPr id="22" name="object 22"/>
          <p:cNvSpPr/>
          <p:nvPr/>
        </p:nvSpPr>
        <p:spPr>
          <a:xfrm>
            <a:off x="11926757" y="4510857"/>
            <a:ext cx="113664" cy="654685"/>
          </a:xfrm>
          <a:custGeom>
            <a:rect l="l" t="t" r="r" b="b"/>
            <a:pathLst>
              <a:path w="113663" h="654685">
                <a:moveTo>
                  <a:pt x="0" y="654639"/>
                </a:moveTo>
                <a:lnTo>
                  <a:pt x="113085" y="654639"/>
                </a:lnTo>
                <a:lnTo>
                  <a:pt x="113085" y="0"/>
                </a:lnTo>
                <a:lnTo>
                  <a:pt x="0" y="0"/>
                </a:lnTo>
                <a:lnTo>
                  <a:pt x="0" y="654639"/>
                </a:lnTo>
                <a:close/>
              </a:path>
            </a:pathLst>
          </a:custGeom>
          <a:solidFill>
            <a:srgbClr val="79C2C6"/>
          </a:solidFill>
        </p:spPr>
        <p:txBody>
          <a:bodyPr wrap="square" lIns="0" tIns="0" rIns="0" bIns="0" rtlCol="0"/>
          <a:lstStyle/>
          <a:p/>
        </p:txBody>
      </p:sp>
      <p:sp>
        <p:nvSpPr>
          <p:cNvPr id="23" name="object 23"/>
          <p:cNvSpPr/>
          <p:nvPr/>
        </p:nvSpPr>
        <p:spPr>
          <a:xfrm>
            <a:off x="12318786" y="4388976"/>
            <a:ext cx="113664" cy="776605"/>
          </a:xfrm>
          <a:custGeom>
            <a:rect l="l" t="t" r="r" b="b"/>
            <a:pathLst>
              <a:path w="113663" h="776604">
                <a:moveTo>
                  <a:pt x="0" y="776520"/>
                </a:moveTo>
                <a:lnTo>
                  <a:pt x="113085" y="776520"/>
                </a:lnTo>
                <a:lnTo>
                  <a:pt x="113085" y="0"/>
                </a:lnTo>
                <a:lnTo>
                  <a:pt x="0" y="0"/>
                </a:lnTo>
                <a:lnTo>
                  <a:pt x="0" y="776520"/>
                </a:lnTo>
                <a:close/>
              </a:path>
            </a:pathLst>
          </a:custGeom>
          <a:solidFill>
            <a:srgbClr val="79C2C6"/>
          </a:solidFill>
        </p:spPr>
        <p:txBody>
          <a:bodyPr wrap="square" lIns="0" tIns="0" rIns="0" bIns="0" rtlCol="0"/>
          <a:lstStyle/>
          <a:p/>
        </p:txBody>
      </p:sp>
      <p:sp>
        <p:nvSpPr>
          <p:cNvPr id="24" name="object 24"/>
          <p:cNvSpPr/>
          <p:nvPr/>
        </p:nvSpPr>
        <p:spPr>
          <a:xfrm>
            <a:off x="13888163" y="5154816"/>
            <a:ext cx="113664" cy="0"/>
          </a:xfrm>
          <a:custGeom>
            <a:rect l="l" t="t" r="r" b="b"/>
            <a:pathLst>
              <a:path w="113663">
                <a:moveTo>
                  <a:pt x="0" y="0"/>
                </a:moveTo>
                <a:lnTo>
                  <a:pt x="113085" y="0"/>
                </a:lnTo>
              </a:path>
            </a:pathLst>
          </a:custGeom>
          <a:ln w="21360">
            <a:solidFill>
              <a:srgbClr val="4471C4"/>
            </a:solidFill>
          </a:ln>
        </p:spPr>
        <p:txBody>
          <a:bodyPr wrap="square" lIns="0" tIns="0" rIns="0" bIns="0" rtlCol="0"/>
          <a:lstStyle/>
          <a:p/>
        </p:txBody>
      </p:sp>
      <p:sp>
        <p:nvSpPr>
          <p:cNvPr id="25" name="object 25"/>
          <p:cNvSpPr/>
          <p:nvPr/>
        </p:nvSpPr>
        <p:spPr>
          <a:xfrm>
            <a:off x="14280193" y="5123404"/>
            <a:ext cx="113664" cy="0"/>
          </a:xfrm>
          <a:custGeom>
            <a:rect l="l" t="t" r="r" b="b"/>
            <a:pathLst>
              <a:path w="113663">
                <a:moveTo>
                  <a:pt x="0" y="0"/>
                </a:moveTo>
                <a:lnTo>
                  <a:pt x="113085" y="0"/>
                </a:lnTo>
              </a:path>
            </a:pathLst>
          </a:custGeom>
          <a:ln w="84185">
            <a:solidFill>
              <a:srgbClr val="4471C4"/>
            </a:solidFill>
          </a:ln>
        </p:spPr>
        <p:txBody>
          <a:bodyPr wrap="square" lIns="0" tIns="0" rIns="0" bIns="0" rtlCol="0"/>
          <a:lstStyle/>
          <a:p/>
        </p:txBody>
      </p:sp>
      <p:sp>
        <p:nvSpPr>
          <p:cNvPr id="26" name="object 26"/>
          <p:cNvSpPr/>
          <p:nvPr/>
        </p:nvSpPr>
        <p:spPr>
          <a:xfrm>
            <a:off x="14672222" y="5078798"/>
            <a:ext cx="113664" cy="86995"/>
          </a:xfrm>
          <a:custGeom>
            <a:rect l="l" t="t" r="r" b="b"/>
            <a:pathLst>
              <a:path w="113663" h="86995">
                <a:moveTo>
                  <a:pt x="0" y="86698"/>
                </a:moveTo>
                <a:lnTo>
                  <a:pt x="113085" y="86698"/>
                </a:lnTo>
                <a:lnTo>
                  <a:pt x="113085" y="0"/>
                </a:lnTo>
                <a:lnTo>
                  <a:pt x="0" y="0"/>
                </a:lnTo>
                <a:lnTo>
                  <a:pt x="0" y="86698"/>
                </a:lnTo>
                <a:close/>
              </a:path>
            </a:pathLst>
          </a:custGeom>
          <a:solidFill>
            <a:srgbClr val="4471C4"/>
          </a:solidFill>
        </p:spPr>
        <p:txBody>
          <a:bodyPr wrap="square" lIns="0" tIns="0" rIns="0" bIns="0" rtlCol="0"/>
          <a:lstStyle/>
          <a:p/>
        </p:txBody>
      </p:sp>
      <p:sp>
        <p:nvSpPr>
          <p:cNvPr id="27" name="object 27"/>
          <p:cNvSpPr/>
          <p:nvPr/>
        </p:nvSpPr>
        <p:spPr>
          <a:xfrm>
            <a:off x="15064253" y="5047385"/>
            <a:ext cx="114935" cy="118110"/>
          </a:xfrm>
          <a:custGeom>
            <a:rect l="l" t="t" r="r" b="b"/>
            <a:pathLst>
              <a:path w="114934" h="118110">
                <a:moveTo>
                  <a:pt x="0" y="118111"/>
                </a:moveTo>
                <a:lnTo>
                  <a:pt x="114342" y="118111"/>
                </a:lnTo>
                <a:lnTo>
                  <a:pt x="114342" y="0"/>
                </a:lnTo>
                <a:lnTo>
                  <a:pt x="0" y="0"/>
                </a:lnTo>
                <a:lnTo>
                  <a:pt x="0" y="118111"/>
                </a:lnTo>
                <a:close/>
              </a:path>
            </a:pathLst>
          </a:custGeom>
          <a:solidFill>
            <a:srgbClr val="4471C4"/>
          </a:solidFill>
        </p:spPr>
        <p:txBody>
          <a:bodyPr wrap="square" lIns="0" tIns="0" rIns="0" bIns="0" rtlCol="0"/>
          <a:lstStyle/>
          <a:p/>
        </p:txBody>
      </p:sp>
      <p:sp>
        <p:nvSpPr>
          <p:cNvPr id="28" name="object 28"/>
          <p:cNvSpPr/>
          <p:nvPr/>
        </p:nvSpPr>
        <p:spPr>
          <a:xfrm>
            <a:off x="15457540" y="4971995"/>
            <a:ext cx="113664" cy="193675"/>
          </a:xfrm>
          <a:custGeom>
            <a:rect l="l" t="t" r="r" b="b"/>
            <a:pathLst>
              <a:path w="113663" h="193675">
                <a:moveTo>
                  <a:pt x="0" y="193501"/>
                </a:moveTo>
                <a:lnTo>
                  <a:pt x="113085" y="193501"/>
                </a:lnTo>
                <a:lnTo>
                  <a:pt x="113085" y="0"/>
                </a:lnTo>
                <a:lnTo>
                  <a:pt x="0" y="0"/>
                </a:lnTo>
                <a:lnTo>
                  <a:pt x="0" y="193501"/>
                </a:lnTo>
                <a:close/>
              </a:path>
            </a:pathLst>
          </a:custGeom>
          <a:solidFill>
            <a:srgbClr val="4471C4"/>
          </a:solidFill>
        </p:spPr>
        <p:txBody>
          <a:bodyPr wrap="square" lIns="0" tIns="0" rIns="0" bIns="0" rtlCol="0"/>
          <a:lstStyle/>
          <a:p/>
        </p:txBody>
      </p:sp>
      <p:sp>
        <p:nvSpPr>
          <p:cNvPr id="29" name="object 29"/>
          <p:cNvSpPr/>
          <p:nvPr/>
        </p:nvSpPr>
        <p:spPr>
          <a:xfrm>
            <a:off x="15849567" y="4928017"/>
            <a:ext cx="113664" cy="237490"/>
          </a:xfrm>
          <a:custGeom>
            <a:rect l="l" t="t" r="r" b="b"/>
            <a:pathLst>
              <a:path w="113663" h="237489">
                <a:moveTo>
                  <a:pt x="0" y="237479"/>
                </a:moveTo>
                <a:lnTo>
                  <a:pt x="113085" y="237479"/>
                </a:lnTo>
                <a:lnTo>
                  <a:pt x="113085" y="0"/>
                </a:lnTo>
                <a:lnTo>
                  <a:pt x="0" y="0"/>
                </a:lnTo>
                <a:lnTo>
                  <a:pt x="0" y="237479"/>
                </a:lnTo>
                <a:close/>
              </a:path>
            </a:pathLst>
          </a:custGeom>
          <a:solidFill>
            <a:srgbClr val="4471C4"/>
          </a:solidFill>
        </p:spPr>
        <p:txBody>
          <a:bodyPr wrap="square" lIns="0" tIns="0" rIns="0" bIns="0" rtlCol="0"/>
          <a:lstStyle/>
          <a:p/>
        </p:txBody>
      </p:sp>
      <p:sp>
        <p:nvSpPr>
          <p:cNvPr id="30" name="object 30"/>
          <p:cNvSpPr/>
          <p:nvPr/>
        </p:nvSpPr>
        <p:spPr>
          <a:xfrm>
            <a:off x="16241599" y="4928017"/>
            <a:ext cx="113664" cy="237490"/>
          </a:xfrm>
          <a:custGeom>
            <a:rect l="l" t="t" r="r" b="b"/>
            <a:pathLst>
              <a:path w="113663" h="237489">
                <a:moveTo>
                  <a:pt x="0" y="237479"/>
                </a:moveTo>
                <a:lnTo>
                  <a:pt x="113085" y="237479"/>
                </a:lnTo>
                <a:lnTo>
                  <a:pt x="113085" y="0"/>
                </a:lnTo>
                <a:lnTo>
                  <a:pt x="0" y="0"/>
                </a:lnTo>
                <a:lnTo>
                  <a:pt x="0" y="237479"/>
                </a:lnTo>
                <a:close/>
              </a:path>
            </a:pathLst>
          </a:custGeom>
          <a:solidFill>
            <a:srgbClr val="4471C4"/>
          </a:solidFill>
        </p:spPr>
        <p:txBody>
          <a:bodyPr wrap="square" lIns="0" tIns="0" rIns="0" bIns="0" rtlCol="0"/>
          <a:lstStyle/>
          <a:p/>
        </p:txBody>
      </p:sp>
      <p:sp>
        <p:nvSpPr>
          <p:cNvPr id="31" name="object 31"/>
          <p:cNvSpPr/>
          <p:nvPr/>
        </p:nvSpPr>
        <p:spPr>
          <a:xfrm>
            <a:off x="16633630" y="4847601"/>
            <a:ext cx="113664" cy="318135"/>
          </a:xfrm>
          <a:custGeom>
            <a:rect l="l" t="t" r="r" b="b"/>
            <a:pathLst>
              <a:path w="113663" h="318135">
                <a:moveTo>
                  <a:pt x="0" y="317896"/>
                </a:moveTo>
                <a:lnTo>
                  <a:pt x="113085" y="317896"/>
                </a:lnTo>
                <a:lnTo>
                  <a:pt x="113085" y="0"/>
                </a:lnTo>
                <a:lnTo>
                  <a:pt x="0" y="0"/>
                </a:lnTo>
                <a:lnTo>
                  <a:pt x="0" y="317896"/>
                </a:lnTo>
                <a:close/>
              </a:path>
            </a:pathLst>
          </a:custGeom>
          <a:solidFill>
            <a:srgbClr val="4471C4"/>
          </a:solidFill>
        </p:spPr>
        <p:txBody>
          <a:bodyPr wrap="square" lIns="0" tIns="0" rIns="0" bIns="0" rtlCol="0"/>
          <a:lstStyle/>
          <a:p/>
        </p:txBody>
      </p:sp>
      <p:sp>
        <p:nvSpPr>
          <p:cNvPr id="32" name="object 32"/>
          <p:cNvSpPr/>
          <p:nvPr/>
        </p:nvSpPr>
        <p:spPr>
          <a:xfrm>
            <a:off x="17025658" y="4847601"/>
            <a:ext cx="114935" cy="318135"/>
          </a:xfrm>
          <a:custGeom>
            <a:rect l="l" t="t" r="r" b="b"/>
            <a:pathLst>
              <a:path w="114934" h="318135">
                <a:moveTo>
                  <a:pt x="0" y="317896"/>
                </a:moveTo>
                <a:lnTo>
                  <a:pt x="114342" y="317896"/>
                </a:lnTo>
                <a:lnTo>
                  <a:pt x="114342" y="0"/>
                </a:lnTo>
                <a:lnTo>
                  <a:pt x="0" y="0"/>
                </a:lnTo>
                <a:lnTo>
                  <a:pt x="0" y="317896"/>
                </a:lnTo>
                <a:close/>
              </a:path>
            </a:pathLst>
          </a:custGeom>
          <a:solidFill>
            <a:srgbClr val="4471C4"/>
          </a:solidFill>
        </p:spPr>
        <p:txBody>
          <a:bodyPr wrap="square" lIns="0" tIns="0" rIns="0" bIns="0" rtlCol="0"/>
          <a:lstStyle/>
          <a:p/>
        </p:txBody>
      </p:sp>
      <p:sp>
        <p:nvSpPr>
          <p:cNvPr id="33" name="object 33"/>
          <p:cNvSpPr/>
          <p:nvPr/>
        </p:nvSpPr>
        <p:spPr>
          <a:xfrm>
            <a:off x="17418946" y="4789801"/>
            <a:ext cx="113664" cy="375920"/>
          </a:xfrm>
          <a:custGeom>
            <a:rect l="l" t="t" r="r" b="b"/>
            <a:pathLst>
              <a:path w="113663" h="375920">
                <a:moveTo>
                  <a:pt x="0" y="375695"/>
                </a:moveTo>
                <a:lnTo>
                  <a:pt x="113085" y="375695"/>
                </a:lnTo>
                <a:lnTo>
                  <a:pt x="113085" y="0"/>
                </a:lnTo>
                <a:lnTo>
                  <a:pt x="0" y="0"/>
                </a:lnTo>
                <a:lnTo>
                  <a:pt x="0" y="375695"/>
                </a:lnTo>
                <a:close/>
              </a:path>
            </a:pathLst>
          </a:custGeom>
          <a:solidFill>
            <a:srgbClr val="4471C4"/>
          </a:solidFill>
        </p:spPr>
        <p:txBody>
          <a:bodyPr wrap="square" lIns="0" tIns="0" rIns="0" bIns="0" rtlCol="0"/>
          <a:lstStyle/>
          <a:p/>
        </p:txBody>
      </p:sp>
      <p:sp>
        <p:nvSpPr>
          <p:cNvPr id="34" name="object 34"/>
          <p:cNvSpPr/>
          <p:nvPr/>
        </p:nvSpPr>
        <p:spPr>
          <a:xfrm>
            <a:off x="17810976" y="4277147"/>
            <a:ext cx="113664" cy="888365"/>
          </a:xfrm>
          <a:custGeom>
            <a:rect l="l" t="t" r="r" b="b"/>
            <a:pathLst>
              <a:path w="113663" h="888364">
                <a:moveTo>
                  <a:pt x="0" y="888349"/>
                </a:moveTo>
                <a:lnTo>
                  <a:pt x="113085" y="888349"/>
                </a:lnTo>
                <a:lnTo>
                  <a:pt x="113085" y="0"/>
                </a:lnTo>
                <a:lnTo>
                  <a:pt x="0" y="0"/>
                </a:lnTo>
                <a:lnTo>
                  <a:pt x="0" y="888349"/>
                </a:lnTo>
                <a:close/>
              </a:path>
            </a:pathLst>
          </a:custGeom>
          <a:solidFill>
            <a:srgbClr val="4471C4"/>
          </a:solidFill>
        </p:spPr>
        <p:txBody>
          <a:bodyPr wrap="square" lIns="0" tIns="0" rIns="0" bIns="0" rtlCol="0"/>
          <a:lstStyle/>
          <a:p/>
        </p:txBody>
      </p:sp>
      <p:sp>
        <p:nvSpPr>
          <p:cNvPr id="35" name="object 35"/>
          <p:cNvSpPr/>
          <p:nvPr/>
        </p:nvSpPr>
        <p:spPr>
          <a:xfrm>
            <a:off x="18203005" y="3519473"/>
            <a:ext cx="113664" cy="1646555"/>
          </a:xfrm>
          <a:custGeom>
            <a:rect l="l" t="t" r="r" b="b"/>
            <a:pathLst>
              <a:path w="113663" h="1646554">
                <a:moveTo>
                  <a:pt x="0" y="1646023"/>
                </a:moveTo>
                <a:lnTo>
                  <a:pt x="113085" y="1646023"/>
                </a:lnTo>
                <a:lnTo>
                  <a:pt x="113085" y="0"/>
                </a:lnTo>
                <a:lnTo>
                  <a:pt x="0" y="0"/>
                </a:lnTo>
                <a:lnTo>
                  <a:pt x="0" y="1646023"/>
                </a:lnTo>
                <a:close/>
              </a:path>
            </a:pathLst>
          </a:custGeom>
          <a:solidFill>
            <a:srgbClr val="4471C4"/>
          </a:solidFill>
        </p:spPr>
        <p:txBody>
          <a:bodyPr wrap="square" lIns="0" tIns="0" rIns="0" bIns="0" rtlCol="0"/>
          <a:lstStyle/>
          <a:p/>
        </p:txBody>
      </p:sp>
      <p:sp>
        <p:nvSpPr>
          <p:cNvPr id="36" name="object 36"/>
          <p:cNvSpPr/>
          <p:nvPr/>
        </p:nvSpPr>
        <p:spPr>
          <a:xfrm>
            <a:off x="18595036" y="3359897"/>
            <a:ext cx="114935" cy="1805939"/>
          </a:xfrm>
          <a:custGeom>
            <a:rect l="l" t="t" r="r" b="b"/>
            <a:pathLst>
              <a:path w="114934" h="1805939">
                <a:moveTo>
                  <a:pt x="0" y="1805599"/>
                </a:moveTo>
                <a:lnTo>
                  <a:pt x="114342" y="1805599"/>
                </a:lnTo>
                <a:lnTo>
                  <a:pt x="114342" y="0"/>
                </a:lnTo>
                <a:lnTo>
                  <a:pt x="0" y="0"/>
                </a:lnTo>
                <a:lnTo>
                  <a:pt x="0" y="1805599"/>
                </a:lnTo>
                <a:close/>
              </a:path>
            </a:pathLst>
          </a:custGeom>
          <a:solidFill>
            <a:srgbClr val="4471C4"/>
          </a:solidFill>
        </p:spPr>
        <p:txBody>
          <a:bodyPr wrap="square" lIns="0" tIns="0" rIns="0" bIns="0" rtlCol="0"/>
          <a:lstStyle/>
          <a:p/>
        </p:txBody>
      </p:sp>
      <p:sp>
        <p:nvSpPr>
          <p:cNvPr id="37" name="object 37"/>
          <p:cNvSpPr/>
          <p:nvPr/>
        </p:nvSpPr>
        <p:spPr>
          <a:xfrm>
            <a:off x="7218628" y="5033564"/>
            <a:ext cx="113664" cy="132080"/>
          </a:xfrm>
          <a:custGeom>
            <a:rect l="l" t="t" r="r" b="b"/>
            <a:pathLst>
              <a:path w="113663" h="132079">
                <a:moveTo>
                  <a:pt x="113085" y="0"/>
                </a:moveTo>
                <a:lnTo>
                  <a:pt x="0" y="0"/>
                </a:lnTo>
                <a:lnTo>
                  <a:pt x="0" y="131933"/>
                </a:lnTo>
                <a:lnTo>
                  <a:pt x="113085" y="131933"/>
                </a:lnTo>
                <a:lnTo>
                  <a:pt x="113085" y="0"/>
                </a:lnTo>
                <a:close/>
              </a:path>
            </a:pathLst>
          </a:custGeom>
          <a:solidFill>
            <a:srgbClr val="79C2C6"/>
          </a:solidFill>
        </p:spPr>
        <p:txBody>
          <a:bodyPr wrap="square" lIns="0" tIns="0" rIns="0" bIns="0" rtlCol="0"/>
          <a:lstStyle/>
          <a:p/>
        </p:txBody>
      </p:sp>
      <p:sp>
        <p:nvSpPr>
          <p:cNvPr id="38" name="object 38"/>
          <p:cNvSpPr/>
          <p:nvPr/>
        </p:nvSpPr>
        <p:spPr>
          <a:xfrm>
            <a:off x="7610657" y="5032307"/>
            <a:ext cx="113664" cy="133350"/>
          </a:xfrm>
          <a:custGeom>
            <a:rect l="l" t="t" r="r" b="b"/>
            <a:pathLst>
              <a:path w="113663" h="133350">
                <a:moveTo>
                  <a:pt x="113085" y="0"/>
                </a:moveTo>
                <a:lnTo>
                  <a:pt x="0" y="0"/>
                </a:lnTo>
                <a:lnTo>
                  <a:pt x="0" y="133189"/>
                </a:lnTo>
                <a:lnTo>
                  <a:pt x="113085" y="133189"/>
                </a:lnTo>
                <a:lnTo>
                  <a:pt x="113085" y="0"/>
                </a:lnTo>
                <a:close/>
              </a:path>
            </a:pathLst>
          </a:custGeom>
          <a:solidFill>
            <a:srgbClr val="79C2C6"/>
          </a:solidFill>
        </p:spPr>
        <p:txBody>
          <a:bodyPr wrap="square" lIns="0" tIns="0" rIns="0" bIns="0" rtlCol="0"/>
          <a:lstStyle/>
          <a:p/>
        </p:txBody>
      </p:sp>
      <p:sp>
        <p:nvSpPr>
          <p:cNvPr id="39" name="object 39"/>
          <p:cNvSpPr/>
          <p:nvPr/>
        </p:nvSpPr>
        <p:spPr>
          <a:xfrm>
            <a:off x="8002688" y="4979534"/>
            <a:ext cx="114935" cy="186055"/>
          </a:xfrm>
          <a:custGeom>
            <a:rect l="l" t="t" r="r" b="b"/>
            <a:pathLst>
              <a:path w="114934" h="186054">
                <a:moveTo>
                  <a:pt x="114342" y="0"/>
                </a:moveTo>
                <a:lnTo>
                  <a:pt x="0" y="0"/>
                </a:lnTo>
                <a:lnTo>
                  <a:pt x="0" y="185962"/>
                </a:lnTo>
                <a:lnTo>
                  <a:pt x="114342" y="185962"/>
                </a:lnTo>
                <a:lnTo>
                  <a:pt x="114342" y="0"/>
                </a:lnTo>
                <a:close/>
              </a:path>
            </a:pathLst>
          </a:custGeom>
          <a:solidFill>
            <a:srgbClr val="79C2C6"/>
          </a:solidFill>
        </p:spPr>
        <p:txBody>
          <a:bodyPr wrap="square" lIns="0" tIns="0" rIns="0" bIns="0" rtlCol="0"/>
          <a:lstStyle/>
          <a:p/>
        </p:txBody>
      </p:sp>
      <p:sp>
        <p:nvSpPr>
          <p:cNvPr id="40" name="object 40"/>
          <p:cNvSpPr/>
          <p:nvPr/>
        </p:nvSpPr>
        <p:spPr>
          <a:xfrm>
            <a:off x="8395974" y="4944352"/>
            <a:ext cx="113664" cy="221615"/>
          </a:xfrm>
          <a:custGeom>
            <a:rect l="l" t="t" r="r" b="b"/>
            <a:pathLst>
              <a:path w="113663" h="221614">
                <a:moveTo>
                  <a:pt x="113085" y="0"/>
                </a:moveTo>
                <a:lnTo>
                  <a:pt x="0" y="0"/>
                </a:lnTo>
                <a:lnTo>
                  <a:pt x="0" y="221145"/>
                </a:lnTo>
                <a:lnTo>
                  <a:pt x="113085" y="221145"/>
                </a:lnTo>
                <a:lnTo>
                  <a:pt x="113085" y="0"/>
                </a:lnTo>
                <a:close/>
              </a:path>
            </a:pathLst>
          </a:custGeom>
          <a:solidFill>
            <a:srgbClr val="79C2C6"/>
          </a:solidFill>
        </p:spPr>
        <p:txBody>
          <a:bodyPr wrap="square" lIns="0" tIns="0" rIns="0" bIns="0" rtlCol="0"/>
          <a:lstStyle/>
          <a:p/>
        </p:txBody>
      </p:sp>
      <p:sp>
        <p:nvSpPr>
          <p:cNvPr id="41" name="object 41"/>
          <p:cNvSpPr/>
          <p:nvPr/>
        </p:nvSpPr>
        <p:spPr>
          <a:xfrm>
            <a:off x="8788004" y="4900374"/>
            <a:ext cx="113664" cy="265430"/>
          </a:xfrm>
          <a:custGeom>
            <a:rect l="l" t="t" r="r" b="b"/>
            <a:pathLst>
              <a:path w="113663" h="265429">
                <a:moveTo>
                  <a:pt x="113085" y="0"/>
                </a:moveTo>
                <a:lnTo>
                  <a:pt x="0" y="0"/>
                </a:lnTo>
                <a:lnTo>
                  <a:pt x="0" y="265122"/>
                </a:lnTo>
                <a:lnTo>
                  <a:pt x="113085" y="265122"/>
                </a:lnTo>
                <a:lnTo>
                  <a:pt x="113085" y="0"/>
                </a:lnTo>
                <a:close/>
              </a:path>
            </a:pathLst>
          </a:custGeom>
          <a:solidFill>
            <a:srgbClr val="79C2C6"/>
          </a:solidFill>
        </p:spPr>
        <p:txBody>
          <a:bodyPr wrap="square" lIns="0" tIns="0" rIns="0" bIns="0" rtlCol="0"/>
          <a:lstStyle/>
          <a:p/>
        </p:txBody>
      </p:sp>
      <p:sp>
        <p:nvSpPr>
          <p:cNvPr id="42" name="object 42"/>
          <p:cNvSpPr/>
          <p:nvPr/>
        </p:nvSpPr>
        <p:spPr>
          <a:xfrm>
            <a:off x="9180034" y="4873987"/>
            <a:ext cx="113664" cy="292100"/>
          </a:xfrm>
          <a:custGeom>
            <a:rect l="l" t="t" r="r" b="b"/>
            <a:pathLst>
              <a:path w="113663" h="292100">
                <a:moveTo>
                  <a:pt x="113085" y="0"/>
                </a:moveTo>
                <a:lnTo>
                  <a:pt x="0" y="0"/>
                </a:lnTo>
                <a:lnTo>
                  <a:pt x="0" y="291509"/>
                </a:lnTo>
                <a:lnTo>
                  <a:pt x="113085" y="291509"/>
                </a:lnTo>
                <a:lnTo>
                  <a:pt x="113085" y="0"/>
                </a:lnTo>
                <a:close/>
              </a:path>
            </a:pathLst>
          </a:custGeom>
          <a:solidFill>
            <a:srgbClr val="79C2C6"/>
          </a:solidFill>
        </p:spPr>
        <p:txBody>
          <a:bodyPr wrap="square" lIns="0" tIns="0" rIns="0" bIns="0" rtlCol="0"/>
          <a:lstStyle/>
          <a:p/>
        </p:txBody>
      </p:sp>
      <p:sp>
        <p:nvSpPr>
          <p:cNvPr id="43" name="object 43"/>
          <p:cNvSpPr/>
          <p:nvPr/>
        </p:nvSpPr>
        <p:spPr>
          <a:xfrm>
            <a:off x="9572064" y="4808649"/>
            <a:ext cx="114935" cy="356870"/>
          </a:xfrm>
          <a:custGeom>
            <a:rect l="l" t="t" r="r" b="b"/>
            <a:pathLst>
              <a:path w="114934" h="356870">
                <a:moveTo>
                  <a:pt x="114342" y="0"/>
                </a:moveTo>
                <a:lnTo>
                  <a:pt x="0" y="0"/>
                </a:lnTo>
                <a:lnTo>
                  <a:pt x="0" y="356847"/>
                </a:lnTo>
                <a:lnTo>
                  <a:pt x="114342" y="356847"/>
                </a:lnTo>
                <a:lnTo>
                  <a:pt x="114342" y="0"/>
                </a:lnTo>
                <a:close/>
              </a:path>
            </a:pathLst>
          </a:custGeom>
          <a:solidFill>
            <a:srgbClr val="79C2C6"/>
          </a:solidFill>
        </p:spPr>
        <p:txBody>
          <a:bodyPr wrap="square" lIns="0" tIns="0" rIns="0" bIns="0" rtlCol="0"/>
          <a:lstStyle/>
          <a:p/>
        </p:txBody>
      </p:sp>
      <p:sp>
        <p:nvSpPr>
          <p:cNvPr id="44" name="object 44"/>
          <p:cNvSpPr/>
          <p:nvPr/>
        </p:nvSpPr>
        <p:spPr>
          <a:xfrm>
            <a:off x="9965350" y="4786032"/>
            <a:ext cx="113664" cy="379730"/>
          </a:xfrm>
          <a:custGeom>
            <a:rect l="l" t="t" r="r" b="b"/>
            <a:pathLst>
              <a:path w="113663" h="379729">
                <a:moveTo>
                  <a:pt x="113085" y="0"/>
                </a:moveTo>
                <a:lnTo>
                  <a:pt x="0" y="0"/>
                </a:lnTo>
                <a:lnTo>
                  <a:pt x="0" y="379464"/>
                </a:lnTo>
                <a:lnTo>
                  <a:pt x="113085" y="379464"/>
                </a:lnTo>
                <a:lnTo>
                  <a:pt x="113085" y="0"/>
                </a:lnTo>
                <a:close/>
              </a:path>
            </a:pathLst>
          </a:custGeom>
          <a:solidFill>
            <a:srgbClr val="79C2C6"/>
          </a:solidFill>
        </p:spPr>
        <p:txBody>
          <a:bodyPr wrap="square" lIns="0" tIns="0" rIns="0" bIns="0" rtlCol="0"/>
          <a:lstStyle/>
          <a:p/>
        </p:txBody>
      </p:sp>
      <p:sp>
        <p:nvSpPr>
          <p:cNvPr id="45" name="object 45"/>
          <p:cNvSpPr/>
          <p:nvPr/>
        </p:nvSpPr>
        <p:spPr>
          <a:xfrm>
            <a:off x="10357380" y="4714411"/>
            <a:ext cx="113664" cy="451484"/>
          </a:xfrm>
          <a:custGeom>
            <a:rect l="l" t="t" r="r" b="b"/>
            <a:pathLst>
              <a:path w="113663" h="451484">
                <a:moveTo>
                  <a:pt x="113085" y="0"/>
                </a:moveTo>
                <a:lnTo>
                  <a:pt x="0" y="0"/>
                </a:lnTo>
                <a:lnTo>
                  <a:pt x="0" y="451085"/>
                </a:lnTo>
                <a:lnTo>
                  <a:pt x="113085" y="451085"/>
                </a:lnTo>
                <a:lnTo>
                  <a:pt x="113085" y="0"/>
                </a:lnTo>
                <a:close/>
              </a:path>
            </a:pathLst>
          </a:custGeom>
          <a:solidFill>
            <a:srgbClr val="79C2C6"/>
          </a:solidFill>
        </p:spPr>
        <p:txBody>
          <a:bodyPr wrap="square" lIns="0" tIns="0" rIns="0" bIns="0" rtlCol="0"/>
          <a:lstStyle/>
          <a:p/>
        </p:txBody>
      </p:sp>
      <p:sp>
        <p:nvSpPr>
          <p:cNvPr id="46" name="object 46"/>
          <p:cNvSpPr/>
          <p:nvPr/>
        </p:nvSpPr>
        <p:spPr>
          <a:xfrm>
            <a:off x="12710817" y="3719258"/>
            <a:ext cx="113664" cy="1446530"/>
          </a:xfrm>
          <a:custGeom>
            <a:rect l="l" t="t" r="r" b="b"/>
            <a:pathLst>
              <a:path w="113663" h="1446529">
                <a:moveTo>
                  <a:pt x="113085" y="0"/>
                </a:moveTo>
                <a:lnTo>
                  <a:pt x="0" y="0"/>
                </a:lnTo>
                <a:lnTo>
                  <a:pt x="0" y="1446238"/>
                </a:lnTo>
                <a:lnTo>
                  <a:pt x="113085" y="1446238"/>
                </a:lnTo>
                <a:lnTo>
                  <a:pt x="113085" y="0"/>
                </a:lnTo>
                <a:close/>
              </a:path>
            </a:pathLst>
          </a:custGeom>
          <a:solidFill>
            <a:srgbClr val="79C2C6"/>
          </a:solidFill>
        </p:spPr>
        <p:txBody>
          <a:bodyPr wrap="square" lIns="0" tIns="0" rIns="0" bIns="0" rtlCol="0"/>
          <a:lstStyle/>
          <a:p/>
        </p:txBody>
      </p:sp>
      <p:sp>
        <p:nvSpPr>
          <p:cNvPr id="47" name="object 47"/>
          <p:cNvSpPr/>
          <p:nvPr/>
        </p:nvSpPr>
        <p:spPr>
          <a:xfrm>
            <a:off x="7079156" y="5165497"/>
            <a:ext cx="11769725" cy="0"/>
          </a:xfrm>
          <a:custGeom>
            <a:rect l="l" t="t" r="r" b="b"/>
            <a:pathLst>
              <a:path w="11769725">
                <a:moveTo>
                  <a:pt x="0" y="0"/>
                </a:moveTo>
                <a:lnTo>
                  <a:pt x="11769693" y="0"/>
                </a:lnTo>
              </a:path>
            </a:pathLst>
          </a:custGeom>
          <a:ln w="7853">
            <a:solidFill>
              <a:srgbClr val="D9D9D9"/>
            </a:solidFill>
          </a:ln>
        </p:spPr>
        <p:txBody>
          <a:bodyPr wrap="square" lIns="0" tIns="0" rIns="0" bIns="0" rtlCol="0"/>
          <a:lstStyle/>
          <a:p/>
        </p:txBody>
      </p:sp>
      <p:sp>
        <p:nvSpPr>
          <p:cNvPr id="48" name="object 48"/>
          <p:cNvSpPr/>
          <p:nvPr/>
        </p:nvSpPr>
        <p:spPr>
          <a:xfrm>
            <a:off x="7139468" y="4709385"/>
            <a:ext cx="5918835" cy="0"/>
          </a:xfrm>
          <a:custGeom>
            <a:rect l="l" t="t" r="r" b="b"/>
            <a:pathLst>
              <a:path w="5918834">
                <a:moveTo>
                  <a:pt x="0" y="0"/>
                </a:moveTo>
                <a:lnTo>
                  <a:pt x="5918667" y="0"/>
                </a:lnTo>
              </a:path>
            </a:pathLst>
          </a:custGeom>
          <a:ln w="5235">
            <a:solidFill>
              <a:srgbClr val="385622"/>
            </a:solidFill>
            <a:prstDash val="sysDash"/>
          </a:ln>
        </p:spPr>
        <p:txBody>
          <a:bodyPr wrap="square" lIns="0" tIns="0" rIns="0" bIns="0" rtlCol="0"/>
          <a:lstStyle/>
          <a:p/>
        </p:txBody>
      </p:sp>
      <p:sp>
        <p:nvSpPr>
          <p:cNvPr id="49" name="object 49"/>
          <p:cNvSpPr/>
          <p:nvPr/>
        </p:nvSpPr>
        <p:spPr>
          <a:xfrm>
            <a:off x="13820311" y="4591274"/>
            <a:ext cx="4867275" cy="0"/>
          </a:xfrm>
          <a:custGeom>
            <a:rect l="l" t="t" r="r" b="b"/>
            <a:pathLst>
              <a:path w="4867275">
                <a:moveTo>
                  <a:pt x="0" y="0"/>
                </a:moveTo>
                <a:lnTo>
                  <a:pt x="4866867" y="0"/>
                </a:lnTo>
              </a:path>
            </a:pathLst>
          </a:custGeom>
          <a:ln w="5235">
            <a:solidFill>
              <a:srgbClr val="385622"/>
            </a:solidFill>
            <a:prstDash val="sysDash"/>
          </a:ln>
        </p:spPr>
        <p:txBody>
          <a:bodyPr wrap="square" lIns="0" tIns="0" rIns="0" bIns="0" rtlCol="0"/>
          <a:lstStyle/>
          <a:p/>
        </p:txBody>
      </p:sp>
      <p:graphicFrame>
        <p:nvGraphicFramePr>
          <p:cNvPr id="50" name="object 50"/>
          <p:cNvGraphicFramePr>
            <a:graphicFrameLocks noGrp="1"/>
          </p:cNvGraphicFramePr>
          <p:nvPr/>
        </p:nvGraphicFramePr>
        <p:xfrm>
          <a:off x="986357" y="1997635"/>
          <a:ext cx="18352136" cy="3719829"/>
        </p:xfrm>
        <a:graphic>
          <a:graphicData uri="http://schemas.openxmlformats.org/drawingml/2006/table">
            <a:tbl>
              <a:tblPr firstRow="1" bandRow="1">
                <a:tableStyleId>{2D5ABB26-0587-4C30-8999-92F81FD0307C}</a:tableStyleId>
              </a:tblPr>
              <a:tblGrid>
                <a:gridCol w="5639435"/>
                <a:gridCol w="6758940"/>
                <a:gridCol w="1133475"/>
                <a:gridCol w="3547744"/>
                <a:gridCol w="1273810"/>
              </a:tblGrid>
              <a:tr h="501555">
                <a:tc>
                  <a:txBody>
                    <a:bodyPr vert="horz" wrap="square"/>
                    <a:lstStyle/>
                    <a:p>
                      <a:pPr>
                        <a:lnSpc>
                          <a:spcPct val="100000"/>
                        </a:lnSpc>
                      </a:pPr>
                      <a:endParaRPr sz="1900">
                        <a:latin typeface="Times New Roman"/>
                        <a:cs typeface="Times New Roman"/>
                      </a:endParaRPr>
                    </a:p>
                  </a:txBody>
                  <a:tcPr marL="0" marR="0" marT="0" marB="0">
                    <a:solidFill>
                      <a:srgbClr val="385622"/>
                    </a:solidFill>
                  </a:tcPr>
                </a:tc>
                <a:tc gridSpan="4">
                  <a:txBody>
                    <a:bodyPr vert="horz" wrap="square"/>
                    <a:lstStyle/>
                    <a:p>
                      <a:pPr marL="546735" marR="194945">
                        <a:lnSpc>
                          <a:spcPct val="100000"/>
                        </a:lnSpc>
                        <a:spcBef>
                          <a:spcPts val="520"/>
                        </a:spcBef>
                      </a:pPr>
                      <a:r>
                        <a:rPr sz="2300" b="1">
                          <a:solidFill>
                            <a:srgbClr val="FFFFFF"/>
                          </a:solidFill>
                          <a:latin typeface="微软雅黑"/>
                          <a:cs typeface="微软雅黑"/>
                        </a:rPr>
                        <a:t>2021</a:t>
                      </a:r>
                      <a:r>
                        <a:rPr sz="2300" b="1" spc="5">
                          <a:solidFill>
                            <a:srgbClr val="FFFFFF"/>
                          </a:solidFill>
                          <a:latin typeface="微软雅黑"/>
                          <a:cs typeface="微软雅黑"/>
                        </a:rPr>
                        <a:t>年</a:t>
                      </a:r>
                      <a:r>
                        <a:rPr sz="2300" b="1" spc="-10">
                          <a:solidFill>
                            <a:srgbClr val="FFFFFF"/>
                          </a:solidFill>
                          <a:latin typeface="微软雅黑"/>
                          <a:cs typeface="微软雅黑"/>
                        </a:rPr>
                        <a:t> </a:t>
                      </a:r>
                      <a:r>
                        <a:rPr sz="2300" b="1">
                          <a:solidFill>
                            <a:srgbClr val="FFFFFF"/>
                          </a:solidFill>
                          <a:latin typeface="微软雅黑"/>
                          <a:cs typeface="微软雅黑"/>
                        </a:rPr>
                        <a:t>41</a:t>
                      </a:r>
                      <a:r>
                        <a:rPr sz="2300" b="1" spc="-5">
                          <a:solidFill>
                            <a:srgbClr val="FFFFFF"/>
                          </a:solidFill>
                          <a:latin typeface="微软雅黑"/>
                          <a:cs typeface="微软雅黑"/>
                        </a:rPr>
                        <a:t> </a:t>
                      </a:r>
                      <a:r>
                        <a:rPr sz="2300" b="1">
                          <a:solidFill>
                            <a:srgbClr val="FFFFFF"/>
                          </a:solidFill>
                          <a:latin typeface="微软雅黑"/>
                          <a:cs typeface="微软雅黑"/>
                        </a:rPr>
                        <a:t>个仅续约品种未降价，占</a:t>
                      </a:r>
                      <a:r>
                        <a:rPr sz="2300" b="1" spc="5">
                          <a:solidFill>
                            <a:srgbClr val="FFFFFF"/>
                          </a:solidFill>
                          <a:latin typeface="微软雅黑"/>
                          <a:cs typeface="微软雅黑"/>
                        </a:rPr>
                        <a:t>比</a:t>
                      </a:r>
                      <a:r>
                        <a:rPr sz="2300" b="1" spc="45">
                          <a:solidFill>
                            <a:srgbClr val="FFFFFF"/>
                          </a:solidFill>
                          <a:latin typeface="微软雅黑"/>
                          <a:cs typeface="微软雅黑"/>
                        </a:rPr>
                        <a:t> </a:t>
                      </a:r>
                      <a:r>
                        <a:rPr sz="2300" b="1" spc="5">
                          <a:solidFill>
                            <a:srgbClr val="FFFFFF"/>
                          </a:solidFill>
                          <a:latin typeface="微软雅黑"/>
                          <a:cs typeface="微软雅黑"/>
                        </a:rPr>
                        <a:t>73%</a:t>
                      </a:r>
                      <a:endParaRPr sz="2300">
                        <a:latin typeface="微软雅黑"/>
                        <a:cs typeface="微软雅黑"/>
                      </a:endParaRPr>
                    </a:p>
                  </a:txBody>
                  <a:tcPr marL="0" marR="0" marT="66040" marB="0">
                    <a:solidFill>
                      <a:srgbClr val="38562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961857">
                <a:tc>
                  <a:txBody>
                    <a:bodyPr vert="horz" wrap="square"/>
                    <a:lstStyle/>
                    <a:p>
                      <a:pPr>
                        <a:lnSpc>
                          <a:spcPct val="100000"/>
                        </a:lnSpc>
                      </a:pPr>
                      <a:endParaRPr sz="2200">
                        <a:latin typeface="Times New Roman"/>
                        <a:cs typeface="Times New Roman"/>
                      </a:endParaRPr>
                    </a:p>
                    <a:p>
                      <a:pPr>
                        <a:lnSpc>
                          <a:spcPct val="100000"/>
                        </a:lnSpc>
                        <a:spcBef>
                          <a:spcPts val="15"/>
                        </a:spcBef>
                      </a:pPr>
                      <a:endParaRPr sz="2650">
                        <a:latin typeface="Times New Roman"/>
                        <a:cs typeface="Times New Roman"/>
                      </a:endParaRPr>
                    </a:p>
                    <a:p>
                      <a:pPr marR="1283970" algn="ctr">
                        <a:lnSpc>
                          <a:spcPts val="1880"/>
                        </a:lnSpc>
                      </a:pPr>
                      <a:r>
                        <a:rPr sz="1650">
                          <a:latin typeface="微软雅黑"/>
                          <a:cs typeface="微软雅黑"/>
                        </a:rPr>
                        <a:t>56,</a:t>
                      </a:r>
                      <a:endParaRPr sz="1650">
                        <a:latin typeface="微软雅黑"/>
                        <a:cs typeface="微软雅黑"/>
                      </a:endParaRPr>
                    </a:p>
                  </a:txBody>
                  <a:tcPr marL="0" marR="0" marT="0" marB="0">
                    <a:lnR w="3175">
                      <a:solidFill>
                        <a:srgbClr val="385622"/>
                      </a:solidFill>
                      <a:prstDash val="solid"/>
                    </a:lnR>
                  </a:tcPr>
                </a:tc>
                <a:tc rowSpan="7">
                  <a:txBody>
                    <a:bodyPr vert="horz" wrap="square"/>
                    <a:lstStyle/>
                    <a:p>
                      <a:pPr marL="1373505">
                        <a:lnSpc>
                          <a:spcPct val="100000"/>
                        </a:lnSpc>
                        <a:spcBef>
                          <a:spcPts val="1605"/>
                        </a:spcBef>
                      </a:pPr>
                      <a:r>
                        <a:rPr sz="1950" spc="25">
                          <a:latin typeface="微软雅黑"/>
                          <a:cs typeface="微软雅黑"/>
                        </a:rPr>
                        <a:t>未变更适应症，仅续约产品降幅（</a:t>
                      </a:r>
                      <a:r>
                        <a:rPr sz="1950">
                          <a:latin typeface="微软雅黑"/>
                          <a:cs typeface="微软雅黑"/>
                        </a:rPr>
                        <a:t> </a:t>
                      </a:r>
                      <a:r>
                        <a:rPr sz="1950" spc="10">
                          <a:latin typeface="微软雅黑"/>
                          <a:cs typeface="微软雅黑"/>
                        </a:rPr>
                        <a:t>15</a:t>
                      </a:r>
                      <a:r>
                        <a:rPr sz="1950" spc="15">
                          <a:latin typeface="微软雅黑"/>
                          <a:cs typeface="微软雅黑"/>
                        </a:rPr>
                        <a:t> </a:t>
                      </a:r>
                      <a:r>
                        <a:rPr sz="1950" spc="25">
                          <a:latin typeface="微软雅黑"/>
                          <a:cs typeface="微软雅黑"/>
                        </a:rPr>
                        <a:t>个）</a:t>
                      </a:r>
                      <a:endParaRPr sz="1950">
                        <a:latin typeface="微软雅黑"/>
                        <a:cs typeface="微软雅黑"/>
                      </a:endParaRPr>
                    </a:p>
                    <a:p>
                      <a:pPr marL="269240" algn="ctr">
                        <a:lnSpc>
                          <a:spcPct val="100000"/>
                        </a:lnSpc>
                        <a:spcBef>
                          <a:spcPts val="1120"/>
                        </a:spcBef>
                      </a:pPr>
                      <a:r>
                        <a:rPr sz="1450" spc="15">
                          <a:solidFill>
                            <a:srgbClr val="385622"/>
                          </a:solidFill>
                          <a:latin typeface="微软雅黑"/>
                          <a:cs typeface="微软雅黑"/>
                        </a:rPr>
                        <a:t>41</a:t>
                      </a:r>
                      <a:r>
                        <a:rPr sz="1450">
                          <a:solidFill>
                            <a:srgbClr val="385622"/>
                          </a:solidFill>
                          <a:latin typeface="微软雅黑"/>
                          <a:cs typeface="微软雅黑"/>
                        </a:rPr>
                        <a:t> </a:t>
                      </a:r>
                      <a:r>
                        <a:rPr sz="1450" spc="30">
                          <a:solidFill>
                            <a:srgbClr val="385622"/>
                          </a:solidFill>
                          <a:latin typeface="微软雅黑"/>
                          <a:cs typeface="微软雅黑"/>
                        </a:rPr>
                        <a:t>个品种续约未降价</a:t>
                      </a:r>
                      <a:r>
                        <a:rPr sz="1450" spc="20">
                          <a:solidFill>
                            <a:srgbClr val="385622"/>
                          </a:solidFill>
                          <a:latin typeface="微软雅黑"/>
                          <a:cs typeface="微软雅黑"/>
                        </a:rPr>
                        <a:t>（73%）</a:t>
                      </a:r>
                      <a:endParaRPr sz="1450">
                        <a:latin typeface="微软雅黑"/>
                        <a:cs typeface="微软雅黑"/>
                      </a:endParaRPr>
                    </a:p>
                    <a:p>
                      <a:pPr marL="5525770" algn="ctr">
                        <a:lnSpc>
                          <a:spcPct val="100000"/>
                        </a:lnSpc>
                        <a:spcBef>
                          <a:spcPts val="300"/>
                        </a:spcBef>
                      </a:pPr>
                      <a:r>
                        <a:rPr sz="1450" spc="20">
                          <a:solidFill>
                            <a:srgbClr val="404040"/>
                          </a:solidFill>
                          <a:latin typeface="微软雅黑"/>
                          <a:cs typeface="微软雅黑"/>
                        </a:rPr>
                        <a:t>54%</a:t>
                      </a:r>
                      <a:endParaRPr sz="1450">
                        <a:latin typeface="微软雅黑"/>
                        <a:cs typeface="微软雅黑"/>
                      </a:endParaRPr>
                    </a:p>
                    <a:p>
                      <a:pPr>
                        <a:lnSpc>
                          <a:spcPct val="100000"/>
                        </a:lnSpc>
                      </a:pPr>
                      <a:endParaRPr sz="1900">
                        <a:latin typeface="Times New Roman"/>
                        <a:cs typeface="Times New Roman"/>
                      </a:endParaRPr>
                    </a:p>
                    <a:p>
                      <a:pPr marR="805815" algn="r">
                        <a:lnSpc>
                          <a:spcPct val="100000"/>
                        </a:lnSpc>
                        <a:spcBef>
                          <a:spcPts val="1340"/>
                        </a:spcBef>
                      </a:pPr>
                      <a:r>
                        <a:rPr sz="2175" baseline="-36398">
                          <a:solidFill>
                            <a:srgbClr val="404040"/>
                          </a:solidFill>
                          <a:latin typeface="微软雅黑"/>
                          <a:cs typeface="微软雅黑"/>
                        </a:rPr>
                        <a:t>25</a:t>
                      </a:r>
                      <a:r>
                        <a:rPr sz="2175" spc="37" baseline="-36398">
                          <a:solidFill>
                            <a:srgbClr val="404040"/>
                          </a:solidFill>
                          <a:latin typeface="微软雅黑"/>
                          <a:cs typeface="微软雅黑"/>
                        </a:rPr>
                        <a:t>%</a:t>
                      </a:r>
                      <a:r>
                        <a:rPr sz="1450">
                          <a:solidFill>
                            <a:srgbClr val="404040"/>
                          </a:solidFill>
                          <a:latin typeface="微软雅黑"/>
                          <a:cs typeface="微软雅黑"/>
                        </a:rPr>
                        <a:t>29%</a:t>
                      </a:r>
                      <a:endParaRPr sz="1450">
                        <a:latin typeface="微软雅黑"/>
                        <a:cs typeface="微软雅黑"/>
                      </a:endParaRPr>
                    </a:p>
                    <a:p>
                      <a:pPr marL="152400">
                        <a:lnSpc>
                          <a:spcPct val="100000"/>
                        </a:lnSpc>
                        <a:spcBef>
                          <a:spcPts val="330"/>
                        </a:spcBef>
                        <a:tabLst>
                          <a:tab pos="3201035"/>
                        </a:tabLst>
                      </a:pPr>
                      <a:r>
                        <a:rPr sz="2925" b="1" spc="22" baseline="-8547">
                          <a:solidFill>
                            <a:srgbClr val="385622"/>
                          </a:solidFill>
                          <a:latin typeface="微软雅黑"/>
                          <a:cs typeface="微软雅黑"/>
                        </a:rPr>
                        <a:t>17%	</a:t>
                      </a:r>
                      <a:r>
                        <a:rPr sz="2175" spc="44" baseline="-21072">
                          <a:solidFill>
                            <a:srgbClr val="404040"/>
                          </a:solidFill>
                          <a:latin typeface="微软雅黑"/>
                          <a:cs typeface="微软雅黑"/>
                        </a:rPr>
                        <a:t>14%</a:t>
                      </a:r>
                      <a:r>
                        <a:rPr sz="1450" spc="30">
                          <a:solidFill>
                            <a:srgbClr val="404040"/>
                          </a:solidFill>
                          <a:latin typeface="微软雅黑"/>
                          <a:cs typeface="微软雅黑"/>
                        </a:rPr>
                        <a:t>17%17%</a:t>
                      </a:r>
                      <a:r>
                        <a:rPr sz="2175" spc="44" baseline="26819">
                          <a:solidFill>
                            <a:srgbClr val="404040"/>
                          </a:solidFill>
                          <a:latin typeface="微软雅黑"/>
                          <a:cs typeface="微软雅黑"/>
                        </a:rPr>
                        <a:t>20%</a:t>
                      </a:r>
                      <a:r>
                        <a:rPr sz="2175" spc="44" baseline="53639">
                          <a:solidFill>
                            <a:srgbClr val="404040"/>
                          </a:solidFill>
                          <a:latin typeface="微软雅黑"/>
                          <a:cs typeface="微软雅黑"/>
                        </a:rPr>
                        <a:t>24%</a:t>
                      </a:r>
                      <a:endParaRPr sz="2175" baseline="53639">
                        <a:latin typeface="微软雅黑"/>
                        <a:cs typeface="微软雅黑"/>
                      </a:endParaRPr>
                    </a:p>
                    <a:p>
                      <a:pPr marL="509905">
                        <a:lnSpc>
                          <a:spcPct val="100000"/>
                        </a:lnSpc>
                        <a:spcBef>
                          <a:spcPts val="665"/>
                        </a:spcBef>
                      </a:pPr>
                      <a:r>
                        <a:rPr sz="1450" spc="25">
                          <a:solidFill>
                            <a:srgbClr val="404040"/>
                          </a:solidFill>
                          <a:latin typeface="微软雅黑"/>
                          <a:cs typeface="微软雅黑"/>
                        </a:rPr>
                        <a:t>5% 5% </a:t>
                      </a:r>
                      <a:r>
                        <a:rPr sz="2175" spc="37" baseline="15325">
                          <a:solidFill>
                            <a:srgbClr val="404040"/>
                          </a:solidFill>
                          <a:latin typeface="微软雅黑"/>
                          <a:cs typeface="微软雅黑"/>
                        </a:rPr>
                        <a:t>7% </a:t>
                      </a:r>
                      <a:r>
                        <a:rPr sz="2175" spc="37" baseline="26819">
                          <a:solidFill>
                            <a:srgbClr val="404040"/>
                          </a:solidFill>
                          <a:latin typeface="微软雅黑"/>
                          <a:cs typeface="微软雅黑"/>
                        </a:rPr>
                        <a:t>8%</a:t>
                      </a:r>
                      <a:r>
                        <a:rPr sz="2175" spc="-22" baseline="26819">
                          <a:solidFill>
                            <a:srgbClr val="404040"/>
                          </a:solidFill>
                          <a:latin typeface="微软雅黑"/>
                          <a:cs typeface="微软雅黑"/>
                        </a:rPr>
                        <a:t> </a:t>
                      </a:r>
                      <a:r>
                        <a:rPr sz="2175" spc="37" baseline="40229">
                          <a:solidFill>
                            <a:srgbClr val="404040"/>
                          </a:solidFill>
                          <a:latin typeface="微软雅黑"/>
                          <a:cs typeface="微软雅黑"/>
                        </a:rPr>
                        <a:t>10%</a:t>
                      </a:r>
                      <a:r>
                        <a:rPr sz="2175" spc="37" baseline="47892">
                          <a:solidFill>
                            <a:srgbClr val="404040"/>
                          </a:solidFill>
                          <a:latin typeface="微软雅黑"/>
                          <a:cs typeface="微软雅黑"/>
                        </a:rPr>
                        <a:t>11%</a:t>
                      </a:r>
                      <a:r>
                        <a:rPr sz="2175" spc="37" baseline="67049">
                          <a:solidFill>
                            <a:srgbClr val="404040"/>
                          </a:solidFill>
                          <a:latin typeface="微软雅黑"/>
                          <a:cs typeface="微软雅黑"/>
                        </a:rPr>
                        <a:t>13%</a:t>
                      </a:r>
                      <a:endParaRPr sz="2175" baseline="67049">
                        <a:latin typeface="微软雅黑"/>
                        <a:cs typeface="微软雅黑"/>
                      </a:endParaRPr>
                    </a:p>
                    <a:p>
                      <a:pPr marL="583565">
                        <a:lnSpc>
                          <a:spcPct val="100000"/>
                        </a:lnSpc>
                        <a:spcBef>
                          <a:spcPts val="2985"/>
                        </a:spcBef>
                        <a:tabLst>
                          <a:tab pos="982980"/>
                          <a:tab pos="1371600"/>
                          <a:tab pos="1755139"/>
                          <a:tab pos="2167255"/>
                          <a:tab pos="2561590"/>
                          <a:tab pos="2933700"/>
                          <a:tab pos="3322954"/>
                          <a:tab pos="3760470"/>
                          <a:tab pos="4143375"/>
                          <a:tab pos="4512945"/>
                          <a:tab pos="4916805"/>
                          <a:tab pos="5265420"/>
                          <a:tab pos="5673725"/>
                          <a:tab pos="6065520"/>
                        </a:tabLst>
                      </a:pPr>
                      <a:r>
                        <a:rPr sz="1450" spc="20">
                          <a:solidFill>
                            <a:srgbClr val="585858"/>
                          </a:solidFill>
                          <a:latin typeface="微软雅黑"/>
                          <a:cs typeface="微软雅黑"/>
                        </a:rPr>
                        <a:t>A	B	C	</a:t>
                      </a:r>
                      <a:r>
                        <a:rPr sz="1450" spc="25">
                          <a:solidFill>
                            <a:srgbClr val="585858"/>
                          </a:solidFill>
                          <a:latin typeface="微软雅黑"/>
                          <a:cs typeface="微软雅黑"/>
                        </a:rPr>
                        <a:t>D	</a:t>
                      </a:r>
                      <a:r>
                        <a:rPr sz="1450" spc="15">
                          <a:solidFill>
                            <a:srgbClr val="585858"/>
                          </a:solidFill>
                          <a:latin typeface="微软雅黑"/>
                          <a:cs typeface="微软雅黑"/>
                        </a:rPr>
                        <a:t>E	F	</a:t>
                      </a:r>
                      <a:r>
                        <a:rPr sz="1450" spc="25">
                          <a:solidFill>
                            <a:srgbClr val="585858"/>
                          </a:solidFill>
                          <a:latin typeface="微软雅黑"/>
                          <a:cs typeface="微软雅黑"/>
                        </a:rPr>
                        <a:t>G	H	</a:t>
                      </a:r>
                      <a:r>
                        <a:rPr sz="1450" spc="10">
                          <a:solidFill>
                            <a:srgbClr val="585858"/>
                          </a:solidFill>
                          <a:latin typeface="微软雅黑"/>
                          <a:cs typeface="微软雅黑"/>
                        </a:rPr>
                        <a:t>I	J	</a:t>
                      </a:r>
                      <a:r>
                        <a:rPr sz="1450" spc="20">
                          <a:solidFill>
                            <a:srgbClr val="585858"/>
                          </a:solidFill>
                          <a:latin typeface="微软雅黑"/>
                          <a:cs typeface="微软雅黑"/>
                        </a:rPr>
                        <a:t>K	</a:t>
                      </a:r>
                      <a:r>
                        <a:rPr sz="1450" spc="15">
                          <a:solidFill>
                            <a:srgbClr val="585858"/>
                          </a:solidFill>
                          <a:latin typeface="微软雅黑"/>
                          <a:cs typeface="微软雅黑"/>
                        </a:rPr>
                        <a:t>L	</a:t>
                      </a:r>
                      <a:r>
                        <a:rPr sz="1450" spc="30">
                          <a:solidFill>
                            <a:srgbClr val="585858"/>
                          </a:solidFill>
                          <a:latin typeface="微软雅黑"/>
                          <a:cs typeface="微软雅黑"/>
                        </a:rPr>
                        <a:t>M	</a:t>
                      </a:r>
                      <a:r>
                        <a:rPr sz="1450" spc="25">
                          <a:solidFill>
                            <a:srgbClr val="585858"/>
                          </a:solidFill>
                          <a:latin typeface="微软雅黑"/>
                          <a:cs typeface="微软雅黑"/>
                        </a:rPr>
                        <a:t>N	O</a:t>
                      </a:r>
                      <a:endParaRPr sz="1450">
                        <a:latin typeface="微软雅黑"/>
                        <a:cs typeface="微软雅黑"/>
                      </a:endParaRPr>
                    </a:p>
                  </a:txBody>
                  <a:tcPr marL="0" marR="0" marT="203835" marB="0">
                    <a:lnL w="3175">
                      <a:solidFill>
                        <a:srgbClr val="385622"/>
                      </a:solidFill>
                      <a:prstDash val="solid"/>
                    </a:lnL>
                  </a:tcPr>
                </a:tc>
                <a:tc rowSpan="7">
                  <a:txBody>
                    <a:bodyPr vert="horz" wrap="square"/>
                    <a:lstStyle/>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45"/>
                        </a:spcBef>
                      </a:pPr>
                      <a:endParaRPr sz="1800">
                        <a:latin typeface="Times New Roman"/>
                        <a:cs typeface="Times New Roman"/>
                      </a:endParaRPr>
                    </a:p>
                    <a:p>
                      <a:pPr marL="503555" marR="65405" indent="-81915">
                        <a:lnSpc>
                          <a:spcPct val="249500"/>
                        </a:lnSpc>
                        <a:tabLst>
                          <a:tab pos="876300"/>
                        </a:tabLst>
                      </a:pPr>
                      <a:r>
                        <a:rPr sz="2175" spc="37" baseline="-19157">
                          <a:solidFill>
                            <a:srgbClr val="404040"/>
                          </a:solidFill>
                          <a:latin typeface="微软雅黑"/>
                          <a:cs typeface="微软雅黑"/>
                        </a:rPr>
                        <a:t>1% </a:t>
                      </a:r>
                      <a:r>
                        <a:rPr sz="1450" spc="25">
                          <a:solidFill>
                            <a:srgbClr val="404040"/>
                          </a:solidFill>
                          <a:latin typeface="微软雅黑"/>
                          <a:cs typeface="微软雅黑"/>
                        </a:rPr>
                        <a:t>3%  </a:t>
                      </a:r>
                      <a:r>
                        <a:rPr sz="1450" spc="20">
                          <a:solidFill>
                            <a:srgbClr val="585858"/>
                          </a:solidFill>
                          <a:latin typeface="微软雅黑"/>
                          <a:cs typeface="微软雅黑"/>
                        </a:rPr>
                        <a:t>P	</a:t>
                      </a:r>
                      <a:r>
                        <a:rPr sz="1450" spc="25">
                          <a:solidFill>
                            <a:srgbClr val="585858"/>
                          </a:solidFill>
                          <a:latin typeface="微软雅黑"/>
                          <a:cs typeface="微软雅黑"/>
                        </a:rPr>
                        <a:t>Q</a:t>
                      </a:r>
                      <a:endParaRPr sz="1450">
                        <a:latin typeface="微软雅黑"/>
                        <a:cs typeface="微软雅黑"/>
                      </a:endParaRPr>
                    </a:p>
                  </a:txBody>
                  <a:tcPr marL="0" marR="0" marT="0" marB="0"/>
                </a:tc>
                <a:tc rowSpan="7">
                  <a:txBody>
                    <a:bodyPr vert="horz" wrap="square"/>
                    <a:lstStyle/>
                    <a:p>
                      <a:pPr marL="76200">
                        <a:lnSpc>
                          <a:spcPct val="100000"/>
                        </a:lnSpc>
                        <a:spcBef>
                          <a:spcPts val="1680"/>
                        </a:spcBef>
                      </a:pPr>
                      <a:r>
                        <a:rPr sz="1950" spc="25">
                          <a:latin typeface="微软雅黑"/>
                          <a:cs typeface="微软雅黑"/>
                        </a:rPr>
                        <a:t>变更适应症产品降幅</a:t>
                      </a:r>
                      <a:r>
                        <a:rPr sz="1950" spc="30">
                          <a:latin typeface="微软雅黑"/>
                          <a:cs typeface="微软雅黑"/>
                        </a:rPr>
                        <a:t>（</a:t>
                      </a:r>
                      <a:r>
                        <a:rPr sz="1950" spc="-45">
                          <a:latin typeface="微软雅黑"/>
                          <a:cs typeface="微软雅黑"/>
                        </a:rPr>
                        <a:t> </a:t>
                      </a:r>
                      <a:r>
                        <a:rPr sz="1950" spc="15">
                          <a:latin typeface="微软雅黑"/>
                          <a:cs typeface="微软雅黑"/>
                        </a:rPr>
                        <a:t>13</a:t>
                      </a:r>
                      <a:r>
                        <a:rPr sz="1950" spc="-20">
                          <a:latin typeface="微软雅黑"/>
                          <a:cs typeface="微软雅黑"/>
                        </a:rPr>
                        <a:t> </a:t>
                      </a:r>
                      <a:r>
                        <a:rPr sz="1950" spc="25">
                          <a:latin typeface="微软雅黑"/>
                          <a:cs typeface="微软雅黑"/>
                        </a:rPr>
                        <a:t>个</a:t>
                      </a:r>
                      <a:r>
                        <a:rPr sz="1950" spc="30">
                          <a:latin typeface="微软雅黑"/>
                          <a:cs typeface="微软雅黑"/>
                        </a:rPr>
                        <a:t>）</a:t>
                      </a:r>
                      <a:endParaRPr sz="1950">
                        <a:latin typeface="微软雅黑"/>
                        <a:cs typeface="微软雅黑"/>
                      </a:endParaRPr>
                    </a:p>
                    <a:p>
                      <a:pPr marL="317500">
                        <a:lnSpc>
                          <a:spcPct val="100000"/>
                        </a:lnSpc>
                        <a:spcBef>
                          <a:spcPts val="1045"/>
                        </a:spcBef>
                      </a:pPr>
                      <a:r>
                        <a:rPr sz="1450" spc="20">
                          <a:solidFill>
                            <a:srgbClr val="385622"/>
                          </a:solidFill>
                          <a:latin typeface="微软雅黑"/>
                          <a:cs typeface="微软雅黑"/>
                        </a:rPr>
                        <a:t>5</a:t>
                      </a:r>
                      <a:r>
                        <a:rPr sz="1450" spc="-10">
                          <a:solidFill>
                            <a:srgbClr val="385622"/>
                          </a:solidFill>
                          <a:latin typeface="微软雅黑"/>
                          <a:cs typeface="微软雅黑"/>
                        </a:rPr>
                        <a:t> </a:t>
                      </a:r>
                      <a:r>
                        <a:rPr sz="1450" spc="30">
                          <a:solidFill>
                            <a:srgbClr val="385622"/>
                          </a:solidFill>
                          <a:latin typeface="微软雅黑"/>
                          <a:cs typeface="微软雅黑"/>
                        </a:rPr>
                        <a:t>个品种变更适应症未降价</a:t>
                      </a:r>
                      <a:r>
                        <a:rPr sz="1450" spc="20">
                          <a:solidFill>
                            <a:srgbClr val="385622"/>
                          </a:solidFill>
                          <a:latin typeface="微软雅黑"/>
                          <a:cs typeface="微软雅黑"/>
                        </a:rPr>
                        <a:t>（38%）</a:t>
                      </a:r>
                      <a:endParaRPr sz="1450">
                        <a:latin typeface="微软雅黑"/>
                        <a:cs typeface="微软雅黑"/>
                      </a:endParaRPr>
                    </a:p>
                    <a:p>
                      <a:pPr>
                        <a:lnSpc>
                          <a:spcPct val="100000"/>
                        </a:lnSpc>
                      </a:pPr>
                      <a:endParaRPr sz="1900">
                        <a:latin typeface="Times New Roman"/>
                        <a:cs typeface="Times New Roman"/>
                      </a:endParaRPr>
                    </a:p>
                    <a:p>
                      <a:pPr>
                        <a:lnSpc>
                          <a:spcPct val="100000"/>
                        </a:lnSpc>
                        <a:spcBef>
                          <a:spcPts val="30"/>
                        </a:spcBef>
                      </a:pPr>
                      <a:endParaRPr sz="2150">
                        <a:latin typeface="Times New Roman"/>
                        <a:cs typeface="Times New Roman"/>
                      </a:endParaRPr>
                    </a:p>
                    <a:p>
                      <a:pPr algn="r">
                        <a:lnSpc>
                          <a:spcPct val="100000"/>
                        </a:lnSpc>
                      </a:pPr>
                      <a:r>
                        <a:rPr sz="1450" spc="-5">
                          <a:solidFill>
                            <a:srgbClr val="404040"/>
                          </a:solidFill>
                          <a:latin typeface="微软雅黑"/>
                          <a:cs typeface="微软雅黑"/>
                        </a:rPr>
                        <a:t>33%</a:t>
                      </a:r>
                      <a:endParaRPr sz="1450">
                        <a:latin typeface="微软雅黑"/>
                        <a:cs typeface="微软雅黑"/>
                      </a:endParaRPr>
                    </a:p>
                    <a:p>
                      <a:pPr>
                        <a:lnSpc>
                          <a:spcPct val="100000"/>
                        </a:lnSpc>
                        <a:spcBef>
                          <a:spcPts val="50"/>
                        </a:spcBef>
                      </a:pPr>
                      <a:endParaRPr sz="2350">
                        <a:latin typeface="Times New Roman"/>
                        <a:cs typeface="Times New Roman"/>
                      </a:endParaRPr>
                    </a:p>
                    <a:p>
                      <a:pPr marL="857250">
                        <a:lnSpc>
                          <a:spcPts val="1660"/>
                        </a:lnSpc>
                      </a:pPr>
                      <a:r>
                        <a:rPr sz="2175" spc="37" baseline="-38314">
                          <a:solidFill>
                            <a:srgbClr val="404040"/>
                          </a:solidFill>
                          <a:latin typeface="微软雅黑"/>
                          <a:cs typeface="微软雅黑"/>
                        </a:rPr>
                        <a:t>7% </a:t>
                      </a:r>
                      <a:r>
                        <a:rPr sz="2175" spc="37" baseline="-24904">
                          <a:solidFill>
                            <a:srgbClr val="404040"/>
                          </a:solidFill>
                          <a:latin typeface="微软雅黑"/>
                          <a:cs typeface="微软雅黑"/>
                        </a:rPr>
                        <a:t>9% 9%</a:t>
                      </a:r>
                      <a:r>
                        <a:rPr sz="2175" spc="-30" baseline="-24904">
                          <a:solidFill>
                            <a:srgbClr val="404040"/>
                          </a:solidFill>
                          <a:latin typeface="微软雅黑"/>
                          <a:cs typeface="微软雅黑"/>
                        </a:rPr>
                        <a:t> </a:t>
                      </a:r>
                      <a:r>
                        <a:rPr sz="1450" spc="25">
                          <a:solidFill>
                            <a:srgbClr val="404040"/>
                          </a:solidFill>
                          <a:latin typeface="微软雅黑"/>
                          <a:cs typeface="微软雅黑"/>
                        </a:rPr>
                        <a:t>12%12%</a:t>
                      </a:r>
                      <a:r>
                        <a:rPr sz="2175" spc="37" baseline="17241">
                          <a:solidFill>
                            <a:srgbClr val="404040"/>
                          </a:solidFill>
                          <a:latin typeface="微软雅黑"/>
                          <a:cs typeface="微软雅黑"/>
                        </a:rPr>
                        <a:t>14%</a:t>
                      </a:r>
                      <a:endParaRPr sz="2175" baseline="17241">
                        <a:latin typeface="微软雅黑"/>
                        <a:cs typeface="微软雅黑"/>
                      </a:endParaRPr>
                    </a:p>
                    <a:p>
                      <a:pPr marL="73025">
                        <a:lnSpc>
                          <a:spcPts val="1660"/>
                        </a:lnSpc>
                      </a:pPr>
                      <a:r>
                        <a:rPr sz="2175" spc="37" baseline="-9578">
                          <a:solidFill>
                            <a:srgbClr val="404040"/>
                          </a:solidFill>
                          <a:latin typeface="微软雅黑"/>
                          <a:cs typeface="微软雅黑"/>
                        </a:rPr>
                        <a:t>3%</a:t>
                      </a:r>
                      <a:r>
                        <a:rPr sz="2175" spc="690" baseline="-9578">
                          <a:solidFill>
                            <a:srgbClr val="404040"/>
                          </a:solidFill>
                          <a:latin typeface="微软雅黑"/>
                          <a:cs typeface="微软雅黑"/>
                        </a:rPr>
                        <a:t> </a:t>
                      </a:r>
                      <a:r>
                        <a:rPr sz="1450" spc="25">
                          <a:solidFill>
                            <a:srgbClr val="404040"/>
                          </a:solidFill>
                          <a:latin typeface="微软雅黑"/>
                          <a:cs typeface="微软雅黑"/>
                        </a:rPr>
                        <a:t>4%</a:t>
                      </a:r>
                      <a:endParaRPr sz="1450">
                        <a:latin typeface="微软雅黑"/>
                        <a:cs typeface="微软雅黑"/>
                      </a:endParaRPr>
                    </a:p>
                    <a:p>
                      <a:pPr>
                        <a:lnSpc>
                          <a:spcPct val="100000"/>
                        </a:lnSpc>
                        <a:spcBef>
                          <a:spcPts val="50"/>
                        </a:spcBef>
                      </a:pPr>
                      <a:endParaRPr sz="2450">
                        <a:latin typeface="Times New Roman"/>
                        <a:cs typeface="Times New Roman"/>
                      </a:endParaRPr>
                    </a:p>
                    <a:p>
                      <a:pPr marL="151130">
                        <a:lnSpc>
                          <a:spcPct val="100000"/>
                        </a:lnSpc>
                        <a:tabLst>
                          <a:tab pos="550545"/>
                          <a:tab pos="942975"/>
                          <a:tab pos="1318895"/>
                          <a:tab pos="1718310"/>
                          <a:tab pos="2078355"/>
                          <a:tab pos="2505710"/>
                          <a:tab pos="2900680"/>
                          <a:tab pos="3284854"/>
                        </a:tabLst>
                      </a:pPr>
                      <a:r>
                        <a:rPr sz="1450" spc="20">
                          <a:solidFill>
                            <a:srgbClr val="585858"/>
                          </a:solidFill>
                          <a:latin typeface="微软雅黑"/>
                          <a:cs typeface="微软雅黑"/>
                        </a:rPr>
                        <a:t>R	</a:t>
                      </a:r>
                      <a:r>
                        <a:rPr sz="1450" spc="15">
                          <a:solidFill>
                            <a:srgbClr val="585858"/>
                          </a:solidFill>
                          <a:latin typeface="微软雅黑"/>
                          <a:cs typeface="微软雅黑"/>
                        </a:rPr>
                        <a:t>S	T	</a:t>
                      </a:r>
                      <a:r>
                        <a:rPr sz="1450" spc="25">
                          <a:solidFill>
                            <a:srgbClr val="585858"/>
                          </a:solidFill>
                          <a:latin typeface="微软雅黑"/>
                          <a:cs typeface="微软雅黑"/>
                        </a:rPr>
                        <a:t>U	</a:t>
                      </a:r>
                      <a:r>
                        <a:rPr sz="1450" spc="20">
                          <a:solidFill>
                            <a:srgbClr val="585858"/>
                          </a:solidFill>
                          <a:latin typeface="微软雅黑"/>
                          <a:cs typeface="微软雅黑"/>
                        </a:rPr>
                        <a:t>V	</a:t>
                      </a:r>
                      <a:r>
                        <a:rPr sz="1450" spc="30">
                          <a:solidFill>
                            <a:srgbClr val="585858"/>
                          </a:solidFill>
                          <a:latin typeface="微软雅黑"/>
                          <a:cs typeface="微软雅黑"/>
                        </a:rPr>
                        <a:t>W	</a:t>
                      </a:r>
                      <a:r>
                        <a:rPr sz="1450" spc="20">
                          <a:solidFill>
                            <a:srgbClr val="585858"/>
                          </a:solidFill>
                          <a:latin typeface="微软雅黑"/>
                          <a:cs typeface="微软雅黑"/>
                        </a:rPr>
                        <a:t>X	Z	A</a:t>
                      </a:r>
                      <a:endParaRPr sz="1450">
                        <a:latin typeface="微软雅黑"/>
                        <a:cs typeface="微软雅黑"/>
                      </a:endParaRPr>
                    </a:p>
                  </a:txBody>
                  <a:tcPr marL="0" marR="0" marT="213360" marB="0"/>
                </a:tc>
                <a:tc rowSpan="7">
                  <a:txBody>
                    <a:bodyPr vert="horz" wrap="square"/>
                    <a:lstStyle/>
                    <a:p>
                      <a:pPr marR="194945">
                        <a:lnSpc>
                          <a:spcPct val="100000"/>
                        </a:lnSpc>
                      </a:pPr>
                      <a:endParaRPr sz="1900">
                        <a:latin typeface="Times New Roman"/>
                        <a:cs typeface="Times New Roman"/>
                      </a:endParaRPr>
                    </a:p>
                    <a:p>
                      <a:pPr marR="194945">
                        <a:lnSpc>
                          <a:spcPct val="100000"/>
                        </a:lnSpc>
                        <a:spcBef>
                          <a:spcPts val="15"/>
                        </a:spcBef>
                      </a:pPr>
                      <a:endParaRPr sz="1800">
                        <a:latin typeface="Times New Roman"/>
                        <a:cs typeface="Times New Roman"/>
                      </a:endParaRPr>
                    </a:p>
                    <a:p>
                      <a:pPr marL="379730" marR="194945">
                        <a:lnSpc>
                          <a:spcPts val="1500"/>
                        </a:lnSpc>
                        <a:spcBef>
                          <a:spcPts val="5"/>
                        </a:spcBef>
                      </a:pPr>
                      <a:r>
                        <a:rPr sz="1450" spc="20">
                          <a:solidFill>
                            <a:srgbClr val="404040"/>
                          </a:solidFill>
                          <a:latin typeface="微软雅黑"/>
                          <a:cs typeface="微软雅黑"/>
                        </a:rPr>
                        <a:t>68%</a:t>
                      </a:r>
                      <a:endParaRPr sz="1450">
                        <a:latin typeface="微软雅黑"/>
                        <a:cs typeface="微软雅黑"/>
                      </a:endParaRPr>
                    </a:p>
                    <a:p>
                      <a:pPr marL="1270" marR="194945">
                        <a:lnSpc>
                          <a:spcPts val="1500"/>
                        </a:lnSpc>
                      </a:pPr>
                      <a:r>
                        <a:rPr sz="1450" spc="20">
                          <a:solidFill>
                            <a:srgbClr val="404040"/>
                          </a:solidFill>
                          <a:latin typeface="微软雅黑"/>
                          <a:cs typeface="微软雅黑"/>
                        </a:rPr>
                        <a:t>62%</a:t>
                      </a:r>
                      <a:endParaRPr sz="1450">
                        <a:latin typeface="微软雅黑"/>
                        <a:cs typeface="微软雅黑"/>
                      </a:endParaRPr>
                    </a:p>
                    <a:p>
                      <a:pPr marR="194945">
                        <a:lnSpc>
                          <a:spcPct val="100000"/>
                        </a:lnSpc>
                      </a:pPr>
                      <a:endParaRPr sz="1900">
                        <a:latin typeface="Times New Roman"/>
                        <a:cs typeface="Times New Roman"/>
                      </a:endParaRPr>
                    </a:p>
                    <a:p>
                      <a:pPr marR="194945">
                        <a:lnSpc>
                          <a:spcPct val="100000"/>
                        </a:lnSpc>
                      </a:pPr>
                      <a:endParaRPr sz="1900">
                        <a:latin typeface="Times New Roman"/>
                        <a:cs typeface="Times New Roman"/>
                      </a:endParaRPr>
                    </a:p>
                    <a:p>
                      <a:pPr marR="194945">
                        <a:lnSpc>
                          <a:spcPct val="100000"/>
                        </a:lnSpc>
                        <a:spcBef>
                          <a:spcPts val="10"/>
                        </a:spcBef>
                      </a:pPr>
                      <a:endParaRPr sz="2700">
                        <a:latin typeface="Times New Roman"/>
                        <a:cs typeface="Times New Roman"/>
                      </a:endParaRPr>
                    </a:p>
                    <a:p>
                      <a:pPr algn="r">
                        <a:lnSpc>
                          <a:spcPct val="100000"/>
                        </a:lnSpc>
                      </a:pPr>
                      <a:r>
                        <a:rPr sz="1950" b="1" spc="-5">
                          <a:solidFill>
                            <a:srgbClr val="385622"/>
                          </a:solidFill>
                          <a:latin typeface="微软雅黑"/>
                          <a:cs typeface="微软雅黑"/>
                        </a:rPr>
                        <a:t>18%</a:t>
                      </a:r>
                      <a:endParaRPr sz="1950">
                        <a:latin typeface="微软雅黑"/>
                        <a:cs typeface="微软雅黑"/>
                      </a:endParaRPr>
                    </a:p>
                    <a:p>
                      <a:pPr marR="194945">
                        <a:lnSpc>
                          <a:spcPct val="100000"/>
                        </a:lnSpc>
                      </a:pPr>
                      <a:endParaRPr sz="2600">
                        <a:latin typeface="Times New Roman"/>
                        <a:cs typeface="Times New Roman"/>
                      </a:endParaRPr>
                    </a:p>
                    <a:p>
                      <a:pPr marL="137160" marR="194945">
                        <a:lnSpc>
                          <a:spcPct val="100000"/>
                        </a:lnSpc>
                        <a:spcBef>
                          <a:spcPts val="2080"/>
                        </a:spcBef>
                        <a:tabLst>
                          <a:tab pos="525145"/>
                        </a:tabLst>
                      </a:pPr>
                      <a:r>
                        <a:rPr sz="1450" spc="20">
                          <a:solidFill>
                            <a:srgbClr val="585858"/>
                          </a:solidFill>
                          <a:latin typeface="微软雅黑"/>
                          <a:cs typeface="微软雅黑"/>
                        </a:rPr>
                        <a:t>B	C</a:t>
                      </a:r>
                      <a:endParaRPr sz="1450">
                        <a:latin typeface="微软雅黑"/>
                        <a:cs typeface="微软雅黑"/>
                      </a:endParaRPr>
                    </a:p>
                  </a:txBody>
                  <a:tcPr marL="0" marR="0" marT="0" marB="0"/>
                </a:tc>
              </a:tr>
              <a:tr h="263866">
                <a:tc>
                  <a:txBody>
                    <a:bodyPr vert="horz" wrap="square"/>
                    <a:lstStyle/>
                    <a:p>
                      <a:pPr marR="1285875" algn="ctr">
                        <a:lnSpc>
                          <a:spcPts val="1975"/>
                        </a:lnSpc>
                      </a:pPr>
                      <a:r>
                        <a:rPr sz="1650">
                          <a:latin typeface="微软雅黑"/>
                          <a:cs typeface="微软雅黑"/>
                        </a:rPr>
                        <a:t>64%</a:t>
                      </a:r>
                      <a:endParaRPr sz="1650">
                        <a:latin typeface="微软雅黑"/>
                        <a:cs typeface="微软雅黑"/>
                      </a:endParaRPr>
                    </a:p>
                  </a:txBody>
                  <a:tcPr marL="0" marR="0" marT="0"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r h="437997">
                <a:tc>
                  <a:txBody>
                    <a:bodyPr vert="horz" wrap="square"/>
                    <a:lstStyle/>
                    <a:p>
                      <a:pPr marL="695325">
                        <a:lnSpc>
                          <a:spcPct val="100000"/>
                        </a:lnSpc>
                        <a:spcBef>
                          <a:spcPts val="95"/>
                        </a:spcBef>
                      </a:pPr>
                      <a:r>
                        <a:rPr sz="1650">
                          <a:latin typeface="微软雅黑"/>
                          <a:cs typeface="微软雅黑"/>
                        </a:rPr>
                        <a:t>87</a:t>
                      </a:r>
                      <a:endParaRPr sz="1650">
                        <a:latin typeface="微软雅黑"/>
                        <a:cs typeface="微软雅黑"/>
                      </a:endParaRPr>
                    </a:p>
                  </a:txBody>
                  <a:tcPr marL="0" marR="0" marT="12065"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r h="425432">
                <a:tc>
                  <a:txBody>
                    <a:bodyPr vert="horz" wrap="square"/>
                    <a:lstStyle/>
                    <a:p>
                      <a:pPr marL="1369060" algn="ctr">
                        <a:lnSpc>
                          <a:spcPts val="1880"/>
                        </a:lnSpc>
                        <a:spcBef>
                          <a:spcPts val="1365"/>
                        </a:spcBef>
                      </a:pPr>
                      <a:r>
                        <a:rPr sz="1650">
                          <a:solidFill>
                            <a:srgbClr val="FFFFFF"/>
                          </a:solidFill>
                          <a:latin typeface="微软雅黑"/>
                          <a:cs typeface="微软雅黑"/>
                        </a:rPr>
                        <a:t>18,</a:t>
                      </a:r>
                      <a:endParaRPr sz="1650">
                        <a:latin typeface="微软雅黑"/>
                        <a:cs typeface="微软雅黑"/>
                      </a:endParaRPr>
                    </a:p>
                  </a:txBody>
                  <a:tcPr marL="0" marR="0" marT="173355"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r h="316011">
                <a:tc>
                  <a:txBody>
                    <a:bodyPr vert="horz" wrap="square"/>
                    <a:lstStyle/>
                    <a:p>
                      <a:pPr marL="3288029">
                        <a:lnSpc>
                          <a:spcPts val="1975"/>
                        </a:lnSpc>
                        <a:tabLst>
                          <a:tab pos="4706620"/>
                        </a:tabLst>
                      </a:pPr>
                      <a:r>
                        <a:rPr sz="1650">
                          <a:solidFill>
                            <a:srgbClr val="FFFFFF"/>
                          </a:solidFill>
                          <a:latin typeface="微软雅黑"/>
                          <a:cs typeface="微软雅黑"/>
                        </a:rPr>
                        <a:t>21%	</a:t>
                      </a:r>
                      <a:r>
                        <a:rPr sz="2475" baseline="-33670">
                          <a:latin typeface="微软雅黑"/>
                          <a:cs typeface="微软雅黑"/>
                        </a:rPr>
                        <a:t>13,</a:t>
                      </a:r>
                      <a:endParaRPr sz="2475" baseline="-33670">
                        <a:latin typeface="微软雅黑"/>
                        <a:cs typeface="微软雅黑"/>
                      </a:endParaRPr>
                    </a:p>
                  </a:txBody>
                  <a:tcPr marL="0" marR="0" marT="0"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r h="376951">
                <a:tc>
                  <a:txBody>
                    <a:bodyPr vert="horz" wrap="square"/>
                    <a:lstStyle/>
                    <a:p>
                      <a:pPr marL="339090">
                        <a:lnSpc>
                          <a:spcPct val="100000"/>
                        </a:lnSpc>
                        <a:spcBef>
                          <a:spcPts val="505"/>
                        </a:spcBef>
                        <a:tabLst>
                          <a:tab pos="4637405"/>
                          <a:tab pos="5408930"/>
                        </a:tabLst>
                      </a:pPr>
                      <a:r>
                        <a:rPr sz="1650" u="sng">
                          <a:uFill>
                            <a:solidFill>
                              <a:srgbClr val="E7E6E6"/>
                            </a:solidFill>
                          </a:uFill>
                          <a:latin typeface="微软雅黑"/>
                          <a:cs typeface="微软雅黑"/>
                        </a:rPr>
                        <a:t> 	15%	</a:t>
                      </a:r>
                      <a:endParaRPr sz="1650">
                        <a:latin typeface="微软雅黑"/>
                        <a:cs typeface="微软雅黑"/>
                      </a:endParaRPr>
                    </a:p>
                  </a:txBody>
                  <a:tcPr marL="0" marR="0" marT="64135"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r h="435796">
                <a:tc>
                  <a:txBody>
                    <a:bodyPr vert="horz" wrap="square"/>
                    <a:lstStyle/>
                    <a:p>
                      <a:pPr marL="144145">
                        <a:lnSpc>
                          <a:spcPct val="100000"/>
                        </a:lnSpc>
                        <a:spcBef>
                          <a:spcPts val="590"/>
                        </a:spcBef>
                        <a:tabLst>
                          <a:tab pos="1851660"/>
                          <a:tab pos="2931160"/>
                          <a:tab pos="4612005"/>
                        </a:tabLst>
                      </a:pPr>
                      <a:r>
                        <a:rPr sz="2475" baseline="3367">
                          <a:latin typeface="微软雅黑"/>
                          <a:cs typeface="微软雅黑"/>
                        </a:rPr>
                        <a:t>所有续约产品</a:t>
                      </a:r>
                      <a:r>
                        <a:rPr sz="1650" spc="-7" baseline="30303">
                          <a:latin typeface="微软雅黑"/>
                          <a:cs typeface="微软雅黑"/>
                        </a:rPr>
                        <a:t>1	</a:t>
                      </a:r>
                      <a:r>
                        <a:rPr sz="1650">
                          <a:latin typeface="微软雅黑"/>
                          <a:cs typeface="微软雅黑"/>
                        </a:rPr>
                        <a:t>仅续约	</a:t>
                      </a:r>
                      <a:r>
                        <a:rPr sz="1650" spc="-5">
                          <a:latin typeface="微软雅黑"/>
                          <a:cs typeface="微软雅黑"/>
                        </a:rPr>
                        <a:t>变更适应症</a:t>
                      </a:r>
                      <a:r>
                        <a:rPr sz="1650" spc="-7" baseline="25252">
                          <a:latin typeface="微软雅黑"/>
                          <a:cs typeface="微软雅黑"/>
                        </a:rPr>
                        <a:t>2	</a:t>
                      </a:r>
                      <a:r>
                        <a:rPr sz="2475" baseline="-5050">
                          <a:latin typeface="微软雅黑"/>
                          <a:cs typeface="微软雅黑"/>
                        </a:rPr>
                        <a:t>调入常规</a:t>
                      </a:r>
                      <a:endParaRPr sz="2475" baseline="-5050">
                        <a:latin typeface="微软雅黑"/>
                        <a:cs typeface="微软雅黑"/>
                      </a:endParaRPr>
                    </a:p>
                  </a:txBody>
                  <a:tcPr marL="0" marR="0" marT="74930" marB="0">
                    <a:lnR w="3175">
                      <a:solidFill>
                        <a:srgbClr val="385622"/>
                      </a:solidFill>
                      <a:prstDash val="solid"/>
                    </a:lnR>
                  </a:tcPr>
                </a:tc>
                <a:tc vMerge="1">
                  <a:txBody>
                    <a:bodyPr vert="horz" wrap="square"/>
                    <a:lstStyle/>
                    <a:p/>
                  </a:txBody>
                  <a:tcPr marL="0" marR="0" marT="203835" marB="0">
                    <a:lnL w="3175">
                      <a:solidFill>
                        <a:srgbClr val="385622"/>
                      </a:solidFill>
                      <a:prstDash val="solid"/>
                    </a:lnL>
                  </a:tcPr>
                </a:tc>
                <a:tc vMerge="1">
                  <a:txBody>
                    <a:bodyPr vert="horz" wrap="square"/>
                    <a:lstStyle/>
                    <a:p/>
                  </a:txBody>
                  <a:tcPr marL="0" marR="0" marT="0" marB="0"/>
                </a:tc>
                <a:tc vMerge="1">
                  <a:txBody>
                    <a:bodyPr vert="horz" wrap="square"/>
                    <a:lstStyle/>
                    <a:p/>
                  </a:txBody>
                  <a:tcPr marL="0" marR="0" marT="213360" marB="0"/>
                </a:tc>
                <a:tc vMerge="1">
                  <a:txBody>
                    <a:bodyPr vert="horz" wrap="square"/>
                    <a:lstStyle/>
                    <a:p/>
                  </a:txBody>
                  <a:tcPr marL="0" marR="0" marT="0" marB="0"/>
                </a:tc>
              </a:tr>
            </a:tbl>
          </a:graphicData>
        </a:graphic>
      </p:graphicFrame>
      <p:sp>
        <p:nvSpPr>
          <p:cNvPr id="51" name="object 51"/>
          <p:cNvSpPr txBox="1"/>
          <p:nvPr/>
        </p:nvSpPr>
        <p:spPr>
          <a:xfrm>
            <a:off x="582883" y="10066993"/>
            <a:ext cx="15817214" cy="759460"/>
          </a:xfrm>
          <a:prstGeom prst="rect">
            <a:avLst/>
          </a:prstGeom>
        </p:spPr>
        <p:txBody>
          <a:bodyPr vert="horz" wrap="square" lIns="0" tIns="12065" rIns="0" bIns="0" rtlCol="0">
            <a:spAutoFit/>
          </a:bodyPr>
          <a:lstStyle/>
          <a:p>
            <a:pPr marL="12700" marR="5080">
              <a:lnSpc>
                <a:spcPct val="102299"/>
              </a:lnSpc>
              <a:spcBef>
                <a:spcPts val="95"/>
              </a:spcBef>
            </a:pPr>
            <a:r>
              <a:rPr sz="1450" spc="30">
                <a:solidFill>
                  <a:srgbClr val="5E5E5E"/>
                </a:solidFill>
                <a:latin typeface="微软雅黑"/>
                <a:cs typeface="微软雅黑"/>
              </a:rPr>
              <a:t>注</a:t>
            </a:r>
            <a:r>
              <a:rPr sz="1450" spc="15">
                <a:solidFill>
                  <a:srgbClr val="5E5E5E"/>
                </a:solidFill>
                <a:latin typeface="微软雅黑"/>
                <a:cs typeface="微软雅黑"/>
              </a:rPr>
              <a:t>：1.</a:t>
            </a:r>
            <a:r>
              <a:rPr sz="1450" spc="30">
                <a:solidFill>
                  <a:srgbClr val="5E5E5E"/>
                </a:solidFill>
                <a:latin typeface="微软雅黑"/>
                <a:cs typeface="微软雅黑"/>
              </a:rPr>
              <a:t>所有续约产品包含了协议到期申请续约以及协议未到期重新谈判的品种，不包含常规目录品种</a:t>
            </a:r>
            <a:r>
              <a:rPr sz="1450" spc="15">
                <a:solidFill>
                  <a:srgbClr val="5E5E5E"/>
                </a:solidFill>
                <a:latin typeface="微软雅黑"/>
                <a:cs typeface="微软雅黑"/>
              </a:rPr>
              <a:t>；2.</a:t>
            </a:r>
            <a:r>
              <a:rPr sz="1450" spc="30">
                <a:solidFill>
                  <a:srgbClr val="5E5E5E"/>
                </a:solidFill>
                <a:latin typeface="微软雅黑"/>
                <a:cs typeface="微软雅黑"/>
              </a:rPr>
              <a:t>变更适应症包含了新增适应症和调整支付范围的品种；</a:t>
            </a:r>
            <a:r>
              <a:rPr sz="1450" spc="245">
                <a:solidFill>
                  <a:srgbClr val="5E5E5E"/>
                </a:solidFill>
                <a:latin typeface="微软雅黑"/>
                <a:cs typeface="微软雅黑"/>
              </a:rPr>
              <a:t> </a:t>
            </a:r>
            <a:r>
              <a:rPr sz="1450" spc="10">
                <a:solidFill>
                  <a:srgbClr val="5E5E5E"/>
                </a:solidFill>
                <a:latin typeface="微软雅黑"/>
                <a:cs typeface="微软雅黑"/>
              </a:rPr>
              <a:t>3.</a:t>
            </a:r>
            <a:r>
              <a:rPr sz="1450" spc="30">
                <a:solidFill>
                  <a:srgbClr val="5E5E5E"/>
                </a:solidFill>
                <a:latin typeface="微软雅黑"/>
                <a:cs typeface="微软雅黑"/>
              </a:rPr>
              <a:t>只统计有降幅品种的平均降幅 以医保最终结果为准，申请变更适应症失败的计入“仅续约”产品中，不包括常规目录品种再谈判情况；图中降幅为</a:t>
            </a:r>
            <a:r>
              <a:rPr sz="1450" spc="20">
                <a:solidFill>
                  <a:srgbClr val="5E5E5E"/>
                </a:solidFill>
                <a:latin typeface="微软雅黑"/>
                <a:cs typeface="微软雅黑"/>
              </a:rPr>
              <a:t> </a:t>
            </a:r>
            <a:r>
              <a:rPr sz="1450" spc="10">
                <a:solidFill>
                  <a:srgbClr val="5E5E5E"/>
                </a:solidFill>
                <a:latin typeface="微软雅黑"/>
                <a:cs typeface="微软雅黑"/>
              </a:rPr>
              <a:t>Insight</a:t>
            </a:r>
            <a:r>
              <a:rPr sz="1450" spc="30">
                <a:solidFill>
                  <a:srgbClr val="5E5E5E"/>
                </a:solidFill>
                <a:latin typeface="微软雅黑"/>
                <a:cs typeface="微软雅黑"/>
              </a:rPr>
              <a:t> 数据库根据医保谈判前后省份中标数据计算所得</a:t>
            </a:r>
            <a:endParaRPr sz="1450">
              <a:latin typeface="微软雅黑"/>
              <a:cs typeface="微软雅黑"/>
            </a:endParaRPr>
          </a:p>
          <a:p>
            <a:pPr marL="12700">
              <a:lnSpc>
                <a:spcPct val="100000"/>
              </a:lnSpc>
              <a:spcBef>
                <a:spcPts val="475"/>
              </a:spcBef>
            </a:pPr>
            <a:r>
              <a:rPr sz="1450" spc="30">
                <a:solidFill>
                  <a:srgbClr val="5E5E5E"/>
                </a:solidFill>
                <a:latin typeface="微软雅黑"/>
                <a:cs typeface="微软雅黑"/>
              </a:rPr>
              <a:t>来源：国家医保局、</a:t>
            </a:r>
            <a:r>
              <a:rPr sz="1450" spc="10">
                <a:solidFill>
                  <a:srgbClr val="5E5E5E"/>
                </a:solidFill>
                <a:latin typeface="微软雅黑"/>
                <a:cs typeface="微软雅黑"/>
              </a:rPr>
              <a:t>Insight</a:t>
            </a:r>
            <a:r>
              <a:rPr sz="1450" spc="20">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52" name="object 52"/>
          <p:cNvSpPr/>
          <p:nvPr/>
        </p:nvSpPr>
        <p:spPr>
          <a:xfrm>
            <a:off x="2749235" y="8710101"/>
            <a:ext cx="772795" cy="485140"/>
          </a:xfrm>
          <a:custGeom>
            <a:rect l="l" t="t" r="r" b="b"/>
            <a:pathLst>
              <a:path w="772795" h="485140">
                <a:moveTo>
                  <a:pt x="0" y="485011"/>
                </a:moveTo>
                <a:lnTo>
                  <a:pt x="772751" y="485011"/>
                </a:lnTo>
                <a:lnTo>
                  <a:pt x="772751" y="0"/>
                </a:lnTo>
                <a:lnTo>
                  <a:pt x="0" y="0"/>
                </a:lnTo>
                <a:lnTo>
                  <a:pt x="0" y="485011"/>
                </a:lnTo>
                <a:close/>
              </a:path>
            </a:pathLst>
          </a:custGeom>
          <a:ln w="7853">
            <a:solidFill>
              <a:srgbClr val="FFFFFF"/>
            </a:solidFill>
          </a:ln>
        </p:spPr>
        <p:txBody>
          <a:bodyPr wrap="square" lIns="0" tIns="0" rIns="0" bIns="0" rtlCol="0"/>
          <a:lstStyle/>
          <a:p/>
        </p:txBody>
      </p:sp>
      <p:sp>
        <p:nvSpPr>
          <p:cNvPr id="53" name="object 53"/>
          <p:cNvSpPr/>
          <p:nvPr/>
        </p:nvSpPr>
        <p:spPr>
          <a:xfrm>
            <a:off x="4102492" y="8710101"/>
            <a:ext cx="772795" cy="485140"/>
          </a:xfrm>
          <a:custGeom>
            <a:rect l="l" t="t" r="r" b="b"/>
            <a:pathLst>
              <a:path w="772795" h="485140">
                <a:moveTo>
                  <a:pt x="0" y="485011"/>
                </a:moveTo>
                <a:lnTo>
                  <a:pt x="772751" y="485011"/>
                </a:lnTo>
                <a:lnTo>
                  <a:pt x="772751" y="0"/>
                </a:lnTo>
                <a:lnTo>
                  <a:pt x="0" y="0"/>
                </a:lnTo>
                <a:lnTo>
                  <a:pt x="0" y="485011"/>
                </a:lnTo>
                <a:close/>
              </a:path>
            </a:pathLst>
          </a:custGeom>
          <a:ln w="7853">
            <a:solidFill>
              <a:srgbClr val="FFFFFF"/>
            </a:solidFill>
          </a:ln>
        </p:spPr>
        <p:txBody>
          <a:bodyPr wrap="square" lIns="0" tIns="0" rIns="0" bIns="0" rtlCol="0"/>
          <a:lstStyle/>
          <a:p/>
        </p:txBody>
      </p:sp>
      <p:sp>
        <p:nvSpPr>
          <p:cNvPr id="54" name="object 54"/>
          <p:cNvSpPr/>
          <p:nvPr/>
        </p:nvSpPr>
        <p:spPr>
          <a:xfrm>
            <a:off x="5454493" y="8710101"/>
            <a:ext cx="772795" cy="485140"/>
          </a:xfrm>
          <a:custGeom>
            <a:rect l="l" t="t" r="r" b="b"/>
            <a:pathLst>
              <a:path w="772795" h="485140">
                <a:moveTo>
                  <a:pt x="0" y="485011"/>
                </a:moveTo>
                <a:lnTo>
                  <a:pt x="772751" y="485011"/>
                </a:lnTo>
                <a:lnTo>
                  <a:pt x="772751" y="0"/>
                </a:lnTo>
                <a:lnTo>
                  <a:pt x="0" y="0"/>
                </a:lnTo>
                <a:lnTo>
                  <a:pt x="0" y="485011"/>
                </a:lnTo>
                <a:close/>
              </a:path>
            </a:pathLst>
          </a:custGeom>
          <a:solidFill>
            <a:srgbClr val="B4C6E7"/>
          </a:solidFill>
        </p:spPr>
        <p:txBody>
          <a:bodyPr wrap="square" lIns="0" tIns="0" rIns="0" bIns="0" rtlCol="0"/>
          <a:lstStyle/>
          <a:p/>
        </p:txBody>
      </p:sp>
      <p:sp>
        <p:nvSpPr>
          <p:cNvPr id="55" name="object 55"/>
          <p:cNvSpPr/>
          <p:nvPr/>
        </p:nvSpPr>
        <p:spPr>
          <a:xfrm>
            <a:off x="5454493" y="8710101"/>
            <a:ext cx="772795" cy="485140"/>
          </a:xfrm>
          <a:custGeom>
            <a:rect l="l" t="t" r="r" b="b"/>
            <a:pathLst>
              <a:path w="772795" h="485140">
                <a:moveTo>
                  <a:pt x="0" y="485011"/>
                </a:moveTo>
                <a:lnTo>
                  <a:pt x="772751" y="485011"/>
                </a:lnTo>
                <a:lnTo>
                  <a:pt x="772751" y="0"/>
                </a:lnTo>
                <a:lnTo>
                  <a:pt x="0" y="0"/>
                </a:lnTo>
                <a:lnTo>
                  <a:pt x="0" y="485011"/>
                </a:lnTo>
                <a:close/>
              </a:path>
            </a:pathLst>
          </a:custGeom>
          <a:ln w="7853">
            <a:solidFill>
              <a:srgbClr val="FFFFFF"/>
            </a:solidFill>
          </a:ln>
        </p:spPr>
        <p:txBody>
          <a:bodyPr wrap="square" lIns="0" tIns="0" rIns="0" bIns="0" rtlCol="0"/>
          <a:lstStyle/>
          <a:p/>
        </p:txBody>
      </p:sp>
      <p:sp>
        <p:nvSpPr>
          <p:cNvPr id="56" name="object 56"/>
          <p:cNvSpPr/>
          <p:nvPr/>
        </p:nvSpPr>
        <p:spPr>
          <a:xfrm>
            <a:off x="1397234" y="6767542"/>
            <a:ext cx="772795" cy="2427605"/>
          </a:xfrm>
          <a:custGeom>
            <a:rect l="l" t="t" r="r" b="b"/>
            <a:pathLst>
              <a:path w="772794" h="2427604">
                <a:moveTo>
                  <a:pt x="0" y="2427570"/>
                </a:moveTo>
                <a:lnTo>
                  <a:pt x="772751" y="2427570"/>
                </a:lnTo>
                <a:lnTo>
                  <a:pt x="772751" y="0"/>
                </a:lnTo>
                <a:lnTo>
                  <a:pt x="0" y="0"/>
                </a:lnTo>
                <a:lnTo>
                  <a:pt x="0" y="2427570"/>
                </a:lnTo>
                <a:close/>
              </a:path>
            </a:pathLst>
          </a:custGeom>
          <a:solidFill>
            <a:srgbClr val="1791AB"/>
          </a:solidFill>
        </p:spPr>
        <p:txBody>
          <a:bodyPr wrap="square" lIns="0" tIns="0" rIns="0" bIns="0" rtlCol="0"/>
          <a:lstStyle/>
          <a:p/>
        </p:txBody>
      </p:sp>
      <p:sp>
        <p:nvSpPr>
          <p:cNvPr id="57" name="object 57"/>
          <p:cNvSpPr/>
          <p:nvPr/>
        </p:nvSpPr>
        <p:spPr>
          <a:xfrm>
            <a:off x="1397234" y="6767542"/>
            <a:ext cx="772795" cy="2427605"/>
          </a:xfrm>
          <a:custGeom>
            <a:rect l="l" t="t" r="r" b="b"/>
            <a:pathLst>
              <a:path w="772794" h="2427604">
                <a:moveTo>
                  <a:pt x="0" y="2427570"/>
                </a:moveTo>
                <a:lnTo>
                  <a:pt x="772751" y="2427570"/>
                </a:lnTo>
                <a:lnTo>
                  <a:pt x="772751" y="0"/>
                </a:lnTo>
                <a:lnTo>
                  <a:pt x="0" y="0"/>
                </a:lnTo>
                <a:lnTo>
                  <a:pt x="0" y="2427570"/>
                </a:lnTo>
                <a:close/>
              </a:path>
            </a:pathLst>
          </a:custGeom>
          <a:ln w="7853">
            <a:solidFill>
              <a:srgbClr val="FFFFFF"/>
            </a:solidFill>
          </a:ln>
        </p:spPr>
        <p:txBody>
          <a:bodyPr wrap="square" lIns="0" tIns="0" rIns="0" bIns="0" rtlCol="0"/>
          <a:lstStyle/>
          <a:p/>
        </p:txBody>
      </p:sp>
      <p:sp>
        <p:nvSpPr>
          <p:cNvPr id="58" name="object 58"/>
          <p:cNvSpPr/>
          <p:nvPr/>
        </p:nvSpPr>
        <p:spPr>
          <a:xfrm>
            <a:off x="2749235" y="8103208"/>
            <a:ext cx="772795" cy="607060"/>
          </a:xfrm>
          <a:custGeom>
            <a:rect l="l" t="t" r="r" b="b"/>
            <a:pathLst>
              <a:path w="772795" h="607059">
                <a:moveTo>
                  <a:pt x="0" y="606892"/>
                </a:moveTo>
                <a:lnTo>
                  <a:pt x="772751" y="606892"/>
                </a:lnTo>
                <a:lnTo>
                  <a:pt x="772751" y="0"/>
                </a:lnTo>
                <a:lnTo>
                  <a:pt x="0" y="0"/>
                </a:lnTo>
                <a:lnTo>
                  <a:pt x="0" y="606892"/>
                </a:lnTo>
                <a:close/>
              </a:path>
            </a:pathLst>
          </a:custGeom>
          <a:ln w="7853">
            <a:solidFill>
              <a:srgbClr val="FFFFFF"/>
            </a:solidFill>
          </a:ln>
        </p:spPr>
        <p:txBody>
          <a:bodyPr wrap="square" lIns="0" tIns="0" rIns="0" bIns="0" rtlCol="0"/>
          <a:lstStyle/>
          <a:p/>
        </p:txBody>
      </p:sp>
      <p:sp>
        <p:nvSpPr>
          <p:cNvPr id="59" name="object 59"/>
          <p:cNvSpPr/>
          <p:nvPr/>
        </p:nvSpPr>
        <p:spPr>
          <a:xfrm>
            <a:off x="4102492" y="8103208"/>
            <a:ext cx="772795" cy="607060"/>
          </a:xfrm>
          <a:custGeom>
            <a:rect l="l" t="t" r="r" b="b"/>
            <a:pathLst>
              <a:path w="772795" h="607059">
                <a:moveTo>
                  <a:pt x="0" y="606892"/>
                </a:moveTo>
                <a:lnTo>
                  <a:pt x="772751" y="606892"/>
                </a:lnTo>
                <a:lnTo>
                  <a:pt x="772751" y="0"/>
                </a:lnTo>
                <a:lnTo>
                  <a:pt x="0" y="0"/>
                </a:lnTo>
                <a:lnTo>
                  <a:pt x="0" y="606892"/>
                </a:lnTo>
                <a:close/>
              </a:path>
            </a:pathLst>
          </a:custGeom>
          <a:solidFill>
            <a:srgbClr val="4471C4"/>
          </a:solidFill>
        </p:spPr>
        <p:txBody>
          <a:bodyPr wrap="square" lIns="0" tIns="0" rIns="0" bIns="0" rtlCol="0"/>
          <a:lstStyle/>
          <a:p/>
        </p:txBody>
      </p:sp>
      <p:sp>
        <p:nvSpPr>
          <p:cNvPr id="60" name="object 60"/>
          <p:cNvSpPr/>
          <p:nvPr/>
        </p:nvSpPr>
        <p:spPr>
          <a:xfrm>
            <a:off x="4102492" y="8103208"/>
            <a:ext cx="772795" cy="607060"/>
          </a:xfrm>
          <a:custGeom>
            <a:rect l="l" t="t" r="r" b="b"/>
            <a:pathLst>
              <a:path w="772795" h="607059">
                <a:moveTo>
                  <a:pt x="0" y="606892"/>
                </a:moveTo>
                <a:lnTo>
                  <a:pt x="772751" y="606892"/>
                </a:lnTo>
                <a:lnTo>
                  <a:pt x="772751" y="0"/>
                </a:lnTo>
                <a:lnTo>
                  <a:pt x="0" y="0"/>
                </a:lnTo>
                <a:lnTo>
                  <a:pt x="0" y="606892"/>
                </a:lnTo>
                <a:close/>
              </a:path>
            </a:pathLst>
          </a:custGeom>
          <a:ln w="7853">
            <a:solidFill>
              <a:srgbClr val="FFFFFF"/>
            </a:solidFill>
          </a:ln>
        </p:spPr>
        <p:txBody>
          <a:bodyPr wrap="square" lIns="0" tIns="0" rIns="0" bIns="0" rtlCol="0"/>
          <a:lstStyle/>
          <a:p/>
        </p:txBody>
      </p:sp>
      <p:sp>
        <p:nvSpPr>
          <p:cNvPr id="61" name="object 61"/>
          <p:cNvSpPr/>
          <p:nvPr/>
        </p:nvSpPr>
        <p:spPr>
          <a:xfrm>
            <a:off x="5454493" y="8103208"/>
            <a:ext cx="772795" cy="607060"/>
          </a:xfrm>
          <a:custGeom>
            <a:rect l="l" t="t" r="r" b="b"/>
            <a:pathLst>
              <a:path w="772795" h="607059">
                <a:moveTo>
                  <a:pt x="0" y="606892"/>
                </a:moveTo>
                <a:lnTo>
                  <a:pt x="772751" y="606892"/>
                </a:lnTo>
                <a:lnTo>
                  <a:pt x="772751" y="0"/>
                </a:lnTo>
                <a:lnTo>
                  <a:pt x="0" y="0"/>
                </a:lnTo>
                <a:lnTo>
                  <a:pt x="0" y="606892"/>
                </a:lnTo>
                <a:close/>
              </a:path>
            </a:pathLst>
          </a:custGeom>
          <a:ln w="7853">
            <a:solidFill>
              <a:srgbClr val="FFFFFF"/>
            </a:solidFill>
          </a:ln>
        </p:spPr>
        <p:txBody>
          <a:bodyPr wrap="square" lIns="0" tIns="0" rIns="0" bIns="0" rtlCol="0"/>
          <a:lstStyle/>
          <a:p/>
        </p:txBody>
      </p:sp>
      <p:sp>
        <p:nvSpPr>
          <p:cNvPr id="62" name="object 62"/>
          <p:cNvSpPr/>
          <p:nvPr/>
        </p:nvSpPr>
        <p:spPr>
          <a:xfrm>
            <a:off x="2749235" y="6767542"/>
            <a:ext cx="772795" cy="1336040"/>
          </a:xfrm>
          <a:custGeom>
            <a:rect l="l" t="t" r="r" b="b"/>
            <a:pathLst>
              <a:path w="772795" h="1336040">
                <a:moveTo>
                  <a:pt x="0" y="1335666"/>
                </a:moveTo>
                <a:lnTo>
                  <a:pt x="772751" y="1335666"/>
                </a:lnTo>
                <a:lnTo>
                  <a:pt x="772751" y="0"/>
                </a:lnTo>
                <a:lnTo>
                  <a:pt x="0" y="0"/>
                </a:lnTo>
                <a:lnTo>
                  <a:pt x="0" y="1335666"/>
                </a:lnTo>
                <a:close/>
              </a:path>
            </a:pathLst>
          </a:custGeom>
          <a:solidFill>
            <a:srgbClr val="79C2C6"/>
          </a:solidFill>
        </p:spPr>
        <p:txBody>
          <a:bodyPr wrap="square" lIns="0" tIns="0" rIns="0" bIns="0" rtlCol="0"/>
          <a:lstStyle/>
          <a:p/>
        </p:txBody>
      </p:sp>
      <p:sp>
        <p:nvSpPr>
          <p:cNvPr id="63" name="object 63"/>
          <p:cNvSpPr/>
          <p:nvPr/>
        </p:nvSpPr>
        <p:spPr>
          <a:xfrm>
            <a:off x="2749235" y="6767542"/>
            <a:ext cx="772795" cy="1336040"/>
          </a:xfrm>
          <a:custGeom>
            <a:rect l="l" t="t" r="r" b="b"/>
            <a:pathLst>
              <a:path w="772795" h="1336040">
                <a:moveTo>
                  <a:pt x="0" y="1335666"/>
                </a:moveTo>
                <a:lnTo>
                  <a:pt x="772751" y="1335666"/>
                </a:lnTo>
                <a:lnTo>
                  <a:pt x="772751" y="0"/>
                </a:lnTo>
                <a:lnTo>
                  <a:pt x="0" y="0"/>
                </a:lnTo>
                <a:lnTo>
                  <a:pt x="0" y="1335666"/>
                </a:lnTo>
                <a:close/>
              </a:path>
            </a:pathLst>
          </a:custGeom>
          <a:ln w="7853">
            <a:solidFill>
              <a:srgbClr val="FFFFFF"/>
            </a:solidFill>
          </a:ln>
        </p:spPr>
        <p:txBody>
          <a:bodyPr wrap="square" lIns="0" tIns="0" rIns="0" bIns="0" rtlCol="0"/>
          <a:lstStyle/>
          <a:p/>
        </p:txBody>
      </p:sp>
      <p:sp>
        <p:nvSpPr>
          <p:cNvPr id="64" name="object 64"/>
          <p:cNvSpPr/>
          <p:nvPr/>
        </p:nvSpPr>
        <p:spPr>
          <a:xfrm>
            <a:off x="4102492" y="6767542"/>
            <a:ext cx="772795" cy="1336040"/>
          </a:xfrm>
          <a:custGeom>
            <a:rect l="l" t="t" r="r" b="b"/>
            <a:pathLst>
              <a:path w="772795" h="1336040">
                <a:moveTo>
                  <a:pt x="0" y="1335666"/>
                </a:moveTo>
                <a:lnTo>
                  <a:pt x="772751" y="1335666"/>
                </a:lnTo>
                <a:lnTo>
                  <a:pt x="772751" y="0"/>
                </a:lnTo>
                <a:lnTo>
                  <a:pt x="0" y="0"/>
                </a:lnTo>
                <a:lnTo>
                  <a:pt x="0" y="1335666"/>
                </a:lnTo>
                <a:close/>
              </a:path>
            </a:pathLst>
          </a:custGeom>
          <a:ln w="7853">
            <a:solidFill>
              <a:srgbClr val="FFFFFF"/>
            </a:solidFill>
          </a:ln>
        </p:spPr>
        <p:txBody>
          <a:bodyPr wrap="square" lIns="0" tIns="0" rIns="0" bIns="0" rtlCol="0"/>
          <a:lstStyle/>
          <a:p/>
        </p:txBody>
      </p:sp>
      <p:sp>
        <p:nvSpPr>
          <p:cNvPr id="65" name="object 65"/>
          <p:cNvSpPr/>
          <p:nvPr/>
        </p:nvSpPr>
        <p:spPr>
          <a:xfrm>
            <a:off x="5454493" y="6767542"/>
            <a:ext cx="772795" cy="1336040"/>
          </a:xfrm>
          <a:custGeom>
            <a:rect l="l" t="t" r="r" b="b"/>
            <a:pathLst>
              <a:path w="772795" h="1336040">
                <a:moveTo>
                  <a:pt x="0" y="1335666"/>
                </a:moveTo>
                <a:lnTo>
                  <a:pt x="772751" y="1335666"/>
                </a:lnTo>
                <a:lnTo>
                  <a:pt x="772751" y="0"/>
                </a:lnTo>
                <a:lnTo>
                  <a:pt x="0" y="0"/>
                </a:lnTo>
                <a:lnTo>
                  <a:pt x="0" y="1335666"/>
                </a:lnTo>
                <a:close/>
              </a:path>
            </a:pathLst>
          </a:custGeom>
          <a:ln w="7853">
            <a:solidFill>
              <a:srgbClr val="FFFFFF"/>
            </a:solidFill>
          </a:ln>
        </p:spPr>
        <p:txBody>
          <a:bodyPr wrap="square" lIns="0" tIns="0" rIns="0" bIns="0" rtlCol="0"/>
          <a:lstStyle/>
          <a:p/>
        </p:txBody>
      </p:sp>
      <p:sp>
        <p:nvSpPr>
          <p:cNvPr id="66" name="object 66"/>
          <p:cNvSpPr/>
          <p:nvPr/>
        </p:nvSpPr>
        <p:spPr>
          <a:xfrm>
            <a:off x="6840419" y="6518754"/>
            <a:ext cx="6501765" cy="802005"/>
          </a:xfrm>
          <a:custGeom>
            <a:rect l="l" t="t" r="r" b="b"/>
            <a:pathLst>
              <a:path w="6501765" h="802004">
                <a:moveTo>
                  <a:pt x="400825" y="0"/>
                </a:moveTo>
                <a:lnTo>
                  <a:pt x="0" y="400825"/>
                </a:lnTo>
                <a:lnTo>
                  <a:pt x="400825" y="801650"/>
                </a:lnTo>
                <a:lnTo>
                  <a:pt x="400825" y="601238"/>
                </a:lnTo>
                <a:lnTo>
                  <a:pt x="6501163" y="601238"/>
                </a:lnTo>
                <a:lnTo>
                  <a:pt x="6501163" y="200412"/>
                </a:lnTo>
                <a:lnTo>
                  <a:pt x="400825" y="200412"/>
                </a:lnTo>
                <a:lnTo>
                  <a:pt x="400825" y="0"/>
                </a:lnTo>
                <a:close/>
              </a:path>
            </a:pathLst>
          </a:custGeom>
          <a:solidFill>
            <a:srgbClr val="D5DCE4"/>
          </a:solidFill>
        </p:spPr>
        <p:txBody>
          <a:bodyPr wrap="square" lIns="0" tIns="0" rIns="0" bIns="0" rtlCol="0"/>
          <a:lstStyle/>
          <a:p/>
        </p:txBody>
      </p:sp>
      <p:sp>
        <p:nvSpPr>
          <p:cNvPr id="67" name="object 67"/>
          <p:cNvSpPr/>
          <p:nvPr/>
        </p:nvSpPr>
        <p:spPr>
          <a:xfrm>
            <a:off x="14280193" y="6523780"/>
            <a:ext cx="4413250" cy="803275"/>
          </a:xfrm>
          <a:custGeom>
            <a:rect l="l" t="t" r="r" b="b"/>
            <a:pathLst>
              <a:path w="4413250" h="803275">
                <a:moveTo>
                  <a:pt x="4011396" y="0"/>
                </a:moveTo>
                <a:lnTo>
                  <a:pt x="4011396" y="200726"/>
                </a:lnTo>
                <a:lnTo>
                  <a:pt x="0" y="200726"/>
                </a:lnTo>
                <a:lnTo>
                  <a:pt x="0" y="602180"/>
                </a:lnTo>
                <a:lnTo>
                  <a:pt x="4011396" y="602180"/>
                </a:lnTo>
                <a:lnTo>
                  <a:pt x="4011396" y="802907"/>
                </a:lnTo>
                <a:lnTo>
                  <a:pt x="4412849" y="401453"/>
                </a:lnTo>
                <a:lnTo>
                  <a:pt x="4011396" y="0"/>
                </a:lnTo>
                <a:close/>
              </a:path>
            </a:pathLst>
          </a:custGeom>
          <a:solidFill>
            <a:srgbClr val="D5DCE4"/>
          </a:solidFill>
        </p:spPr>
        <p:txBody>
          <a:bodyPr wrap="square" lIns="0" tIns="0" rIns="0" bIns="0" rtlCol="0"/>
          <a:lstStyle/>
          <a:p/>
        </p:txBody>
      </p:sp>
      <p:sp>
        <p:nvSpPr>
          <p:cNvPr id="68" name="object 68"/>
          <p:cNvSpPr/>
          <p:nvPr/>
        </p:nvSpPr>
        <p:spPr>
          <a:xfrm>
            <a:off x="14663427" y="9010406"/>
            <a:ext cx="237490" cy="226695"/>
          </a:xfrm>
          <a:custGeom>
            <a:rect l="l" t="t" r="r" b="b"/>
            <a:pathLst>
              <a:path w="237490" h="226695">
                <a:moveTo>
                  <a:pt x="0" y="226171"/>
                </a:moveTo>
                <a:lnTo>
                  <a:pt x="237479" y="226171"/>
                </a:lnTo>
                <a:lnTo>
                  <a:pt x="237479" y="0"/>
                </a:lnTo>
                <a:lnTo>
                  <a:pt x="0" y="0"/>
                </a:lnTo>
                <a:lnTo>
                  <a:pt x="0" y="226171"/>
                </a:lnTo>
                <a:close/>
              </a:path>
            </a:pathLst>
          </a:custGeom>
          <a:solidFill>
            <a:srgbClr val="4471C4"/>
          </a:solidFill>
        </p:spPr>
        <p:txBody>
          <a:bodyPr wrap="square" lIns="0" tIns="0" rIns="0" bIns="0" rtlCol="0"/>
          <a:lstStyle/>
          <a:p/>
        </p:txBody>
      </p:sp>
      <p:sp>
        <p:nvSpPr>
          <p:cNvPr id="69" name="object 69"/>
          <p:cNvSpPr/>
          <p:nvPr/>
        </p:nvSpPr>
        <p:spPr>
          <a:xfrm>
            <a:off x="15483926" y="8565602"/>
            <a:ext cx="237490" cy="671195"/>
          </a:xfrm>
          <a:custGeom>
            <a:rect l="l" t="t" r="r" b="b"/>
            <a:pathLst>
              <a:path w="237490" h="671195">
                <a:moveTo>
                  <a:pt x="0" y="670974"/>
                </a:moveTo>
                <a:lnTo>
                  <a:pt x="237479" y="670974"/>
                </a:lnTo>
                <a:lnTo>
                  <a:pt x="237479" y="0"/>
                </a:lnTo>
                <a:lnTo>
                  <a:pt x="0" y="0"/>
                </a:lnTo>
                <a:lnTo>
                  <a:pt x="0" y="670974"/>
                </a:lnTo>
                <a:close/>
              </a:path>
            </a:pathLst>
          </a:custGeom>
          <a:solidFill>
            <a:srgbClr val="4471C4"/>
          </a:solidFill>
        </p:spPr>
        <p:txBody>
          <a:bodyPr wrap="square" lIns="0" tIns="0" rIns="0" bIns="0" rtlCol="0"/>
          <a:lstStyle/>
          <a:p/>
        </p:txBody>
      </p:sp>
      <p:sp>
        <p:nvSpPr>
          <p:cNvPr id="70" name="object 70"/>
          <p:cNvSpPr/>
          <p:nvPr/>
        </p:nvSpPr>
        <p:spPr>
          <a:xfrm>
            <a:off x="16304423" y="8443721"/>
            <a:ext cx="237490" cy="793115"/>
          </a:xfrm>
          <a:custGeom>
            <a:rect l="l" t="t" r="r" b="b"/>
            <a:pathLst>
              <a:path w="237490" h="793115">
                <a:moveTo>
                  <a:pt x="0" y="792855"/>
                </a:moveTo>
                <a:lnTo>
                  <a:pt x="237479" y="792855"/>
                </a:lnTo>
                <a:lnTo>
                  <a:pt x="237479" y="0"/>
                </a:lnTo>
                <a:lnTo>
                  <a:pt x="0" y="0"/>
                </a:lnTo>
                <a:lnTo>
                  <a:pt x="0" y="792855"/>
                </a:lnTo>
                <a:close/>
              </a:path>
            </a:pathLst>
          </a:custGeom>
          <a:solidFill>
            <a:srgbClr val="4471C4"/>
          </a:solidFill>
        </p:spPr>
        <p:txBody>
          <a:bodyPr wrap="square" lIns="0" tIns="0" rIns="0" bIns="0" rtlCol="0"/>
          <a:lstStyle/>
          <a:p/>
        </p:txBody>
      </p:sp>
      <p:sp>
        <p:nvSpPr>
          <p:cNvPr id="71" name="object 71"/>
          <p:cNvSpPr/>
          <p:nvPr/>
        </p:nvSpPr>
        <p:spPr>
          <a:xfrm>
            <a:off x="17124924" y="7874524"/>
            <a:ext cx="237490" cy="1362075"/>
          </a:xfrm>
          <a:custGeom>
            <a:rect l="l" t="t" r="r" b="b"/>
            <a:pathLst>
              <a:path w="237490" h="1362075">
                <a:moveTo>
                  <a:pt x="0" y="1362052"/>
                </a:moveTo>
                <a:lnTo>
                  <a:pt x="237479" y="1362052"/>
                </a:lnTo>
                <a:lnTo>
                  <a:pt x="237479" y="0"/>
                </a:lnTo>
                <a:lnTo>
                  <a:pt x="0" y="0"/>
                </a:lnTo>
                <a:lnTo>
                  <a:pt x="0" y="1362052"/>
                </a:lnTo>
                <a:close/>
              </a:path>
            </a:pathLst>
          </a:custGeom>
          <a:solidFill>
            <a:srgbClr val="4471C4"/>
          </a:solidFill>
        </p:spPr>
        <p:txBody>
          <a:bodyPr wrap="square" lIns="0" tIns="0" rIns="0" bIns="0" rtlCol="0"/>
          <a:lstStyle/>
          <a:p/>
        </p:txBody>
      </p:sp>
      <p:sp>
        <p:nvSpPr>
          <p:cNvPr id="72" name="object 72"/>
          <p:cNvSpPr/>
          <p:nvPr/>
        </p:nvSpPr>
        <p:spPr>
          <a:xfrm>
            <a:off x="17945422" y="7585528"/>
            <a:ext cx="236220" cy="1651635"/>
          </a:xfrm>
          <a:custGeom>
            <a:rect l="l" t="t" r="r" b="b"/>
            <a:pathLst>
              <a:path w="236219" h="1651632">
                <a:moveTo>
                  <a:pt x="0" y="1651049"/>
                </a:moveTo>
                <a:lnTo>
                  <a:pt x="236223" y="1651049"/>
                </a:lnTo>
                <a:lnTo>
                  <a:pt x="236223" y="0"/>
                </a:lnTo>
                <a:lnTo>
                  <a:pt x="0" y="0"/>
                </a:lnTo>
                <a:lnTo>
                  <a:pt x="0" y="1651049"/>
                </a:lnTo>
                <a:close/>
              </a:path>
            </a:pathLst>
          </a:custGeom>
          <a:solidFill>
            <a:srgbClr val="4471C4"/>
          </a:solidFill>
        </p:spPr>
        <p:txBody>
          <a:bodyPr wrap="square" lIns="0" tIns="0" rIns="0" bIns="0" rtlCol="0"/>
          <a:lstStyle/>
          <a:p/>
        </p:txBody>
      </p:sp>
      <p:sp>
        <p:nvSpPr>
          <p:cNvPr id="73" name="object 73"/>
          <p:cNvSpPr/>
          <p:nvPr/>
        </p:nvSpPr>
        <p:spPr>
          <a:xfrm>
            <a:off x="7281453" y="9129774"/>
            <a:ext cx="236220" cy="107314"/>
          </a:xfrm>
          <a:custGeom>
            <a:rect l="l" t="t" r="r" b="b"/>
            <a:pathLst>
              <a:path w="236220" h="107313">
                <a:moveTo>
                  <a:pt x="236223" y="0"/>
                </a:moveTo>
                <a:lnTo>
                  <a:pt x="0" y="0"/>
                </a:lnTo>
                <a:lnTo>
                  <a:pt x="0" y="106803"/>
                </a:lnTo>
                <a:lnTo>
                  <a:pt x="236223" y="106803"/>
                </a:lnTo>
                <a:lnTo>
                  <a:pt x="236223" y="0"/>
                </a:lnTo>
                <a:close/>
              </a:path>
            </a:pathLst>
          </a:custGeom>
          <a:solidFill>
            <a:srgbClr val="79C2C6"/>
          </a:solidFill>
        </p:spPr>
        <p:txBody>
          <a:bodyPr wrap="square" lIns="0" tIns="0" rIns="0" bIns="0" rtlCol="0"/>
          <a:lstStyle/>
          <a:p/>
        </p:txBody>
      </p:sp>
      <p:sp>
        <p:nvSpPr>
          <p:cNvPr id="74" name="object 74"/>
          <p:cNvSpPr/>
          <p:nvPr/>
        </p:nvSpPr>
        <p:spPr>
          <a:xfrm>
            <a:off x="8100695" y="9087053"/>
            <a:ext cx="237490" cy="149860"/>
          </a:xfrm>
          <a:custGeom>
            <a:rect l="l" t="t" r="r" b="b"/>
            <a:pathLst>
              <a:path w="237490" h="149859">
                <a:moveTo>
                  <a:pt x="237479" y="0"/>
                </a:moveTo>
                <a:lnTo>
                  <a:pt x="0" y="0"/>
                </a:lnTo>
                <a:lnTo>
                  <a:pt x="0" y="149524"/>
                </a:lnTo>
                <a:lnTo>
                  <a:pt x="237479" y="149524"/>
                </a:lnTo>
                <a:lnTo>
                  <a:pt x="237479" y="0"/>
                </a:lnTo>
                <a:close/>
              </a:path>
            </a:pathLst>
          </a:custGeom>
          <a:solidFill>
            <a:srgbClr val="79C2C6"/>
          </a:solidFill>
        </p:spPr>
        <p:txBody>
          <a:bodyPr wrap="square" lIns="0" tIns="0" rIns="0" bIns="0" rtlCol="0"/>
          <a:lstStyle/>
          <a:p/>
        </p:txBody>
      </p:sp>
      <p:sp>
        <p:nvSpPr>
          <p:cNvPr id="75" name="object 75"/>
          <p:cNvSpPr/>
          <p:nvPr/>
        </p:nvSpPr>
        <p:spPr>
          <a:xfrm>
            <a:off x="8921194" y="9048101"/>
            <a:ext cx="237490" cy="188595"/>
          </a:xfrm>
          <a:custGeom>
            <a:rect l="l" t="t" r="r" b="b"/>
            <a:pathLst>
              <a:path w="237490" h="188595">
                <a:moveTo>
                  <a:pt x="237479" y="0"/>
                </a:moveTo>
                <a:lnTo>
                  <a:pt x="0" y="0"/>
                </a:lnTo>
                <a:lnTo>
                  <a:pt x="0" y="188475"/>
                </a:lnTo>
                <a:lnTo>
                  <a:pt x="237479" y="188475"/>
                </a:lnTo>
                <a:lnTo>
                  <a:pt x="237479" y="0"/>
                </a:lnTo>
                <a:close/>
              </a:path>
            </a:pathLst>
          </a:custGeom>
          <a:solidFill>
            <a:srgbClr val="79C2C6"/>
          </a:solidFill>
        </p:spPr>
        <p:txBody>
          <a:bodyPr wrap="square" lIns="0" tIns="0" rIns="0" bIns="0" rtlCol="0"/>
          <a:lstStyle/>
          <a:p/>
        </p:txBody>
      </p:sp>
      <p:sp>
        <p:nvSpPr>
          <p:cNvPr id="76" name="object 76"/>
          <p:cNvSpPr/>
          <p:nvPr/>
        </p:nvSpPr>
        <p:spPr>
          <a:xfrm>
            <a:off x="9741692" y="9000354"/>
            <a:ext cx="237490" cy="236220"/>
          </a:xfrm>
          <a:custGeom>
            <a:rect l="l" t="t" r="r" b="b"/>
            <a:pathLst>
              <a:path w="237490" h="236220">
                <a:moveTo>
                  <a:pt x="237479" y="0"/>
                </a:moveTo>
                <a:lnTo>
                  <a:pt x="0" y="0"/>
                </a:lnTo>
                <a:lnTo>
                  <a:pt x="0" y="236223"/>
                </a:lnTo>
                <a:lnTo>
                  <a:pt x="237479" y="236223"/>
                </a:lnTo>
                <a:lnTo>
                  <a:pt x="237479" y="0"/>
                </a:lnTo>
                <a:close/>
              </a:path>
            </a:pathLst>
          </a:custGeom>
          <a:solidFill>
            <a:srgbClr val="79C2C6"/>
          </a:solidFill>
        </p:spPr>
        <p:txBody>
          <a:bodyPr wrap="square" lIns="0" tIns="0" rIns="0" bIns="0" rtlCol="0"/>
          <a:lstStyle/>
          <a:p/>
        </p:txBody>
      </p:sp>
      <p:sp>
        <p:nvSpPr>
          <p:cNvPr id="77" name="object 77"/>
          <p:cNvSpPr/>
          <p:nvPr/>
        </p:nvSpPr>
        <p:spPr>
          <a:xfrm>
            <a:off x="10562191" y="8978993"/>
            <a:ext cx="237490" cy="257810"/>
          </a:xfrm>
          <a:custGeom>
            <a:rect l="l" t="t" r="r" b="b"/>
            <a:pathLst>
              <a:path w="237490" h="257809">
                <a:moveTo>
                  <a:pt x="237479" y="0"/>
                </a:moveTo>
                <a:lnTo>
                  <a:pt x="0" y="0"/>
                </a:lnTo>
                <a:lnTo>
                  <a:pt x="0" y="257583"/>
                </a:lnTo>
                <a:lnTo>
                  <a:pt x="237479" y="257583"/>
                </a:lnTo>
                <a:lnTo>
                  <a:pt x="237479" y="0"/>
                </a:lnTo>
                <a:close/>
              </a:path>
            </a:pathLst>
          </a:custGeom>
          <a:solidFill>
            <a:srgbClr val="79C2C6"/>
          </a:solidFill>
        </p:spPr>
        <p:txBody>
          <a:bodyPr wrap="square" lIns="0" tIns="0" rIns="0" bIns="0" rtlCol="0"/>
          <a:lstStyle/>
          <a:p/>
        </p:txBody>
      </p:sp>
      <p:sp>
        <p:nvSpPr>
          <p:cNvPr id="78" name="object 78"/>
          <p:cNvSpPr/>
          <p:nvPr/>
        </p:nvSpPr>
        <p:spPr>
          <a:xfrm>
            <a:off x="11382689" y="8978993"/>
            <a:ext cx="237490" cy="257810"/>
          </a:xfrm>
          <a:custGeom>
            <a:rect l="l" t="t" r="r" b="b"/>
            <a:pathLst>
              <a:path w="237490" h="257809">
                <a:moveTo>
                  <a:pt x="237479" y="0"/>
                </a:moveTo>
                <a:lnTo>
                  <a:pt x="0" y="0"/>
                </a:lnTo>
                <a:lnTo>
                  <a:pt x="0" y="257583"/>
                </a:lnTo>
                <a:lnTo>
                  <a:pt x="237479" y="257583"/>
                </a:lnTo>
                <a:lnTo>
                  <a:pt x="237479" y="0"/>
                </a:lnTo>
                <a:close/>
              </a:path>
            </a:pathLst>
          </a:custGeom>
          <a:solidFill>
            <a:srgbClr val="79C2C6"/>
          </a:solidFill>
        </p:spPr>
        <p:txBody>
          <a:bodyPr wrap="square" lIns="0" tIns="0" rIns="0" bIns="0" rtlCol="0"/>
          <a:lstStyle/>
          <a:p/>
        </p:txBody>
      </p:sp>
      <p:sp>
        <p:nvSpPr>
          <p:cNvPr id="79" name="object 79"/>
          <p:cNvSpPr/>
          <p:nvPr/>
        </p:nvSpPr>
        <p:spPr>
          <a:xfrm>
            <a:off x="12203188" y="8809365"/>
            <a:ext cx="236220" cy="427355"/>
          </a:xfrm>
          <a:custGeom>
            <a:rect l="l" t="t" r="r" b="b"/>
            <a:pathLst>
              <a:path w="236220" h="427354">
                <a:moveTo>
                  <a:pt x="236223" y="0"/>
                </a:moveTo>
                <a:lnTo>
                  <a:pt x="0" y="0"/>
                </a:lnTo>
                <a:lnTo>
                  <a:pt x="0" y="427212"/>
                </a:lnTo>
                <a:lnTo>
                  <a:pt x="236223" y="427212"/>
                </a:lnTo>
                <a:lnTo>
                  <a:pt x="236223" y="0"/>
                </a:lnTo>
                <a:close/>
              </a:path>
            </a:pathLst>
          </a:custGeom>
          <a:solidFill>
            <a:srgbClr val="79C2C6"/>
          </a:solidFill>
        </p:spPr>
        <p:txBody>
          <a:bodyPr wrap="square" lIns="0" tIns="0" rIns="0" bIns="0" rtlCol="0"/>
          <a:lstStyle/>
          <a:p/>
        </p:txBody>
      </p:sp>
      <p:sp>
        <p:nvSpPr>
          <p:cNvPr id="80" name="object 80"/>
          <p:cNvSpPr/>
          <p:nvPr/>
        </p:nvSpPr>
        <p:spPr>
          <a:xfrm>
            <a:off x="13023687" y="8407282"/>
            <a:ext cx="236220" cy="829310"/>
          </a:xfrm>
          <a:custGeom>
            <a:rect l="l" t="t" r="r" b="b"/>
            <a:pathLst>
              <a:path w="236219" h="829309">
                <a:moveTo>
                  <a:pt x="236223" y="0"/>
                </a:moveTo>
                <a:lnTo>
                  <a:pt x="0" y="0"/>
                </a:lnTo>
                <a:lnTo>
                  <a:pt x="0" y="829294"/>
                </a:lnTo>
                <a:lnTo>
                  <a:pt x="236223" y="829294"/>
                </a:lnTo>
                <a:lnTo>
                  <a:pt x="236223" y="0"/>
                </a:lnTo>
                <a:close/>
              </a:path>
            </a:pathLst>
          </a:custGeom>
          <a:solidFill>
            <a:srgbClr val="79C2C6"/>
          </a:solidFill>
        </p:spPr>
        <p:txBody>
          <a:bodyPr wrap="square" lIns="0" tIns="0" rIns="0" bIns="0" rtlCol="0"/>
          <a:lstStyle/>
          <a:p/>
        </p:txBody>
      </p:sp>
      <p:sp>
        <p:nvSpPr>
          <p:cNvPr id="81" name="object 81"/>
          <p:cNvSpPr/>
          <p:nvPr/>
        </p:nvSpPr>
        <p:spPr>
          <a:xfrm>
            <a:off x="6989943" y="9236577"/>
            <a:ext cx="11484610" cy="0"/>
          </a:xfrm>
          <a:custGeom>
            <a:rect l="l" t="t" r="r" b="b"/>
            <a:pathLst>
              <a:path w="11484610">
                <a:moveTo>
                  <a:pt x="0" y="0"/>
                </a:moveTo>
                <a:lnTo>
                  <a:pt x="11484467" y="0"/>
                </a:lnTo>
              </a:path>
            </a:pathLst>
          </a:custGeom>
          <a:ln w="7853">
            <a:solidFill>
              <a:srgbClr val="D9D9D9"/>
            </a:solidFill>
          </a:ln>
        </p:spPr>
        <p:txBody>
          <a:bodyPr wrap="square" lIns="0" tIns="0" rIns="0" bIns="0" rtlCol="0"/>
          <a:lstStyle/>
          <a:p/>
        </p:txBody>
      </p:sp>
      <p:sp>
        <p:nvSpPr>
          <p:cNvPr id="82" name="object 82"/>
          <p:cNvSpPr/>
          <p:nvPr/>
        </p:nvSpPr>
        <p:spPr>
          <a:xfrm>
            <a:off x="7077899" y="8879729"/>
            <a:ext cx="6313805" cy="0"/>
          </a:xfrm>
          <a:custGeom>
            <a:rect l="l" t="t" r="r" b="b"/>
            <a:pathLst>
              <a:path w="6313805">
                <a:moveTo>
                  <a:pt x="0" y="0"/>
                </a:moveTo>
                <a:lnTo>
                  <a:pt x="6313420" y="0"/>
                </a:lnTo>
              </a:path>
            </a:pathLst>
          </a:custGeom>
          <a:ln w="5235">
            <a:solidFill>
              <a:srgbClr val="385622"/>
            </a:solidFill>
            <a:prstDash val="sysDash"/>
          </a:ln>
        </p:spPr>
        <p:txBody>
          <a:bodyPr wrap="square" lIns="0" tIns="0" rIns="0" bIns="0" rtlCol="0"/>
          <a:lstStyle/>
          <a:p/>
        </p:txBody>
      </p:sp>
      <p:sp>
        <p:nvSpPr>
          <p:cNvPr id="83" name="object 83"/>
          <p:cNvSpPr/>
          <p:nvPr/>
        </p:nvSpPr>
        <p:spPr>
          <a:xfrm>
            <a:off x="14430973" y="8321840"/>
            <a:ext cx="4090035" cy="0"/>
          </a:xfrm>
          <a:custGeom>
            <a:rect l="l" t="t" r="r" b="b"/>
            <a:pathLst>
              <a:path w="4090034">
                <a:moveTo>
                  <a:pt x="0" y="0"/>
                </a:moveTo>
                <a:lnTo>
                  <a:pt x="4089927" y="0"/>
                </a:lnTo>
              </a:path>
            </a:pathLst>
          </a:custGeom>
          <a:ln w="5235">
            <a:solidFill>
              <a:srgbClr val="385622"/>
            </a:solidFill>
            <a:prstDash val="sysDash"/>
          </a:ln>
        </p:spPr>
        <p:txBody>
          <a:bodyPr wrap="square" lIns="0" tIns="0" rIns="0" bIns="0" rtlCol="0"/>
          <a:lstStyle/>
          <a:p/>
        </p:txBody>
      </p:sp>
      <p:graphicFrame>
        <p:nvGraphicFramePr>
          <p:cNvPr id="84" name="object 84"/>
          <p:cNvGraphicFramePr>
            <a:graphicFrameLocks noGrp="1"/>
          </p:cNvGraphicFramePr>
          <p:nvPr/>
        </p:nvGraphicFramePr>
        <p:xfrm>
          <a:off x="970022" y="6041072"/>
          <a:ext cx="18150839" cy="3718560"/>
        </p:xfrm>
        <a:graphic>
          <a:graphicData uri="http://schemas.openxmlformats.org/drawingml/2006/table">
            <a:tbl>
              <a:tblPr firstRow="1" bandRow="1">
                <a:tableStyleId>{2D5ABB26-0587-4C30-8999-92F81FD0307C}</a:tableStyleId>
              </a:tblPr>
              <a:tblGrid>
                <a:gridCol w="5597525"/>
                <a:gridCol w="658495"/>
                <a:gridCol w="573404"/>
                <a:gridCol w="4970145"/>
                <a:gridCol w="1193800"/>
                <a:gridCol w="4427220"/>
                <a:gridCol w="730884"/>
              </a:tblGrid>
              <a:tr h="505324">
                <a:tc>
                  <a:txBody>
                    <a:bodyPr vert="horz" wrap="square"/>
                    <a:lstStyle/>
                    <a:p>
                      <a:pPr>
                        <a:lnSpc>
                          <a:spcPct val="100000"/>
                        </a:lnSpc>
                      </a:pPr>
                      <a:endParaRPr sz="1900">
                        <a:latin typeface="Times New Roman"/>
                        <a:cs typeface="Times New Roman"/>
                      </a:endParaRPr>
                    </a:p>
                  </a:txBody>
                  <a:tcPr marL="0" marR="0" marT="0" marB="0">
                    <a:solidFill>
                      <a:srgbClr val="385622"/>
                    </a:solidFill>
                  </a:tcPr>
                </a:tc>
                <a:tc gridSpan="6">
                  <a:txBody>
                    <a:bodyPr vert="horz" wrap="square"/>
                    <a:lstStyle/>
                    <a:p>
                      <a:pPr marL="774700">
                        <a:lnSpc>
                          <a:spcPct val="100000"/>
                        </a:lnSpc>
                        <a:spcBef>
                          <a:spcPts val="550"/>
                        </a:spcBef>
                      </a:pPr>
                      <a:r>
                        <a:rPr sz="2300" b="1">
                          <a:solidFill>
                            <a:srgbClr val="FFFFFF"/>
                          </a:solidFill>
                          <a:latin typeface="微软雅黑"/>
                          <a:cs typeface="微软雅黑"/>
                        </a:rPr>
                        <a:t>2020</a:t>
                      </a:r>
                      <a:r>
                        <a:rPr sz="2300" b="1" spc="-10">
                          <a:solidFill>
                            <a:srgbClr val="FFFFFF"/>
                          </a:solidFill>
                          <a:latin typeface="微软雅黑"/>
                          <a:cs typeface="微软雅黑"/>
                        </a:rPr>
                        <a:t> </a:t>
                      </a:r>
                      <a:r>
                        <a:rPr sz="2300" b="1" spc="5">
                          <a:solidFill>
                            <a:srgbClr val="FFFFFF"/>
                          </a:solidFill>
                          <a:latin typeface="微软雅黑"/>
                          <a:cs typeface="微软雅黑"/>
                        </a:rPr>
                        <a:t>年 </a:t>
                      </a:r>
                      <a:r>
                        <a:rPr sz="2300" b="1">
                          <a:solidFill>
                            <a:srgbClr val="FFFFFF"/>
                          </a:solidFill>
                          <a:latin typeface="微软雅黑"/>
                          <a:cs typeface="微软雅黑"/>
                        </a:rPr>
                        <a:t>3 </a:t>
                      </a:r>
                      <a:r>
                        <a:rPr sz="2300" b="1" spc="5">
                          <a:solidFill>
                            <a:srgbClr val="FFFFFF"/>
                          </a:solidFill>
                          <a:latin typeface="微软雅黑"/>
                          <a:cs typeface="微软雅黑"/>
                        </a:rPr>
                        <a:t>个品种续约未降价，占比</a:t>
                      </a:r>
                      <a:r>
                        <a:rPr sz="2300" b="1" spc="45">
                          <a:solidFill>
                            <a:srgbClr val="FFFFFF"/>
                          </a:solidFill>
                          <a:latin typeface="微软雅黑"/>
                          <a:cs typeface="微软雅黑"/>
                        </a:rPr>
                        <a:t> </a:t>
                      </a:r>
                      <a:r>
                        <a:rPr sz="2300" b="1">
                          <a:solidFill>
                            <a:srgbClr val="FFFFFF"/>
                          </a:solidFill>
                          <a:latin typeface="微软雅黑"/>
                          <a:cs typeface="微软雅黑"/>
                        </a:rPr>
                        <a:t>27%</a:t>
                      </a:r>
                      <a:endParaRPr sz="2300">
                        <a:latin typeface="微软雅黑"/>
                        <a:cs typeface="微软雅黑"/>
                      </a:endParaRPr>
                    </a:p>
                  </a:txBody>
                  <a:tcPr marL="0" marR="0" marT="69850" marB="0">
                    <a:solidFill>
                      <a:srgbClr val="385622"/>
                    </a:solidFill>
                  </a:tcPr>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c hMerge="1">
                  <a:txBody>
                    <a:bodyPr vert="horz" wrap="square"/>
                    <a:lstStyle/>
                    <a:p/>
                  </a:txBody>
                  <a:tcPr marL="0" marR="0" marT="0" marB="0"/>
                </a:tc>
              </a:tr>
              <a:tr h="3212886">
                <a:tc>
                  <a:txBody>
                    <a:bodyPr vert="horz" wrap="square"/>
                    <a:lstStyle/>
                    <a:p>
                      <a:pPr>
                        <a:lnSpc>
                          <a:spcPct val="100000"/>
                        </a:lnSpc>
                      </a:pPr>
                      <a:endParaRPr sz="2200">
                        <a:latin typeface="Times New Roman"/>
                        <a:cs typeface="Times New Roman"/>
                      </a:endParaRPr>
                    </a:p>
                    <a:p>
                      <a:pPr>
                        <a:lnSpc>
                          <a:spcPct val="100000"/>
                        </a:lnSpc>
                        <a:spcBef>
                          <a:spcPts val="25"/>
                        </a:spcBef>
                      </a:pPr>
                      <a:endParaRPr sz="2350">
                        <a:latin typeface="Times New Roman"/>
                        <a:cs typeface="Times New Roman"/>
                      </a:endParaRPr>
                    </a:p>
                    <a:p>
                      <a:pPr marR="1266190" algn="ctr">
                        <a:lnSpc>
                          <a:spcPts val="1980"/>
                        </a:lnSpc>
                        <a:spcBef>
                          <a:spcPts val="5"/>
                        </a:spcBef>
                      </a:pPr>
                      <a:r>
                        <a:rPr sz="1650">
                          <a:latin typeface="微软雅黑"/>
                          <a:cs typeface="微软雅黑"/>
                        </a:rPr>
                        <a:t>11,</a:t>
                      </a:r>
                      <a:endParaRPr sz="1650">
                        <a:latin typeface="微软雅黑"/>
                        <a:cs typeface="微软雅黑"/>
                      </a:endParaRPr>
                    </a:p>
                    <a:p>
                      <a:pPr marR="1268095" algn="ctr">
                        <a:lnSpc>
                          <a:spcPct val="100000"/>
                        </a:lnSpc>
                      </a:pPr>
                      <a:r>
                        <a:rPr sz="1650">
                          <a:latin typeface="微软雅黑"/>
                          <a:cs typeface="微软雅黑"/>
                        </a:rPr>
                        <a:t>55%</a:t>
                      </a:r>
                      <a:endParaRPr sz="1650">
                        <a:latin typeface="微软雅黑"/>
                        <a:cs typeface="微软雅黑"/>
                      </a:endParaRPr>
                    </a:p>
                    <a:p>
                      <a:pPr marR="3952875" algn="ctr">
                        <a:lnSpc>
                          <a:spcPct val="100000"/>
                        </a:lnSpc>
                        <a:spcBef>
                          <a:spcPts val="770"/>
                        </a:spcBef>
                      </a:pPr>
                      <a:r>
                        <a:rPr sz="1650">
                          <a:latin typeface="微软雅黑"/>
                          <a:cs typeface="微软雅黑"/>
                        </a:rPr>
                        <a:t>20</a:t>
                      </a:r>
                      <a:endParaRPr sz="1650">
                        <a:latin typeface="微软雅黑"/>
                        <a:cs typeface="微软雅黑"/>
                      </a:endParaRPr>
                    </a:p>
                    <a:p>
                      <a:pPr marL="1435735" algn="ctr">
                        <a:lnSpc>
                          <a:spcPts val="1980"/>
                        </a:lnSpc>
                        <a:spcBef>
                          <a:spcPts val="415"/>
                        </a:spcBef>
                      </a:pPr>
                      <a:r>
                        <a:rPr sz="1650">
                          <a:solidFill>
                            <a:srgbClr val="FFFFFF"/>
                          </a:solidFill>
                          <a:latin typeface="微软雅黑"/>
                          <a:cs typeface="微软雅黑"/>
                        </a:rPr>
                        <a:t>5,</a:t>
                      </a:r>
                      <a:endParaRPr sz="1650">
                        <a:latin typeface="微软雅黑"/>
                        <a:cs typeface="微软雅黑"/>
                      </a:endParaRPr>
                    </a:p>
                    <a:p>
                      <a:pPr marL="1433830" algn="ctr">
                        <a:lnSpc>
                          <a:spcPct val="100000"/>
                        </a:lnSpc>
                      </a:pPr>
                      <a:r>
                        <a:rPr sz="1650" spc="-5">
                          <a:solidFill>
                            <a:srgbClr val="FFFFFF"/>
                          </a:solidFill>
                          <a:latin typeface="微软雅黑"/>
                          <a:cs typeface="微软雅黑"/>
                        </a:rPr>
                        <a:t>25%</a:t>
                      </a:r>
                      <a:endParaRPr sz="1650">
                        <a:latin typeface="微软雅黑"/>
                        <a:cs typeface="微软雅黑"/>
                      </a:endParaRPr>
                    </a:p>
                    <a:p>
                      <a:pPr marL="4164965" algn="ctr">
                        <a:lnSpc>
                          <a:spcPct val="100000"/>
                        </a:lnSpc>
                        <a:spcBef>
                          <a:spcPts val="785"/>
                        </a:spcBef>
                      </a:pPr>
                      <a:r>
                        <a:rPr sz="1650" spc="-5">
                          <a:latin typeface="微软雅黑"/>
                          <a:cs typeface="微软雅黑"/>
                        </a:rPr>
                        <a:t>4,</a:t>
                      </a:r>
                      <a:endParaRPr sz="1650">
                        <a:latin typeface="微软雅黑"/>
                        <a:cs typeface="微软雅黑"/>
                      </a:endParaRPr>
                    </a:p>
                    <a:p>
                      <a:pPr marR="176530" algn="r">
                        <a:lnSpc>
                          <a:spcPct val="100000"/>
                        </a:lnSpc>
                        <a:tabLst>
                          <a:tab pos="4321810"/>
                          <a:tab pos="5069840"/>
                        </a:tabLst>
                      </a:pPr>
                      <a:r>
                        <a:rPr sz="1650" u="sng">
                          <a:uFill>
                            <a:solidFill>
                              <a:srgbClr val="E7E6E6"/>
                            </a:solidFill>
                          </a:uFill>
                          <a:latin typeface="微软雅黑"/>
                          <a:cs typeface="微软雅黑"/>
                        </a:rPr>
                        <a:t> 	20%	</a:t>
                      </a:r>
                      <a:endParaRPr sz="1650">
                        <a:latin typeface="微软雅黑"/>
                        <a:cs typeface="微软雅黑"/>
                      </a:endParaRPr>
                    </a:p>
                    <a:p>
                      <a:pPr marR="188595" algn="r">
                        <a:lnSpc>
                          <a:spcPct val="100000"/>
                        </a:lnSpc>
                        <a:spcBef>
                          <a:spcPts val="910"/>
                        </a:spcBef>
                        <a:tabLst>
                          <a:tab pos="1720850"/>
                          <a:tab pos="2859405"/>
                          <a:tab pos="4414520"/>
                        </a:tabLst>
                      </a:pPr>
                      <a:r>
                        <a:rPr sz="2475" baseline="-5050">
                          <a:latin typeface="微软雅黑"/>
                          <a:cs typeface="微软雅黑"/>
                        </a:rPr>
                        <a:t>所有续约产品</a:t>
                      </a:r>
                      <a:r>
                        <a:rPr sz="1650" baseline="17676">
                          <a:latin typeface="微软雅黑"/>
                          <a:cs typeface="微软雅黑"/>
                        </a:rPr>
                        <a:t>1	</a:t>
                      </a:r>
                      <a:r>
                        <a:rPr sz="2475" baseline="-5050">
                          <a:latin typeface="微软雅黑"/>
                          <a:cs typeface="微软雅黑"/>
                        </a:rPr>
                        <a:t>仅续约	</a:t>
                      </a:r>
                      <a:r>
                        <a:rPr sz="1650">
                          <a:latin typeface="微软雅黑"/>
                          <a:cs typeface="微软雅黑"/>
                        </a:rPr>
                        <a:t>变更适应症</a:t>
                      </a:r>
                      <a:r>
                        <a:rPr sz="1650" baseline="25252">
                          <a:latin typeface="微软雅黑"/>
                          <a:cs typeface="微软雅黑"/>
                        </a:rPr>
                        <a:t>2	</a:t>
                      </a:r>
                      <a:r>
                        <a:rPr sz="1650">
                          <a:latin typeface="微软雅黑"/>
                          <a:cs typeface="微软雅黑"/>
                        </a:rPr>
                        <a:t>调入常规</a:t>
                      </a:r>
                      <a:endParaRPr sz="1650">
                        <a:latin typeface="微软雅黑"/>
                        <a:cs typeface="微软雅黑"/>
                      </a:endParaRPr>
                    </a:p>
                  </a:txBody>
                  <a:tcPr marL="0" marR="0" marT="0" marB="0">
                    <a:lnR w="3175">
                      <a:solidFill>
                        <a:srgbClr val="385622"/>
                      </a:solidFill>
                      <a:prstDash val="solid"/>
                    </a:lnR>
                  </a:tcPr>
                </a:tc>
                <a:tc>
                  <a:txBody>
                    <a:bodyPr vert="horz" wrap="square"/>
                    <a:lstStyle/>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spcBef>
                          <a:spcPts val="40"/>
                        </a:spcBef>
                      </a:pPr>
                      <a:endParaRPr sz="3750">
                        <a:latin typeface="Times New Roman"/>
                        <a:cs typeface="Times New Roman"/>
                      </a:endParaRPr>
                    </a:p>
                    <a:p>
                      <a:pPr>
                        <a:lnSpc>
                          <a:spcPct val="100000"/>
                        </a:lnSpc>
                        <a:spcBef>
                          <a:spcPts val="5"/>
                        </a:spcBef>
                      </a:pPr>
                      <a:r>
                        <a:rPr sz="1950" b="1" spc="10">
                          <a:solidFill>
                            <a:srgbClr val="385622"/>
                          </a:solidFill>
                          <a:latin typeface="微软雅黑"/>
                          <a:cs typeface="微软雅黑"/>
                        </a:rPr>
                        <a:t>14%</a:t>
                      </a:r>
                      <a:r>
                        <a:rPr sz="1950" b="1" spc="15" baseline="25641">
                          <a:solidFill>
                            <a:srgbClr val="385622"/>
                          </a:solidFill>
                          <a:latin typeface="微软雅黑"/>
                          <a:cs typeface="微软雅黑"/>
                        </a:rPr>
                        <a:t>3</a:t>
                      </a:r>
                      <a:endParaRPr sz="1950" baseline="25641">
                        <a:latin typeface="微软雅黑"/>
                        <a:cs typeface="微软雅黑"/>
                      </a:endParaRPr>
                    </a:p>
                  </a:txBody>
                  <a:tcPr marL="0" marR="0" marT="0" marB="0">
                    <a:lnL w="3175">
                      <a:solidFill>
                        <a:srgbClr val="385622"/>
                      </a:solidFill>
                      <a:prstDash val="solid"/>
                    </a:lnL>
                  </a:tcPr>
                </a:tc>
                <a:tc>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1750">
                        <a:latin typeface="Times New Roman"/>
                        <a:cs typeface="Times New Roman"/>
                      </a:endParaRPr>
                    </a:p>
                    <a:p>
                      <a:pPr marL="99695" marR="236854" indent="-81280">
                        <a:lnSpc>
                          <a:spcPct val="246600"/>
                        </a:lnSpc>
                      </a:pPr>
                      <a:r>
                        <a:rPr sz="1650">
                          <a:solidFill>
                            <a:srgbClr val="404040"/>
                          </a:solidFill>
                          <a:latin typeface="微软雅黑"/>
                          <a:cs typeface="微软雅黑"/>
                        </a:rPr>
                        <a:t>5%  </a:t>
                      </a:r>
                      <a:r>
                        <a:rPr sz="1650">
                          <a:solidFill>
                            <a:srgbClr val="585858"/>
                          </a:solidFill>
                          <a:latin typeface="微软雅黑"/>
                          <a:cs typeface="微软雅黑"/>
                        </a:rPr>
                        <a:t>A</a:t>
                      </a:r>
                      <a:endParaRPr sz="1650">
                        <a:latin typeface="微软雅黑"/>
                        <a:cs typeface="微软雅黑"/>
                      </a:endParaRPr>
                    </a:p>
                  </a:txBody>
                  <a:tcPr marL="0" marR="0" marT="0" marB="0"/>
                </a:tc>
                <a:tc>
                  <a:txBody>
                    <a:bodyPr vert="horz" wrap="square"/>
                    <a:lstStyle/>
                    <a:p>
                      <a:pPr marL="244475">
                        <a:lnSpc>
                          <a:spcPct val="100000"/>
                        </a:lnSpc>
                        <a:spcBef>
                          <a:spcPts val="1710"/>
                        </a:spcBef>
                      </a:pPr>
                      <a:r>
                        <a:rPr sz="1950" spc="25">
                          <a:latin typeface="微软雅黑"/>
                          <a:cs typeface="微软雅黑"/>
                        </a:rPr>
                        <a:t>未变更适应症，仅续约产品降幅（</a:t>
                      </a:r>
                      <a:r>
                        <a:rPr sz="1950" spc="-5">
                          <a:latin typeface="微软雅黑"/>
                          <a:cs typeface="微软雅黑"/>
                        </a:rPr>
                        <a:t> </a:t>
                      </a:r>
                      <a:r>
                        <a:rPr sz="1950" spc="15">
                          <a:latin typeface="微软雅黑"/>
                          <a:cs typeface="微软雅黑"/>
                        </a:rPr>
                        <a:t>8</a:t>
                      </a:r>
                      <a:r>
                        <a:rPr sz="1950">
                          <a:latin typeface="微软雅黑"/>
                          <a:cs typeface="微软雅黑"/>
                        </a:rPr>
                        <a:t> </a:t>
                      </a:r>
                      <a:r>
                        <a:rPr sz="1950" spc="25">
                          <a:latin typeface="微软雅黑"/>
                          <a:cs typeface="微软雅黑"/>
                        </a:rPr>
                        <a:t>个）</a:t>
                      </a:r>
                      <a:endParaRPr sz="1950">
                        <a:latin typeface="微软雅黑"/>
                        <a:cs typeface="微软雅黑"/>
                      </a:endParaRPr>
                    </a:p>
                    <a:p>
                      <a:pPr marL="188595" algn="ctr">
                        <a:lnSpc>
                          <a:spcPct val="100000"/>
                        </a:lnSpc>
                        <a:spcBef>
                          <a:spcPts val="740"/>
                        </a:spcBef>
                      </a:pPr>
                      <a:r>
                        <a:rPr sz="1450" spc="20">
                          <a:solidFill>
                            <a:srgbClr val="385622"/>
                          </a:solidFill>
                          <a:latin typeface="微软雅黑"/>
                          <a:cs typeface="微软雅黑"/>
                        </a:rPr>
                        <a:t>3</a:t>
                      </a:r>
                      <a:r>
                        <a:rPr sz="1450">
                          <a:solidFill>
                            <a:srgbClr val="385622"/>
                          </a:solidFill>
                          <a:latin typeface="微软雅黑"/>
                          <a:cs typeface="微软雅黑"/>
                        </a:rPr>
                        <a:t> </a:t>
                      </a:r>
                      <a:r>
                        <a:rPr sz="1450" spc="30">
                          <a:solidFill>
                            <a:srgbClr val="385622"/>
                          </a:solidFill>
                          <a:latin typeface="微软雅黑"/>
                          <a:cs typeface="微软雅黑"/>
                        </a:rPr>
                        <a:t>个品种续约未降价</a:t>
                      </a:r>
                      <a:r>
                        <a:rPr sz="1450" spc="20">
                          <a:solidFill>
                            <a:srgbClr val="385622"/>
                          </a:solidFill>
                          <a:latin typeface="微软雅黑"/>
                          <a:cs typeface="微软雅黑"/>
                        </a:rPr>
                        <a:t>（27%）</a:t>
                      </a:r>
                      <a:endParaRPr sz="1450">
                        <a:latin typeface="微软雅黑"/>
                        <a:cs typeface="微软雅黑"/>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pPr>
                      <a:endParaRPr sz="1900">
                        <a:latin typeface="Times New Roman"/>
                        <a:cs typeface="Times New Roman"/>
                      </a:endParaRPr>
                    </a:p>
                    <a:p>
                      <a:pPr>
                        <a:lnSpc>
                          <a:spcPct val="100000"/>
                        </a:lnSpc>
                        <a:spcBef>
                          <a:spcPts val="5"/>
                        </a:spcBef>
                      </a:pPr>
                      <a:endParaRPr sz="1700">
                        <a:latin typeface="Times New Roman"/>
                        <a:cs typeface="Times New Roman"/>
                      </a:endParaRPr>
                    </a:p>
                    <a:p>
                      <a:pPr marR="222885" algn="r">
                        <a:lnSpc>
                          <a:spcPts val="1660"/>
                        </a:lnSpc>
                      </a:pPr>
                      <a:r>
                        <a:rPr sz="1650" spc="-5">
                          <a:solidFill>
                            <a:srgbClr val="404040"/>
                          </a:solidFill>
                          <a:latin typeface="微软雅黑"/>
                          <a:cs typeface="微软雅黑"/>
                        </a:rPr>
                        <a:t>20%</a:t>
                      </a:r>
                      <a:endParaRPr sz="1650">
                        <a:latin typeface="微软雅黑"/>
                        <a:cs typeface="微软雅黑"/>
                      </a:endParaRPr>
                    </a:p>
                    <a:p>
                      <a:pPr marL="265430">
                        <a:lnSpc>
                          <a:spcPts val="1660"/>
                        </a:lnSpc>
                        <a:tabLst>
                          <a:tab pos="1085850"/>
                          <a:tab pos="1844675"/>
                          <a:tab pos="2665095"/>
                          <a:tab pos="3485515"/>
                        </a:tabLst>
                      </a:pPr>
                      <a:r>
                        <a:rPr sz="2475" baseline="-28619">
                          <a:solidFill>
                            <a:srgbClr val="404040"/>
                          </a:solidFill>
                          <a:latin typeface="微软雅黑"/>
                          <a:cs typeface="微软雅黑"/>
                        </a:rPr>
                        <a:t>7%	</a:t>
                      </a:r>
                      <a:r>
                        <a:rPr sz="2475" baseline="-18518">
                          <a:solidFill>
                            <a:srgbClr val="404040"/>
                          </a:solidFill>
                          <a:latin typeface="微软雅黑"/>
                          <a:cs typeface="微软雅黑"/>
                        </a:rPr>
                        <a:t>9%	</a:t>
                      </a:r>
                      <a:r>
                        <a:rPr sz="2475" baseline="-5050">
                          <a:solidFill>
                            <a:srgbClr val="404040"/>
                          </a:solidFill>
                          <a:latin typeface="微软雅黑"/>
                          <a:cs typeface="微软雅黑"/>
                        </a:rPr>
                        <a:t>11%	</a:t>
                      </a:r>
                      <a:r>
                        <a:rPr sz="1650">
                          <a:solidFill>
                            <a:srgbClr val="404040"/>
                          </a:solidFill>
                          <a:latin typeface="微软雅黑"/>
                          <a:cs typeface="微软雅黑"/>
                        </a:rPr>
                        <a:t>12%	12%</a:t>
                      </a:r>
                      <a:endParaRPr sz="1650">
                        <a:latin typeface="微软雅黑"/>
                        <a:cs typeface="微软雅黑"/>
                      </a:endParaRPr>
                    </a:p>
                    <a:p>
                      <a:pPr>
                        <a:lnSpc>
                          <a:spcPct val="100000"/>
                        </a:lnSpc>
                      </a:pPr>
                      <a:endParaRPr sz="3550">
                        <a:latin typeface="Times New Roman"/>
                        <a:cs typeface="Times New Roman"/>
                      </a:endParaRPr>
                    </a:p>
                    <a:p>
                      <a:pPr marL="354965">
                        <a:lnSpc>
                          <a:spcPct val="100000"/>
                        </a:lnSpc>
                        <a:tabLst>
                          <a:tab pos="1170940"/>
                          <a:tab pos="1981200"/>
                          <a:tab pos="2823845"/>
                          <a:tab pos="3646170"/>
                          <a:tab pos="4444365"/>
                        </a:tabLst>
                      </a:pPr>
                      <a:r>
                        <a:rPr sz="1650">
                          <a:solidFill>
                            <a:srgbClr val="585858"/>
                          </a:solidFill>
                          <a:latin typeface="微软雅黑"/>
                          <a:cs typeface="微软雅黑"/>
                        </a:rPr>
                        <a:t>B	C	D	E	F	G</a:t>
                      </a:r>
                      <a:endParaRPr sz="1650">
                        <a:latin typeface="微软雅黑"/>
                        <a:cs typeface="微软雅黑"/>
                      </a:endParaRPr>
                    </a:p>
                  </a:txBody>
                  <a:tcPr marL="0" marR="0" marT="217170" marB="0"/>
                </a:tc>
                <a:tc>
                  <a:txBody>
                    <a:bodyPr vert="horz" wrap="square"/>
                    <a:lstStyle/>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marL="156210">
                        <a:lnSpc>
                          <a:spcPct val="100000"/>
                        </a:lnSpc>
                        <a:spcBef>
                          <a:spcPts val="1760"/>
                        </a:spcBef>
                      </a:pPr>
                      <a:r>
                        <a:rPr sz="1650">
                          <a:solidFill>
                            <a:srgbClr val="404040"/>
                          </a:solidFill>
                          <a:latin typeface="微软雅黑"/>
                          <a:cs typeface="微软雅黑"/>
                        </a:rPr>
                        <a:t>39%</a:t>
                      </a:r>
                      <a:endParaRPr sz="1650">
                        <a:latin typeface="微软雅黑"/>
                        <a:cs typeface="微软雅黑"/>
                      </a:endParaRPr>
                    </a:p>
                    <a:p>
                      <a:pPr>
                        <a:lnSpc>
                          <a:spcPct val="100000"/>
                        </a:lnSpc>
                      </a:pPr>
                      <a:endParaRPr sz="2200">
                        <a:latin typeface="Times New Roman"/>
                        <a:cs typeface="Times New Roman"/>
                      </a:endParaRPr>
                    </a:p>
                    <a:p>
                      <a:pPr>
                        <a:lnSpc>
                          <a:spcPct val="100000"/>
                        </a:lnSpc>
                      </a:pPr>
                      <a:endParaRPr sz="2200">
                        <a:latin typeface="Times New Roman"/>
                        <a:cs typeface="Times New Roman"/>
                      </a:endParaRPr>
                    </a:p>
                    <a:p>
                      <a:pPr>
                        <a:lnSpc>
                          <a:spcPct val="100000"/>
                        </a:lnSpc>
                        <a:spcBef>
                          <a:spcPts val="20"/>
                        </a:spcBef>
                      </a:pPr>
                      <a:endParaRPr sz="3050">
                        <a:latin typeface="Times New Roman"/>
                        <a:cs typeface="Times New Roman"/>
                      </a:endParaRPr>
                    </a:p>
                    <a:p>
                      <a:pPr marL="291465">
                        <a:lnSpc>
                          <a:spcPct val="100000"/>
                        </a:lnSpc>
                      </a:pPr>
                      <a:r>
                        <a:rPr sz="1650">
                          <a:solidFill>
                            <a:srgbClr val="585858"/>
                          </a:solidFill>
                          <a:latin typeface="微软雅黑"/>
                          <a:cs typeface="微软雅黑"/>
                        </a:rPr>
                        <a:t>H</a:t>
                      </a:r>
                      <a:endParaRPr sz="1650">
                        <a:latin typeface="微软雅黑"/>
                        <a:cs typeface="微软雅黑"/>
                      </a:endParaRPr>
                    </a:p>
                  </a:txBody>
                  <a:tcPr marL="0" marR="0" marT="0" marB="0"/>
                </a:tc>
                <a:tc>
                  <a:txBody>
                    <a:bodyPr vert="horz" wrap="square"/>
                    <a:lstStyle/>
                    <a:p>
                      <a:pPr marL="887094">
                        <a:lnSpc>
                          <a:spcPct val="100000"/>
                        </a:lnSpc>
                        <a:spcBef>
                          <a:spcPts val="1680"/>
                        </a:spcBef>
                      </a:pPr>
                      <a:r>
                        <a:rPr sz="1950" spc="25">
                          <a:latin typeface="微软雅黑"/>
                          <a:cs typeface="微软雅黑"/>
                        </a:rPr>
                        <a:t>变更适应症产品降幅（</a:t>
                      </a:r>
                      <a:r>
                        <a:rPr sz="1950" spc="-10">
                          <a:latin typeface="微软雅黑"/>
                          <a:cs typeface="微软雅黑"/>
                        </a:rPr>
                        <a:t> </a:t>
                      </a:r>
                      <a:r>
                        <a:rPr sz="1950" spc="15">
                          <a:latin typeface="微软雅黑"/>
                          <a:cs typeface="微软雅黑"/>
                        </a:rPr>
                        <a:t>5</a:t>
                      </a:r>
                      <a:r>
                        <a:rPr sz="1950">
                          <a:latin typeface="微软雅黑"/>
                          <a:cs typeface="微软雅黑"/>
                        </a:rPr>
                        <a:t> </a:t>
                      </a:r>
                      <a:r>
                        <a:rPr sz="1950" spc="25">
                          <a:latin typeface="微软雅黑"/>
                          <a:cs typeface="微软雅黑"/>
                        </a:rPr>
                        <a:t>个）</a:t>
                      </a:r>
                      <a:endParaRPr sz="1950">
                        <a:latin typeface="微软雅黑"/>
                        <a:cs typeface="微软雅黑"/>
                      </a:endParaRPr>
                    </a:p>
                    <a:p>
                      <a:pPr marL="3884929">
                        <a:lnSpc>
                          <a:spcPct val="100000"/>
                        </a:lnSpc>
                        <a:spcBef>
                          <a:spcPts val="1390"/>
                        </a:spcBef>
                      </a:pPr>
                      <a:r>
                        <a:rPr sz="1650">
                          <a:solidFill>
                            <a:srgbClr val="404040"/>
                          </a:solidFill>
                          <a:latin typeface="微软雅黑"/>
                          <a:cs typeface="微软雅黑"/>
                        </a:rPr>
                        <a:t>77%</a:t>
                      </a:r>
                      <a:endParaRPr sz="1650">
                        <a:latin typeface="微软雅黑"/>
                        <a:cs typeface="微软雅黑"/>
                      </a:endParaRPr>
                    </a:p>
                    <a:p>
                      <a:pPr marL="3065145">
                        <a:lnSpc>
                          <a:spcPct val="100000"/>
                        </a:lnSpc>
                        <a:spcBef>
                          <a:spcPts val="290"/>
                        </a:spcBef>
                      </a:pPr>
                      <a:r>
                        <a:rPr sz="1650">
                          <a:solidFill>
                            <a:srgbClr val="404040"/>
                          </a:solidFill>
                          <a:latin typeface="微软雅黑"/>
                          <a:cs typeface="微软雅黑"/>
                        </a:rPr>
                        <a:t>64%</a:t>
                      </a:r>
                      <a:endParaRPr sz="1650">
                        <a:latin typeface="微软雅黑"/>
                        <a:cs typeface="微软雅黑"/>
                      </a:endParaRPr>
                    </a:p>
                    <a:p>
                      <a:pPr>
                        <a:lnSpc>
                          <a:spcPct val="100000"/>
                        </a:lnSpc>
                        <a:spcBef>
                          <a:spcPts val="25"/>
                        </a:spcBef>
                      </a:pPr>
                      <a:endParaRPr sz="2150">
                        <a:latin typeface="Times New Roman"/>
                        <a:cs typeface="Times New Roman"/>
                      </a:endParaRPr>
                    </a:p>
                    <a:p>
                      <a:pPr marR="316865" algn="ctr">
                        <a:lnSpc>
                          <a:spcPct val="100000"/>
                        </a:lnSpc>
                        <a:spcBef>
                          <a:spcPts val="5"/>
                        </a:spcBef>
                        <a:tabLst>
                          <a:tab pos="819785"/>
                        </a:tabLst>
                      </a:pPr>
                      <a:r>
                        <a:rPr sz="2475" baseline="-31986">
                          <a:solidFill>
                            <a:srgbClr val="404040"/>
                          </a:solidFill>
                          <a:latin typeface="微软雅黑"/>
                          <a:cs typeface="微软雅黑"/>
                        </a:rPr>
                        <a:t>31%	</a:t>
                      </a:r>
                      <a:r>
                        <a:rPr sz="1650">
                          <a:solidFill>
                            <a:srgbClr val="404040"/>
                          </a:solidFill>
                          <a:latin typeface="微软雅黑"/>
                          <a:cs typeface="微软雅黑"/>
                        </a:rPr>
                        <a:t>37%</a:t>
                      </a:r>
                      <a:endParaRPr sz="1650">
                        <a:latin typeface="微软雅黑"/>
                        <a:cs typeface="微软雅黑"/>
                      </a:endParaRPr>
                    </a:p>
                    <a:p>
                      <a:pPr marL="603885">
                        <a:lnSpc>
                          <a:spcPct val="100000"/>
                        </a:lnSpc>
                        <a:spcBef>
                          <a:spcPts val="2480"/>
                        </a:spcBef>
                      </a:pPr>
                      <a:r>
                        <a:rPr sz="1650">
                          <a:solidFill>
                            <a:srgbClr val="404040"/>
                          </a:solidFill>
                          <a:latin typeface="微软雅黑"/>
                          <a:cs typeface="微软雅黑"/>
                        </a:rPr>
                        <a:t>11%</a:t>
                      </a:r>
                      <a:endParaRPr sz="1650">
                        <a:latin typeface="微软雅黑"/>
                        <a:cs typeface="微软雅黑"/>
                      </a:endParaRPr>
                    </a:p>
                    <a:p>
                      <a:pPr>
                        <a:lnSpc>
                          <a:spcPct val="100000"/>
                        </a:lnSpc>
                      </a:pPr>
                      <a:endParaRPr sz="2200">
                        <a:latin typeface="Times New Roman"/>
                        <a:cs typeface="Times New Roman"/>
                      </a:endParaRPr>
                    </a:p>
                    <a:p>
                      <a:pPr marL="789305">
                        <a:lnSpc>
                          <a:spcPct val="100000"/>
                        </a:lnSpc>
                        <a:spcBef>
                          <a:spcPts val="1315"/>
                        </a:spcBef>
                        <a:tabLst>
                          <a:tab pos="1598930"/>
                          <a:tab pos="2394585"/>
                          <a:tab pos="3227070"/>
                          <a:tab pos="3999229"/>
                        </a:tabLst>
                      </a:pPr>
                      <a:r>
                        <a:rPr sz="1650">
                          <a:solidFill>
                            <a:srgbClr val="585858"/>
                          </a:solidFill>
                          <a:latin typeface="微软雅黑"/>
                          <a:cs typeface="微软雅黑"/>
                        </a:rPr>
                        <a:t>I	J	K	L	M</a:t>
                      </a:r>
                      <a:endParaRPr sz="1650">
                        <a:latin typeface="微软雅黑"/>
                        <a:cs typeface="微软雅黑"/>
                      </a:endParaRPr>
                    </a:p>
                  </a:txBody>
                  <a:tcPr marL="0" marR="0" marT="213360" marB="0"/>
                </a:tc>
                <a:tc>
                  <a:txBody>
                    <a:bodyPr vert="horz" wrap="square"/>
                    <a:lstStyle/>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pPr>
                      <a:endParaRPr sz="2600">
                        <a:latin typeface="Times New Roman"/>
                        <a:cs typeface="Times New Roman"/>
                      </a:endParaRPr>
                    </a:p>
                    <a:p>
                      <a:pPr>
                        <a:lnSpc>
                          <a:spcPct val="100000"/>
                        </a:lnSpc>
                      </a:pPr>
                      <a:endParaRPr sz="3200">
                        <a:latin typeface="Times New Roman"/>
                        <a:cs typeface="Times New Roman"/>
                      </a:endParaRPr>
                    </a:p>
                    <a:p>
                      <a:pPr marL="108585">
                        <a:lnSpc>
                          <a:spcPct val="100000"/>
                        </a:lnSpc>
                        <a:spcBef>
                          <a:spcPts val="5"/>
                        </a:spcBef>
                      </a:pPr>
                      <a:r>
                        <a:rPr sz="1950" b="1" spc="15">
                          <a:solidFill>
                            <a:srgbClr val="385622"/>
                          </a:solidFill>
                          <a:latin typeface="微软雅黑"/>
                          <a:cs typeface="微软雅黑"/>
                        </a:rPr>
                        <a:t>43%</a:t>
                      </a:r>
                      <a:endParaRPr sz="1950">
                        <a:latin typeface="微软雅黑"/>
                        <a:cs typeface="微软雅黑"/>
                      </a:endParaRPr>
                    </a:p>
                  </a:txBody>
                  <a:tcPr marL="0" marR="0" marT="0" marB="0"/>
                </a:tc>
              </a:tr>
            </a:tbl>
          </a:graphicData>
        </a:graphic>
      </p:graphicFrame>
      <p:sp>
        <p:nvSpPr>
          <p:cNvPr id="85" name="object 85"/>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22</a:t>
            </a:fld>
            <a:r>
              <a:rPr spc="15"/>
              <a:t>－</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65346" y="60135"/>
            <a:ext cx="12857480" cy="629285"/>
          </a:xfrm>
          <a:prstGeom prst="rect">
            <a:avLst/>
          </a:prstGeom>
        </p:spPr>
        <p:txBody>
          <a:bodyPr vert="horz" wrap="square" lIns="0" tIns="13970" rIns="0" bIns="0" rtlCol="0">
            <a:spAutoFit/>
          </a:bodyPr>
          <a:lstStyle/>
          <a:p>
            <a:pPr marL="12700">
              <a:lnSpc>
                <a:spcPct val="100000"/>
              </a:lnSpc>
              <a:spcBef>
                <a:spcPts val="110"/>
              </a:spcBef>
            </a:pPr>
            <a:r>
              <a:rPr sz="3950" spc="5">
                <a:solidFill>
                  <a:srgbClr val="000000"/>
                </a:solidFill>
              </a:rPr>
              <a:t>15</a:t>
            </a:r>
            <a:r>
              <a:rPr sz="3950" spc="-5">
                <a:solidFill>
                  <a:srgbClr val="000000"/>
                </a:solidFill>
              </a:rPr>
              <a:t> </a:t>
            </a:r>
            <a:r>
              <a:rPr sz="3950">
                <a:solidFill>
                  <a:srgbClr val="000000"/>
                </a:solidFill>
              </a:rPr>
              <a:t>个罕见病药品纳入目录，准入成功率较去年有明显提升</a:t>
            </a:r>
            <a:endParaRPr sz="3950"/>
          </a:p>
        </p:txBody>
      </p:sp>
      <p:sp>
        <p:nvSpPr>
          <p:cNvPr id="3" name="object 3"/>
          <p:cNvSpPr/>
          <p:nvPr/>
        </p:nvSpPr>
        <p:spPr>
          <a:xfrm>
            <a:off x="2926402" y="5266017"/>
            <a:ext cx="777875" cy="1651635"/>
          </a:xfrm>
          <a:custGeom>
            <a:rect l="l" t="t" r="r" b="b"/>
            <a:pathLst>
              <a:path w="777875" h="1651632">
                <a:moveTo>
                  <a:pt x="777777" y="0"/>
                </a:moveTo>
                <a:lnTo>
                  <a:pt x="0" y="0"/>
                </a:lnTo>
                <a:lnTo>
                  <a:pt x="0" y="1651049"/>
                </a:lnTo>
                <a:lnTo>
                  <a:pt x="777777" y="1651049"/>
                </a:lnTo>
                <a:lnTo>
                  <a:pt x="777777" y="0"/>
                </a:lnTo>
                <a:close/>
              </a:path>
            </a:pathLst>
          </a:custGeom>
          <a:solidFill>
            <a:srgbClr val="6F2F9F"/>
          </a:solidFill>
        </p:spPr>
        <p:txBody>
          <a:bodyPr wrap="square" lIns="0" tIns="0" rIns="0" bIns="0" rtlCol="0"/>
          <a:lstStyle/>
          <a:p/>
        </p:txBody>
      </p:sp>
      <p:sp>
        <p:nvSpPr>
          <p:cNvPr id="4" name="object 4"/>
          <p:cNvSpPr/>
          <p:nvPr/>
        </p:nvSpPr>
        <p:spPr>
          <a:xfrm>
            <a:off x="5408002" y="5111467"/>
            <a:ext cx="779145" cy="1805939"/>
          </a:xfrm>
          <a:custGeom>
            <a:rect l="l" t="t" r="r" b="b"/>
            <a:pathLst>
              <a:path w="779145" h="1805939">
                <a:moveTo>
                  <a:pt x="779033" y="0"/>
                </a:moveTo>
                <a:lnTo>
                  <a:pt x="0" y="0"/>
                </a:lnTo>
                <a:lnTo>
                  <a:pt x="0" y="1805599"/>
                </a:lnTo>
                <a:lnTo>
                  <a:pt x="779033" y="1805599"/>
                </a:lnTo>
                <a:lnTo>
                  <a:pt x="779033" y="0"/>
                </a:lnTo>
                <a:close/>
              </a:path>
            </a:pathLst>
          </a:custGeom>
          <a:solidFill>
            <a:srgbClr val="6F2F9F"/>
          </a:solidFill>
        </p:spPr>
        <p:txBody>
          <a:bodyPr wrap="square" lIns="0" tIns="0" rIns="0" bIns="0" rtlCol="0"/>
          <a:lstStyle/>
          <a:p/>
        </p:txBody>
      </p:sp>
      <p:sp>
        <p:nvSpPr>
          <p:cNvPr id="5" name="object 5"/>
          <p:cNvSpPr/>
          <p:nvPr/>
        </p:nvSpPr>
        <p:spPr>
          <a:xfrm>
            <a:off x="7890859" y="3408901"/>
            <a:ext cx="777875" cy="3508375"/>
          </a:xfrm>
          <a:custGeom>
            <a:rect l="l" t="t" r="r" b="b"/>
            <a:pathLst>
              <a:path w="777875" h="3508375">
                <a:moveTo>
                  <a:pt x="777777" y="0"/>
                </a:moveTo>
                <a:lnTo>
                  <a:pt x="0" y="0"/>
                </a:lnTo>
                <a:lnTo>
                  <a:pt x="0" y="3508165"/>
                </a:lnTo>
                <a:lnTo>
                  <a:pt x="777777" y="3508165"/>
                </a:lnTo>
                <a:lnTo>
                  <a:pt x="777777" y="0"/>
                </a:lnTo>
                <a:close/>
              </a:path>
            </a:pathLst>
          </a:custGeom>
          <a:solidFill>
            <a:srgbClr val="6F2F9F"/>
          </a:solidFill>
        </p:spPr>
        <p:txBody>
          <a:bodyPr wrap="square" lIns="0" tIns="0" rIns="0" bIns="0" rtlCol="0"/>
          <a:lstStyle/>
          <a:p/>
        </p:txBody>
      </p:sp>
      <p:sp>
        <p:nvSpPr>
          <p:cNvPr id="6" name="object 6"/>
          <p:cNvSpPr/>
          <p:nvPr/>
        </p:nvSpPr>
        <p:spPr>
          <a:xfrm>
            <a:off x="2074491" y="6917066"/>
            <a:ext cx="7446645" cy="0"/>
          </a:xfrm>
          <a:custGeom>
            <a:rect l="l" t="t" r="r" b="b"/>
            <a:pathLst>
              <a:path w="7446645">
                <a:moveTo>
                  <a:pt x="0" y="0"/>
                </a:moveTo>
                <a:lnTo>
                  <a:pt x="7446056" y="0"/>
                </a:lnTo>
              </a:path>
            </a:pathLst>
          </a:custGeom>
          <a:ln w="7853">
            <a:solidFill>
              <a:srgbClr val="D9D9D9"/>
            </a:solidFill>
          </a:ln>
        </p:spPr>
        <p:txBody>
          <a:bodyPr wrap="square" lIns="0" tIns="0" rIns="0" bIns="0" rtlCol="0"/>
          <a:lstStyle/>
          <a:p/>
        </p:txBody>
      </p:sp>
      <p:sp>
        <p:nvSpPr>
          <p:cNvPr id="7" name="object 7"/>
          <p:cNvSpPr txBox="1"/>
          <p:nvPr/>
        </p:nvSpPr>
        <p:spPr>
          <a:xfrm>
            <a:off x="3055823" y="4840136"/>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32%</a:t>
            </a:r>
            <a:endParaRPr sz="1950">
              <a:latin typeface="微软雅黑"/>
              <a:cs typeface="微软雅黑"/>
            </a:endParaRPr>
          </a:p>
        </p:txBody>
      </p:sp>
      <p:sp>
        <p:nvSpPr>
          <p:cNvPr id="8" name="object 8"/>
          <p:cNvSpPr txBox="1"/>
          <p:nvPr/>
        </p:nvSpPr>
        <p:spPr>
          <a:xfrm>
            <a:off x="5538156" y="4685376"/>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35%</a:t>
            </a:r>
            <a:endParaRPr sz="1950">
              <a:latin typeface="微软雅黑"/>
              <a:cs typeface="微软雅黑"/>
            </a:endParaRPr>
          </a:p>
        </p:txBody>
      </p:sp>
      <p:sp>
        <p:nvSpPr>
          <p:cNvPr id="9" name="object 9"/>
          <p:cNvSpPr txBox="1"/>
          <p:nvPr/>
        </p:nvSpPr>
        <p:spPr>
          <a:xfrm>
            <a:off x="8020279" y="2982810"/>
            <a:ext cx="530225" cy="327025"/>
          </a:xfrm>
          <a:prstGeom prst="rect">
            <a:avLst/>
          </a:prstGeom>
        </p:spPr>
        <p:txBody>
          <a:bodyPr vert="horz" wrap="square" lIns="0" tIns="15875" rIns="0" bIns="0" rtlCol="0">
            <a:spAutoFit/>
          </a:bodyPr>
          <a:lstStyle/>
          <a:p>
            <a:pPr>
              <a:lnSpc>
                <a:spcPct val="100000"/>
              </a:lnSpc>
              <a:spcBef>
                <a:spcPts val="125"/>
              </a:spcBef>
            </a:pPr>
            <a:r>
              <a:rPr sz="1950" spc="10">
                <a:solidFill>
                  <a:srgbClr val="404040"/>
                </a:solidFill>
                <a:latin typeface="微软雅黑"/>
                <a:cs typeface="微软雅黑"/>
              </a:rPr>
              <a:t>68%</a:t>
            </a:r>
            <a:endParaRPr sz="1950">
              <a:latin typeface="微软雅黑"/>
              <a:cs typeface="微软雅黑"/>
            </a:endParaRPr>
          </a:p>
        </p:txBody>
      </p:sp>
      <p:sp>
        <p:nvSpPr>
          <p:cNvPr id="10" name="object 10"/>
          <p:cNvSpPr txBox="1"/>
          <p:nvPr/>
        </p:nvSpPr>
        <p:spPr>
          <a:xfrm>
            <a:off x="1301740" y="4670822"/>
            <a:ext cx="531495" cy="2390775"/>
          </a:xfrm>
          <a:prstGeom prst="rect">
            <a:avLst/>
          </a:prstGeom>
        </p:spPr>
        <p:txBody>
          <a:bodyPr vert="horz" wrap="square" lIns="0" tIns="15875" rIns="0" bIns="0" rtlCol="0">
            <a:spAutoFit/>
          </a:bodyPr>
          <a:lstStyle/>
          <a:p>
            <a:pPr>
              <a:lnSpc>
                <a:spcPct val="100000"/>
              </a:lnSpc>
              <a:spcBef>
                <a:spcPts val="125"/>
              </a:spcBef>
            </a:pPr>
            <a:r>
              <a:rPr sz="1950" spc="10">
                <a:solidFill>
                  <a:srgbClr val="585858"/>
                </a:solidFill>
                <a:latin typeface="微软雅黑"/>
                <a:cs typeface="微软雅黑"/>
              </a:rPr>
              <a:t>40%</a:t>
            </a:r>
            <a:endParaRPr sz="1950">
              <a:latin typeface="微软雅黑"/>
              <a:cs typeface="微软雅黑"/>
            </a:endParaRPr>
          </a:p>
          <a:p>
            <a:pPr>
              <a:lnSpc>
                <a:spcPct val="100000"/>
              </a:lnSpc>
              <a:spcBef>
                <a:spcPts val="1725"/>
              </a:spcBef>
            </a:pPr>
            <a:r>
              <a:rPr sz="1950" spc="10">
                <a:solidFill>
                  <a:srgbClr val="585858"/>
                </a:solidFill>
                <a:latin typeface="微软雅黑"/>
                <a:cs typeface="微软雅黑"/>
              </a:rPr>
              <a:t>30%</a:t>
            </a:r>
            <a:endParaRPr sz="1950">
              <a:latin typeface="微软雅黑"/>
              <a:cs typeface="微软雅黑"/>
            </a:endParaRPr>
          </a:p>
          <a:p>
            <a:pPr>
              <a:lnSpc>
                <a:spcPct val="100000"/>
              </a:lnSpc>
              <a:spcBef>
                <a:spcPts val="1720"/>
              </a:spcBef>
            </a:pPr>
            <a:r>
              <a:rPr sz="1950" spc="15">
                <a:solidFill>
                  <a:srgbClr val="585858"/>
                </a:solidFill>
                <a:latin typeface="微软雅黑"/>
                <a:cs typeface="微软雅黑"/>
              </a:rPr>
              <a:t>20%</a:t>
            </a:r>
            <a:endParaRPr sz="1950">
              <a:latin typeface="微软雅黑"/>
              <a:cs typeface="微软雅黑"/>
            </a:endParaRPr>
          </a:p>
          <a:p>
            <a:pPr>
              <a:lnSpc>
                <a:spcPct val="100000"/>
              </a:lnSpc>
              <a:spcBef>
                <a:spcPts val="1720"/>
              </a:spcBef>
            </a:pPr>
            <a:r>
              <a:rPr sz="1950" spc="10">
                <a:solidFill>
                  <a:srgbClr val="585858"/>
                </a:solidFill>
                <a:latin typeface="微软雅黑"/>
                <a:cs typeface="微软雅黑"/>
              </a:rPr>
              <a:t>10%</a:t>
            </a:r>
            <a:endParaRPr sz="1950">
              <a:latin typeface="微软雅黑"/>
              <a:cs typeface="微软雅黑"/>
            </a:endParaRPr>
          </a:p>
          <a:p>
            <a:pPr marL="146685">
              <a:lnSpc>
                <a:spcPct val="100000"/>
              </a:lnSpc>
              <a:spcBef>
                <a:spcPts val="1725"/>
              </a:spcBef>
            </a:pPr>
            <a:r>
              <a:rPr sz="1950" spc="15">
                <a:solidFill>
                  <a:srgbClr val="585858"/>
                </a:solidFill>
                <a:latin typeface="微软雅黑"/>
                <a:cs typeface="微软雅黑"/>
              </a:rPr>
              <a:t>0%</a:t>
            </a:r>
            <a:endParaRPr sz="1950">
              <a:latin typeface="微软雅黑"/>
              <a:cs typeface="微软雅黑"/>
            </a:endParaRPr>
          </a:p>
        </p:txBody>
      </p:sp>
      <p:sp>
        <p:nvSpPr>
          <p:cNvPr id="11" name="object 11"/>
          <p:cNvSpPr txBox="1"/>
          <p:nvPr/>
        </p:nvSpPr>
        <p:spPr>
          <a:xfrm>
            <a:off x="1301740" y="2607115"/>
            <a:ext cx="530860" cy="1875155"/>
          </a:xfrm>
          <a:prstGeom prst="rect">
            <a:avLst/>
          </a:prstGeom>
        </p:spPr>
        <p:txBody>
          <a:bodyPr vert="horz" wrap="square" lIns="0" tIns="15875" rIns="0" bIns="0" rtlCol="0">
            <a:spAutoFit/>
          </a:bodyPr>
          <a:lstStyle/>
          <a:p>
            <a:pPr>
              <a:lnSpc>
                <a:spcPct val="100000"/>
              </a:lnSpc>
              <a:spcBef>
                <a:spcPts val="125"/>
              </a:spcBef>
            </a:pPr>
            <a:r>
              <a:rPr sz="1950" spc="10">
                <a:solidFill>
                  <a:srgbClr val="585858"/>
                </a:solidFill>
                <a:latin typeface="微软雅黑"/>
                <a:cs typeface="微软雅黑"/>
              </a:rPr>
              <a:t>80%</a:t>
            </a:r>
            <a:endParaRPr sz="1950">
              <a:latin typeface="微软雅黑"/>
              <a:cs typeface="微软雅黑"/>
            </a:endParaRPr>
          </a:p>
          <a:p>
            <a:pPr>
              <a:lnSpc>
                <a:spcPct val="100000"/>
              </a:lnSpc>
              <a:spcBef>
                <a:spcPts val="1725"/>
              </a:spcBef>
            </a:pPr>
            <a:r>
              <a:rPr sz="1950" spc="10">
                <a:solidFill>
                  <a:srgbClr val="585858"/>
                </a:solidFill>
                <a:latin typeface="微软雅黑"/>
                <a:cs typeface="微软雅黑"/>
              </a:rPr>
              <a:t>70%</a:t>
            </a:r>
            <a:endParaRPr sz="1950">
              <a:latin typeface="微软雅黑"/>
              <a:cs typeface="微软雅黑"/>
            </a:endParaRPr>
          </a:p>
          <a:p>
            <a:pPr>
              <a:lnSpc>
                <a:spcPct val="100000"/>
              </a:lnSpc>
              <a:spcBef>
                <a:spcPts val="1720"/>
              </a:spcBef>
            </a:pPr>
            <a:r>
              <a:rPr sz="1950" spc="10">
                <a:solidFill>
                  <a:srgbClr val="585858"/>
                </a:solidFill>
                <a:latin typeface="微软雅黑"/>
                <a:cs typeface="微软雅黑"/>
              </a:rPr>
              <a:t>60%</a:t>
            </a:r>
            <a:endParaRPr sz="1950">
              <a:latin typeface="微软雅黑"/>
              <a:cs typeface="微软雅黑"/>
            </a:endParaRPr>
          </a:p>
          <a:p>
            <a:pPr>
              <a:lnSpc>
                <a:spcPct val="100000"/>
              </a:lnSpc>
              <a:spcBef>
                <a:spcPts val="1725"/>
              </a:spcBef>
            </a:pPr>
            <a:r>
              <a:rPr sz="1950" spc="10">
                <a:solidFill>
                  <a:srgbClr val="585858"/>
                </a:solidFill>
                <a:latin typeface="微软雅黑"/>
                <a:cs typeface="微软雅黑"/>
              </a:rPr>
              <a:t>50%</a:t>
            </a:r>
            <a:endParaRPr sz="1950">
              <a:latin typeface="微软雅黑"/>
              <a:cs typeface="微软雅黑"/>
            </a:endParaRPr>
          </a:p>
        </p:txBody>
      </p:sp>
      <p:graphicFrame>
        <p:nvGraphicFramePr>
          <p:cNvPr id="12" name="object 12"/>
          <p:cNvGraphicFramePr>
            <a:graphicFrameLocks noGrp="1"/>
          </p:cNvGraphicFramePr>
          <p:nvPr/>
        </p:nvGraphicFramePr>
        <p:xfrm>
          <a:off x="10193930" y="2104124"/>
          <a:ext cx="8774430" cy="7907020"/>
        </p:xfrm>
        <a:graphic>
          <a:graphicData uri="http://schemas.openxmlformats.org/drawingml/2006/table">
            <a:tbl>
              <a:tblPr firstRow="1" bandRow="1">
                <a:tableStyleId>{2D5ABB26-0587-4C30-8999-92F81FD0307C}</a:tableStyleId>
              </a:tblPr>
              <a:tblGrid>
                <a:gridCol w="690245"/>
                <a:gridCol w="2335530"/>
                <a:gridCol w="3330575"/>
                <a:gridCol w="2400934"/>
              </a:tblGrid>
              <a:tr h="445536">
                <a:tc>
                  <a:txBody>
                    <a:bodyPr vert="horz" wrap="square"/>
                    <a:lstStyle/>
                    <a:p>
                      <a:pPr algn="ctr">
                        <a:lnSpc>
                          <a:spcPct val="100000"/>
                        </a:lnSpc>
                        <a:spcBef>
                          <a:spcPts val="515"/>
                        </a:spcBef>
                      </a:pPr>
                      <a:r>
                        <a:rPr sz="1950" b="1" spc="25">
                          <a:solidFill>
                            <a:srgbClr val="FFFFFF"/>
                          </a:solidFill>
                          <a:latin typeface="微软雅黑"/>
                          <a:cs typeface="微软雅黑"/>
                        </a:rPr>
                        <a:t>序号</a:t>
                      </a:r>
                      <a:endParaRPr sz="1950">
                        <a:latin typeface="微软雅黑"/>
                        <a:cs typeface="微软雅黑"/>
                      </a:endParaRPr>
                    </a:p>
                  </a:txBody>
                  <a:tcPr marL="0" marR="0" marT="654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79C2C6"/>
                    </a:solidFill>
                  </a:tcPr>
                </a:tc>
                <a:tc>
                  <a:txBody>
                    <a:bodyPr vert="horz" wrap="square"/>
                    <a:lstStyle/>
                    <a:p>
                      <a:pPr marL="635" algn="ctr">
                        <a:lnSpc>
                          <a:spcPct val="100000"/>
                        </a:lnSpc>
                        <a:spcBef>
                          <a:spcPts val="515"/>
                        </a:spcBef>
                      </a:pPr>
                      <a:r>
                        <a:rPr sz="1950" b="1" spc="25">
                          <a:solidFill>
                            <a:srgbClr val="FFFFFF"/>
                          </a:solidFill>
                          <a:latin typeface="微软雅黑"/>
                          <a:cs typeface="微软雅黑"/>
                        </a:rPr>
                        <a:t>通用名</a:t>
                      </a:r>
                      <a:endParaRPr sz="1950">
                        <a:latin typeface="微软雅黑"/>
                        <a:cs typeface="微软雅黑"/>
                      </a:endParaRPr>
                    </a:p>
                  </a:txBody>
                  <a:tcPr marL="0" marR="0" marT="654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79C2C6"/>
                    </a:solidFill>
                  </a:tcPr>
                </a:tc>
                <a:tc>
                  <a:txBody>
                    <a:bodyPr vert="horz" wrap="square"/>
                    <a:lstStyle/>
                    <a:p>
                      <a:pPr marL="1270" algn="ctr">
                        <a:lnSpc>
                          <a:spcPct val="100000"/>
                        </a:lnSpc>
                        <a:spcBef>
                          <a:spcPts val="515"/>
                        </a:spcBef>
                      </a:pPr>
                      <a:r>
                        <a:rPr sz="1950" b="1" spc="25">
                          <a:solidFill>
                            <a:srgbClr val="FFFFFF"/>
                          </a:solidFill>
                          <a:latin typeface="微软雅黑"/>
                          <a:cs typeface="微软雅黑"/>
                        </a:rPr>
                        <a:t>企业</a:t>
                      </a:r>
                      <a:endParaRPr sz="1950">
                        <a:latin typeface="微软雅黑"/>
                        <a:cs typeface="微软雅黑"/>
                      </a:endParaRPr>
                    </a:p>
                  </a:txBody>
                  <a:tcPr marL="0" marR="0" marT="654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79C2C6"/>
                    </a:solidFill>
                  </a:tcPr>
                </a:tc>
                <a:tc>
                  <a:txBody>
                    <a:bodyPr vert="horz" wrap="square"/>
                    <a:lstStyle/>
                    <a:p>
                      <a:pPr marL="635" algn="ctr">
                        <a:lnSpc>
                          <a:spcPct val="100000"/>
                        </a:lnSpc>
                        <a:spcBef>
                          <a:spcPts val="515"/>
                        </a:spcBef>
                      </a:pPr>
                      <a:r>
                        <a:rPr sz="1950" b="1" spc="25">
                          <a:solidFill>
                            <a:srgbClr val="FFFFFF"/>
                          </a:solidFill>
                          <a:latin typeface="微软雅黑"/>
                          <a:cs typeface="微软雅黑"/>
                        </a:rPr>
                        <a:t>适应症</a:t>
                      </a:r>
                      <a:endParaRPr sz="1950">
                        <a:latin typeface="微软雅黑"/>
                        <a:cs typeface="微软雅黑"/>
                      </a:endParaRPr>
                    </a:p>
                  </a:txBody>
                  <a:tcPr marL="0" marR="0" marT="654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79C2C6"/>
                    </a:solidFill>
                  </a:tcPr>
                </a:tc>
              </a:tr>
              <a:tr h="474854">
                <a:tc>
                  <a:txBody>
                    <a:bodyPr vert="horz" wrap="square"/>
                    <a:lstStyle/>
                    <a:p>
                      <a:pPr marL="635" algn="ctr">
                        <a:lnSpc>
                          <a:spcPct val="100000"/>
                        </a:lnSpc>
                        <a:spcBef>
                          <a:spcPts val="710"/>
                        </a:spcBef>
                      </a:pPr>
                      <a:r>
                        <a:rPr sz="1650">
                          <a:latin typeface="微软雅黑"/>
                          <a:cs typeface="微软雅黑"/>
                        </a:rPr>
                        <a:t>1</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硫酸氢司美替尼胶囊</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阿斯利康制药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a:latin typeface="微软雅黑"/>
                          <a:cs typeface="微软雅黑"/>
                        </a:rPr>
                        <a:t>I</a:t>
                      </a:r>
                      <a:r>
                        <a:rPr sz="1650" spc="-20">
                          <a:latin typeface="微软雅黑"/>
                          <a:cs typeface="微软雅黑"/>
                        </a:rPr>
                        <a:t> </a:t>
                      </a:r>
                      <a:r>
                        <a:rPr sz="1650">
                          <a:latin typeface="微软雅黑"/>
                          <a:cs typeface="微软雅黑"/>
                        </a:rPr>
                        <a:t>型神经纤维瘤病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959">
                <a:tc>
                  <a:txBody>
                    <a:bodyPr vert="horz" wrap="square"/>
                    <a:lstStyle/>
                    <a:p>
                      <a:pPr marL="635" algn="ctr">
                        <a:lnSpc>
                          <a:spcPct val="100000"/>
                        </a:lnSpc>
                        <a:spcBef>
                          <a:spcPts val="710"/>
                        </a:spcBef>
                      </a:pPr>
                      <a:r>
                        <a:rPr sz="1650">
                          <a:latin typeface="微软雅黑"/>
                          <a:cs typeface="微软雅黑"/>
                        </a:rPr>
                        <a:t>2</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萨特利珠单抗注射液</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罗氏制药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710"/>
                        </a:spcBef>
                      </a:pPr>
                      <a:r>
                        <a:rPr sz="1650">
                          <a:latin typeface="微软雅黑"/>
                          <a:cs typeface="微软雅黑"/>
                        </a:rPr>
                        <a:t>视神经脊髓炎谱系疾病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0"/>
                        </a:spcBef>
                      </a:pPr>
                      <a:r>
                        <a:rPr sz="1650">
                          <a:latin typeface="微软雅黑"/>
                          <a:cs typeface="微软雅黑"/>
                        </a:rPr>
                        <a:t>3</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佩索利单抗注射液</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勃林格殷格翰制药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a:latin typeface="微软雅黑"/>
                          <a:cs typeface="微软雅黑"/>
                        </a:rPr>
                        <a:t>泛发性脓疱型银屑病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959">
                <a:tc>
                  <a:txBody>
                    <a:bodyPr vert="horz" wrap="square"/>
                    <a:lstStyle/>
                    <a:p>
                      <a:pPr marL="635" algn="ctr">
                        <a:lnSpc>
                          <a:spcPct val="100000"/>
                        </a:lnSpc>
                        <a:spcBef>
                          <a:spcPts val="710"/>
                        </a:spcBef>
                      </a:pPr>
                      <a:r>
                        <a:rPr sz="1650">
                          <a:latin typeface="微软雅黑"/>
                          <a:cs typeface="微软雅黑"/>
                        </a:rPr>
                        <a:t>4</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注射用司妥昔单抗</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EUSA</a:t>
                      </a:r>
                      <a:r>
                        <a:rPr sz="1650" spc="-25">
                          <a:latin typeface="微软雅黑"/>
                          <a:cs typeface="微软雅黑"/>
                        </a:rPr>
                        <a:t> </a:t>
                      </a:r>
                      <a:r>
                        <a:rPr sz="1650" spc="-5">
                          <a:latin typeface="微软雅黑"/>
                          <a:cs typeface="微软雅黑"/>
                        </a:rPr>
                        <a:t>Pharma</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spc="-5">
                          <a:latin typeface="微软雅黑"/>
                          <a:cs typeface="微软雅黑"/>
                        </a:rPr>
                        <a:t>Castleman</a:t>
                      </a:r>
                      <a:r>
                        <a:rPr sz="1650" spc="-15">
                          <a:latin typeface="微软雅黑"/>
                          <a:cs typeface="微软雅黑"/>
                        </a:rPr>
                        <a:t> </a:t>
                      </a:r>
                      <a:r>
                        <a:rPr sz="1650">
                          <a:latin typeface="微软雅黑"/>
                          <a:cs typeface="微软雅黑"/>
                        </a:rPr>
                        <a:t>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0"/>
                        </a:spcBef>
                      </a:pPr>
                      <a:r>
                        <a:rPr sz="1650">
                          <a:latin typeface="微软雅黑"/>
                          <a:cs typeface="微软雅黑"/>
                        </a:rPr>
                        <a:t>5</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盐酸奥扎莫德胶囊</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百时美施贵宝制药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a:latin typeface="微软雅黑"/>
                          <a:cs typeface="微软雅黑"/>
                        </a:rPr>
                        <a:t>多发性硬化</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802069">
                <a:tc>
                  <a:txBody>
                    <a:bodyPr vert="horz" wrap="square"/>
                    <a:lstStyle/>
                    <a:p>
                      <a:pPr>
                        <a:lnSpc>
                          <a:spcPct val="100000"/>
                        </a:lnSpc>
                        <a:spcBef>
                          <a:spcPts val="45"/>
                        </a:spcBef>
                      </a:pPr>
                      <a:endParaRPr sz="1700">
                        <a:latin typeface="Times New Roman"/>
                        <a:cs typeface="Times New Roman"/>
                      </a:endParaRPr>
                    </a:p>
                    <a:p>
                      <a:pPr marL="635" algn="ctr">
                        <a:lnSpc>
                          <a:spcPct val="100000"/>
                        </a:lnSpc>
                      </a:pPr>
                      <a:r>
                        <a:rPr sz="1650">
                          <a:latin typeface="微软雅黑"/>
                          <a:cs typeface="微软雅黑"/>
                        </a:rPr>
                        <a:t>6</a:t>
                      </a:r>
                      <a:endParaRPr sz="1650">
                        <a:latin typeface="微软雅黑"/>
                        <a:cs typeface="微软雅黑"/>
                      </a:endParaRPr>
                    </a:p>
                  </a:txBody>
                  <a:tcPr marL="0" marR="0" marT="571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45"/>
                        </a:spcBef>
                      </a:pPr>
                      <a:endParaRPr sz="1700">
                        <a:latin typeface="Times New Roman"/>
                        <a:cs typeface="Times New Roman"/>
                      </a:endParaRPr>
                    </a:p>
                    <a:p>
                      <a:pPr marL="1270" algn="ctr">
                        <a:lnSpc>
                          <a:spcPct val="100000"/>
                        </a:lnSpc>
                      </a:pPr>
                      <a:r>
                        <a:rPr sz="1650">
                          <a:latin typeface="微软雅黑"/>
                          <a:cs typeface="微软雅黑"/>
                        </a:rPr>
                        <a:t>依库珠单抗注射液</a:t>
                      </a:r>
                      <a:endParaRPr sz="1650">
                        <a:latin typeface="微软雅黑"/>
                        <a:cs typeface="微软雅黑"/>
                      </a:endParaRPr>
                    </a:p>
                  </a:txBody>
                  <a:tcPr marL="0" marR="0" marT="571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nSpc>
                          <a:spcPct val="100000"/>
                        </a:lnSpc>
                        <a:spcBef>
                          <a:spcPts val="45"/>
                        </a:spcBef>
                      </a:pPr>
                      <a:endParaRPr sz="1700">
                        <a:latin typeface="Times New Roman"/>
                        <a:cs typeface="Times New Roman"/>
                      </a:endParaRPr>
                    </a:p>
                    <a:p>
                      <a:pPr marL="1905" algn="ctr">
                        <a:lnSpc>
                          <a:spcPct val="100000"/>
                        </a:lnSpc>
                      </a:pPr>
                      <a:r>
                        <a:rPr sz="1650" spc="-5">
                          <a:latin typeface="微软雅黑"/>
                          <a:cs typeface="微软雅黑"/>
                        </a:rPr>
                        <a:t>Alexion</a:t>
                      </a:r>
                      <a:r>
                        <a:rPr sz="1650" spc="5">
                          <a:latin typeface="微软雅黑"/>
                          <a:cs typeface="微软雅黑"/>
                        </a:rPr>
                        <a:t> </a:t>
                      </a:r>
                      <a:r>
                        <a:rPr sz="1650" spc="-5">
                          <a:latin typeface="微软雅黑"/>
                          <a:cs typeface="微软雅黑"/>
                        </a:rPr>
                        <a:t>Pharmaceuticals</a:t>
                      </a:r>
                      <a:endParaRPr sz="1650">
                        <a:latin typeface="微软雅黑"/>
                        <a:cs typeface="微软雅黑"/>
                      </a:endParaRPr>
                    </a:p>
                  </a:txBody>
                  <a:tcPr marL="0" marR="0" marT="571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52400" marR="142240" algn="ctr">
                        <a:lnSpc>
                          <a:spcPct val="100000"/>
                        </a:lnSpc>
                        <a:spcBef>
                          <a:spcPts val="20"/>
                        </a:spcBef>
                      </a:pPr>
                      <a:r>
                        <a:rPr sz="1650">
                          <a:latin typeface="微软雅黑"/>
                          <a:cs typeface="微软雅黑"/>
                        </a:rPr>
                        <a:t>阵发性睡眠性血红蛋白 尿症，非典型溶血尿 毒综合征，重症肌无力</a:t>
                      </a:r>
                      <a:endParaRPr sz="1650">
                        <a:latin typeface="微软雅黑"/>
                        <a:cs typeface="微软雅黑"/>
                      </a:endParaRPr>
                    </a:p>
                  </a:txBody>
                  <a:tcPr marL="0" marR="0" marT="254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0"/>
                        </a:spcBef>
                      </a:pPr>
                      <a:r>
                        <a:rPr sz="1650">
                          <a:latin typeface="微软雅黑"/>
                          <a:cs typeface="微软雅黑"/>
                        </a:rPr>
                        <a:t>7</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1270" algn="ctr">
                        <a:lnSpc>
                          <a:spcPct val="100000"/>
                        </a:lnSpc>
                        <a:spcBef>
                          <a:spcPts val="710"/>
                        </a:spcBef>
                      </a:pPr>
                      <a:r>
                        <a:rPr sz="1650">
                          <a:latin typeface="微软雅黑"/>
                          <a:cs typeface="微软雅黑"/>
                        </a:rPr>
                        <a:t>尼替西农胶囊</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algn="ctr">
                        <a:lnSpc>
                          <a:spcPct val="100000"/>
                        </a:lnSpc>
                        <a:spcBef>
                          <a:spcPts val="710"/>
                        </a:spcBef>
                      </a:pPr>
                      <a:r>
                        <a:rPr sz="1650">
                          <a:latin typeface="微软雅黑"/>
                          <a:cs typeface="微软雅黑"/>
                        </a:rPr>
                        <a:t>苏庇医药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635" algn="ctr">
                        <a:lnSpc>
                          <a:spcPct val="100000"/>
                        </a:lnSpc>
                        <a:spcBef>
                          <a:spcPts val="710"/>
                        </a:spcBef>
                      </a:pPr>
                      <a:r>
                        <a:rPr sz="1650">
                          <a:latin typeface="微软雅黑"/>
                          <a:cs typeface="微软雅黑"/>
                        </a:rPr>
                        <a:t>酪氨酸血症</a:t>
                      </a:r>
                      <a:r>
                        <a:rPr sz="1650" spc="-5">
                          <a:latin typeface="微软雅黑"/>
                          <a:cs typeface="微软雅黑"/>
                        </a:rPr>
                        <a:t>I</a:t>
                      </a:r>
                      <a:r>
                        <a:rPr sz="1650">
                          <a:latin typeface="微软雅黑"/>
                          <a:cs typeface="微软雅黑"/>
                        </a:rPr>
                        <a:t>型</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r>
              <a:tr h="474959">
                <a:tc>
                  <a:txBody>
                    <a:bodyPr vert="horz" wrap="square"/>
                    <a:lstStyle/>
                    <a:p>
                      <a:pPr marL="635" algn="ctr">
                        <a:lnSpc>
                          <a:spcPct val="100000"/>
                        </a:lnSpc>
                        <a:spcBef>
                          <a:spcPts val="710"/>
                        </a:spcBef>
                      </a:pPr>
                      <a:r>
                        <a:rPr sz="1650">
                          <a:latin typeface="微软雅黑"/>
                          <a:cs typeface="微软雅黑"/>
                        </a:rPr>
                        <a:t>8</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1270" algn="ctr">
                        <a:lnSpc>
                          <a:spcPct val="100000"/>
                        </a:lnSpc>
                        <a:spcBef>
                          <a:spcPts val="710"/>
                        </a:spcBef>
                      </a:pPr>
                      <a:r>
                        <a:rPr sz="1650" spc="-5">
                          <a:latin typeface="微软雅黑"/>
                          <a:cs typeface="微软雅黑"/>
                        </a:rPr>
                        <a:t>氨己烯酸口服溶液用散</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algn="ctr">
                        <a:lnSpc>
                          <a:spcPct val="100000"/>
                        </a:lnSpc>
                        <a:spcBef>
                          <a:spcPts val="710"/>
                        </a:spcBef>
                      </a:pPr>
                      <a:r>
                        <a:rPr sz="1650" spc="-5">
                          <a:latin typeface="微软雅黑"/>
                          <a:cs typeface="微软雅黑"/>
                        </a:rPr>
                        <a:t>翎耀生物</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635" algn="ctr">
                        <a:lnSpc>
                          <a:spcPct val="100000"/>
                        </a:lnSpc>
                        <a:spcBef>
                          <a:spcPts val="710"/>
                        </a:spcBef>
                      </a:pPr>
                      <a:r>
                        <a:rPr sz="1650" spc="-5">
                          <a:latin typeface="微软雅黑"/>
                          <a:cs typeface="微软雅黑"/>
                        </a:rPr>
                        <a:t>婴儿痉挛症</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r>
              <a:tr h="474854">
                <a:tc>
                  <a:txBody>
                    <a:bodyPr vert="horz" wrap="square"/>
                    <a:lstStyle/>
                    <a:p>
                      <a:pPr marL="635" algn="ctr">
                        <a:lnSpc>
                          <a:spcPct val="100000"/>
                        </a:lnSpc>
                        <a:spcBef>
                          <a:spcPts val="710"/>
                        </a:spcBef>
                      </a:pPr>
                      <a:r>
                        <a:rPr sz="1650">
                          <a:latin typeface="微软雅黑"/>
                          <a:cs typeface="微软雅黑"/>
                        </a:rPr>
                        <a:t>9</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710"/>
                        </a:spcBef>
                      </a:pPr>
                      <a:r>
                        <a:rPr sz="1650" spc="-5">
                          <a:latin typeface="微软雅黑"/>
                          <a:cs typeface="微软雅黑"/>
                        </a:rPr>
                        <a:t>阿伐替尼片</a:t>
                      </a:r>
                      <a:r>
                        <a:rPr sz="1650" spc="-7" baseline="25252">
                          <a:latin typeface="微软雅黑"/>
                          <a:cs typeface="微软雅黑"/>
                        </a:rPr>
                        <a:t>3</a:t>
                      </a:r>
                      <a:endParaRPr sz="1650" baseline="25252">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spc="-5">
                          <a:latin typeface="微软雅黑"/>
                          <a:cs typeface="微软雅黑"/>
                        </a:rPr>
                        <a:t>蓝图药物</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710"/>
                        </a:spcBef>
                      </a:pPr>
                      <a:r>
                        <a:rPr sz="1650" spc="-5">
                          <a:latin typeface="微软雅黑"/>
                          <a:cs typeface="微软雅黑"/>
                        </a:rPr>
                        <a:t>胃肠道间质瘤</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0"/>
                        </a:spcBef>
                      </a:pPr>
                      <a:r>
                        <a:rPr sz="1650">
                          <a:latin typeface="微软雅黑"/>
                          <a:cs typeface="微软雅黑"/>
                        </a:rPr>
                        <a:t>10</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algn="ctr">
                        <a:lnSpc>
                          <a:spcPct val="100000"/>
                        </a:lnSpc>
                        <a:spcBef>
                          <a:spcPts val="710"/>
                        </a:spcBef>
                      </a:pPr>
                      <a:r>
                        <a:rPr sz="1650">
                          <a:latin typeface="微软雅黑"/>
                          <a:cs typeface="微软雅黑"/>
                        </a:rPr>
                        <a:t>丁苯那嗪片</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algn="ctr">
                        <a:lnSpc>
                          <a:spcPct val="100000"/>
                        </a:lnSpc>
                        <a:spcBef>
                          <a:spcPts val="710"/>
                        </a:spcBef>
                      </a:pPr>
                      <a:r>
                        <a:rPr sz="1650" spc="-5">
                          <a:latin typeface="微软雅黑"/>
                          <a:cs typeface="微软雅黑"/>
                        </a:rPr>
                        <a:t>Bausch</a:t>
                      </a:r>
                      <a:r>
                        <a:rPr sz="1650" spc="-30">
                          <a:latin typeface="微软雅黑"/>
                          <a:cs typeface="微软雅黑"/>
                        </a:rPr>
                        <a:t> </a:t>
                      </a:r>
                      <a:r>
                        <a:rPr sz="1650" spc="-5">
                          <a:latin typeface="微软雅黑"/>
                          <a:cs typeface="微软雅黑"/>
                        </a:rPr>
                        <a:t>Health</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1905" algn="ctr">
                        <a:lnSpc>
                          <a:spcPct val="100000"/>
                        </a:lnSpc>
                        <a:spcBef>
                          <a:spcPts val="710"/>
                        </a:spcBef>
                      </a:pPr>
                      <a:r>
                        <a:rPr sz="1650">
                          <a:latin typeface="微软雅黑"/>
                          <a:cs typeface="微软雅黑"/>
                        </a:rPr>
                        <a:t>亨廷顿舞蹈病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r>
              <a:tr h="474854">
                <a:tc>
                  <a:txBody>
                    <a:bodyPr vert="horz" wrap="square"/>
                    <a:lstStyle/>
                    <a:p>
                      <a:pPr marL="635" algn="ctr">
                        <a:lnSpc>
                          <a:spcPct val="100000"/>
                        </a:lnSpc>
                        <a:spcBef>
                          <a:spcPts val="710"/>
                        </a:spcBef>
                      </a:pPr>
                      <a:r>
                        <a:rPr sz="1650">
                          <a:latin typeface="微软雅黑"/>
                          <a:cs typeface="微软雅黑"/>
                        </a:rPr>
                        <a:t>11</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西罗莫司凝胶</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spc="-5">
                          <a:latin typeface="微软雅黑"/>
                          <a:cs typeface="微软雅黑"/>
                        </a:rPr>
                        <a:t>Nobelpharma</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905" algn="ctr">
                        <a:lnSpc>
                          <a:spcPct val="100000"/>
                        </a:lnSpc>
                        <a:spcBef>
                          <a:spcPts val="710"/>
                        </a:spcBef>
                      </a:pPr>
                      <a:r>
                        <a:rPr sz="1650">
                          <a:latin typeface="微软雅黑"/>
                          <a:cs typeface="微软雅黑"/>
                        </a:rPr>
                        <a:t>结节性硬化症</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959">
                <a:tc>
                  <a:txBody>
                    <a:bodyPr vert="horz" wrap="square"/>
                    <a:lstStyle/>
                    <a:p>
                      <a:pPr marL="635" algn="ctr">
                        <a:lnSpc>
                          <a:spcPct val="100000"/>
                        </a:lnSpc>
                        <a:spcBef>
                          <a:spcPts val="710"/>
                        </a:spcBef>
                      </a:pPr>
                      <a:r>
                        <a:rPr sz="1650">
                          <a:latin typeface="微软雅黑"/>
                          <a:cs typeface="微软雅黑"/>
                        </a:rPr>
                        <a:t>12</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酒石酸艾格司他胶囊</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凯莱天成医药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spc="-5">
                          <a:latin typeface="微软雅黑"/>
                          <a:cs typeface="微软雅黑"/>
                        </a:rPr>
                        <a:t>I</a:t>
                      </a:r>
                      <a:r>
                        <a:rPr sz="1650">
                          <a:latin typeface="微软雅黑"/>
                          <a:cs typeface="微软雅黑"/>
                        </a:rPr>
                        <a:t>型戈谢病</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0"/>
                        </a:spcBef>
                      </a:pPr>
                      <a:r>
                        <a:rPr sz="1650">
                          <a:latin typeface="微软雅黑"/>
                          <a:cs typeface="微软雅黑"/>
                        </a:rPr>
                        <a:t>13</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1270" algn="ctr">
                        <a:lnSpc>
                          <a:spcPct val="100000"/>
                        </a:lnSpc>
                        <a:spcBef>
                          <a:spcPts val="710"/>
                        </a:spcBef>
                      </a:pPr>
                      <a:r>
                        <a:rPr sz="1650">
                          <a:latin typeface="微软雅黑"/>
                          <a:cs typeface="微软雅黑"/>
                        </a:rPr>
                        <a:t>艾加莫德</a:t>
                      </a:r>
                      <a:r>
                        <a:rPr sz="1650" spc="-5">
                          <a:latin typeface="微软雅黑"/>
                          <a:cs typeface="微软雅黑"/>
                        </a:rPr>
                        <a:t>α</a:t>
                      </a:r>
                      <a:r>
                        <a:rPr sz="1650">
                          <a:latin typeface="微软雅黑"/>
                          <a:cs typeface="微软雅黑"/>
                        </a:rPr>
                        <a:t>注射液</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0"/>
                        </a:spcBef>
                      </a:pPr>
                      <a:r>
                        <a:rPr sz="1650">
                          <a:latin typeface="微软雅黑"/>
                          <a:cs typeface="微软雅黑"/>
                        </a:rPr>
                        <a:t>再鼎医药</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0"/>
                        </a:spcBef>
                      </a:pPr>
                      <a:r>
                        <a:rPr sz="1650">
                          <a:latin typeface="微软雅黑"/>
                          <a:cs typeface="微软雅黑"/>
                        </a:rPr>
                        <a:t>重症肌无力</a:t>
                      </a:r>
                      <a:endParaRPr sz="1650">
                        <a:latin typeface="微软雅黑"/>
                        <a:cs typeface="微软雅黑"/>
                      </a:endParaRPr>
                    </a:p>
                  </a:txBody>
                  <a:tcPr marL="0" marR="0" marT="90170"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r h="474854">
                <a:tc>
                  <a:txBody>
                    <a:bodyPr vert="horz" wrap="square"/>
                    <a:lstStyle/>
                    <a:p>
                      <a:pPr marL="635" algn="ctr">
                        <a:lnSpc>
                          <a:spcPct val="100000"/>
                        </a:lnSpc>
                        <a:spcBef>
                          <a:spcPts val="715"/>
                        </a:spcBef>
                      </a:pPr>
                      <a:r>
                        <a:rPr sz="1650">
                          <a:latin typeface="微软雅黑"/>
                          <a:cs typeface="微软雅黑"/>
                        </a:rPr>
                        <a:t>14</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1270" algn="ctr">
                        <a:lnSpc>
                          <a:spcPct val="100000"/>
                        </a:lnSpc>
                        <a:spcBef>
                          <a:spcPts val="715"/>
                        </a:spcBef>
                      </a:pPr>
                      <a:r>
                        <a:rPr sz="1650">
                          <a:latin typeface="微软雅黑"/>
                          <a:cs typeface="微软雅黑"/>
                        </a:rPr>
                        <a:t>骨化三醇口服溶液</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algn="ctr">
                        <a:lnSpc>
                          <a:spcPct val="100000"/>
                        </a:lnSpc>
                        <a:spcBef>
                          <a:spcPts val="715"/>
                        </a:spcBef>
                      </a:pPr>
                      <a:r>
                        <a:rPr sz="1650">
                          <a:latin typeface="微软雅黑"/>
                          <a:cs typeface="微软雅黑"/>
                        </a:rPr>
                        <a:t>正大制药；特丰药业</a:t>
                      </a:r>
                      <a:r>
                        <a:rPr sz="1650" spc="-7" baseline="25252">
                          <a:latin typeface="微软雅黑"/>
                          <a:cs typeface="微软雅黑"/>
                        </a:rPr>
                        <a:t>2</a:t>
                      </a:r>
                      <a:endParaRPr sz="1650" baseline="25252">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c>
                  <a:txBody>
                    <a:bodyPr vert="horz" wrap="square"/>
                    <a:lstStyle/>
                    <a:p>
                      <a:pPr marL="1905" algn="ctr">
                        <a:lnSpc>
                          <a:spcPct val="100000"/>
                        </a:lnSpc>
                        <a:spcBef>
                          <a:spcPts val="715"/>
                        </a:spcBef>
                      </a:pPr>
                      <a:r>
                        <a:rPr sz="1650">
                          <a:latin typeface="微软雅黑"/>
                          <a:cs typeface="微软雅黑"/>
                        </a:rPr>
                        <a:t>低磷性佝偻病</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solidFill>
                      <a:srgbClr val="E7E6E6"/>
                    </a:solidFill>
                  </a:tcPr>
                </a:tc>
              </a:tr>
              <a:tr h="474959">
                <a:tc>
                  <a:txBody>
                    <a:bodyPr vert="horz" wrap="square"/>
                    <a:lstStyle/>
                    <a:p>
                      <a:pPr marL="635" algn="ctr">
                        <a:lnSpc>
                          <a:spcPct val="100000"/>
                        </a:lnSpc>
                        <a:spcBef>
                          <a:spcPts val="715"/>
                        </a:spcBef>
                      </a:pPr>
                      <a:r>
                        <a:rPr sz="1650">
                          <a:latin typeface="微软雅黑"/>
                          <a:cs typeface="微软雅黑"/>
                        </a:rPr>
                        <a:t>15</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5"/>
                        </a:spcBef>
                      </a:pPr>
                      <a:r>
                        <a:rPr sz="1650">
                          <a:latin typeface="微软雅黑"/>
                          <a:cs typeface="微软雅黑"/>
                        </a:rPr>
                        <a:t>盐酸替洛利生片</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algn="ctr">
                        <a:lnSpc>
                          <a:spcPct val="100000"/>
                        </a:lnSpc>
                        <a:spcBef>
                          <a:spcPts val="715"/>
                        </a:spcBef>
                      </a:pPr>
                      <a:r>
                        <a:rPr sz="1650">
                          <a:latin typeface="微软雅黑"/>
                          <a:cs typeface="微软雅黑"/>
                        </a:rPr>
                        <a:t>法国培奥</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c>
                  <a:txBody>
                    <a:bodyPr vert="horz" wrap="square"/>
                    <a:lstStyle/>
                    <a:p>
                      <a:pPr marL="635" algn="ctr">
                        <a:lnSpc>
                          <a:spcPct val="100000"/>
                        </a:lnSpc>
                        <a:spcBef>
                          <a:spcPts val="715"/>
                        </a:spcBef>
                      </a:pPr>
                      <a:r>
                        <a:rPr sz="1650">
                          <a:latin typeface="微软雅黑"/>
                          <a:cs typeface="微软雅黑"/>
                        </a:rPr>
                        <a:t>发作性睡病</a:t>
                      </a:r>
                      <a:endParaRPr sz="1650">
                        <a:latin typeface="微软雅黑"/>
                        <a:cs typeface="微软雅黑"/>
                      </a:endParaRPr>
                    </a:p>
                  </a:txBody>
                  <a:tcPr marL="0" marR="0" marT="90805" marB="0">
                    <a:lnL w="12700">
                      <a:solidFill>
                        <a:srgbClr val="000000"/>
                      </a:solidFill>
                      <a:prstDash val="solid"/>
                    </a:lnL>
                    <a:lnR w="12700">
                      <a:solidFill>
                        <a:srgbClr val="000000"/>
                      </a:solidFill>
                      <a:prstDash val="solid"/>
                    </a:lnR>
                    <a:lnT w="12700">
                      <a:solidFill>
                        <a:srgbClr val="000000"/>
                      </a:solidFill>
                      <a:prstDash val="solid"/>
                    </a:lnT>
                    <a:lnB w="12700">
                      <a:solidFill>
                        <a:srgbClr val="000000"/>
                      </a:solidFill>
                      <a:prstDash val="solid"/>
                    </a:lnB>
                  </a:tcPr>
                </a:tc>
              </a:tr>
            </a:tbl>
          </a:graphicData>
        </a:graphic>
      </p:graphicFrame>
      <p:sp>
        <p:nvSpPr>
          <p:cNvPr id="13" name="object 13"/>
          <p:cNvSpPr txBox="1"/>
          <p:nvPr/>
        </p:nvSpPr>
        <p:spPr>
          <a:xfrm>
            <a:off x="926161" y="10574873"/>
            <a:ext cx="4090670" cy="252095"/>
          </a:xfrm>
          <a:prstGeom prst="rect">
            <a:avLst/>
          </a:prstGeom>
        </p:spPr>
        <p:txBody>
          <a:bodyPr vert="horz" wrap="square" lIns="0" tIns="17145" rIns="0" bIns="0" rtlCol="0">
            <a:spAutoFit/>
          </a:bodyPr>
          <a:lstStyle/>
          <a:p>
            <a:pPr marL="12700">
              <a:lnSpc>
                <a:spcPct val="100000"/>
              </a:lnSpc>
              <a:spcBef>
                <a:spcPts val="135"/>
              </a:spcBef>
            </a:pPr>
            <a:r>
              <a:rPr sz="1450" spc="30">
                <a:solidFill>
                  <a:srgbClr val="5E5E5E"/>
                </a:solidFill>
                <a:latin typeface="微软雅黑"/>
                <a:cs typeface="微软雅黑"/>
              </a:rPr>
              <a:t>来源：国家医保局</a:t>
            </a:r>
            <a:r>
              <a:rPr sz="1450" spc="25">
                <a:solidFill>
                  <a:srgbClr val="5E5E5E"/>
                </a:solidFill>
                <a:latin typeface="微软雅黑"/>
                <a:cs typeface="微软雅黑"/>
              </a:rPr>
              <a:t>、</a:t>
            </a:r>
            <a:r>
              <a:rPr sz="1450" spc="10">
                <a:solidFill>
                  <a:srgbClr val="5E5E5E"/>
                </a:solidFill>
                <a:latin typeface="微软雅黑"/>
                <a:cs typeface="微软雅黑"/>
              </a:rPr>
              <a:t>Insight</a:t>
            </a:r>
            <a:r>
              <a:rPr sz="1450" spc="15">
                <a:solidFill>
                  <a:srgbClr val="5E5E5E"/>
                </a:solidFill>
                <a:latin typeface="微软雅黑"/>
                <a:cs typeface="微软雅黑"/>
              </a:rPr>
              <a:t> </a:t>
            </a:r>
            <a:r>
              <a:rPr sz="1450" spc="30">
                <a:solidFill>
                  <a:srgbClr val="5E5E5E"/>
                </a:solidFill>
                <a:latin typeface="微软雅黑"/>
                <a:cs typeface="微软雅黑"/>
              </a:rPr>
              <a:t>数据库准入分析模块</a:t>
            </a:r>
            <a:endParaRPr sz="1450">
              <a:latin typeface="微软雅黑"/>
              <a:cs typeface="微软雅黑"/>
            </a:endParaRPr>
          </a:p>
        </p:txBody>
      </p:sp>
      <p:sp>
        <p:nvSpPr>
          <p:cNvPr id="14" name="object 14"/>
          <p:cNvSpPr txBox="1"/>
          <p:nvPr/>
        </p:nvSpPr>
        <p:spPr>
          <a:xfrm>
            <a:off x="982299" y="7097659"/>
            <a:ext cx="8877935" cy="2917190"/>
          </a:xfrm>
          <a:prstGeom prst="rect">
            <a:avLst/>
          </a:prstGeom>
        </p:spPr>
        <p:txBody>
          <a:bodyPr vert="horz" wrap="square" lIns="0" tIns="15875" rIns="0" bIns="0" rtlCol="0">
            <a:spAutoFit/>
          </a:bodyPr>
          <a:lstStyle/>
          <a:p>
            <a:pPr marL="2038350">
              <a:lnSpc>
                <a:spcPct val="100000"/>
              </a:lnSpc>
              <a:spcBef>
                <a:spcPts val="125"/>
              </a:spcBef>
              <a:tabLst>
                <a:tab pos="4520565"/>
                <a:tab pos="7002780"/>
              </a:tabLst>
            </a:pPr>
            <a:r>
              <a:rPr sz="1950" spc="10">
                <a:solidFill>
                  <a:srgbClr val="585858"/>
                </a:solidFill>
                <a:latin typeface="微软雅黑"/>
                <a:cs typeface="微软雅黑"/>
              </a:rPr>
              <a:t>2021	2022	2023</a:t>
            </a:r>
            <a:endParaRPr sz="1950">
              <a:latin typeface="微软雅黑"/>
              <a:cs typeface="微软雅黑"/>
            </a:endParaRPr>
          </a:p>
          <a:p>
            <a:pPr>
              <a:lnSpc>
                <a:spcPct val="100000"/>
              </a:lnSpc>
              <a:spcBef>
                <a:spcPts val="85"/>
              </a:spcBef>
            </a:pPr>
            <a:endParaRPr sz="2000">
              <a:latin typeface="微软雅黑"/>
              <a:cs typeface="微软雅黑"/>
            </a:endParaRPr>
          </a:p>
          <a:p>
            <a:pPr marL="427355" marR="43180" indent="-377190">
              <a:lnSpc>
                <a:spcPct val="101499"/>
              </a:lnSpc>
              <a:spcBef>
                <a:spcPts val="5"/>
              </a:spcBef>
              <a:buFont typeface="Arial"/>
              <a:buChar char="•"/>
              <a:tabLst>
                <a:tab pos="427355"/>
                <a:tab pos="427990"/>
              </a:tabLst>
            </a:pPr>
            <a:r>
              <a:rPr sz="1950" spc="25">
                <a:latin typeface="微软雅黑"/>
                <a:cs typeface="微软雅黑"/>
              </a:rPr>
              <a:t>据不完全统计</a:t>
            </a:r>
            <a:r>
              <a:rPr sz="1950" spc="15">
                <a:latin typeface="微软雅黑"/>
                <a:cs typeface="微软雅黑"/>
              </a:rPr>
              <a:t>，2023</a:t>
            </a:r>
            <a:r>
              <a:rPr sz="1950" spc="40">
                <a:latin typeface="微软雅黑"/>
                <a:cs typeface="微软雅黑"/>
              </a:rPr>
              <a:t> </a:t>
            </a:r>
            <a:r>
              <a:rPr sz="1950" spc="25">
                <a:latin typeface="微软雅黑"/>
                <a:cs typeface="微软雅黑"/>
              </a:rPr>
              <a:t>年医保目录调整过程中，共</a:t>
            </a:r>
            <a:r>
              <a:rPr sz="1950" spc="20">
                <a:latin typeface="微软雅黑"/>
                <a:cs typeface="微软雅黑"/>
              </a:rPr>
              <a:t> </a:t>
            </a:r>
            <a:r>
              <a:rPr sz="1950" spc="10">
                <a:latin typeface="微软雅黑"/>
                <a:cs typeface="微软雅黑"/>
              </a:rPr>
              <a:t>22</a:t>
            </a:r>
            <a:r>
              <a:rPr sz="1950" spc="15">
                <a:latin typeface="微软雅黑"/>
                <a:cs typeface="微软雅黑"/>
              </a:rPr>
              <a:t> </a:t>
            </a:r>
            <a:r>
              <a:rPr sz="1950" spc="25">
                <a:latin typeface="微软雅黑"/>
                <a:cs typeface="微软雅黑"/>
              </a:rPr>
              <a:t>个罕见病领域药品通过 形式审查，最终</a:t>
            </a:r>
            <a:r>
              <a:rPr sz="1950">
                <a:latin typeface="微软雅黑"/>
                <a:cs typeface="微软雅黑"/>
              </a:rPr>
              <a:t> </a:t>
            </a:r>
            <a:r>
              <a:rPr sz="1950" spc="10">
                <a:latin typeface="微软雅黑"/>
                <a:cs typeface="微软雅黑"/>
              </a:rPr>
              <a:t>15</a:t>
            </a:r>
            <a:r>
              <a:rPr sz="1950" spc="20">
                <a:latin typeface="微软雅黑"/>
                <a:cs typeface="微软雅黑"/>
              </a:rPr>
              <a:t> </a:t>
            </a:r>
            <a:r>
              <a:rPr sz="1950" spc="25">
                <a:latin typeface="微软雅黑"/>
                <a:cs typeface="微软雅黑"/>
              </a:rPr>
              <a:t>个谈判成功</a:t>
            </a:r>
            <a:endParaRPr sz="1950">
              <a:latin typeface="微软雅黑"/>
              <a:cs typeface="微软雅黑"/>
            </a:endParaRPr>
          </a:p>
          <a:p>
            <a:pPr>
              <a:lnSpc>
                <a:spcPct val="100000"/>
              </a:lnSpc>
              <a:spcBef>
                <a:spcPts val="10"/>
              </a:spcBef>
              <a:buFont typeface="Arial"/>
              <a:buChar char="•"/>
            </a:pPr>
            <a:endParaRPr sz="1300">
              <a:latin typeface="微软雅黑"/>
              <a:cs typeface="微软雅黑"/>
            </a:endParaRPr>
          </a:p>
          <a:p>
            <a:pPr marL="427355" indent="-377190">
              <a:lnSpc>
                <a:spcPct val="100000"/>
              </a:lnSpc>
              <a:spcBef>
                <a:spcPts val="5"/>
              </a:spcBef>
              <a:buFont typeface="Arial"/>
              <a:buChar char="•"/>
              <a:tabLst>
                <a:tab pos="427355"/>
                <a:tab pos="427990"/>
              </a:tabLst>
            </a:pPr>
            <a:r>
              <a:rPr sz="1950" spc="25">
                <a:latin typeface="微软雅黑"/>
                <a:cs typeface="微软雅黑"/>
              </a:rPr>
              <a:t>此次医保谈判成功的罕见病药品上市至纳入医保平均时间为</a:t>
            </a:r>
            <a:r>
              <a:rPr sz="1950" spc="5">
                <a:latin typeface="微软雅黑"/>
                <a:cs typeface="微软雅黑"/>
              </a:rPr>
              <a:t> </a:t>
            </a:r>
            <a:r>
              <a:rPr sz="1950" spc="10">
                <a:latin typeface="微软雅黑"/>
                <a:cs typeface="微软雅黑"/>
              </a:rPr>
              <a:t>1.0</a:t>
            </a:r>
            <a:r>
              <a:rPr sz="1950" spc="25">
                <a:latin typeface="微软雅黑"/>
                <a:cs typeface="微软雅黑"/>
              </a:rPr>
              <a:t> 年</a:t>
            </a:r>
            <a:r>
              <a:rPr sz="1950" spc="7" baseline="25641">
                <a:latin typeface="微软雅黑"/>
                <a:cs typeface="微软雅黑"/>
              </a:rPr>
              <a:t>1</a:t>
            </a:r>
            <a:endParaRPr sz="1950" baseline="25641">
              <a:latin typeface="微软雅黑"/>
              <a:cs typeface="微软雅黑"/>
            </a:endParaRPr>
          </a:p>
          <a:p>
            <a:pPr marL="624205" lvl="1" indent="-166370">
              <a:lnSpc>
                <a:spcPct val="100000"/>
              </a:lnSpc>
              <a:spcBef>
                <a:spcPts val="1814"/>
              </a:spcBef>
              <a:buAutoNum type="arabicPlain"/>
              <a:tabLst>
                <a:tab pos="624840"/>
              </a:tabLst>
            </a:pPr>
            <a:r>
              <a:rPr sz="1450" spc="30">
                <a:solidFill>
                  <a:srgbClr val="5E5E5E"/>
                </a:solidFill>
                <a:latin typeface="微软雅黑"/>
                <a:cs typeface="微软雅黑"/>
              </a:rPr>
              <a:t>以批准文号获批时间和审评结论较早的日期进行计算</a:t>
            </a:r>
            <a:endParaRPr sz="1450">
              <a:latin typeface="微软雅黑"/>
              <a:cs typeface="微软雅黑"/>
            </a:endParaRPr>
          </a:p>
          <a:p>
            <a:pPr marL="624205" lvl="1" indent="-166370">
              <a:lnSpc>
                <a:spcPct val="100000"/>
              </a:lnSpc>
              <a:spcBef>
                <a:spcPts val="40"/>
              </a:spcBef>
              <a:buAutoNum type="arabicPlain"/>
              <a:tabLst>
                <a:tab pos="624840"/>
              </a:tabLst>
            </a:pPr>
            <a:r>
              <a:rPr sz="1450" spc="30">
                <a:solidFill>
                  <a:srgbClr val="5E5E5E"/>
                </a:solidFill>
                <a:latin typeface="微软雅黑"/>
                <a:cs typeface="微软雅黑"/>
              </a:rPr>
              <a:t>竞价品种申报企业</a:t>
            </a:r>
            <a:endParaRPr sz="1450">
              <a:latin typeface="微软雅黑"/>
              <a:cs typeface="微软雅黑"/>
            </a:endParaRPr>
          </a:p>
          <a:p>
            <a:pPr marL="458470">
              <a:lnSpc>
                <a:spcPct val="100000"/>
              </a:lnSpc>
              <a:spcBef>
                <a:spcPts val="45"/>
              </a:spcBef>
            </a:pPr>
            <a:r>
              <a:rPr sz="1450" spc="10">
                <a:solidFill>
                  <a:srgbClr val="5E5E5E"/>
                </a:solidFill>
                <a:latin typeface="微软雅黑"/>
                <a:cs typeface="微软雅黑"/>
              </a:rPr>
              <a:t>3.</a:t>
            </a:r>
            <a:r>
              <a:rPr sz="1450" spc="30">
                <a:solidFill>
                  <a:srgbClr val="5E5E5E"/>
                </a:solidFill>
                <a:latin typeface="微软雅黑"/>
                <a:cs typeface="微软雅黑"/>
              </a:rPr>
              <a:t>阿伐替尼片同为肿瘤用药</a:t>
            </a:r>
            <a:endParaRPr sz="1450">
              <a:latin typeface="微软雅黑"/>
              <a:cs typeface="微软雅黑"/>
            </a:endParaRPr>
          </a:p>
        </p:txBody>
      </p:sp>
      <p:sp>
        <p:nvSpPr>
          <p:cNvPr id="15" name="object 15"/>
          <p:cNvSpPr txBox="1"/>
          <p:nvPr/>
        </p:nvSpPr>
        <p:spPr>
          <a:xfrm>
            <a:off x="1032848" y="1394721"/>
            <a:ext cx="8806180" cy="569595"/>
          </a:xfrm>
          <a:prstGeom prst="rect">
            <a:avLst/>
          </a:prstGeom>
          <a:solidFill>
            <a:srgbClr val="1791AB"/>
          </a:solidFill>
        </p:spPr>
        <p:txBody>
          <a:bodyPr vert="horz" wrap="square" lIns="0" tIns="98425" rIns="0" bIns="0" rtlCol="0">
            <a:spAutoFit/>
          </a:bodyPr>
          <a:lstStyle/>
          <a:p>
            <a:pPr algn="ctr">
              <a:lnSpc>
                <a:spcPct val="100000"/>
              </a:lnSpc>
              <a:spcBef>
                <a:spcPts val="775"/>
              </a:spcBef>
            </a:pPr>
            <a:r>
              <a:rPr sz="2300" b="1" spc="5">
                <a:solidFill>
                  <a:srgbClr val="FFFFFF"/>
                </a:solidFill>
                <a:latin typeface="微软雅黑"/>
                <a:cs typeface="微软雅黑"/>
              </a:rPr>
              <a:t>近三年罕见病药品准入成功率</a:t>
            </a:r>
            <a:endParaRPr sz="2300">
              <a:latin typeface="微软雅黑"/>
              <a:cs typeface="微软雅黑"/>
            </a:endParaRPr>
          </a:p>
        </p:txBody>
      </p:sp>
      <p:sp>
        <p:nvSpPr>
          <p:cNvPr id="16" name="object 16"/>
          <p:cNvSpPr txBox="1"/>
          <p:nvPr/>
        </p:nvSpPr>
        <p:spPr>
          <a:xfrm>
            <a:off x="10182726" y="1394721"/>
            <a:ext cx="8807450" cy="569595"/>
          </a:xfrm>
          <a:prstGeom prst="rect">
            <a:avLst/>
          </a:prstGeom>
          <a:solidFill>
            <a:srgbClr val="1791AB"/>
          </a:solidFill>
        </p:spPr>
        <p:txBody>
          <a:bodyPr vert="horz" wrap="square" lIns="0" tIns="98425" rIns="0" bIns="0" rtlCol="0">
            <a:spAutoFit/>
          </a:bodyPr>
          <a:lstStyle/>
          <a:p>
            <a:pPr marL="1270" algn="ctr">
              <a:lnSpc>
                <a:spcPct val="100000"/>
              </a:lnSpc>
              <a:spcBef>
                <a:spcPts val="775"/>
              </a:spcBef>
            </a:pPr>
            <a:r>
              <a:rPr sz="2300" b="1">
                <a:solidFill>
                  <a:srgbClr val="FFFFFF"/>
                </a:solidFill>
                <a:latin typeface="微软雅黑"/>
                <a:cs typeface="微软雅黑"/>
              </a:rPr>
              <a:t>15</a:t>
            </a:r>
            <a:r>
              <a:rPr sz="2300" b="1" spc="-5">
                <a:solidFill>
                  <a:srgbClr val="FFFFFF"/>
                </a:solidFill>
                <a:latin typeface="微软雅黑"/>
                <a:cs typeface="微软雅黑"/>
              </a:rPr>
              <a:t> </a:t>
            </a:r>
            <a:r>
              <a:rPr sz="2300" b="1" spc="5">
                <a:solidFill>
                  <a:srgbClr val="FFFFFF"/>
                </a:solidFill>
                <a:latin typeface="微软雅黑"/>
                <a:cs typeface="微软雅黑"/>
              </a:rPr>
              <a:t>个谈判纳入的罕见病药品</a:t>
            </a:r>
            <a:endParaRPr sz="2300">
              <a:latin typeface="微软雅黑"/>
              <a:cs typeface="微软雅黑"/>
            </a:endParaRPr>
          </a:p>
        </p:txBody>
      </p:sp>
      <p:sp>
        <p:nvSpPr>
          <p:cNvPr id="17" name="object 17"/>
          <p:cNvSpPr/>
          <p:nvPr/>
        </p:nvSpPr>
        <p:spPr>
          <a:xfrm>
            <a:off x="1032848" y="2110930"/>
            <a:ext cx="8807450" cy="5418455"/>
          </a:xfrm>
          <a:custGeom>
            <a:rect l="l" t="t" r="r" b="b"/>
            <a:pathLst>
              <a:path w="8807450" h="5418455">
                <a:moveTo>
                  <a:pt x="0" y="5418054"/>
                </a:moveTo>
                <a:lnTo>
                  <a:pt x="8806852" y="5418054"/>
                </a:lnTo>
                <a:lnTo>
                  <a:pt x="8806852" y="0"/>
                </a:lnTo>
                <a:lnTo>
                  <a:pt x="0" y="0"/>
                </a:lnTo>
                <a:lnTo>
                  <a:pt x="0" y="5418054"/>
                </a:lnTo>
                <a:close/>
              </a:path>
            </a:pathLst>
          </a:custGeom>
          <a:ln w="10470">
            <a:solidFill>
              <a:srgbClr val="000000"/>
            </a:solidFill>
          </a:ln>
        </p:spPr>
        <p:txBody>
          <a:bodyPr wrap="square" lIns="0" tIns="0" rIns="0" bIns="0" rtlCol="0"/>
          <a:lstStyle/>
          <a:p/>
        </p:txBody>
      </p:sp>
      <p:sp>
        <p:nvSpPr>
          <p:cNvPr id="18" name="object 18"/>
          <p:cNvSpPr/>
          <p:nvPr/>
        </p:nvSpPr>
        <p:spPr>
          <a:xfrm>
            <a:off x="10230473" y="10162622"/>
            <a:ext cx="523240" cy="304165"/>
          </a:xfrm>
          <a:custGeom>
            <a:rect l="l" t="t" r="r" b="b"/>
            <a:pathLst>
              <a:path w="523240" h="304165">
                <a:moveTo>
                  <a:pt x="0" y="304074"/>
                </a:moveTo>
                <a:lnTo>
                  <a:pt x="522706" y="304074"/>
                </a:lnTo>
                <a:lnTo>
                  <a:pt x="522706" y="0"/>
                </a:lnTo>
                <a:lnTo>
                  <a:pt x="0" y="0"/>
                </a:lnTo>
                <a:lnTo>
                  <a:pt x="0" y="304074"/>
                </a:lnTo>
                <a:close/>
              </a:path>
            </a:pathLst>
          </a:custGeom>
          <a:solidFill>
            <a:srgbClr val="E7E6E6"/>
          </a:solidFill>
        </p:spPr>
        <p:txBody>
          <a:bodyPr wrap="square" lIns="0" tIns="0" rIns="0" bIns="0" rtlCol="0"/>
          <a:lstStyle/>
          <a:p/>
        </p:txBody>
      </p:sp>
      <p:sp>
        <p:nvSpPr>
          <p:cNvPr id="19" name="object 19"/>
          <p:cNvSpPr txBox="1"/>
          <p:nvPr/>
        </p:nvSpPr>
        <p:spPr>
          <a:xfrm>
            <a:off x="10966786" y="10162622"/>
            <a:ext cx="2007235" cy="304165"/>
          </a:xfrm>
          <a:prstGeom prst="rect">
            <a:avLst/>
          </a:prstGeom>
          <a:solidFill>
            <a:srgbClr val="FFFFFF"/>
          </a:solidFill>
        </p:spPr>
        <p:txBody>
          <a:bodyPr vert="horz" wrap="square" lIns="0" tIns="0" rIns="0" bIns="0" rtlCol="0">
            <a:spAutoFit/>
          </a:bodyPr>
          <a:lstStyle/>
          <a:p>
            <a:pPr>
              <a:lnSpc>
                <a:spcPts val="2295"/>
              </a:lnSpc>
            </a:pPr>
            <a:r>
              <a:rPr sz="1950" spc="25">
                <a:latin typeface="微软雅黑"/>
                <a:cs typeface="微软雅黑"/>
              </a:rPr>
              <a:t>非独家竞价准入</a:t>
            </a:r>
            <a:endParaRPr sz="1950">
              <a:latin typeface="微软雅黑"/>
              <a:cs typeface="微软雅黑"/>
            </a:endParaRPr>
          </a:p>
        </p:txBody>
      </p:sp>
      <p:sp>
        <p:nvSpPr>
          <p:cNvPr id="20" name="object 20"/>
          <p:cNvSpPr txBox="1">
            <a:spLocks noGrp="1"/>
          </p:cNvSpPr>
          <p:nvPr>
            <p:ph type="sldNum" sz="quarter" idx="7"/>
          </p:nvPr>
        </p:nvSpPr>
        <p:spPr>
          <a:prstGeom prst="rect">
            <a:avLst/>
          </a:prstGeom>
        </p:spPr>
        <p:txBody>
          <a:bodyPr vert="horz" wrap="square" lIns="0" tIns="319143" rIns="0" bIns="0" rtlCol="0">
            <a:spAutoFit/>
          </a:bodyPr>
          <a:lstStyle/>
          <a:p>
            <a:pPr marL="9035415">
              <a:lnSpc>
                <a:spcPct val="100000"/>
              </a:lnSpc>
              <a:spcBef>
                <a:spcPts val="190"/>
              </a:spcBef>
            </a:pPr>
            <a:r>
              <a:rPr spc="15"/>
              <a:t>－</a:t>
            </a:r>
            <a:fld id="{81D60167-4931-47E6-BA6A-407CBD079E47}" type="slidenum">
              <a:rPr spc="5"/>
              <a:t>23</a:t>
            </a:fld>
            <a:r>
              <a:rPr spc="15"/>
              <a:t>－</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8834100" cy="1003935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https://d.book118.com/858124023013006025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595</Paragraphs>
  <Slides>24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vt:lpstr>
      <vt:lpstr>Times New Roman</vt:lpstr>
      <vt:lpstr>等线</vt:lpstr>
      <vt:lpstr>宋体</vt:lpstr>
      <vt:lpstr>Office Theme</vt:lpstr>
      <vt:lpstr>2023 年医保谈判分析及展望</vt:lpstr>
      <vt:lpstr>1.	医保谈判规则梳理</vt:lpstr>
      <vt:lpstr>医保谈判规则梳理</vt:lpstr>
      <vt:lpstr>国家医保目录已历经 8 次重要调整，从 2017 年开始，医保 谈判成为目录调整的重要方式，2020 年起开始采用动态调整 机制，近两年对谈判及续约的规则做出了优化</vt:lpstr>
      <vt:lpstr>自 2020 年起，医保谈判由遴选制变更为申报制，整体周期 缩短；从时间轴看，近三年医保谈判的时间线趋近统一，  2023 年预留了更多专家评审的时间</vt:lpstr>
      <vt:lpstr>2023 年提出，在目录达到 8 年的谈判药可纳入常规目录管 理，同时细化了重新谈判的纳入范围</vt:lpstr>
      <vt:lpstr>比值 A 与比值 B 对比去年无变化，但明确了 2025 年起 A、 B 值的计算方式将调整为采用“纳入支付范围的药品费用”，  上限也相应调整，更加科学</vt:lpstr>
      <vt:lpstr>对于降幅的进一步调整有利于创新药企业有更多动力参加谈 判，也利于稳定企业预期，减轻后期降价压力，减少续约失 败的可能性</vt:lpstr>
      <vt:lpstr>2023 年竞价规则提到要探索建立支付标准、挂网价格与支付 管理联动机制</vt:lpstr>
      <vt:lpstr>总的来看，专家评审和谈判/竞价时间更充分；减轻材料提交的 负担，仅需电子版；明确细节，给企业更充分的预期；进一步 体现对创新的支持</vt:lpstr>
      <vt:lpstr>医保谈判结果分析</vt:lpstr>
      <vt:lpstr>2023 年形式审查环节 32% 的品种未通过，专家评审环节
43% 的品种未通过，谈判/竞价环节 15.4% 的企业失败</vt:lpstr>
      <vt:lpstr>2023 年医保目录调整：共 224 个目录外药品通过形式审
查，126 个成功准入，谈判/竞价平均价格降幅为 61.7%</vt:lpstr>
      <vt:lpstr>从 2019 年以来，谈判成功率逐年提升；近三年目录外新增纳 入的国产药品数量显著提高；新调入的目录外药品中西药占比 超过 90%</vt:lpstr>
      <vt:lpstr>2019 年以来，各疾病领域医保谈判价格降幅情况</vt:lpstr>
      <vt:lpstr>2023 年医保目录调整通过形式审查的药品主要是新近上市的 药品，且谈判成功率相对较高</vt:lpstr>
      <vt:lpstr>上市后 2 年内通过医保谈判新增纳入的比例高达近 90%，  2023 年有 23 个新药上市当年即进入医保</vt:lpstr>
      <vt:lpstr>16 个目录外非独家药品竞价成功准入，总体成功率为 44%，
平均价格降幅为 65%</vt:lpstr>
      <vt:lpstr>103 个到期品种成功续约保留在谈判目录内，30 个品种新增 适应症成功，5 个品种协议到期调整支付范围</vt:lpstr>
      <vt:lpstr>肿瘤仍是新增药品的重要领域，2023 年新增谈判/竞价准入 的肿瘤药品 21 个，从上市到纳入医保中位时长仅为 1.1 年</vt:lpstr>
      <vt:lpstr>近三年所有续约产品中，调入常规目录的品种占比逐步变大；品种 续约不降价的比例维持着 70% 左右，变更适应症的降幅与未变更
差异不大，给企业更合理的预期 -1</vt:lpstr>
      <vt:lpstr>近三年所有续约产品中，调入常规目录的品种占比逐步变大；品种 续约不降价的比例维持着 70% 左右，变更适应症的降幅与未变更
差异不大，给企业更合理的预期 -2</vt:lpstr>
      <vt:lpstr>15 个罕见病药品纳入目录，准入成功率较去年有明显提升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2024-09-01T12:32:50.890</cp:lastPrinted>
  <dcterms:created xsi:type="dcterms:W3CDTF">2024-09-01T04:32:50Z</dcterms:created>
  <dcterms:modified xsi:type="dcterms:W3CDTF">2024-09-01T04:32:53Z</dcterms:modified>
</cp:coreProperties>
</file>