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4197A4-2634-4BDB-A1BA-313CC29F5C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B35633-3A35-40BA-A65D-E2431F4E3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E2AB6B-9AB3-44D1-923C-DFE1C6699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F593BD-5179-4E38-8BE2-EB018045B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373F40-8E99-4BCE-A6F7-320783B111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570BF1-912A-404C-B922-77166E8BE0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0AF1D0-033B-4024-8DEE-E18B874A78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F106C0-7CA7-4911-98A1-6AA9467B99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BF842E-258F-4E42-86A1-81AE4C322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8A39F-2F99-48D0-BCE7-99862F9D2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A0D4D-E281-4107-B65D-014D83DFB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12407307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剖宫产麻醉护理配合PPT\n## 1.剖宫产麻醉概述及常用麻醉方法\n### 1.1剖宫产麻醉的定义与目的\n### 1.2剖宫产麻醉的常用方法及其特点\n### 1.3剖宫产麻醉的适应症与禁忌症\n## 2.剖宫产麻醉护理配合的重要性\n### 2.1剖宫产麻醉护理配合对手术效果的影响\n### 2.2剖宫产麻醉护理配合对产妇恢复的影响\n### 2.3剖宫产麻醉护理配合对医疗团队协作的影响\n## 3.剖宫产麻醉护理配合的具体措施\n### 3.1剖宫产麻醉前的护理配合\n### 3.2剖宫产麻醉中的护理配合\n### 3.3剖宫产麻醉后的护理配合\n## 4.剖宫产麻醉护理配合中可能遇到的问题及应对策略\n### 4.1剖宫产麻醉护理配合中可能出现的问题\n### 4.2剖宫产麻醉护理配合中问题的应对策略\n### 4.3剖宫产麻醉护理配合中问题的预防措施\n## 5.剖宫产麻醉护理配合的质量评价与持续改进\n### 5.1剖宫产麻醉护理配合的质量评价标准与方法\n### 5.2剖宫产麻醉护理配合的持续改进方法\n### 5.3剖宫产麻醉护理配合的实践经验与教训总结\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TENCENT DOCS SMART CREATE</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7900"/>
              <a:t>剖宫产麻醉护理配合PPT</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剖宫产麻醉概述及常用麻醉方法</a:t>
            </a:r>
            <a:endParaRPr/>
          </a:p>
        </p:txBody>
      </p:sp>
      <p:sp>
        <p:nvSpPr>
          <p:cNvPr id="126"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grpSp>
        <p:nvGrpSpPr>
          <p:cNvPr id="16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4" name=""/>
            <p:cNvGrpSpPr/>
            <p:nvPr/>
          </p:nvGrpSpPr>
          <p:grpSpPr>
            <a:xfrm>
              <a:off x="685800" y="3146904"/>
              <a:ext cx="5760000" cy="3225487"/>
              <a:chOff x="685800" y="3146904"/>
              <a:chExt cx="5760000" cy="3225487"/>
            </a:xfrm>
          </p:grpSpPr>
          <p:sp>
            <p:nvSpPr>
              <p:cNvPr id="16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剖宫产麻醉是指通过药物或其他方法使产妇在分娩过程中无痛感或减轻疼痛的一种麻醉方法</a:t>
                </a:r>
                <a:endParaRPr kumimoji="1" lang="en-US" altLang="zh-CN" sz="18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提高产妇的舒适度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降低产妇的恐惧心理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保证分娩过程的顺利进行</a:t>
                </a:r>
                <a:endParaRPr/>
              </a:p>
            </p:txBody>
          </p:sp>
        </p:grpSp>
        <p:grpSp>
          <p:nvGrpSpPr>
            <p:cNvPr id="167" name=""/>
            <p:cNvGrpSpPr/>
            <p:nvPr/>
          </p:nvGrpSpPr>
          <p:grpSpPr>
            <a:xfrm>
              <a:off x="6016236" y="3146904"/>
              <a:ext cx="5400000" cy="3225487"/>
              <a:chOff x="6016236" y="3146904"/>
              <a:chExt cx="5400000" cy="3225487"/>
            </a:xfrm>
          </p:grpSpPr>
          <p:sp>
            <p:nvSpPr>
              <p:cNvPr id="16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剖宫产麻醉的目的</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减轻产妇在分娩过程中的疼痛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降低产妇因疼痛引起的并发症风险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保证新生儿的安全</a:t>
                </a:r>
                <a:endParaRPr/>
              </a:p>
            </p:txBody>
          </p:sp>
        </p:grpSp>
      </p:grpSp>
      <p:sp>
        <p:nvSpPr>
          <p:cNvPr id="17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剖宫产麻醉的定义与目的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sp>
        <p:nvSpPr>
          <p:cNvPr id="172"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73"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74" name="Group 474"/>
            <p:cNvGrpSpPr/>
            <p:nvPr/>
          </p:nvGrpSpPr>
          <p:grpSpPr>
            <a:xfrm>
              <a:off x="454962" y="1575832"/>
              <a:ext cx="5829300" cy="1489352"/>
              <a:chOff x="454963" y="1575832"/>
              <a:chExt cx="5829300" cy="1489352"/>
            </a:xfrm>
          </p:grpSpPr>
          <p:sp>
            <p:nvSpPr>
              <p:cNvPr id="175"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特点：麻醉效果好，对产妇和新生儿的影响较小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适用范围：适用于轻度或中度疼痛的产妇</a:t>
                </a:r>
                <a:endParaRPr/>
              </a:p>
            </p:txBody>
          </p:sp>
          <p:sp>
            <p:nvSpPr>
              <p:cNvPr id="176"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局部麻醉</a:t>
                </a:r>
                <a:endParaRPr/>
              </a:p>
            </p:txBody>
          </p:sp>
        </p:grpSp>
        <p:grpSp>
          <p:nvGrpSpPr>
            <p:cNvPr id="177" name="Group 477"/>
            <p:cNvGrpSpPr/>
            <p:nvPr/>
          </p:nvGrpSpPr>
          <p:grpSpPr>
            <a:xfrm>
              <a:off x="454962" y="3071702"/>
              <a:ext cx="5829300" cy="1489351"/>
              <a:chOff x="454963" y="3071702"/>
              <a:chExt cx="5829300" cy="1489351"/>
            </a:xfrm>
          </p:grpSpPr>
          <p:sp>
            <p:nvSpPr>
              <p:cNvPr id="178"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特点：麻醉效果好，起效快，持续时间短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适用范围：适用于中重度疼痛的产妇</a:t>
                </a:r>
                <a:endParaRPr/>
              </a:p>
            </p:txBody>
          </p:sp>
          <p:sp>
            <p:nvSpPr>
              <p:cNvPr id="179"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蛛网膜下腔麻醉（腰麻）</a:t>
                </a:r>
                <a:endParaRPr/>
              </a:p>
            </p:txBody>
          </p:sp>
        </p:grpSp>
        <p:grpSp>
          <p:nvGrpSpPr>
            <p:cNvPr id="180" name="Group 480"/>
            <p:cNvGrpSpPr/>
            <p:nvPr/>
          </p:nvGrpSpPr>
          <p:grpSpPr>
            <a:xfrm>
              <a:off x="454962" y="4660638"/>
              <a:ext cx="6019800" cy="1489352"/>
              <a:chOff x="454963" y="4660638"/>
              <a:chExt cx="6019800" cy="1489352"/>
            </a:xfrm>
          </p:grpSpPr>
          <p:sp>
            <p:nvSpPr>
              <p:cNvPr id="181"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特点：麻醉效果好，对产妇和新生儿的影响较小，可控制麻醉平面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适用范围：适用于各种程度的疼痛产妇</a:t>
                </a:r>
                <a:endParaRPr/>
              </a:p>
            </p:txBody>
          </p:sp>
          <p:sp>
            <p:nvSpPr>
              <p:cNvPr id="182"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硬膜外麻醉</a:t>
                </a:r>
                <a:endParaRPr/>
              </a:p>
            </p:txBody>
          </p:sp>
        </p:grpSp>
      </p:grpSp>
      <p:pic>
        <p:nvPicPr>
          <p:cNvPr id="183"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84"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5"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6"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8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剖宫产麻醉的常用方法及其特点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grpSp>
        <p:nvGrpSpPr>
          <p:cNvPr id="18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90" name=""/>
            <p:cNvGrpSpPr/>
            <p:nvPr/>
          </p:nvGrpSpPr>
          <p:grpSpPr>
            <a:xfrm>
              <a:off x="685800" y="3146904"/>
              <a:ext cx="5760000" cy="3225487"/>
              <a:chOff x="685800" y="3146904"/>
              <a:chExt cx="5760000" cy="3225487"/>
            </a:xfrm>
          </p:grpSpPr>
          <p:sp>
            <p:nvSpPr>
              <p:cNvPr id="19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适应症   -各种原因需要剖宫产的产妇</a:t>
                </a:r>
                <a:endParaRPr kumimoji="1" lang="en-US" altLang="zh-CN" sz="1800" b="1">
                  <a:solidFill>
                    <a:schemeClr val="bg1"/>
                  </a:solidFill>
                  <a:latin typeface="+mj-ea"/>
                  <a:ea typeface="+mj-ea"/>
                </a:endParaRPr>
              </a:p>
            </p:txBody>
          </p:sp>
          <p:sp>
            <p:nvSpPr>
              <p:cNvPr id="19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产妇对疼痛的耐受性较差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其他麻醉方法无法满足手术要求的情况</a:t>
                </a:r>
                <a:endParaRPr/>
              </a:p>
            </p:txBody>
          </p:sp>
        </p:grpSp>
        <p:grpSp>
          <p:nvGrpSpPr>
            <p:cNvPr id="193" name=""/>
            <p:cNvGrpSpPr/>
            <p:nvPr/>
          </p:nvGrpSpPr>
          <p:grpSpPr>
            <a:xfrm>
              <a:off x="6016236" y="3146904"/>
              <a:ext cx="5400000" cy="3225487"/>
              <a:chOff x="6016236" y="3146904"/>
              <a:chExt cx="5400000" cy="3225487"/>
            </a:xfrm>
          </p:grpSpPr>
          <p:sp>
            <p:nvSpPr>
              <p:cNvPr id="19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禁忌症</a:t>
                </a:r>
                <a:endParaRPr kumimoji="1" lang="en-US" altLang="zh-CN" sz="1800" b="1">
                  <a:solidFill>
                    <a:schemeClr val="bg1"/>
                  </a:solidFill>
                  <a:latin typeface="+mj-ea"/>
                  <a:ea typeface="+mj-ea"/>
                </a:endParaRPr>
              </a:p>
            </p:txBody>
          </p:sp>
          <p:sp>
            <p:nvSpPr>
              <p:cNvPr id="19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产妇有严重的心血管疾病、肝脏疾病、肾脏疾病等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产妇有严重的过敏史</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产妇处于妊娠高血压、贫血、凝血功能障碍等病理状态</a:t>
                </a:r>
                <a:endParaRPr/>
              </a:p>
            </p:txBody>
          </p:sp>
        </p:grpSp>
      </p:grpSp>
      <p:sp>
        <p:nvSpPr>
          <p:cNvPr id="19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剖宫产麻醉的适应症与禁忌症</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descr="{&quot;isTemplate&quot;:true,&quot;type&quot;:2}"/>
        <p:cNvGrpSpPr/>
        <p:nvPr/>
      </p:nvGrpSpPr>
      <p:grpSpPr>
        <a:xfrm>
          <a:off x="0" y="0"/>
          <a:ext cx="0" cy="0"/>
        </a:xfrm>
      </p:grpSpPr>
      <p:sp>
        <p:nvSpPr>
          <p:cNvPr id="19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剖宫产麻醉护理配合的重要性</a:t>
            </a:r>
            <a:endParaRPr/>
          </a:p>
        </p:txBody>
      </p:sp>
      <p:sp>
        <p:nvSpPr>
          <p:cNvPr id="19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sp>
        <p:nvSpPr>
          <p:cNvPr id="201"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剖宫产麻醉护理配合对手术效果的影响</a:t>
            </a:r>
            <a:endParaRPr lang="en-US" sz="3600" b="1">
              <a:latin typeface="微软雅黑"/>
              <a:ea typeface="微软雅黑"/>
            </a:endParaRPr>
          </a:p>
        </p:txBody>
      </p:sp>
      <p:grpSp>
        <p:nvGrpSpPr>
          <p:cNvPr id="202"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203" name=""/>
            <p:cNvGrpSpPr/>
            <p:nvPr/>
          </p:nvGrpSpPr>
          <p:grpSpPr>
            <a:xfrm>
              <a:off x="2826110" y="2144759"/>
              <a:ext cx="2880000" cy="4397325"/>
              <a:chOff x="2826109" y="2144759"/>
              <a:chExt cx="2880000" cy="4397325"/>
            </a:xfrm>
          </p:grpSpPr>
          <p:sp>
            <p:nvSpPr>
              <p:cNvPr id="204"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护理配合得当，可提高麻醉效果，使产妇在手术过程中保持无痛感或减轻疼痛</a:t>
                </a:r>
                <a:endParaRPr kumimoji="1" lang="en-US" altLang="zh-CN" sz="2200" b="1">
                  <a:solidFill>
                    <a:schemeClr val="bg1"/>
                  </a:solidFill>
                  <a:latin typeface="+mj-ea"/>
                  <a:ea typeface="+mj-ea"/>
                </a:endParaRPr>
              </a:p>
            </p:txBody>
          </p:sp>
          <p:sp>
            <p:nvSpPr>
              <p:cNvPr id="205"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降低因疼痛引起的并发症风险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保证手术过程的顺利进行</a:t>
                </a:r>
                <a:endParaRPr/>
              </a:p>
            </p:txBody>
          </p:sp>
          <p:sp>
            <p:nvSpPr>
              <p:cNvPr id="206"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07" name=""/>
            <p:cNvGrpSpPr/>
            <p:nvPr/>
          </p:nvGrpSpPr>
          <p:grpSpPr>
            <a:xfrm>
              <a:off x="6485892" y="2144759"/>
              <a:ext cx="2880000" cy="4397325"/>
              <a:chOff x="6485892" y="2144759"/>
              <a:chExt cx="2880000" cy="4397325"/>
            </a:xfrm>
          </p:grpSpPr>
          <p:sp>
            <p:nvSpPr>
              <p:cNvPr id="208"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护理配合不当，可能导致麻醉效果不佳，影响手术效果</a:t>
                </a:r>
                <a:endParaRPr kumimoji="1" lang="en-US" altLang="zh-CN" sz="2200" b="1">
                  <a:solidFill>
                    <a:schemeClr val="bg1"/>
                  </a:solidFill>
                  <a:latin typeface="+mj-ea"/>
                  <a:ea typeface="+mj-ea"/>
                </a:endParaRPr>
              </a:p>
            </p:txBody>
          </p:sp>
          <p:sp>
            <p:nvSpPr>
              <p:cNvPr id="209"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增加产妇的疼痛感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增加手术并发症的风险</a:t>
                </a:r>
                <a:endParaRPr/>
              </a:p>
            </p:txBody>
          </p:sp>
          <p:sp>
            <p:nvSpPr>
              <p:cNvPr id="210"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pic>
        <p:nvPicPr>
          <p:cNvPr id="2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4" name="Group 598"/>
            <p:cNvGrpSpPr/>
            <p:nvPr/>
          </p:nvGrpSpPr>
          <p:grpSpPr>
            <a:xfrm>
              <a:off x="763829" y="1414808"/>
              <a:ext cx="6972294" cy="2337649"/>
              <a:chOff x="763829" y="1414808"/>
              <a:chExt cx="6972294" cy="2337649"/>
            </a:xfrm>
          </p:grpSpPr>
          <p:sp>
            <p:nvSpPr>
              <p:cNvPr id="2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护理配合得当，可促进产妇的恢复</a:t>
                </a:r>
                <a:endParaRPr/>
              </a:p>
            </p:txBody>
          </p:sp>
          <p:sp>
            <p:nvSpPr>
              <p:cNvPr id="2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缩短产妇的恢复时间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降低产妇的疼痛感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提高产妇的舒适度</a:t>
                </a:r>
                <a:endParaRPr/>
              </a:p>
            </p:txBody>
          </p:sp>
          <p:sp>
            <p:nvSpPr>
              <p:cNvPr id="2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1" name="Group 591"/>
            <p:cNvGrpSpPr/>
            <p:nvPr/>
          </p:nvGrpSpPr>
          <p:grpSpPr>
            <a:xfrm>
              <a:off x="689593" y="3949139"/>
              <a:ext cx="7078256" cy="2128975"/>
              <a:chOff x="689593" y="3949139"/>
              <a:chExt cx="7078256" cy="2128975"/>
            </a:xfrm>
          </p:grpSpPr>
          <p:sp>
            <p:nvSpPr>
              <p:cNvPr id="2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护理配合不当，可能影响产妇的恢复</a:t>
                </a:r>
                <a:endParaRPr/>
              </a:p>
            </p:txBody>
          </p:sp>
          <p:sp>
            <p:nvSpPr>
              <p:cNvPr id="2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延长产妇的恢复时间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增加产妇的疼痛感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降低产妇的舒适度</a:t>
                </a:r>
                <a:endParaRPr/>
              </a:p>
            </p:txBody>
          </p:sp>
          <p:sp>
            <p:nvSpPr>
              <p:cNvPr id="2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剖宫产麻醉护理配合对产妇恢复的影响</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descr="{&quot;isTemplate&quot;:true,&quot;type&quot;:3}"/>
        <p:cNvGrpSpPr/>
        <p:nvPr/>
      </p:nvGrpSpPr>
      <p:grpSpPr>
        <a:xfrm>
          <a:off x="0" y="0"/>
          <a:ext cx="0" cy="0"/>
        </a:xfrm>
      </p:grpSpPr>
      <p:pic>
        <p:nvPicPr>
          <p:cNvPr id="23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2" name="Group 598"/>
            <p:cNvGrpSpPr/>
            <p:nvPr/>
          </p:nvGrpSpPr>
          <p:grpSpPr>
            <a:xfrm>
              <a:off x="763829" y="1414808"/>
              <a:ext cx="6972294" cy="2337649"/>
              <a:chOff x="763829" y="1414808"/>
              <a:chExt cx="6972294" cy="2337649"/>
            </a:xfrm>
          </p:grpSpPr>
          <p:sp>
            <p:nvSpPr>
              <p:cNvPr id="23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护理配合得当，可提高医疗团队的协作能力</a:t>
                </a:r>
                <a:endParaRPr/>
              </a:p>
            </p:txBody>
          </p:sp>
          <p:sp>
            <p:nvSpPr>
              <p:cNvPr id="23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使手术医生、麻醉医生、护士等团队成员能够默契配合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提高手术效率</a:t>
                </a:r>
                <a:endParaRPr/>
              </a:p>
            </p:txBody>
          </p:sp>
          <p:sp>
            <p:nvSpPr>
              <p:cNvPr id="23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9" name="Group 591"/>
            <p:cNvGrpSpPr/>
            <p:nvPr/>
          </p:nvGrpSpPr>
          <p:grpSpPr>
            <a:xfrm>
              <a:off x="689593" y="3949139"/>
              <a:ext cx="7078256" cy="2128975"/>
              <a:chOff x="689593" y="3949139"/>
              <a:chExt cx="7078256" cy="2128975"/>
            </a:xfrm>
          </p:grpSpPr>
          <p:sp>
            <p:nvSpPr>
              <p:cNvPr id="24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护理配合不当，可能影响医疗团队的协作能力</a:t>
                </a:r>
                <a:endParaRPr/>
              </a:p>
            </p:txBody>
          </p:sp>
          <p:sp>
            <p:nvSpPr>
              <p:cNvPr id="24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使团队成员之间产生矛盾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降低手术效率</a:t>
                </a:r>
                <a:endParaRPr/>
              </a:p>
            </p:txBody>
          </p:sp>
          <p:sp>
            <p:nvSpPr>
              <p:cNvPr id="24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剖宫产麻醉护理配合对医疗团队协作的影响</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200"/>
              <a:t>剖宫产麻醉护理配合的具体措施</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12"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13" name="Group 365"/>
            <p:cNvGrpSpPr/>
            <p:nvPr/>
          </p:nvGrpSpPr>
          <p:grpSpPr>
            <a:xfrm>
              <a:off x="763829" y="1509487"/>
              <a:ext cx="4625399" cy="1544525"/>
              <a:chOff x="763829" y="1509487"/>
              <a:chExt cx="4625399" cy="1544525"/>
            </a:xfrm>
          </p:grpSpPr>
          <p:sp>
            <p:nvSpPr>
              <p:cNvPr id="14"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了解产妇的过敏史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了解产妇的既往病史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了解产妇的手术要求</a:t>
                </a:r>
                <a:endParaRPr/>
              </a:p>
            </p:txBody>
          </p:sp>
          <p:sp>
            <p:nvSpPr>
              <p:cNvPr id="16"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了解产妇的病情和麻醉需求</a:t>
                </a:r>
                <a:endParaRPr/>
              </a:p>
            </p:txBody>
          </p:sp>
        </p:grpSp>
        <p:grpSp>
          <p:nvGrpSpPr>
            <p:cNvPr id="17" name="Group 369"/>
            <p:cNvGrpSpPr/>
            <p:nvPr/>
          </p:nvGrpSpPr>
          <p:grpSpPr>
            <a:xfrm>
              <a:off x="763829" y="3118831"/>
              <a:ext cx="4625399" cy="1544525"/>
              <a:chOff x="763829" y="3118831"/>
              <a:chExt cx="4625399" cy="1544525"/>
            </a:xfrm>
          </p:grpSpPr>
          <p:sp>
            <p:nvSpPr>
              <p:cNvPr id="18"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准备麻醉药物和器械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准备抢救设备和药品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准备输血和输液设备</a:t>
                </a:r>
                <a:endParaRPr/>
              </a:p>
            </p:txBody>
          </p:sp>
          <p:sp>
            <p:nvSpPr>
              <p:cNvPr id="19"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准备麻醉所需物品和设备</a:t>
                </a:r>
                <a:endParaRPr/>
              </a:p>
            </p:txBody>
          </p:sp>
          <p:sp>
            <p:nvSpPr>
              <p:cNvPr id="20"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1" name="Group 373"/>
            <p:cNvGrpSpPr/>
            <p:nvPr/>
          </p:nvGrpSpPr>
          <p:grpSpPr>
            <a:xfrm>
              <a:off x="763829" y="4755268"/>
              <a:ext cx="4625399" cy="1544526"/>
              <a:chOff x="763829" y="4755268"/>
              <a:chExt cx="4625399" cy="1544526"/>
            </a:xfrm>
          </p:grpSpPr>
          <p:sp>
            <p:nvSpPr>
              <p:cNvPr id="22"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缓解产妇的紧张情绪</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增强产妇的信心</a:t>
                </a:r>
                <a:endParaRPr/>
              </a:p>
            </p:txBody>
          </p:sp>
          <p:sp>
            <p:nvSpPr>
              <p:cNvPr id="23"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对产妇进行心理疏导</a:t>
                </a:r>
                <a:endParaRPr/>
              </a:p>
            </p:txBody>
          </p:sp>
          <p:sp>
            <p:nvSpPr>
              <p:cNvPr id="24"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5"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剖宫产麻醉前的护理配合</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https://d.book118.com/858124073075006036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剖宫产麻醉护理配合PPT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2024-09-16T00:04:49.168</cp:lastPrinted>
  <dcterms:created xsi:type="dcterms:W3CDTF">2024-09-15T16:04:49Z</dcterms:created>
  <dcterms:modified xsi:type="dcterms:W3CDTF">2024-09-15T16:04:51Z</dcterms:modified>
</cp:coreProperties>
</file>