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472440E-8852-460D-BCB6-005CF8FC98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A61055C-788D-4C56-A454-E91A0C143B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29F8A88-1F2F-4637-9887-D916D9613E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0D86776-C7BE-46D5-921D-44C712DD81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89734D3-1778-45B8-8EB9-604868676A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9A722CE-C7D9-4A89-B987-AA4EDC5133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696A60A-BA6B-45C9-B246-585FF451A4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97FFB7A-117C-4E10-B1C4-59128A450B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D184368-9C25-4470-AA97-566E65CBD5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8028400-237F-4449-94C4-32D2E5107F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A30CF35-F489-4361-8B15-BD1B5FEB3C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58134106113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17451" y="1574432"/>
            <a:ext cx="6939686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检查管理办法培训课程构建高效的决策和执行机制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17451" y="5208092"/>
            <a:ext cx="3196742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17451" y="5689900"/>
            <a:ext cx="3489350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2024-01-19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检查管理办法概述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高效决策机制构建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高效执行机制构建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检查管理办法在实践中运用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构建高效决策和执行机制面临的挑战与对策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通过系统的培训课程，提高检查人员的专业技能和管理能力，确保检查工作的准确性和高效性。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提升检查管理水平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" r="12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应对监管挑战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推动持续改进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3892" r="1389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针对当前监管环境的变化和检查工作中面临的挑战，提供有效的解决方案和应对策略。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通过培训课程的实施，促进检查工作的持续改进和提高，确保企业合规和风险管理水平不断提升。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9" name="AutoShape 9"/>
          <p:cNvSpPr/>
          <p:nvPr/>
        </p:nvSpPr>
        <p:spPr>
          <a:xfrm>
            <a:off x="1171292" y="2749588"/>
            <a:ext cx="2088928" cy="2088928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1" name="Freeform 11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课程概述</a:t>
              </a:r>
            </a:p>
          </p:txBody>
        </p:sp>
      </p:grpSp>
      <p:sp>
        <p:nvSpPr>
          <p:cNvPr id="37" name="AutoShape 37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课程目标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明确培训课程的目标，包括提升检查人员的专业技能、管理能力和问题解决能力等方面。</a:t>
            </a:r>
          </a:p>
        </p:txBody>
      </p:sp>
      <p:sp>
        <p:nvSpPr>
          <p:cNvPr id="41" name="AutoShape 41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课程内容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涵盖检查管理的基本理念、方法和工具，以及针对不同行业和领域的专业检查技能和知识。</a:t>
            </a:r>
          </a:p>
        </p:txBody>
      </p:sp>
      <p:sp>
        <p:nvSpPr>
          <p:cNvPr id="45" name="AutoShape 45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TextBox 47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教学方法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采用理论与实践相结合的教学方法，包括讲座、案例分析、角色扮演、小组讨论等，确保学员能够充分理解和掌握课程内容。</a:t>
            </a:r>
          </a:p>
        </p:txBody>
      </p:sp>
      <p:sp>
        <p:nvSpPr>
          <p:cNvPr id="49" name="AutoShape 49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AutoShape 50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TextBox 51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课程评估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通过考试、作业、实践项目等方式对学员的学习成果进行评估，确保培训效果的有效性和实用性。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检查管理办法概述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检查管理办法是指为规范检查活动，提高检查效率和质量，确保检查工作的科学性、公正性和权威性，而制定的一套系统性的管理规则和操作程序。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检查管理办法定义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明确检查工作的目标、原则、程序和要求，为检查人员提供指导和依据，确保检查工作的顺利进行和结果的准确可靠。同时，也有助于提高被检查对象的合规意识和自我管理水平，促进相关领域的健康有序发展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检查管理办法作用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定义与作用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检查管理办法适用于各类检查活动，包括政府监管部门的执法检查、企业内部的质量管理检查、行业协会的自律检查等。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适用范围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检查管理办法适用于所有参与检查活动的人员，包括检查人员、被检查对象、监管机构等。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适用对象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适用范围和对象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法律法规依据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检查管理办法的制定和实施必须遵守国家相关法律法规的规定，如《中华人民共和国行政处罚法》、《中华人民共和国产品质量法》等。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政策依据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府监管部门制定的相关政策文件也是检查管理办法的重要依据，如《关于加强和规范事中事后监管的指导意见》等。这些政策文件为检查管理办法的制定提供了指导和支持，有助于推动检查工作的规范化、科学化和高效化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相关法律法规及政策依据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高效决策机制构建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087237" y="4692872"/>
            <a:ext cx="2429542" cy="1127284"/>
            <a:chOff x="6087237" y="4692872"/>
            <a:chExt cx="2429542" cy="1127284"/>
          </a:xfrm>
        </p:grpSpPr>
        <p:sp>
          <p:nvSpPr>
            <p:cNvPr id="3" name="Freeform 3"/>
            <p:cNvSpPr/>
            <p:nvPr/>
          </p:nvSpPr>
          <p:spPr>
            <a:xfrm>
              <a:off x="6087237" y="4692872"/>
              <a:ext cx="2429542" cy="1127284"/>
            </a:xfrm>
            <a:custGeom>
              <a:rect l="l" t="t" r="r" b="b"/>
              <a:pathLst>
                <a:path w="292" h="135">
                  <a:moveTo>
                    <a:pt x="130" y="19"/>
                  </a:moveTo>
                  <a:cubicBezTo>
                    <a:pt x="75" y="38"/>
                    <a:pt x="31" y="73"/>
                    <a:pt x="0" y="118"/>
                  </a:cubicBezTo>
                  <a:cubicBezTo>
                    <a:pt x="52" y="134"/>
                    <a:pt x="108" y="135"/>
                    <a:pt x="163" y="116"/>
                  </a:cubicBezTo>
                  <a:cubicBezTo>
                    <a:pt x="218" y="97"/>
                    <a:pt x="262" y="61"/>
                    <a:pt x="292" y="17"/>
                  </a:cubicBezTo>
                  <a:cubicBezTo>
                    <a:pt x="241" y="0"/>
                    <a:pt x="184" y="0"/>
                    <a:pt x="130" y="1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421499" y="5019484"/>
              <a:ext cx="311944" cy="273653"/>
            </a:xfrm>
            <a:custGeom>
              <a:rect l="l" t="t" r="r" b="b"/>
              <a:pathLst>
                <a:path w="582612" h="511175">
                  <a:moveTo>
                    <a:pt x="563781" y="169863"/>
                  </a:moveTo>
                  <a:cubicBezTo>
                    <a:pt x="567547" y="181115"/>
                    <a:pt x="571313" y="192367"/>
                    <a:pt x="575080" y="199869"/>
                  </a:cubicBezTo>
                  <a:cubicBezTo>
                    <a:pt x="578846" y="214872"/>
                    <a:pt x="578846" y="226124"/>
                    <a:pt x="582612" y="237376"/>
                  </a:cubicBezTo>
                  <a:cubicBezTo>
                    <a:pt x="582612" y="237376"/>
                    <a:pt x="582612" y="241126"/>
                    <a:pt x="582612" y="241126"/>
                  </a:cubicBezTo>
                  <a:cubicBezTo>
                    <a:pt x="582612" y="241126"/>
                    <a:pt x="582612" y="241126"/>
                    <a:pt x="582612" y="267381"/>
                  </a:cubicBezTo>
                  <a:cubicBezTo>
                    <a:pt x="582612" y="271132"/>
                    <a:pt x="582612" y="278633"/>
                    <a:pt x="582612" y="282384"/>
                  </a:cubicBezTo>
                  <a:cubicBezTo>
                    <a:pt x="575080" y="327392"/>
                    <a:pt x="552482" y="368650"/>
                    <a:pt x="514820" y="394905"/>
                  </a:cubicBezTo>
                  <a:cubicBezTo>
                    <a:pt x="480924" y="424910"/>
                    <a:pt x="439496" y="436162"/>
                    <a:pt x="398068" y="436162"/>
                  </a:cubicBezTo>
                  <a:cubicBezTo>
                    <a:pt x="326510" y="436162"/>
                    <a:pt x="258718" y="436162"/>
                    <a:pt x="187161" y="436162"/>
                  </a:cubicBezTo>
                  <a:cubicBezTo>
                    <a:pt x="187161" y="436162"/>
                    <a:pt x="187161" y="436162"/>
                    <a:pt x="179628" y="436162"/>
                  </a:cubicBezTo>
                  <a:cubicBezTo>
                    <a:pt x="179628" y="436162"/>
                    <a:pt x="179628" y="436162"/>
                    <a:pt x="179628" y="511176"/>
                  </a:cubicBezTo>
                  <a:cubicBezTo>
                    <a:pt x="179628" y="507426"/>
                    <a:pt x="175862" y="507426"/>
                    <a:pt x="175862" y="507426"/>
                  </a:cubicBezTo>
                  <a:cubicBezTo>
                    <a:pt x="130667" y="473669"/>
                    <a:pt x="85473" y="439913"/>
                    <a:pt x="40278" y="406157"/>
                  </a:cubicBezTo>
                  <a:cubicBezTo>
                    <a:pt x="40278" y="402406"/>
                    <a:pt x="36512" y="402406"/>
                    <a:pt x="36512" y="402406"/>
                  </a:cubicBezTo>
                  <a:cubicBezTo>
                    <a:pt x="81707" y="364899"/>
                    <a:pt x="130667" y="327392"/>
                    <a:pt x="179628" y="293636"/>
                  </a:cubicBezTo>
                  <a:cubicBezTo>
                    <a:pt x="179628" y="293636"/>
                    <a:pt x="179628" y="293636"/>
                    <a:pt x="179628" y="364899"/>
                  </a:cubicBezTo>
                  <a:cubicBezTo>
                    <a:pt x="183394" y="364899"/>
                    <a:pt x="183394" y="364899"/>
                    <a:pt x="187161" y="364899"/>
                  </a:cubicBezTo>
                  <a:cubicBezTo>
                    <a:pt x="258718" y="364899"/>
                    <a:pt x="330276" y="364899"/>
                    <a:pt x="401834" y="364899"/>
                  </a:cubicBezTo>
                  <a:cubicBezTo>
                    <a:pt x="465860" y="364899"/>
                    <a:pt x="514820" y="312390"/>
                    <a:pt x="511054" y="248628"/>
                  </a:cubicBezTo>
                  <a:cubicBezTo>
                    <a:pt x="511054" y="237376"/>
                    <a:pt x="507288" y="229874"/>
                    <a:pt x="503522" y="218622"/>
                  </a:cubicBezTo>
                  <a:cubicBezTo>
                    <a:pt x="503522" y="218622"/>
                    <a:pt x="503522" y="214872"/>
                    <a:pt x="507288" y="214872"/>
                  </a:cubicBezTo>
                  <a:cubicBezTo>
                    <a:pt x="526119" y="199869"/>
                    <a:pt x="544950" y="184866"/>
                    <a:pt x="563781" y="169863"/>
                  </a:cubicBezTo>
                  <a:close/>
                  <a:moveTo>
                    <a:pt x="401388" y="0"/>
                  </a:moveTo>
                  <a:cubicBezTo>
                    <a:pt x="401388" y="0"/>
                    <a:pt x="405139" y="0"/>
                    <a:pt x="405139" y="3757"/>
                  </a:cubicBezTo>
                  <a:cubicBezTo>
                    <a:pt x="450155" y="37571"/>
                    <a:pt x="495170" y="71384"/>
                    <a:pt x="540185" y="105198"/>
                  </a:cubicBezTo>
                  <a:cubicBezTo>
                    <a:pt x="543937" y="105198"/>
                    <a:pt x="543937" y="105198"/>
                    <a:pt x="547688" y="108955"/>
                  </a:cubicBezTo>
                  <a:cubicBezTo>
                    <a:pt x="498921" y="146526"/>
                    <a:pt x="450155" y="180341"/>
                    <a:pt x="401388" y="217911"/>
                  </a:cubicBezTo>
                  <a:cubicBezTo>
                    <a:pt x="401388" y="217911"/>
                    <a:pt x="401388" y="217911"/>
                    <a:pt x="401388" y="146526"/>
                  </a:cubicBezTo>
                  <a:cubicBezTo>
                    <a:pt x="397636" y="146526"/>
                    <a:pt x="397636" y="146526"/>
                    <a:pt x="393885" y="146526"/>
                  </a:cubicBezTo>
                  <a:cubicBezTo>
                    <a:pt x="322611" y="146526"/>
                    <a:pt x="255088" y="146526"/>
                    <a:pt x="183813" y="146526"/>
                  </a:cubicBezTo>
                  <a:cubicBezTo>
                    <a:pt x="120041" y="146526"/>
                    <a:pt x="67523" y="199126"/>
                    <a:pt x="71275" y="259239"/>
                  </a:cubicBezTo>
                  <a:cubicBezTo>
                    <a:pt x="75026" y="270511"/>
                    <a:pt x="75026" y="281782"/>
                    <a:pt x="78777" y="289296"/>
                  </a:cubicBezTo>
                  <a:cubicBezTo>
                    <a:pt x="78777" y="293053"/>
                    <a:pt x="78777" y="296810"/>
                    <a:pt x="75026" y="296810"/>
                  </a:cubicBezTo>
                  <a:cubicBezTo>
                    <a:pt x="60021" y="311839"/>
                    <a:pt x="41264" y="323110"/>
                    <a:pt x="18756" y="338138"/>
                  </a:cubicBezTo>
                  <a:cubicBezTo>
                    <a:pt x="15005" y="330624"/>
                    <a:pt x="11254" y="319353"/>
                    <a:pt x="7502" y="308082"/>
                  </a:cubicBezTo>
                  <a:cubicBezTo>
                    <a:pt x="3751" y="296810"/>
                    <a:pt x="3751" y="285539"/>
                    <a:pt x="0" y="270511"/>
                  </a:cubicBezTo>
                  <a:cubicBezTo>
                    <a:pt x="0" y="270511"/>
                    <a:pt x="0" y="270511"/>
                    <a:pt x="0" y="266754"/>
                  </a:cubicBezTo>
                  <a:cubicBezTo>
                    <a:pt x="0" y="266754"/>
                    <a:pt x="0" y="266754"/>
                    <a:pt x="0" y="244211"/>
                  </a:cubicBezTo>
                  <a:cubicBezTo>
                    <a:pt x="0" y="236697"/>
                    <a:pt x="0" y="232940"/>
                    <a:pt x="0" y="225426"/>
                  </a:cubicBezTo>
                  <a:cubicBezTo>
                    <a:pt x="7502" y="180341"/>
                    <a:pt x="30010" y="142769"/>
                    <a:pt x="67523" y="112712"/>
                  </a:cubicBezTo>
                  <a:cubicBezTo>
                    <a:pt x="101285" y="86413"/>
                    <a:pt x="142549" y="71384"/>
                    <a:pt x="187565" y="71384"/>
                  </a:cubicBezTo>
                  <a:cubicBezTo>
                    <a:pt x="255088" y="71384"/>
                    <a:pt x="322611" y="71384"/>
                    <a:pt x="393885" y="71384"/>
                  </a:cubicBezTo>
                  <a:cubicBezTo>
                    <a:pt x="393885" y="71384"/>
                    <a:pt x="393885" y="71384"/>
                    <a:pt x="401388" y="71384"/>
                  </a:cubicBezTo>
                  <a:cubicBezTo>
                    <a:pt x="401388" y="71384"/>
                    <a:pt x="401388" y="71384"/>
                    <a:pt x="401388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6087237" y="3581590"/>
            <a:ext cx="1515142" cy="2095595"/>
          </a:xfrm>
          <a:custGeom>
            <a:rect l="l" t="t" r="r" b="b"/>
            <a:pathLst>
              <a:path w="182" h="251">
                <a:moveTo>
                  <a:pt x="49" y="96"/>
                </a:moveTo>
                <a:cubicBezTo>
                  <a:pt x="15" y="143"/>
                  <a:pt x="0" y="197"/>
                  <a:pt x="1" y="251"/>
                </a:cubicBezTo>
                <a:cubicBezTo>
                  <a:pt x="52" y="235"/>
                  <a:pt x="99" y="203"/>
                  <a:pt x="132" y="156"/>
                </a:cubicBezTo>
                <a:cubicBezTo>
                  <a:pt x="166" y="109"/>
                  <a:pt x="182" y="54"/>
                  <a:pt x="181" y="0"/>
                </a:cubicBezTo>
                <a:cubicBezTo>
                  <a:pt x="130" y="16"/>
                  <a:pt x="83" y="49"/>
                  <a:pt x="49" y="9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859714" y="4236053"/>
            <a:ext cx="352711" cy="269463"/>
            <a:chOff x="6859714" y="4236053"/>
            <a:chExt cx="352711" cy="269463"/>
          </a:xfrm>
        </p:grpSpPr>
        <p:sp>
          <p:nvSpPr>
            <p:cNvPr id="7" name="Freeform 7"/>
            <p:cNvSpPr/>
            <p:nvPr/>
          </p:nvSpPr>
          <p:spPr>
            <a:xfrm>
              <a:off x="6859714" y="4236053"/>
              <a:ext cx="283845" cy="220980"/>
            </a:xfrm>
            <a:custGeom>
              <a:rect l="l" t="t" r="r" b="b"/>
              <a:pathLst>
                <a:path w="141" h="110">
                  <a:moveTo>
                    <a:pt x="92" y="95"/>
                  </a:moveTo>
                  <a:cubicBezTo>
                    <a:pt x="105" y="92"/>
                    <a:pt x="117" y="87"/>
                    <a:pt x="126" y="77"/>
                  </a:cubicBezTo>
                  <a:cubicBezTo>
                    <a:pt x="137" y="66"/>
                    <a:pt x="141" y="53"/>
                    <a:pt x="136" y="38"/>
                  </a:cubicBezTo>
                  <a:cubicBezTo>
                    <a:pt x="132" y="25"/>
                    <a:pt x="123" y="17"/>
                    <a:pt x="111" y="10"/>
                  </a:cubicBezTo>
                  <a:cubicBezTo>
                    <a:pt x="100" y="4"/>
                    <a:pt x="87" y="1"/>
                    <a:pt x="75" y="1"/>
                  </a:cubicBezTo>
                  <a:cubicBezTo>
                    <a:pt x="54" y="0"/>
                    <a:pt x="35" y="5"/>
                    <a:pt x="20" y="19"/>
                  </a:cubicBezTo>
                  <a:cubicBezTo>
                    <a:pt x="1" y="35"/>
                    <a:pt x="0" y="59"/>
                    <a:pt x="17" y="77"/>
                  </a:cubicBezTo>
                  <a:cubicBezTo>
                    <a:pt x="20" y="81"/>
                    <a:pt x="25" y="84"/>
                    <a:pt x="30" y="88"/>
                  </a:cubicBezTo>
                  <a:cubicBezTo>
                    <a:pt x="30" y="88"/>
                    <a:pt x="30" y="88"/>
                    <a:pt x="29" y="88"/>
                  </a:cubicBezTo>
                  <a:cubicBezTo>
                    <a:pt x="27" y="94"/>
                    <a:pt x="23" y="99"/>
                    <a:pt x="19" y="103"/>
                  </a:cubicBezTo>
                  <a:cubicBezTo>
                    <a:pt x="17" y="105"/>
                    <a:pt x="16" y="106"/>
                    <a:pt x="17" y="108"/>
                  </a:cubicBezTo>
                  <a:cubicBezTo>
                    <a:pt x="18" y="110"/>
                    <a:pt x="20" y="110"/>
                    <a:pt x="22" y="110"/>
                  </a:cubicBezTo>
                  <a:cubicBezTo>
                    <a:pt x="33" y="108"/>
                    <a:pt x="43" y="104"/>
                    <a:pt x="53" y="98"/>
                  </a:cubicBezTo>
                  <a:cubicBezTo>
                    <a:pt x="54" y="97"/>
                    <a:pt x="56" y="96"/>
                    <a:pt x="58" y="97"/>
                  </a:cubicBezTo>
                  <a:cubicBezTo>
                    <a:pt x="69" y="98"/>
                    <a:pt x="81" y="98"/>
                    <a:pt x="92" y="95"/>
                  </a:cubicBezTo>
                  <a:close/>
                  <a:moveTo>
                    <a:pt x="55" y="84"/>
                  </a:moveTo>
                  <a:cubicBezTo>
                    <a:pt x="53" y="84"/>
                    <a:pt x="51" y="84"/>
                    <a:pt x="50" y="85"/>
                  </a:cubicBezTo>
                  <a:cubicBezTo>
                    <a:pt x="47" y="87"/>
                    <a:pt x="45" y="88"/>
                    <a:pt x="43" y="90"/>
                  </a:cubicBezTo>
                  <a:cubicBezTo>
                    <a:pt x="43" y="89"/>
                    <a:pt x="42" y="89"/>
                    <a:pt x="42" y="89"/>
                  </a:cubicBezTo>
                  <a:cubicBezTo>
                    <a:pt x="43" y="87"/>
                    <a:pt x="44" y="85"/>
                    <a:pt x="45" y="82"/>
                  </a:cubicBezTo>
                  <a:cubicBezTo>
                    <a:pt x="42" y="80"/>
                    <a:pt x="40" y="79"/>
                    <a:pt x="37" y="77"/>
                  </a:cubicBezTo>
                  <a:cubicBezTo>
                    <a:pt x="31" y="74"/>
                    <a:pt x="26" y="70"/>
                    <a:pt x="22" y="64"/>
                  </a:cubicBezTo>
                  <a:cubicBezTo>
                    <a:pt x="14" y="53"/>
                    <a:pt x="16" y="40"/>
                    <a:pt x="25" y="30"/>
                  </a:cubicBezTo>
                  <a:cubicBezTo>
                    <a:pt x="35" y="20"/>
                    <a:pt x="48" y="15"/>
                    <a:pt x="62" y="14"/>
                  </a:cubicBezTo>
                  <a:cubicBezTo>
                    <a:pt x="76" y="12"/>
                    <a:pt x="90" y="14"/>
                    <a:pt x="103" y="20"/>
                  </a:cubicBezTo>
                  <a:cubicBezTo>
                    <a:pt x="112" y="24"/>
                    <a:pt x="119" y="30"/>
                    <a:pt x="123" y="38"/>
                  </a:cubicBezTo>
                  <a:cubicBezTo>
                    <a:pt x="128" y="47"/>
                    <a:pt x="127" y="56"/>
                    <a:pt x="121" y="64"/>
                  </a:cubicBezTo>
                  <a:cubicBezTo>
                    <a:pt x="113" y="75"/>
                    <a:pt x="102" y="81"/>
                    <a:pt x="89" y="84"/>
                  </a:cubicBezTo>
                  <a:cubicBezTo>
                    <a:pt x="78" y="86"/>
                    <a:pt x="66" y="86"/>
                    <a:pt x="55" y="8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988873" y="4306634"/>
              <a:ext cx="223552" cy="198882"/>
            </a:xfrm>
            <a:custGeom>
              <a:rect l="l" t="t" r="r" b="b"/>
              <a:pathLst>
                <a:path w="110" h="99">
                  <a:moveTo>
                    <a:pt x="94" y="90"/>
                  </a:moveTo>
                  <a:cubicBezTo>
                    <a:pt x="91" y="86"/>
                    <a:pt x="87" y="82"/>
                    <a:pt x="85" y="77"/>
                  </a:cubicBezTo>
                  <a:cubicBezTo>
                    <a:pt x="100" y="68"/>
                    <a:pt x="111" y="56"/>
                    <a:pt x="110" y="38"/>
                  </a:cubicBezTo>
                  <a:cubicBezTo>
                    <a:pt x="110" y="20"/>
                    <a:pt x="99" y="9"/>
                    <a:pt x="84" y="0"/>
                  </a:cubicBezTo>
                  <a:cubicBezTo>
                    <a:pt x="85" y="1"/>
                    <a:pt x="85" y="2"/>
                    <a:pt x="85" y="3"/>
                  </a:cubicBezTo>
                  <a:cubicBezTo>
                    <a:pt x="86" y="9"/>
                    <a:pt x="87" y="15"/>
                    <a:pt x="86" y="21"/>
                  </a:cubicBezTo>
                  <a:cubicBezTo>
                    <a:pt x="84" y="35"/>
                    <a:pt x="77" y="46"/>
                    <a:pt x="66" y="55"/>
                  </a:cubicBezTo>
                  <a:cubicBezTo>
                    <a:pt x="54" y="66"/>
                    <a:pt x="39" y="71"/>
                    <a:pt x="23" y="74"/>
                  </a:cubicBezTo>
                  <a:cubicBezTo>
                    <a:pt x="16" y="75"/>
                    <a:pt x="8" y="75"/>
                    <a:pt x="0" y="75"/>
                  </a:cubicBezTo>
                  <a:cubicBezTo>
                    <a:pt x="3" y="77"/>
                    <a:pt x="7" y="79"/>
                    <a:pt x="10" y="81"/>
                  </a:cubicBezTo>
                  <a:cubicBezTo>
                    <a:pt x="26" y="87"/>
                    <a:pt x="42" y="88"/>
                    <a:pt x="58" y="86"/>
                  </a:cubicBezTo>
                  <a:cubicBezTo>
                    <a:pt x="60" y="86"/>
                    <a:pt x="61" y="86"/>
                    <a:pt x="62" y="87"/>
                  </a:cubicBezTo>
                  <a:cubicBezTo>
                    <a:pt x="72" y="93"/>
                    <a:pt x="82" y="97"/>
                    <a:pt x="94" y="99"/>
                  </a:cubicBezTo>
                  <a:cubicBezTo>
                    <a:pt x="95" y="99"/>
                    <a:pt x="97" y="98"/>
                    <a:pt x="98" y="97"/>
                  </a:cubicBezTo>
                  <a:cubicBezTo>
                    <a:pt x="98" y="97"/>
                    <a:pt x="98" y="95"/>
                    <a:pt x="97" y="93"/>
                  </a:cubicBezTo>
                  <a:cubicBezTo>
                    <a:pt x="97" y="92"/>
                    <a:pt x="95" y="91"/>
                    <a:pt x="94" y="9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667887" y="4692872"/>
            <a:ext cx="2419350" cy="1127284"/>
            <a:chOff x="3667887" y="4692872"/>
            <a:chExt cx="2419350" cy="1127284"/>
          </a:xfrm>
        </p:grpSpPr>
        <p:sp>
          <p:nvSpPr>
            <p:cNvPr id="10" name="Freeform 10"/>
            <p:cNvSpPr/>
            <p:nvPr/>
          </p:nvSpPr>
          <p:spPr>
            <a:xfrm>
              <a:off x="3667887" y="4692872"/>
              <a:ext cx="2419350" cy="1127284"/>
            </a:xfrm>
            <a:custGeom>
              <a:rect l="l" t="t" r="r" b="b"/>
              <a:pathLst>
                <a:path w="291" h="135">
                  <a:moveTo>
                    <a:pt x="162" y="19"/>
                  </a:moveTo>
                  <a:cubicBezTo>
                    <a:pt x="217" y="38"/>
                    <a:pt x="261" y="73"/>
                    <a:pt x="291" y="118"/>
                  </a:cubicBezTo>
                  <a:cubicBezTo>
                    <a:pt x="240" y="134"/>
                    <a:pt x="184" y="135"/>
                    <a:pt x="129" y="116"/>
                  </a:cubicBezTo>
                  <a:cubicBezTo>
                    <a:pt x="74" y="97"/>
                    <a:pt x="30" y="61"/>
                    <a:pt x="0" y="17"/>
                  </a:cubicBezTo>
                  <a:cubicBezTo>
                    <a:pt x="51" y="0"/>
                    <a:pt x="108" y="0"/>
                    <a:pt x="162" y="1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465034" y="5004149"/>
              <a:ext cx="234601" cy="304229"/>
            </a:xfrm>
            <a:custGeom>
              <a:rect l="l" t="t" r="r" b="b"/>
              <a:pathLst>
                <a:path w="438150" h="568325">
                  <a:moveTo>
                    <a:pt x="344255" y="320246"/>
                  </a:moveTo>
                  <a:cubicBezTo>
                    <a:pt x="393080" y="312737"/>
                    <a:pt x="434394" y="346528"/>
                    <a:pt x="438150" y="399092"/>
                  </a:cubicBezTo>
                  <a:cubicBezTo>
                    <a:pt x="438150" y="399092"/>
                    <a:pt x="438150" y="402847"/>
                    <a:pt x="438150" y="406601"/>
                  </a:cubicBezTo>
                  <a:cubicBezTo>
                    <a:pt x="438150" y="451656"/>
                    <a:pt x="438150" y="496711"/>
                    <a:pt x="438150" y="545520"/>
                  </a:cubicBezTo>
                  <a:cubicBezTo>
                    <a:pt x="438150" y="545520"/>
                    <a:pt x="438150" y="545520"/>
                    <a:pt x="438150" y="549275"/>
                  </a:cubicBezTo>
                  <a:cubicBezTo>
                    <a:pt x="438150" y="549275"/>
                    <a:pt x="438150" y="549275"/>
                    <a:pt x="284162" y="549275"/>
                  </a:cubicBezTo>
                  <a:cubicBezTo>
                    <a:pt x="284162" y="549275"/>
                    <a:pt x="284162" y="545520"/>
                    <a:pt x="284162" y="545520"/>
                  </a:cubicBezTo>
                  <a:cubicBezTo>
                    <a:pt x="284162" y="496711"/>
                    <a:pt x="284162" y="451656"/>
                    <a:pt x="284162" y="402847"/>
                  </a:cubicBezTo>
                  <a:cubicBezTo>
                    <a:pt x="284162" y="361546"/>
                    <a:pt x="310453" y="327755"/>
                    <a:pt x="344255" y="320246"/>
                  </a:cubicBezTo>
                  <a:close/>
                  <a:moveTo>
                    <a:pt x="352879" y="200025"/>
                  </a:moveTo>
                  <a:cubicBezTo>
                    <a:pt x="352879" y="200025"/>
                    <a:pt x="352879" y="200025"/>
                    <a:pt x="356621" y="200025"/>
                  </a:cubicBezTo>
                  <a:cubicBezTo>
                    <a:pt x="356621" y="200025"/>
                    <a:pt x="356621" y="200025"/>
                    <a:pt x="367847" y="200025"/>
                  </a:cubicBezTo>
                  <a:cubicBezTo>
                    <a:pt x="371589" y="200025"/>
                    <a:pt x="375330" y="203767"/>
                    <a:pt x="379072" y="203767"/>
                  </a:cubicBezTo>
                  <a:cubicBezTo>
                    <a:pt x="401524" y="211251"/>
                    <a:pt x="412750" y="237445"/>
                    <a:pt x="409008" y="263638"/>
                  </a:cubicBezTo>
                  <a:cubicBezTo>
                    <a:pt x="405266" y="286090"/>
                    <a:pt x="386556" y="304800"/>
                    <a:pt x="360363" y="304800"/>
                  </a:cubicBezTo>
                  <a:cubicBezTo>
                    <a:pt x="337911" y="304800"/>
                    <a:pt x="319201" y="286090"/>
                    <a:pt x="311717" y="263638"/>
                  </a:cubicBezTo>
                  <a:cubicBezTo>
                    <a:pt x="307975" y="233703"/>
                    <a:pt x="326685" y="207509"/>
                    <a:pt x="352879" y="200025"/>
                  </a:cubicBezTo>
                  <a:close/>
                  <a:moveTo>
                    <a:pt x="100853" y="196018"/>
                  </a:moveTo>
                  <a:cubicBezTo>
                    <a:pt x="175559" y="180975"/>
                    <a:pt x="246529" y="241146"/>
                    <a:pt x="254000" y="320120"/>
                  </a:cubicBezTo>
                  <a:cubicBezTo>
                    <a:pt x="254000" y="323881"/>
                    <a:pt x="254000" y="327642"/>
                    <a:pt x="254000" y="331402"/>
                  </a:cubicBezTo>
                  <a:cubicBezTo>
                    <a:pt x="254000" y="406616"/>
                    <a:pt x="254000" y="481829"/>
                    <a:pt x="254000" y="557043"/>
                  </a:cubicBezTo>
                  <a:cubicBezTo>
                    <a:pt x="254000" y="557043"/>
                    <a:pt x="254000" y="557043"/>
                    <a:pt x="254000" y="568325"/>
                  </a:cubicBezTo>
                  <a:cubicBezTo>
                    <a:pt x="254000" y="568325"/>
                    <a:pt x="254000" y="568325"/>
                    <a:pt x="0" y="568325"/>
                  </a:cubicBezTo>
                  <a:cubicBezTo>
                    <a:pt x="0" y="564564"/>
                    <a:pt x="0" y="564564"/>
                    <a:pt x="0" y="560804"/>
                  </a:cubicBezTo>
                  <a:cubicBezTo>
                    <a:pt x="0" y="485590"/>
                    <a:pt x="0" y="406616"/>
                    <a:pt x="0" y="327642"/>
                  </a:cubicBezTo>
                  <a:cubicBezTo>
                    <a:pt x="0" y="263710"/>
                    <a:pt x="44823" y="211060"/>
                    <a:pt x="100853" y="196018"/>
                  </a:cubicBezTo>
                  <a:close/>
                  <a:moveTo>
                    <a:pt x="112091" y="0"/>
                  </a:moveTo>
                  <a:cubicBezTo>
                    <a:pt x="115818" y="0"/>
                    <a:pt x="115818" y="0"/>
                    <a:pt x="115818" y="0"/>
                  </a:cubicBezTo>
                  <a:cubicBezTo>
                    <a:pt x="115818" y="0"/>
                    <a:pt x="115818" y="0"/>
                    <a:pt x="138181" y="0"/>
                  </a:cubicBezTo>
                  <a:cubicBezTo>
                    <a:pt x="141909" y="0"/>
                    <a:pt x="149363" y="3762"/>
                    <a:pt x="153090" y="3762"/>
                  </a:cubicBezTo>
                  <a:cubicBezTo>
                    <a:pt x="190362" y="18808"/>
                    <a:pt x="212725" y="60187"/>
                    <a:pt x="205271" y="101566"/>
                  </a:cubicBezTo>
                  <a:cubicBezTo>
                    <a:pt x="197816" y="139183"/>
                    <a:pt x="164272" y="169276"/>
                    <a:pt x="127000" y="169276"/>
                  </a:cubicBezTo>
                  <a:cubicBezTo>
                    <a:pt x="89728" y="173038"/>
                    <a:pt x="56184" y="142944"/>
                    <a:pt x="48729" y="101566"/>
                  </a:cubicBezTo>
                  <a:cubicBezTo>
                    <a:pt x="41275" y="52664"/>
                    <a:pt x="71092" y="7523"/>
                    <a:pt x="112091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2" name="Freeform 12"/>
          <p:cNvSpPr/>
          <p:nvPr/>
        </p:nvSpPr>
        <p:spPr>
          <a:xfrm>
            <a:off x="4582287" y="3581590"/>
            <a:ext cx="1513713" cy="2095595"/>
          </a:xfrm>
          <a:custGeom>
            <a:rect l="l" t="t" r="r" b="b"/>
            <a:pathLst>
              <a:path w="182" h="251">
                <a:moveTo>
                  <a:pt x="133" y="96"/>
                </a:moveTo>
                <a:cubicBezTo>
                  <a:pt x="167" y="143"/>
                  <a:pt x="182" y="197"/>
                  <a:pt x="181" y="251"/>
                </a:cubicBezTo>
                <a:cubicBezTo>
                  <a:pt x="130" y="235"/>
                  <a:pt x="83" y="203"/>
                  <a:pt x="50" y="156"/>
                </a:cubicBezTo>
                <a:cubicBezTo>
                  <a:pt x="16" y="109"/>
                  <a:pt x="0" y="54"/>
                  <a:pt x="1" y="0"/>
                </a:cubicBezTo>
                <a:cubicBezTo>
                  <a:pt x="52" y="16"/>
                  <a:pt x="99" y="49"/>
                  <a:pt x="133" y="9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3" name="Group 13"/>
          <p:cNvGrpSpPr/>
          <p:nvPr/>
        </p:nvGrpSpPr>
        <p:grpSpPr>
          <a:xfrm>
            <a:off x="4996434" y="4236053"/>
            <a:ext cx="313754" cy="313849"/>
            <a:chOff x="4996434" y="4236053"/>
            <a:chExt cx="313754" cy="313849"/>
          </a:xfrm>
        </p:grpSpPr>
        <p:sp>
          <p:nvSpPr>
            <p:cNvPr id="14" name="Freeform 14"/>
            <p:cNvSpPr/>
            <p:nvPr/>
          </p:nvSpPr>
          <p:spPr>
            <a:xfrm>
              <a:off x="4996434" y="4265200"/>
              <a:ext cx="284702" cy="284702"/>
            </a:xfrm>
            <a:custGeom>
              <a:rect l="l" t="t" r="r" b="b"/>
              <a:pathLst>
                <a:path w="184" h="184">
                  <a:moveTo>
                    <a:pt x="92" y="184"/>
                  </a:moveTo>
                  <a:cubicBezTo>
                    <a:pt x="143" y="184"/>
                    <a:pt x="184" y="143"/>
                    <a:pt x="184" y="92"/>
                  </a:cubicBezTo>
                  <a:cubicBezTo>
                    <a:pt x="184" y="76"/>
                    <a:pt x="180" y="62"/>
                    <a:pt x="173" y="49"/>
                  </a:cubicBezTo>
                  <a:cubicBezTo>
                    <a:pt x="172" y="49"/>
                    <a:pt x="172" y="49"/>
                    <a:pt x="171" y="49"/>
                  </a:cubicBezTo>
                  <a:cubicBezTo>
                    <a:pt x="170" y="49"/>
                    <a:pt x="170" y="49"/>
                    <a:pt x="170" y="49"/>
                  </a:cubicBezTo>
                  <a:cubicBezTo>
                    <a:pt x="158" y="48"/>
                    <a:pt x="158" y="48"/>
                    <a:pt x="158" y="48"/>
                  </a:cubicBezTo>
                  <a:cubicBezTo>
                    <a:pt x="149" y="56"/>
                    <a:pt x="149" y="56"/>
                    <a:pt x="149" y="56"/>
                  </a:cubicBezTo>
                  <a:cubicBezTo>
                    <a:pt x="156" y="67"/>
                    <a:pt x="160" y="79"/>
                    <a:pt x="160" y="92"/>
                  </a:cubicBezTo>
                  <a:cubicBezTo>
                    <a:pt x="160" y="129"/>
                    <a:pt x="129" y="160"/>
                    <a:pt x="92" y="160"/>
                  </a:cubicBezTo>
                  <a:cubicBezTo>
                    <a:pt x="55" y="160"/>
                    <a:pt x="24" y="129"/>
                    <a:pt x="24" y="92"/>
                  </a:cubicBezTo>
                  <a:cubicBezTo>
                    <a:pt x="24" y="55"/>
                    <a:pt x="55" y="24"/>
                    <a:pt x="92" y="24"/>
                  </a:cubicBezTo>
                  <a:cubicBezTo>
                    <a:pt x="105" y="24"/>
                    <a:pt x="117" y="28"/>
                    <a:pt x="128" y="35"/>
                  </a:cubicBezTo>
                  <a:cubicBezTo>
                    <a:pt x="135" y="27"/>
                    <a:pt x="135" y="27"/>
                    <a:pt x="135" y="27"/>
                  </a:cubicBezTo>
                  <a:cubicBezTo>
                    <a:pt x="134" y="14"/>
                    <a:pt x="134" y="14"/>
                    <a:pt x="134" y="14"/>
                  </a:cubicBezTo>
                  <a:cubicBezTo>
                    <a:pt x="134" y="12"/>
                    <a:pt x="134" y="11"/>
                    <a:pt x="134" y="10"/>
                  </a:cubicBezTo>
                  <a:cubicBezTo>
                    <a:pt x="122" y="4"/>
                    <a:pt x="107" y="0"/>
                    <a:pt x="92" y="0"/>
                  </a:cubicBezTo>
                  <a:cubicBezTo>
                    <a:pt x="41" y="0"/>
                    <a:pt x="0" y="41"/>
                    <a:pt x="0" y="92"/>
                  </a:cubicBezTo>
                  <a:cubicBezTo>
                    <a:pt x="0" y="143"/>
                    <a:pt x="41" y="184"/>
                    <a:pt x="92" y="184"/>
                  </a:cubicBezTo>
                  <a:close/>
                  <a:moveTo>
                    <a:pt x="92" y="184"/>
                  </a:moveTo>
                  <a:cubicBezTo>
                    <a:pt x="92" y="184"/>
                    <a:pt x="92" y="184"/>
                    <a:pt x="92" y="18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5069300" y="4338066"/>
              <a:ext cx="139065" cy="139065"/>
            </a:xfrm>
            <a:custGeom>
              <a:rect l="l" t="t" r="r" b="b"/>
              <a:pathLst>
                <a:path w="90" h="90">
                  <a:moveTo>
                    <a:pt x="45" y="21"/>
                  </a:moveTo>
                  <a:cubicBezTo>
                    <a:pt x="46" y="21"/>
                    <a:pt x="46" y="21"/>
                    <a:pt x="47" y="21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58" y="1"/>
                    <a:pt x="52" y="0"/>
                    <a:pt x="45" y="0"/>
                  </a:cubicBezTo>
                  <a:cubicBezTo>
                    <a:pt x="20" y="0"/>
                    <a:pt x="0" y="20"/>
                    <a:pt x="0" y="45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70" y="90"/>
                    <a:pt x="90" y="70"/>
                    <a:pt x="90" y="45"/>
                  </a:cubicBezTo>
                  <a:cubicBezTo>
                    <a:pt x="90" y="38"/>
                    <a:pt x="89" y="32"/>
                    <a:pt x="86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69" y="44"/>
                    <a:pt x="69" y="44"/>
                    <a:pt x="69" y="45"/>
                  </a:cubicBezTo>
                  <a:cubicBezTo>
                    <a:pt x="69" y="58"/>
                    <a:pt x="58" y="69"/>
                    <a:pt x="45" y="69"/>
                  </a:cubicBezTo>
                  <a:cubicBezTo>
                    <a:pt x="32" y="69"/>
                    <a:pt x="21" y="58"/>
                    <a:pt x="21" y="45"/>
                  </a:cubicBezTo>
                  <a:cubicBezTo>
                    <a:pt x="21" y="32"/>
                    <a:pt x="32" y="21"/>
                    <a:pt x="45" y="21"/>
                  </a:cubicBezTo>
                  <a:close/>
                  <a:moveTo>
                    <a:pt x="45" y="21"/>
                  </a:moveTo>
                  <a:cubicBezTo>
                    <a:pt x="45" y="21"/>
                    <a:pt x="45" y="21"/>
                    <a:pt x="45" y="21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152644" y="4236053"/>
              <a:ext cx="157544" cy="157544"/>
            </a:xfrm>
            <a:custGeom>
              <a:rect l="l" t="t" r="r" b="b"/>
              <a:pathLst>
                <a:path w="102" h="102">
                  <a:moveTo>
                    <a:pt x="86" y="28"/>
                  </a:moveTo>
                  <a:cubicBezTo>
                    <a:pt x="91" y="23"/>
                    <a:pt x="91" y="23"/>
                    <a:pt x="91" y="23"/>
                  </a:cubicBezTo>
                  <a:cubicBezTo>
                    <a:pt x="93" y="20"/>
                    <a:pt x="93" y="17"/>
                    <a:pt x="91" y="14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6" y="10"/>
                    <a:pt x="85" y="9"/>
                    <a:pt x="83" y="9"/>
                  </a:cubicBezTo>
                  <a:cubicBezTo>
                    <a:pt x="82" y="9"/>
                    <a:pt x="80" y="10"/>
                    <a:pt x="79" y="11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72" y="0"/>
                    <a:pt x="71" y="0"/>
                    <a:pt x="70" y="0"/>
                  </a:cubicBezTo>
                  <a:cubicBezTo>
                    <a:pt x="70" y="0"/>
                    <a:pt x="69" y="0"/>
                    <a:pt x="69" y="0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5" y="25"/>
                    <a:pt x="44" y="28"/>
                    <a:pt x="44" y="30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45" y="45"/>
                    <a:pt x="45" y="45"/>
                    <a:pt x="45" y="45"/>
                  </a:cubicBezTo>
                  <a:cubicBezTo>
                    <a:pt x="37" y="53"/>
                    <a:pt x="37" y="53"/>
                    <a:pt x="37" y="53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2" y="89"/>
                    <a:pt x="2" y="89"/>
                    <a:pt x="2" y="89"/>
                  </a:cubicBezTo>
                  <a:cubicBezTo>
                    <a:pt x="1" y="90"/>
                    <a:pt x="0" y="91"/>
                    <a:pt x="0" y="92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0"/>
                    <a:pt x="2" y="102"/>
                    <a:pt x="5" y="102"/>
                  </a:cubicBezTo>
                  <a:cubicBezTo>
                    <a:pt x="5" y="102"/>
                    <a:pt x="5" y="102"/>
                    <a:pt x="5" y="102"/>
                  </a:cubicBezTo>
                  <a:cubicBezTo>
                    <a:pt x="10" y="102"/>
                    <a:pt x="10" y="102"/>
                    <a:pt x="10" y="102"/>
                  </a:cubicBezTo>
                  <a:cubicBezTo>
                    <a:pt x="11" y="102"/>
                    <a:pt x="12" y="101"/>
                    <a:pt x="13" y="100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70" y="57"/>
                    <a:pt x="70" y="57"/>
                    <a:pt x="70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4" y="57"/>
                    <a:pt x="77" y="56"/>
                    <a:pt x="78" y="54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2" y="31"/>
                    <a:pt x="101" y="29"/>
                    <a:pt x="100" y="29"/>
                  </a:cubicBezTo>
                  <a:lnTo>
                    <a:pt x="86" y="28"/>
                  </a:lnTo>
                  <a:close/>
                  <a:moveTo>
                    <a:pt x="86" y="28"/>
                  </a:moveTo>
                  <a:cubicBezTo>
                    <a:pt x="86" y="28"/>
                    <a:pt x="86" y="28"/>
                    <a:pt x="86" y="2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7" name="Freeform 17"/>
          <p:cNvSpPr/>
          <p:nvPr/>
        </p:nvSpPr>
        <p:spPr>
          <a:xfrm>
            <a:off x="5664327" y="3097435"/>
            <a:ext cx="856012" cy="2579751"/>
          </a:xfrm>
          <a:custGeom>
            <a:rect l="l" t="t" r="r" b="b"/>
            <a:pathLst>
              <a:path w="103" h="309">
                <a:moveTo>
                  <a:pt x="0" y="154"/>
                </a:moveTo>
                <a:cubicBezTo>
                  <a:pt x="0" y="212"/>
                  <a:pt x="19" y="266"/>
                  <a:pt x="51" y="309"/>
                </a:cubicBezTo>
                <a:cubicBezTo>
                  <a:pt x="84" y="266"/>
                  <a:pt x="103" y="212"/>
                  <a:pt x="103" y="154"/>
                </a:cubicBezTo>
                <a:cubicBezTo>
                  <a:pt x="103" y="97"/>
                  <a:pt x="84" y="43"/>
                  <a:pt x="51" y="0"/>
                </a:cubicBezTo>
                <a:cubicBezTo>
                  <a:pt x="19" y="43"/>
                  <a:pt x="0" y="97"/>
                  <a:pt x="0" y="154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5984843" y="3986974"/>
            <a:ext cx="215074" cy="313658"/>
          </a:xfrm>
          <a:custGeom>
            <a:rect l="l" t="t" r="r" b="b"/>
            <a:pathLst>
              <a:path w="107" h="156">
                <a:moveTo>
                  <a:pt x="43" y="156"/>
                </a:moveTo>
                <a:cubicBezTo>
                  <a:pt x="40" y="155"/>
                  <a:pt x="37" y="154"/>
                  <a:pt x="34" y="152"/>
                </a:cubicBezTo>
                <a:cubicBezTo>
                  <a:pt x="31" y="150"/>
                  <a:pt x="29" y="147"/>
                  <a:pt x="27" y="143"/>
                </a:cubicBezTo>
                <a:cubicBezTo>
                  <a:pt x="27" y="142"/>
                  <a:pt x="27" y="142"/>
                  <a:pt x="25" y="141"/>
                </a:cubicBezTo>
                <a:cubicBezTo>
                  <a:pt x="19" y="138"/>
                  <a:pt x="16" y="130"/>
                  <a:pt x="19" y="123"/>
                </a:cubicBezTo>
                <a:cubicBezTo>
                  <a:pt x="19" y="123"/>
                  <a:pt x="19" y="122"/>
                  <a:pt x="19" y="121"/>
                </a:cubicBezTo>
                <a:cubicBezTo>
                  <a:pt x="18" y="118"/>
                  <a:pt x="17" y="115"/>
                  <a:pt x="19" y="111"/>
                </a:cubicBezTo>
                <a:cubicBezTo>
                  <a:pt x="19" y="110"/>
                  <a:pt x="19" y="110"/>
                  <a:pt x="18" y="109"/>
                </a:cubicBezTo>
                <a:cubicBezTo>
                  <a:pt x="18" y="106"/>
                  <a:pt x="17" y="104"/>
                  <a:pt x="17" y="101"/>
                </a:cubicBezTo>
                <a:cubicBezTo>
                  <a:pt x="16" y="96"/>
                  <a:pt x="14" y="91"/>
                  <a:pt x="12" y="86"/>
                </a:cubicBezTo>
                <a:cubicBezTo>
                  <a:pt x="9" y="81"/>
                  <a:pt x="6" y="76"/>
                  <a:pt x="4" y="71"/>
                </a:cubicBezTo>
                <a:cubicBezTo>
                  <a:pt x="1" y="62"/>
                  <a:pt x="0" y="53"/>
                  <a:pt x="1" y="44"/>
                </a:cubicBezTo>
                <a:cubicBezTo>
                  <a:pt x="5" y="25"/>
                  <a:pt x="15" y="12"/>
                  <a:pt x="33" y="4"/>
                </a:cubicBezTo>
                <a:cubicBezTo>
                  <a:pt x="38" y="2"/>
                  <a:pt x="43" y="0"/>
                  <a:pt x="49" y="0"/>
                </a:cubicBezTo>
                <a:cubicBezTo>
                  <a:pt x="49" y="0"/>
                  <a:pt x="50" y="0"/>
                  <a:pt x="50" y="0"/>
                </a:cubicBezTo>
                <a:cubicBezTo>
                  <a:pt x="56" y="0"/>
                  <a:pt x="56" y="0"/>
                  <a:pt x="56" y="0"/>
                </a:cubicBezTo>
                <a:cubicBezTo>
                  <a:pt x="60" y="0"/>
                  <a:pt x="63" y="1"/>
                  <a:pt x="67" y="1"/>
                </a:cubicBezTo>
                <a:cubicBezTo>
                  <a:pt x="76" y="4"/>
                  <a:pt x="84" y="8"/>
                  <a:pt x="90" y="15"/>
                </a:cubicBezTo>
                <a:cubicBezTo>
                  <a:pt x="97" y="22"/>
                  <a:pt x="102" y="30"/>
                  <a:pt x="104" y="40"/>
                </a:cubicBezTo>
                <a:cubicBezTo>
                  <a:pt x="107" y="53"/>
                  <a:pt x="105" y="65"/>
                  <a:pt x="99" y="77"/>
                </a:cubicBezTo>
                <a:cubicBezTo>
                  <a:pt x="97" y="81"/>
                  <a:pt x="95" y="85"/>
                  <a:pt x="93" y="89"/>
                </a:cubicBezTo>
                <a:cubicBezTo>
                  <a:pt x="90" y="94"/>
                  <a:pt x="89" y="99"/>
                  <a:pt x="89" y="105"/>
                </a:cubicBezTo>
                <a:cubicBezTo>
                  <a:pt x="89" y="105"/>
                  <a:pt x="88" y="106"/>
                  <a:pt x="88" y="107"/>
                </a:cubicBezTo>
                <a:cubicBezTo>
                  <a:pt x="88" y="108"/>
                  <a:pt x="88" y="112"/>
                  <a:pt x="88" y="113"/>
                </a:cubicBezTo>
                <a:cubicBezTo>
                  <a:pt x="89" y="116"/>
                  <a:pt x="88" y="119"/>
                  <a:pt x="87" y="121"/>
                </a:cubicBezTo>
                <a:cubicBezTo>
                  <a:pt x="87" y="122"/>
                  <a:pt x="87" y="123"/>
                  <a:pt x="87" y="123"/>
                </a:cubicBezTo>
                <a:cubicBezTo>
                  <a:pt x="90" y="130"/>
                  <a:pt x="87" y="138"/>
                  <a:pt x="80" y="141"/>
                </a:cubicBezTo>
                <a:cubicBezTo>
                  <a:pt x="80" y="142"/>
                  <a:pt x="79" y="142"/>
                  <a:pt x="79" y="143"/>
                </a:cubicBezTo>
                <a:cubicBezTo>
                  <a:pt x="76" y="150"/>
                  <a:pt x="71" y="154"/>
                  <a:pt x="64" y="155"/>
                </a:cubicBezTo>
                <a:cubicBezTo>
                  <a:pt x="64" y="155"/>
                  <a:pt x="63" y="155"/>
                  <a:pt x="63" y="156"/>
                </a:cubicBezTo>
                <a:lnTo>
                  <a:pt x="43" y="156"/>
                </a:lnTo>
                <a:close/>
                <a:moveTo>
                  <a:pt x="53" y="107"/>
                </a:moveTo>
                <a:cubicBezTo>
                  <a:pt x="60" y="107"/>
                  <a:pt x="67" y="107"/>
                  <a:pt x="74" y="107"/>
                </a:cubicBezTo>
                <a:cubicBezTo>
                  <a:pt x="77" y="107"/>
                  <a:pt x="79" y="106"/>
                  <a:pt x="79" y="103"/>
                </a:cubicBezTo>
                <a:cubicBezTo>
                  <a:pt x="79" y="103"/>
                  <a:pt x="79" y="103"/>
                  <a:pt x="79" y="102"/>
                </a:cubicBezTo>
                <a:cubicBezTo>
                  <a:pt x="80" y="98"/>
                  <a:pt x="81" y="93"/>
                  <a:pt x="82" y="89"/>
                </a:cubicBezTo>
                <a:cubicBezTo>
                  <a:pt x="85" y="84"/>
                  <a:pt x="87" y="79"/>
                  <a:pt x="90" y="74"/>
                </a:cubicBezTo>
                <a:cubicBezTo>
                  <a:pt x="95" y="65"/>
                  <a:pt x="97" y="55"/>
                  <a:pt x="95" y="45"/>
                </a:cubicBezTo>
                <a:cubicBezTo>
                  <a:pt x="93" y="33"/>
                  <a:pt x="87" y="23"/>
                  <a:pt x="77" y="17"/>
                </a:cubicBezTo>
                <a:cubicBezTo>
                  <a:pt x="62" y="7"/>
                  <a:pt x="46" y="7"/>
                  <a:pt x="31" y="16"/>
                </a:cubicBezTo>
                <a:cubicBezTo>
                  <a:pt x="15" y="25"/>
                  <a:pt x="8" y="43"/>
                  <a:pt x="11" y="61"/>
                </a:cubicBezTo>
                <a:cubicBezTo>
                  <a:pt x="12" y="67"/>
                  <a:pt x="15" y="72"/>
                  <a:pt x="18" y="77"/>
                </a:cubicBezTo>
                <a:cubicBezTo>
                  <a:pt x="23" y="85"/>
                  <a:pt x="26" y="94"/>
                  <a:pt x="27" y="103"/>
                </a:cubicBezTo>
                <a:cubicBezTo>
                  <a:pt x="27" y="106"/>
                  <a:pt x="29" y="107"/>
                  <a:pt x="32" y="107"/>
                </a:cubicBezTo>
                <a:cubicBezTo>
                  <a:pt x="39" y="107"/>
                  <a:pt x="46" y="107"/>
                  <a:pt x="53" y="107"/>
                </a:cubicBezTo>
                <a:moveTo>
                  <a:pt x="53" y="120"/>
                </a:moveTo>
                <a:cubicBezTo>
                  <a:pt x="60" y="120"/>
                  <a:pt x="67" y="120"/>
                  <a:pt x="74" y="120"/>
                </a:cubicBezTo>
                <a:cubicBezTo>
                  <a:pt x="76" y="120"/>
                  <a:pt x="77" y="119"/>
                  <a:pt x="78" y="118"/>
                </a:cubicBezTo>
                <a:cubicBezTo>
                  <a:pt x="80" y="115"/>
                  <a:pt x="77" y="112"/>
                  <a:pt x="74" y="112"/>
                </a:cubicBezTo>
                <a:cubicBezTo>
                  <a:pt x="64" y="112"/>
                  <a:pt x="54" y="112"/>
                  <a:pt x="44" y="112"/>
                </a:cubicBezTo>
                <a:cubicBezTo>
                  <a:pt x="40" y="112"/>
                  <a:pt x="36" y="112"/>
                  <a:pt x="32" y="112"/>
                </a:cubicBezTo>
                <a:cubicBezTo>
                  <a:pt x="30" y="112"/>
                  <a:pt x="29" y="112"/>
                  <a:pt x="28" y="114"/>
                </a:cubicBezTo>
                <a:cubicBezTo>
                  <a:pt x="27" y="117"/>
                  <a:pt x="29" y="120"/>
                  <a:pt x="32" y="120"/>
                </a:cubicBezTo>
                <a:cubicBezTo>
                  <a:pt x="39" y="120"/>
                  <a:pt x="46" y="120"/>
                  <a:pt x="53" y="120"/>
                </a:cubicBezTo>
                <a:moveTo>
                  <a:pt x="53" y="124"/>
                </a:moveTo>
                <a:cubicBezTo>
                  <a:pt x="46" y="124"/>
                  <a:pt x="39" y="124"/>
                  <a:pt x="32" y="124"/>
                </a:cubicBezTo>
                <a:cubicBezTo>
                  <a:pt x="30" y="124"/>
                  <a:pt x="29" y="125"/>
                  <a:pt x="28" y="127"/>
                </a:cubicBezTo>
                <a:cubicBezTo>
                  <a:pt x="27" y="130"/>
                  <a:pt x="29" y="133"/>
                  <a:pt x="32" y="133"/>
                </a:cubicBezTo>
                <a:cubicBezTo>
                  <a:pt x="42" y="133"/>
                  <a:pt x="52" y="133"/>
                  <a:pt x="62" y="133"/>
                </a:cubicBezTo>
                <a:cubicBezTo>
                  <a:pt x="66" y="133"/>
                  <a:pt x="70" y="133"/>
                  <a:pt x="74" y="133"/>
                </a:cubicBezTo>
                <a:cubicBezTo>
                  <a:pt x="76" y="133"/>
                  <a:pt x="77" y="132"/>
                  <a:pt x="78" y="130"/>
                </a:cubicBezTo>
                <a:cubicBezTo>
                  <a:pt x="80" y="127"/>
                  <a:pt x="77" y="124"/>
                  <a:pt x="74" y="124"/>
                </a:cubicBezTo>
                <a:cubicBezTo>
                  <a:pt x="67" y="124"/>
                  <a:pt x="60" y="124"/>
                  <a:pt x="53" y="124"/>
                </a:cubicBezTo>
                <a:moveTo>
                  <a:pt x="70" y="137"/>
                </a:moveTo>
                <a:cubicBezTo>
                  <a:pt x="36" y="137"/>
                  <a:pt x="36" y="137"/>
                  <a:pt x="36" y="137"/>
                </a:cubicBezTo>
                <a:cubicBezTo>
                  <a:pt x="36" y="142"/>
                  <a:pt x="39" y="146"/>
                  <a:pt x="44" y="146"/>
                </a:cubicBezTo>
                <a:cubicBezTo>
                  <a:pt x="50" y="146"/>
                  <a:pt x="56" y="146"/>
                  <a:pt x="62" y="146"/>
                </a:cubicBezTo>
                <a:cubicBezTo>
                  <a:pt x="67" y="146"/>
                  <a:pt x="70" y="142"/>
                  <a:pt x="70" y="137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决策流程优化</a:t>
              </a:r>
            </a:p>
          </p:txBody>
        </p:sp>
      </p:grpSp>
      <p:sp>
        <p:nvSpPr>
          <p:cNvPr id="41" name="TextBox 41"/>
          <p:cNvSpPr txBox="1"/>
          <p:nvPr/>
        </p:nvSpPr>
        <p:spPr>
          <a:xfrm>
            <a:off x="4398507" y="1008278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制定备选方案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4630337" y="1360840"/>
            <a:ext cx="2931336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基于收集的信息，制定多个备选方案，并对每个方案进行初步评估，确保决策时有多个选择。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1070038" y="1975579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收集全面信息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301868" y="2328140"/>
            <a:ext cx="2931336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进行充分的市场调研和数据分析，收集相关领域的最新信息和专家意见，为决策提供全面、准确的信息支持。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771" y="4161775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明确决策目标和范围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535601" y="4514336"/>
            <a:ext cx="2931336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确立清晰的决策目标，明确决策涉及的范围和边界，避免目标模糊或范围过大导致决策效率低下。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7733442" y="1975579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评估风险与收益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7965273" y="2328140"/>
            <a:ext cx="2931336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对每个备选方案进行风险评估和预期收益分析，确保决策的科学性和合理性。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8451818" y="4161775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确定最终方案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8683648" y="4514336"/>
            <a:ext cx="2931336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综合考虑各种因素，选择最优方案，并制定详细的实施计划和时间表。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3535" r="13535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构建企业级数据仓库，整合内外部数据资源，为决策提供实时、准确的数据支持。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数据仓库建设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基于数据仓库，开发适用于企业特定场景的决策模型，提高决策的针对性和有效性。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决策模型开发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搭建决策支持系统平台，集成数据仓库、决策模型和其他相关工具，为决策者提供一站式的决策支持服务。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决策支持系统平台搭建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对决策者进行决策支持系统的培训，提高其对系统的使用熟练度和信任度，促进系统的广泛应用。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培训与推广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决策支持系统建设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企业背景介绍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决策机制特点分析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成功因素分析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启示与借鉴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案例分析：成功企业决策机制剖析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选择一家在行业内具有领先地位的企业，介绍其发展历程、业务范围和市场表现等背景信息。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探讨该企业决策机制成功的关键因素，如优秀的领导者、科学的决策流程、先进的决策支持系统等。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深入分析该企业的决策机制特点，包括决策流程、决策支持系统、决策者素质等方面。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总结该企业决策机制的成功经验，为其他企业构建高效决策机制提供启示和借鉴。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高效执行机制构建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https://d.book118.com/858134106113006030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84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2024-09-07T07:19:12.662</cp:lastPrinted>
  <dcterms:created xsi:type="dcterms:W3CDTF">2024-09-06T23:19:12Z</dcterms:created>
  <dcterms:modified xsi:type="dcterms:W3CDTF">2024-09-06T23:19:14Z</dcterms:modified>
</cp:coreProperties>
</file>