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04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8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47384-521D-4B9B-B60D-EFCAE6D28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D99CC-7D4B-46FB-9541-56F1A7A9C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FAAF7-B888-4818-B9A6-989ABC370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5A709-2620-46DD-BC74-7DCD51A6D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7CEF65-33BC-4287-A26E-B8EE68B72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D68F2E-DF95-4179-B5D3-1468A46E3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480253-3E38-4107-B716-B6EE8AABF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6185C-232B-4E98-AE17-6E959DC61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A1F21-247E-4E02-9BE7-1D67329B4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8340D-8657-4B31-8556-EE2E781A3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69E6B-29B5-49BC-854D-8A7BB3A15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038" r:id="rId2"/>
    <p:sldLayoutId id="2147488039" r:id="rId3"/>
    <p:sldLayoutId id="2147488040" r:id="rId4"/>
    <p:sldLayoutId id="2147488041" r:id="rId5"/>
    <p:sldLayoutId id="2147488042" r:id="rId6"/>
    <p:sldLayoutId id="2147488043" r:id="rId7"/>
    <p:sldLayoutId id="2147488044" r:id="rId8"/>
    <p:sldLayoutId id="2147488045" r:id="rId9"/>
    <p:sldLayoutId id="2147488046" r:id="rId10"/>
    <p:sldLayoutId id="214748804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20" Type="http://schemas.openxmlformats.org/officeDocument/2006/relationships/tags" Target="../tags/tag212.xml" /><Relationship Id="rId21" Type="http://schemas.openxmlformats.org/officeDocument/2006/relationships/tags" Target="../tags/tag213.xml" /><Relationship Id="rId22" Type="http://schemas.openxmlformats.org/officeDocument/2006/relationships/tags" Target="../tags/tag214.xml" /><Relationship Id="rId23" Type="http://schemas.openxmlformats.org/officeDocument/2006/relationships/tags" Target="../tags/tag215.xml" /><Relationship Id="rId24" Type="http://schemas.openxmlformats.org/officeDocument/2006/relationships/tags" Target="../tags/tag216.xml" /><Relationship Id="rId25" Type="http://schemas.openxmlformats.org/officeDocument/2006/relationships/tags" Target="../tags/tag217.xml" /><Relationship Id="rId26" Type="http://schemas.openxmlformats.org/officeDocument/2006/relationships/tags" Target="../tags/tag218.xml" /><Relationship Id="rId27" Type="http://schemas.openxmlformats.org/officeDocument/2006/relationships/tags" Target="../tags/tag219.xml" /><Relationship Id="rId28" Type="http://schemas.openxmlformats.org/officeDocument/2006/relationships/tags" Target="../tags/tag220.xml" /><Relationship Id="rId29" Type="http://schemas.openxmlformats.org/officeDocument/2006/relationships/tags" Target="../tags/tag221.xml" /><Relationship Id="rId3" Type="http://schemas.openxmlformats.org/officeDocument/2006/relationships/tags" Target="../tags/tag195.xml" /><Relationship Id="rId30" Type="http://schemas.openxmlformats.org/officeDocument/2006/relationships/tags" Target="../tags/tag222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15" Type="http://schemas.openxmlformats.org/officeDocument/2006/relationships/tags" Target="../tags/tag264.xml" /><Relationship Id="rId16" Type="http://schemas.openxmlformats.org/officeDocument/2006/relationships/tags" Target="../tags/tag265.xml" /><Relationship Id="rId17" Type="http://schemas.openxmlformats.org/officeDocument/2006/relationships/tags" Target="../tags/tag266.xml" /><Relationship Id="rId18" Type="http://schemas.openxmlformats.org/officeDocument/2006/relationships/tags" Target="../tags/tag267.xml" /><Relationship Id="rId19" Type="http://schemas.openxmlformats.org/officeDocument/2006/relationships/tags" Target="../tags/tag268.xml" /><Relationship Id="rId2" Type="http://schemas.openxmlformats.org/officeDocument/2006/relationships/tags" Target="../tags/tag251.xml" /><Relationship Id="rId20" Type="http://schemas.openxmlformats.org/officeDocument/2006/relationships/tags" Target="../tags/tag269.xml" /><Relationship Id="rId21" Type="http://schemas.openxmlformats.org/officeDocument/2006/relationships/tags" Target="../tags/tag270.xml" /><Relationship Id="rId22" Type="http://schemas.openxmlformats.org/officeDocument/2006/relationships/tags" Target="../tags/tag271.xml" /><Relationship Id="rId23" Type="http://schemas.openxmlformats.org/officeDocument/2006/relationships/tags" Target="../tags/tag272.xml" /><Relationship Id="rId24" Type="http://schemas.openxmlformats.org/officeDocument/2006/relationships/tags" Target="../tags/tag273.xml" /><Relationship Id="rId25" Type="http://schemas.openxmlformats.org/officeDocument/2006/relationships/tags" Target="../tags/tag274.xml" /><Relationship Id="rId26" Type="http://schemas.openxmlformats.org/officeDocument/2006/relationships/tags" Target="../tags/tag275.xml" /><Relationship Id="rId27" Type="http://schemas.openxmlformats.org/officeDocument/2006/relationships/tags" Target="../tags/tag276.xml" /><Relationship Id="rId28" Type="http://schemas.openxmlformats.org/officeDocument/2006/relationships/tags" Target="../tags/tag277.xml" /><Relationship Id="rId29" Type="http://schemas.openxmlformats.org/officeDocument/2006/relationships/tags" Target="../tags/tag278.xml" /><Relationship Id="rId3" Type="http://schemas.openxmlformats.org/officeDocument/2006/relationships/tags" Target="../tags/tag252.xml" /><Relationship Id="rId30" Type="http://schemas.openxmlformats.org/officeDocument/2006/relationships/tags" Target="../tags/tag279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41122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土豆学院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豆泥丸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双减教师评价方案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评价目的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评价内容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评价方法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评价标准与权重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评价结果与反馈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评价目的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提升教师教育教学质量</a:t>
            </a:r>
            <a:endParaRPr lang="zh-CN" altLang="en-US"/>
          </a:p>
        </p:txBody>
      </p:sp>
      <p:sp>
        <p:nvSpPr>
          <p:cNvPr id="1049054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促进教师专业发展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60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提高教育教学水平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66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增强教师责任感和使命感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72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培养更多优秀人才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促进教师专业发展</a:t>
            </a:r>
            <a:endParaRPr lang="zh-CN" altLang="en-US"/>
          </a:p>
        </p:txBody>
      </p:sp>
      <p:sp>
        <p:nvSpPr>
          <p:cNvPr id="1049118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提升教师教育教学水平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24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激发教师创新教育教学方法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30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促进教师个人职业发展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36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培养教师团队协作精神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落实双减政策要求</a:t>
            </a:r>
            <a:endParaRPr lang="zh-CN" altLang="en-US"/>
          </a:p>
        </p:txBody>
      </p:sp>
      <p:sp>
        <p:nvSpPr>
          <p:cNvPr id="10491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减轻学生作业负担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促进教师专业发展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营造良好教育生态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提升教育教学质量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6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评价内容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课堂教学质量</a:t>
            </a:r>
            <a:endParaRPr lang="zh-CN" altLang="en-US"/>
          </a:p>
        </p:txBody>
      </p:sp>
      <p:sp>
        <p:nvSpPr>
          <p:cNvPr id="104932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2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教学目标：是否明确、具体、可衡量，是否符合课程标准和学生实际。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教学内容：是否精选、恰当，是否注重学科素养和思维能力的培养。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教学方法：是否灵活多样，是否能够激发学生的学习兴趣和主动性。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教学过程：是否流畅、有序，是否注重学生的参与和互动。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作业设计与批改</a:t>
            </a:r>
            <a:endParaRPr lang="zh-CN" altLang="en-US"/>
          </a:p>
        </p:txBody>
      </p:sp>
      <p:sp>
        <p:nvSpPr>
          <p:cNvPr id="104938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作业设计：是否符合学科特点和学生实际，是否有趣味性和层次性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作业反馈：是否及时给予学生反馈，指导学生进行订正和巩固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批改质量：是否认真细致，对错题进行纠正和解析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批改方式：是否采用多种方式进行批改，如全批全改、抽查批改等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课外辅导与指导</a:t>
            </a:r>
            <a:endParaRPr lang="zh-CN" altLang="en-US"/>
          </a:p>
        </p:txBody>
      </p:sp>
      <p:sp>
        <p:nvSpPr>
          <p:cNvPr id="104947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辅导内容：针对学生个性化需求，提供学科辅导和兴趣拓展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7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辅导形式：线上或线下，一对一或小组辅导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8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辅导质量：教师教学水平、课程设计合理性、学生学习效果等方面的评估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8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指导内容：对学生学习计划、方法、态度等方面的指导和建议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教师专业素养</a:t>
            </a:r>
            <a:endParaRPr lang="zh-CN" altLang="en-US"/>
          </a:p>
        </p:txBody>
      </p:sp>
      <p:sp>
        <p:nvSpPr>
          <p:cNvPr id="10495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学科知识：教师对所教授学科的基本概念、原理和方法的掌握程度。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教学能力：教师有效组织课堂教学、实施课程计划、引导学生学习的能力。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教育理念：教师对教育工作的理解，以及对学生的态度、价值观的塑造。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职业素养：教师的职业道德、责任心、团队合作精神等职业品质。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60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评价方法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学生评价</a:t>
            </a:r>
            <a:endParaRPr lang="zh-CN" altLang="en-US"/>
          </a:p>
        </p:txBody>
      </p:sp>
      <p:sp>
        <p:nvSpPr>
          <p:cNvPr id="104965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5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8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评价内容：学生的知识掌握程度、技能水平、学习态度等方面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评价结果：分数、等级、评语等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评价主体：教师、学生自评、同学互评等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评价方式：考试、作业、课堂表现、小组讨论等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https://d.book118.com/858141122036006025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8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5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宋体</vt:lpstr>
      <vt:lpstr>Office Theme</vt:lpstr>
      <vt:lpstr>双减教师评价方案</vt:lpstr>
      <vt:lpstr>目录</vt:lpstr>
      <vt:lpstr>单击此处添加章节标题</vt:lpstr>
      <vt:lpstr>评价目的</vt:lpstr>
      <vt:lpstr>提升教师教育教学质量</vt:lpstr>
      <vt:lpstr>促进教师专业发展</vt:lpstr>
      <vt:lpstr>落实双减政策要求</vt:lpstr>
      <vt:lpstr>评价内容</vt:lpstr>
      <vt:lpstr>课堂教学质量</vt:lpstr>
      <vt:lpstr>作业设计与批改</vt:lpstr>
      <vt:lpstr>课外辅导与指导</vt:lpstr>
      <vt:lpstr>教师专业素养</vt:lpstr>
      <vt:lpstr>评价方法</vt:lpstr>
      <vt:lpstr>学生评价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2024-09-01T20:08:03.535</cp:lastPrinted>
  <dcterms:created xsi:type="dcterms:W3CDTF">2024-09-01T12:08:03Z</dcterms:created>
  <dcterms:modified xsi:type="dcterms:W3CDTF">2024-09-01T12:08:05Z</dcterms:modified>
</cp:coreProperties>
</file>