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51BDA7-197C-4AEF-91F8-87C4BD5C83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31CB0F-0B86-44F7-9C75-904FD56826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BEEC27-44A6-46D5-8269-9651007AA8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3C1AC4-2053-4234-B9E8-F204405886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6BF73A4-0810-4B3F-9D9C-6C1A19CBE3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F9FEC0D-56D7-4999-BEED-898EDB4E91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85A1E6C-35D4-4832-A332-6D9D5345E1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5D103E-98E3-477E-966E-FB67D6FE51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282F58-F4ED-40CB-9ACE-CAA053D0EF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0B32AD-1910-4F04-9910-6F54AEF45B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953368-D26F-4860-B6C0-620A9E8DD3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500111110101112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01821" y="1505581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值百万牛X的顶级文案都是这样写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84071" y="4751645"/>
            <a:ext cx="8029457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endParaRPr lang="en-US" sz="2025">
              <a:solidFill>
                <a:srgbClr val="00AF57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441200" y="5124644"/>
            <a:ext cx="7315200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文案创作基本原则与技巧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深入挖掘用户需求及痛点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运用修辞手法提升表达效果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把握不同媒介传播特点进行创作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实例分析：成功案例解读与启示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总结归纳：成为顶级文案创作者必备素质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文案创作基本原则与技巧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包括年龄、性别、地域、职业、兴趣等方面的特征，以更精准地传达信息。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深入了解目标受众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采用目标受众易于理解和接受的语言和表达方式，增强沟通效果。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使用受众熟悉的语言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根据目标受众的差异，调整文案风格和内容，提高针对性。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针对不同受众定制内容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明确目标受众群体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使用生动形象的描述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运用具象化的语言和形象的比喻，让目标受众对产品或服务有更直观的感受。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深入挖掘产品或服务优势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全面了解产品或服务，找出其独特之处和优势所在。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强调差异化特点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与竞争对手相比，突出自身产品或服务的差异化特点，吸引目标受众关注。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突出产品或服务特点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确定文案风格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根据品牌调性和目标受众喜好，选择适合的文案风格，如幽默、感性、权威等。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创新表达方式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尝试使用新颖的表达方式和创意元素，打破常规，让文案更具吸引力。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保持一致性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在创造独特风格的同时，确保文案与品牌形象和调性保持一致。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创造独特且具吸引力风格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简洁明了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尽量用简短、清晰的语言表达核心信息，避免冗长和复杂的句子结构。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易读性强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使用常见的词汇和简单的语法结构，提高文案的可读性，让目标受众能够快速理解。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排版美观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注意文案的排版和格式，合理利用空白、标题、字体等元素，提高视觉效果和阅读体验。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保持简洁明了和易读性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深入挖掘用户需求及痛点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了解目标受众心理和行为习惯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研究目标受众的兴趣爱好、价值观、生活方式等心理特征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分析目标受众的媒体使用习惯、信息获取渠道等行为特点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掌握目标受众对产品或服务的期望和需求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071464" y="927003"/>
            <a:ext cx="9419070" cy="5265503"/>
          </a:xfrm>
          <a:custGeom>
            <a:rect l="l" t="t" r="r" b="b"/>
            <a:pathLst>
              <a:path w="625" h="495">
                <a:moveTo>
                  <a:pt x="0" y="455"/>
                </a:moveTo>
                <a:lnTo>
                  <a:pt x="117" y="455"/>
                </a:lnTo>
                <a:lnTo>
                  <a:pt x="117" y="378"/>
                </a:lnTo>
                <a:lnTo>
                  <a:pt x="117" y="337"/>
                </a:lnTo>
                <a:lnTo>
                  <a:pt x="158" y="337"/>
                </a:lnTo>
                <a:lnTo>
                  <a:pt x="235" y="337"/>
                </a:lnTo>
                <a:lnTo>
                  <a:pt x="235" y="260"/>
                </a:lnTo>
                <a:lnTo>
                  <a:pt x="235" y="219"/>
                </a:lnTo>
                <a:lnTo>
                  <a:pt x="276" y="219"/>
                </a:lnTo>
                <a:lnTo>
                  <a:pt x="353" y="219"/>
                </a:lnTo>
                <a:lnTo>
                  <a:pt x="353" y="142"/>
                </a:lnTo>
                <a:lnTo>
                  <a:pt x="353" y="101"/>
                </a:lnTo>
                <a:lnTo>
                  <a:pt x="394" y="101"/>
                </a:lnTo>
                <a:lnTo>
                  <a:pt x="495" y="101"/>
                </a:lnTo>
                <a:lnTo>
                  <a:pt x="568" y="29"/>
                </a:lnTo>
                <a:lnTo>
                  <a:pt x="560" y="21"/>
                </a:lnTo>
                <a:lnTo>
                  <a:pt x="593" y="10"/>
                </a:lnTo>
                <a:lnTo>
                  <a:pt x="625" y="0"/>
                </a:lnTo>
                <a:lnTo>
                  <a:pt x="615" y="32"/>
                </a:lnTo>
                <a:lnTo>
                  <a:pt x="604" y="65"/>
                </a:lnTo>
                <a:lnTo>
                  <a:pt x="596" y="57"/>
                </a:lnTo>
                <a:lnTo>
                  <a:pt x="512" y="142"/>
                </a:lnTo>
                <a:lnTo>
                  <a:pt x="394" y="142"/>
                </a:lnTo>
                <a:lnTo>
                  <a:pt x="394" y="219"/>
                </a:lnTo>
                <a:lnTo>
                  <a:pt x="394" y="260"/>
                </a:lnTo>
                <a:lnTo>
                  <a:pt x="353" y="260"/>
                </a:lnTo>
                <a:lnTo>
                  <a:pt x="276" y="260"/>
                </a:lnTo>
                <a:lnTo>
                  <a:pt x="276" y="337"/>
                </a:lnTo>
                <a:lnTo>
                  <a:pt x="276" y="378"/>
                </a:lnTo>
                <a:lnTo>
                  <a:pt x="235" y="378"/>
                </a:lnTo>
                <a:lnTo>
                  <a:pt x="158" y="378"/>
                </a:lnTo>
                <a:lnTo>
                  <a:pt x="158" y="455"/>
                </a:lnTo>
                <a:lnTo>
                  <a:pt x="158" y="495"/>
                </a:lnTo>
                <a:lnTo>
                  <a:pt x="117" y="495"/>
                </a:lnTo>
                <a:lnTo>
                  <a:pt x="0" y="495"/>
                </a:lnTo>
                <a:lnTo>
                  <a:pt x="0" y="455"/>
                </a:lnTo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alpha val="100000"/>
                  <a:lumMod val="40000"/>
                  <a:lumOff val="6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分析竞争对手优劣势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7212425" y="2667733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6" name="Connector 26"/>
          <p:cNvCxnSpPr/>
          <p:nvPr/>
        </p:nvCxnSpPr>
        <p:spPr>
          <a:xfrm flipH="1">
            <a:off x="8522661" y="2674162"/>
            <a:ext cx="0" cy="1007522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7" name="AutoShape 27"/>
          <p:cNvSpPr/>
          <p:nvPr/>
        </p:nvSpPr>
        <p:spPr>
          <a:xfrm>
            <a:off x="7486155" y="28031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 flipH="1">
            <a:off x="7682370" y="3015782"/>
            <a:ext cx="367566" cy="347027"/>
          </a:xfrm>
          <a:custGeom>
            <a:rect l="l" t="t" r="r" b="b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440775" y="3915508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0" name="Connector 30"/>
          <p:cNvCxnSpPr/>
          <p:nvPr/>
        </p:nvCxnSpPr>
        <p:spPr>
          <a:xfrm flipH="1">
            <a:off x="6751011" y="3921937"/>
            <a:ext cx="0" cy="1017983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1" name="AutoShape 31"/>
          <p:cNvSpPr/>
          <p:nvPr/>
        </p:nvSpPr>
        <p:spPr>
          <a:xfrm>
            <a:off x="5714505" y="4050959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3678650" y="5144233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3" name="Connector 33"/>
          <p:cNvCxnSpPr/>
          <p:nvPr/>
        </p:nvCxnSpPr>
        <p:spPr>
          <a:xfrm flipH="1">
            <a:off x="4988886" y="5150662"/>
            <a:ext cx="0" cy="1017983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4" name="AutoShape 34"/>
          <p:cNvSpPr/>
          <p:nvPr/>
        </p:nvSpPr>
        <p:spPr>
          <a:xfrm>
            <a:off x="3952380" y="52796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5908809" y="4245412"/>
            <a:ext cx="367665" cy="367665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146684" y="5474137"/>
            <a:ext cx="367665" cy="367665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7" name="Group 37"/>
          <p:cNvGrpSpPr/>
          <p:nvPr/>
        </p:nvGrpSpPr>
        <p:grpSpPr>
          <a:xfrm>
            <a:off x="5440775" y="5412803"/>
            <a:ext cx="1953437" cy="490334"/>
            <a:chOff x="5440775" y="5412803"/>
            <a:chExt cx="1953437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5440775" y="5412803"/>
              <a:ext cx="195343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265709" y="4184077"/>
            <a:ext cx="1953437" cy="490334"/>
            <a:chOff x="7265709" y="4184077"/>
            <a:chExt cx="1953437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265709" y="4184077"/>
              <a:ext cx="195343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027586" y="2936302"/>
            <a:ext cx="1953437" cy="490334"/>
            <a:chOff x="9027586" y="2936302"/>
            <a:chExt cx="1953437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9027586" y="2936302"/>
              <a:ext cx="195343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2228086" y="3512222"/>
            <a:ext cx="2381737" cy="806572"/>
            <a:chOff x="2228086" y="3512222"/>
            <a:chExt cx="2381737" cy="806572"/>
          </a:xfrm>
        </p:grpSpPr>
        <p:sp>
          <p:nvSpPr>
            <p:cNvPr id="44" name="TextBox 44"/>
            <p:cNvSpPr txBox="1"/>
            <p:nvPr/>
          </p:nvSpPr>
          <p:spPr>
            <a:xfrm>
              <a:off x="2228086" y="3512222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了解竞争对手的产品特点、服务质量等情况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4027453" y="2264447"/>
            <a:ext cx="2381737" cy="806572"/>
            <a:chOff x="4027453" y="2264447"/>
            <a:chExt cx="2381737" cy="806572"/>
          </a:xfrm>
        </p:grpSpPr>
        <p:sp>
          <p:nvSpPr>
            <p:cNvPr id="46" name="TextBox 46"/>
            <p:cNvSpPr txBox="1"/>
            <p:nvPr/>
          </p:nvSpPr>
          <p:spPr>
            <a:xfrm>
              <a:off x="4027453" y="2264447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评估竞争对手的品牌形象和市场地位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454963" y="4740947"/>
            <a:ext cx="2381737" cy="806572"/>
            <a:chOff x="454963" y="4740947"/>
            <a:chExt cx="2381737" cy="806572"/>
          </a:xfrm>
        </p:grpSpPr>
        <p:sp>
          <p:nvSpPr>
            <p:cNvPr id="48" name="TextBox 48"/>
            <p:cNvSpPr txBox="1"/>
            <p:nvPr/>
          </p:nvSpPr>
          <p:spPr>
            <a:xfrm>
              <a:off x="454963" y="4740947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搜集竞争对手的广告、宣传资料等进行分析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深入了解产品或服务的特点、功能、性能等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探究产品或服务所能解决的用户问题和满足的需求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提炼产品或服务的独特卖点和竞争优势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挖掘产品或服务核心价值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27474" y="2630710"/>
            <a:ext cx="2226278" cy="2226278"/>
            <a:chOff x="1127474" y="2630710"/>
            <a:chExt cx="2226278" cy="2226278"/>
          </a:xfrm>
        </p:grpSpPr>
        <p:sp>
          <p:nvSpPr>
            <p:cNvPr id="3" name="AutoShape 3"/>
            <p:cNvSpPr/>
            <p:nvPr/>
          </p:nvSpPr>
          <p:spPr>
            <a:xfrm>
              <a:off x="1127474" y="2630710"/>
              <a:ext cx="2226278" cy="222627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4" name="Connector 4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headEnd type="none"/>
            <a:tail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7" name="Group 7"/>
          <p:cNvGrpSpPr/>
          <p:nvPr/>
        </p:nvGrpSpPr>
        <p:grpSpPr>
          <a:xfrm>
            <a:off x="3098006" y="4715256"/>
            <a:ext cx="630365" cy="630269"/>
            <a:chOff x="3098006" y="4715256"/>
            <a:chExt cx="630365" cy="630269"/>
          </a:xfrm>
        </p:grpSpPr>
        <p:sp>
          <p:nvSpPr>
            <p:cNvPr id="8" name="AutoShape 8"/>
            <p:cNvSpPr/>
            <p:nvPr/>
          </p:nvSpPr>
          <p:spPr>
            <a:xfrm>
              <a:off x="3098006" y="4715256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10" name="Freeform 10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3" name="AutoShape 13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3678841" y="3411474"/>
            <a:ext cx="630365" cy="630269"/>
            <a:chOff x="3678841" y="3411474"/>
            <a:chExt cx="630365" cy="630269"/>
          </a:xfrm>
        </p:grpSpPr>
        <p:sp>
          <p:nvSpPr>
            <p:cNvPr id="16" name="AutoShape 16"/>
            <p:cNvSpPr/>
            <p:nvPr/>
          </p:nvSpPr>
          <p:spPr>
            <a:xfrm>
              <a:off x="3678841" y="3411474"/>
              <a:ext cx="630365" cy="630269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8" name="Freeform 18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5" name="Freeform 25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9" name="Freeform 29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3" name="Freeform 33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根据用户需求痛点，制定个性化的产品或服务方案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突出方案的创新性、实用性和针对性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强调方案所能带来的用户利益和价值</a:t>
            </a:r>
            <a:endParaRPr lang="en-US" sz="1100"/>
          </a:p>
        </p:txBody>
      </p:sp>
      <p:grpSp>
        <p:nvGrpSpPr>
          <p:cNvPr id="37" name="Group 3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" name="AutoShape 3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TextBox 5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针对性提供解决方案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运用修辞手法提升表达效果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比喻、拟人等生动形象地描述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比喻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将抽象的概念具象化，如“时间就像一把双刃剑，既能创造奇迹，也能毁灭一切。”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拟人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赋予无生命物体以人的特性，如“这座城市，像一位永不眠睡的守望者，默默注视着每一个过客。”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排比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通过重复相似的句式或词语，增强语言的气势和节奏感，如“不是所有的坚持都有结果，但总有一些坚持，能从冰封的土地里，培育出十万朵怒放的蔷薇。”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对仗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运用对偶的修辞手法，使文案更加工整、和谐，如“左手倒影，右手年华，花开花落，无尽繁华。”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排比、对仗增强节奏感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85294" y="1548543"/>
            <a:ext cx="3728630" cy="4162004"/>
          </a:xfrm>
          <a:prstGeom prst="roundRect">
            <a:avLst>
              <a:gd name="adj" fmla="val 6064"/>
            </a:avLst>
          </a:prstGeom>
          <a:solidFill>
            <a:schemeClr val="accent1">
              <a:alpha val="2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254377" y="1410097"/>
            <a:ext cx="4438895" cy="4438895"/>
          </a:xfrm>
          <a:prstGeom prst="ellipse">
            <a:avLst/>
          </a:prstGeom>
          <a:noFill/>
          <a:ln w="76200">
            <a:solidFill>
              <a:schemeClr val="accent1">
                <a:alpha val="2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068173" y="2224607"/>
            <a:ext cx="2811304" cy="2809875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177" y="10800"/>
                </a:moveTo>
                <a:cubicBezTo>
                  <a:pt x="1177" y="16115"/>
                  <a:pt x="5485" y="20423"/>
                  <a:pt x="10800" y="20423"/>
                </a:cubicBezTo>
                <a:cubicBezTo>
                  <a:pt x="16115" y="20423"/>
                  <a:pt x="20423" y="16115"/>
                  <a:pt x="20423" y="10800"/>
                </a:cubicBezTo>
                <a:cubicBezTo>
                  <a:pt x="20423" y="5485"/>
                  <a:pt x="16115" y="1177"/>
                  <a:pt x="10800" y="1177"/>
                </a:cubicBezTo>
                <a:cubicBezTo>
                  <a:pt x="5485" y="1177"/>
                  <a:pt x="1177" y="5485"/>
                  <a:pt x="1177" y="10800"/>
                </a:cubicBezTo>
                <a:close/>
              </a:path>
            </a:pathLst>
          </a:custGeom>
          <a:solidFill>
            <a:schemeClr val="accent1">
              <a:alpha val="5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26728" y="2547282"/>
            <a:ext cx="2294194" cy="2200553"/>
          </a:xfrm>
          <a:custGeom>
            <a:rect l="l" t="t" r="r" b="b"/>
            <a:pathLst>
              <a:path w="1905000" h="1905000">
                <a:moveTo>
                  <a:pt x="47625" y="666750"/>
                </a:moveTo>
                <a:lnTo>
                  <a:pt x="381000" y="190500"/>
                </a:lnTo>
                <a:lnTo>
                  <a:pt x="952500" y="0"/>
                </a:lnTo>
                <a:lnTo>
                  <a:pt x="1524000" y="190500"/>
                </a:lnTo>
                <a:lnTo>
                  <a:pt x="1857375" y="666750"/>
                </a:lnTo>
                <a:lnTo>
                  <a:pt x="1857375" y="1238250"/>
                </a:lnTo>
                <a:lnTo>
                  <a:pt x="1524000" y="1714500"/>
                </a:lnTo>
                <a:lnTo>
                  <a:pt x="952500" y="1905000"/>
                </a:lnTo>
                <a:lnTo>
                  <a:pt x="381000" y="1714500"/>
                </a:lnTo>
                <a:lnTo>
                  <a:pt x="47625" y="123825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011408" y="3167128"/>
            <a:ext cx="924834" cy="92483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设问引起读者兴趣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0" y="0"/>
            <a:ext cx="0" cy="0"/>
          </a:xfrm>
        </p:grpSpPr>
      </p:grpSp>
      <p:sp>
        <p:nvSpPr>
          <p:cNvPr id="30" name="AutoShape 30"/>
          <p:cNvSpPr/>
          <p:nvPr/>
        </p:nvSpPr>
        <p:spPr>
          <a:xfrm>
            <a:off x="1094842" y="209462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967542" y="209462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3021165" y="541488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1365333" y="2365115"/>
            <a:ext cx="364336" cy="364336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5238033" y="2344636"/>
            <a:ext cx="364336" cy="34814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3291657" y="5684996"/>
            <a:ext cx="364336" cy="36433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6" name="Connector 36"/>
          <p:cNvCxnSpPr/>
          <p:nvPr/>
        </p:nvCxnSpPr>
        <p:spPr>
          <a:xfrm>
            <a:off x="5858880" y="3629545"/>
            <a:ext cx="750753" cy="0"/>
          </a:xfrm>
          <a:prstGeom prst="line">
            <a:avLst/>
          </a:prstGeom>
          <a:ln w="57150">
            <a:solidFill>
              <a:schemeClr val="accent1"/>
            </a:solidFill>
            <a:prstDash val="sys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https://d.book118.com/865001111101011120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2024-09-22T17:00:14.500</cp:lastPrinted>
  <dcterms:created xsi:type="dcterms:W3CDTF">2024-09-22T09:00:14Z</dcterms:created>
  <dcterms:modified xsi:type="dcterms:W3CDTF">2024-09-22T09:00:16Z</dcterms:modified>
</cp:coreProperties>
</file>