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21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69" r:id="rId41"/>
  </p:sldIdLst>
  <p:sldSz cx="12192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tags" Target="tags/tag1.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25954" name="Rectangle 2">
            <a:extLst>
              <a:ext uri="{FF2B5EF4-FFF2-40B4-BE49-F238E27FC236}">
                <a16:creationId xmlns:a16="http://schemas.microsoft.com/office/drawing/2014/main" id="{BED9E32D-0C3B-4029-91A0-9D4062ACBCD0}"/>
              </a:ext>
            </a:extLst>
          </p:cNvPr>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eaLnBrk="1" hangingPunct="1">
              <a:defRPr sz="1200">
                <a:latin typeface="Arial"/>
              </a:defRPr>
            </a:lvl1pPr>
          </a:lstStyle>
          <a:p>
            <a:pPr>
              <a:defRPr/>
            </a:pPr>
            <a:endParaRPr lang="en-US" altLang="zh-CN"/>
          </a:p>
        </p:txBody>
      </p:sp>
      <p:sp>
        <p:nvSpPr>
          <p:cNvPr id="125955" name="Rectangle 3">
            <a:extLst>
              <a:ext uri="{FF2B5EF4-FFF2-40B4-BE49-F238E27FC236}">
                <a16:creationId xmlns:a16="http://schemas.microsoft.com/office/drawing/2014/main" id="{8939990B-45D0-45EE-A5BC-4F91FFC90E3A}"/>
              </a:ext>
            </a:extLst>
          </p:cNvPr>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eaLnBrk="1" hangingPunct="1">
              <a:defRPr sz="1200">
                <a:latin typeface="Arial"/>
              </a:defRPr>
            </a:lvl1pPr>
          </a:lstStyle>
          <a:p>
            <a:pPr>
              <a:defRPr/>
            </a:pPr>
            <a:endParaRPr lang="en-US" altLang="zh-CN"/>
          </a:p>
        </p:txBody>
      </p:sp>
      <p:sp>
        <p:nvSpPr>
          <p:cNvPr id="5124" name="Rectangle 4">
            <a:extLst>
              <a:ext uri="{FF2B5EF4-FFF2-40B4-BE49-F238E27FC236}">
                <a16:creationId xmlns:a16="http://schemas.microsoft.com/office/drawing/2014/main" id="{9E5FCFBD-7886-47A2-8EF1-462324DD146E}"/>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125957" name="Rectangle 5">
            <a:extLst>
              <a:ext uri="{FF2B5EF4-FFF2-40B4-BE49-F238E27FC236}">
                <a16:creationId xmlns:a16="http://schemas.microsoft.com/office/drawing/2014/main" id="{3CC10DDE-34A0-432A-BFC0-ACF1963F037C}"/>
              </a:ext>
            </a:extLst>
          </p:cNvPr>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125958" name="Rectangle 6">
            <a:extLst>
              <a:ext uri="{FF2B5EF4-FFF2-40B4-BE49-F238E27FC236}">
                <a16:creationId xmlns:a16="http://schemas.microsoft.com/office/drawing/2014/main" id="{EA09DA8D-45B6-4A69-A99B-0ACCB3DE18EF}"/>
              </a:ext>
            </a:extLst>
          </p:cNvPr>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eaLnBrk="1" hangingPunct="1">
              <a:defRPr sz="1200">
                <a:latin typeface="Arial"/>
              </a:defRPr>
            </a:lvl1pPr>
          </a:lstStyle>
          <a:p>
            <a:pPr>
              <a:defRPr/>
            </a:pPr>
            <a:endParaRPr lang="en-US" altLang="zh-CN"/>
          </a:p>
        </p:txBody>
      </p:sp>
      <p:sp>
        <p:nvSpPr>
          <p:cNvPr id="125959" name="Rectangle 7">
            <a:extLst>
              <a:ext uri="{FF2B5EF4-FFF2-40B4-BE49-F238E27FC236}">
                <a16:creationId xmlns:a16="http://schemas.microsoft.com/office/drawing/2014/main" id="{15CAFBD1-0E1C-4A85-9E52-0CFE17185DB9}"/>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F00167C-6A27-4CBD-AA05-8B358DFAAE67}" type="slidenum">
              <a:rPr lang="en-US" altLang="zh-CN"/>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8F00167C-6A27-4CBD-AA05-8B358DFAAE67}" type="slidenum">
              <a:rPr lang="en-US" altLang="zh-CN" smtClean="0"/>
              <a:pPr>
                <a:defRPr/>
              </a:pPr>
              <a:t>1</a:t>
            </a:fld>
            <a:endParaRPr lang="en-US" altLang="zh-CN"/>
          </a:p>
        </p:txBody>
      </p:sp>
    </p:spTree>
    <p:extLst>
      <p:ext uri="{BB962C8B-B14F-4D97-AF65-F5344CB8AC3E}">
        <p14:creationId xmlns:p14="http://schemas.microsoft.com/office/powerpoint/2010/main" val="148710355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8F00167C-6A27-4CBD-AA05-8B358DFAAE67}" type="slidenum">
              <a:rPr lang="en-US" altLang="zh-CN" smtClean="0"/>
              <a:pPr>
                <a:defRPr/>
              </a:pPr>
              <a:t>5</a:t>
            </a:fld>
            <a:endParaRPr lang="en-US" altLang="zh-CN"/>
          </a:p>
        </p:txBody>
      </p:sp>
    </p:spTree>
    <p:extLst>
      <p:ext uri="{BB962C8B-B14F-4D97-AF65-F5344CB8AC3E}">
        <p14:creationId xmlns:p14="http://schemas.microsoft.com/office/powerpoint/2010/main" val="75403777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8F00167C-6A27-4CBD-AA05-8B358DFAAE67}" type="slidenum">
              <a:rPr lang="en-US" altLang="zh-CN" smtClean="0"/>
              <a:pPr>
                <a:defRPr/>
              </a:pPr>
              <a:t>6</a:t>
            </a:fld>
            <a:endParaRPr lang="en-US" altLang="zh-CN"/>
          </a:p>
        </p:txBody>
      </p:sp>
    </p:spTree>
    <p:extLst>
      <p:ext uri="{BB962C8B-B14F-4D97-AF65-F5344CB8AC3E}">
        <p14:creationId xmlns:p14="http://schemas.microsoft.com/office/powerpoint/2010/main" val="762659171"/>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8F00167C-6A27-4CBD-AA05-8B358DFAAE67}" type="slidenum">
              <a:rPr lang="en-US" altLang="zh-CN" smtClean="0"/>
              <a:pPr>
                <a:defRPr/>
              </a:pPr>
              <a:t>14</a:t>
            </a:fld>
            <a:endParaRPr lang="en-US" altLang="zh-CN"/>
          </a:p>
        </p:txBody>
      </p:sp>
    </p:spTree>
    <p:extLst>
      <p:ext uri="{BB962C8B-B14F-4D97-AF65-F5344CB8AC3E}">
        <p14:creationId xmlns:p14="http://schemas.microsoft.com/office/powerpoint/2010/main" val="3345545800"/>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8F00167C-6A27-4CBD-AA05-8B358DFAAE67}" type="slidenum">
              <a:rPr lang="en-US" altLang="zh-CN" smtClean="0"/>
              <a:pPr>
                <a:defRPr/>
              </a:pPr>
              <a:t>31</a:t>
            </a:fld>
            <a:endParaRPr lang="en-US" altLang="zh-CN"/>
          </a:p>
        </p:txBody>
      </p:sp>
    </p:spTree>
    <p:extLst>
      <p:ext uri="{BB962C8B-B14F-4D97-AF65-F5344CB8AC3E}">
        <p14:creationId xmlns:p14="http://schemas.microsoft.com/office/powerpoint/2010/main" val="132991474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889210-AA60-4C71-ADDA-68D4C9EB2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0E6BC-2F2F-425F-AFCB-193EF6782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1129D7-3EF9-406A-8E4E-D63339B59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22B803-4BE5-4639-907B-393DDD2B5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2B1A6D-6EBA-4976-9F17-28DAED71A5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500FD7-9F00-4603-85EA-959545120D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34CA0-1021-41F5-BD7D-AB5E3B52A3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6964CA-655A-4DD9-B36C-AC83099590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9EEB16-CCB5-47DF-84ED-3136FE062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54631-F4D4-4AB5-A4E0-C8C078E0F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B81CE-7471-417C-B544-3CFB389A6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4" name="Rectangle 6">
            <a:extLst>
              <a:ext uri="{FF2B5EF4-FFF2-40B4-BE49-F238E27FC236}">
                <a16:creationId xmlns:a16="http://schemas.microsoft.com/office/drawing/2014/main" id="{5FBE1DE7-43D8-4C22-A525-9B81BDFA4DA1}"/>
              </a:ext>
            </a:extLst>
          </p:cNvPr>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5" name="Rectangle 7">
            <a:extLst>
              <a:ext uri="{FF2B5EF4-FFF2-40B4-BE49-F238E27FC236}">
                <a16:creationId xmlns:a16="http://schemas.microsoft.com/office/drawing/2014/main" id="{7D94C29A-47EB-4771-A81D-C46A99053073}"/>
              </a:ext>
            </a:extLst>
          </p:cNvPr>
          <p:cNvSpPr/>
          <p:nvPr/>
        </p:nvSpPr>
        <p:spPr>
          <a:xfrm>
            <a:off x="0" y="6334125"/>
            <a:ext cx="12188825"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cxnSp>
        <p:nvCxnSpPr>
          <p:cNvPr id="6" name="Straight Connector 8">
            <a:extLst>
              <a:ext uri="{FF2B5EF4-FFF2-40B4-BE49-F238E27FC236}">
                <a16:creationId xmlns:a16="http://schemas.microsoft.com/office/drawing/2014/main" id="{FCD6C211-2C77-4558-A373-933875709C26}"/>
              </a:ext>
            </a:extLst>
          </p:cNvPr>
          <p:cNvCxnSpPr/>
          <p:nvPr/>
        </p:nvCxnSpPr>
        <p:spPr>
          <a:xfrm>
            <a:off x="1208088" y="4343400"/>
            <a:ext cx="987583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097280" y="758952"/>
            <a:ext cx="10058400" cy="3566160"/>
          </a:xfrm>
          <a:prstGeom prst="rect">
            <a:avLst/>
          </a:prstGeom>
        </p:spPr>
        <p:txBody>
          <a:bodyPr/>
          <a:lstStyle>
            <a:lvl1pPr algn="l">
              <a:lnSpc>
                <a:spcPct val="85000"/>
              </a:lnSpc>
              <a:defRPr sz="4400" b="1" spc="-50" baseline="0">
                <a:solidFill>
                  <a:schemeClr val="tx1">
                    <a:lumMod val="85000"/>
                    <a:lumOff val="15000"/>
                  </a:schemeClr>
                </a:solidFill>
                <a:latin typeface="+mn-ea"/>
                <a:ea typeface="+mn-ea"/>
              </a:defRPr>
            </a:lvl1pPr>
          </a:lstStyle>
          <a:p>
            <a:r>
              <a:rPr lang="zh-CN" altLang="en-US"/>
              <a:t>单击此处编辑母版标题样式</a:t>
            </a:r>
            <a:endParaRPr lang="en-US"/>
          </a:p>
        </p:txBody>
      </p:sp>
      <p:sp>
        <p:nvSpPr>
          <p:cNvPr id="3" name="Subtitle 2"/>
          <p:cNvSpPr>
            <a:spLocks noGrp="1"/>
          </p:cNvSpPr>
          <p:nvPr>
            <p:ph type="subTitle" idx="1"/>
          </p:nvPr>
        </p:nvSpPr>
        <p:spPr>
          <a:xfrm>
            <a:off x="1100051" y="4455621"/>
            <a:ext cx="10058400" cy="1143000"/>
          </a:xfrm>
          <a:prstGeom prst="rect">
            <a:avLst/>
          </a:prstGeom>
        </p:spPr>
        <p:txBody>
          <a:bodyPr lIns="91440" rIns="91440">
            <a:normAutofit/>
          </a:bodyPr>
          <a:lstStyle>
            <a:lvl1pPr marL="0" indent="0" algn="l">
              <a:buNone/>
              <a:defRPr sz="3600" b="1" cap="all" spc="200" baseline="0">
                <a:solidFill>
                  <a:schemeClr val="tx2"/>
                </a:solidFill>
                <a:latin typeface="+mn-ea"/>
                <a:ea typeface="+mn-ea"/>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单击此处编辑母版副标题样式</a:t>
            </a:r>
            <a:endParaRPr lang="en-US"/>
          </a:p>
        </p:txBody>
      </p:sp>
      <p:sp>
        <p:nvSpPr>
          <p:cNvPr id="7" name="Date Placeholder 3">
            <a:extLst>
              <a:ext uri="{FF2B5EF4-FFF2-40B4-BE49-F238E27FC236}">
                <a16:creationId xmlns:a16="http://schemas.microsoft.com/office/drawing/2014/main" id="{3FB967E3-521B-4C2C-B3C1-94926AD267A4}"/>
              </a:ext>
            </a:extLst>
          </p:cNvPr>
          <p:cNvSpPr>
            <a:spLocks noGrp="1"/>
          </p:cNvSpPr>
          <p:nvPr>
            <p:ph type="dt" sz="half" idx="10"/>
          </p:nvPr>
        </p:nvSpPr>
        <p:spPr>
          <a:xfrm>
            <a:off x="1096963" y="6459538"/>
            <a:ext cx="2473325" cy="365125"/>
          </a:xfrm>
          <a:prstGeom prst="rect">
            <a:avLst/>
          </a:prstGeom>
        </p:spPr>
        <p:txBody>
          <a:bodyPr/>
          <a:lstStyle>
            <a:lvl1pPr>
              <a:defRPr>
                <a:latin typeface="+mn-ea"/>
                <a:ea typeface="+mn-ea"/>
              </a:defRPr>
            </a:lvl1pPr>
          </a:lstStyle>
          <a:p>
            <a:pPr>
              <a:defRPr/>
            </a:pPr>
            <a:endParaRPr lang="en-US" altLang="zh-CN"/>
          </a:p>
        </p:txBody>
      </p:sp>
      <p:sp>
        <p:nvSpPr>
          <p:cNvPr id="8" name="Footer Placeholder 4">
            <a:extLst>
              <a:ext uri="{FF2B5EF4-FFF2-40B4-BE49-F238E27FC236}">
                <a16:creationId xmlns:a16="http://schemas.microsoft.com/office/drawing/2014/main" id="{F738F890-9AC4-4DF3-BDDB-2B37F741F17B}"/>
              </a:ext>
            </a:extLst>
          </p:cNvPr>
          <p:cNvSpPr>
            <a:spLocks noGrp="1"/>
          </p:cNvSpPr>
          <p:nvPr>
            <p:ph type="ftr" sz="quarter" idx="11"/>
          </p:nvPr>
        </p:nvSpPr>
        <p:spPr>
          <a:xfrm>
            <a:off x="3686175" y="6459538"/>
            <a:ext cx="4822825" cy="365125"/>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mn-ea"/>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en-US" altLang="zh-CN"/>
          </a:p>
        </p:txBody>
      </p:sp>
      <p:sp>
        <p:nvSpPr>
          <p:cNvPr id="9" name="Slide Number Placeholder 5">
            <a:extLst>
              <a:ext uri="{FF2B5EF4-FFF2-40B4-BE49-F238E27FC236}">
                <a16:creationId xmlns:a16="http://schemas.microsoft.com/office/drawing/2014/main" id="{2BF9199C-A87C-46AD-B45E-BA80440385B2}"/>
              </a:ext>
            </a:extLst>
          </p:cNvPr>
          <p:cNvSpPr>
            <a:spLocks noGrp="1"/>
          </p:cNvSpPr>
          <p:nvPr>
            <p:ph type="sldNum" sz="quarter" idx="12"/>
          </p:nvPr>
        </p:nvSpPr>
        <p:spPr>
          <a:xfrm>
            <a:off x="9901238" y="6459538"/>
            <a:ext cx="1311275" cy="365125"/>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mn-ea"/>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fld id="{1A8D1A97-D341-4081-ACBA-470173F5DE29}" type="slidenum">
              <a:rPr lang="en-US" altLang="zh-CN" smtClean="0"/>
              <a:pPr>
                <a:defRPr/>
              </a:pPr>
              <a:t>‹#›</a:t>
            </a:fld>
            <a:endParaRPr lang="en-US" altLang="zh-CN"/>
          </a:p>
        </p:txBody>
      </p:sp>
    </p:spTree>
    <p:extLst>
      <p:ext uri="{BB962C8B-B14F-4D97-AF65-F5344CB8AC3E}">
        <p14:creationId xmlns:p14="http://schemas.microsoft.com/office/powerpoint/2010/main" val="3205139437"/>
      </p:ext>
    </p:extLst>
  </p:cSld>
  <p:clrMapOvr>
    <a:masterClrMapping/>
  </p:clrMapOvr>
  <p:transition spd="med">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4" name="Rectangle 6">
            <a:extLst>
              <a:ext uri="{FF2B5EF4-FFF2-40B4-BE49-F238E27FC236}">
                <a16:creationId xmlns:a16="http://schemas.microsoft.com/office/drawing/2014/main" id="{1B3EFBD0-DA0E-4ADE-8FB6-38E60A5588B8}"/>
              </a:ext>
            </a:extLst>
          </p:cNvPr>
          <p:cNvSpPr/>
          <p:nvPr userDrawn="1"/>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Tree>
    <p:extLst>
      <p:ext uri="{BB962C8B-B14F-4D97-AF65-F5344CB8AC3E}">
        <p14:creationId xmlns:p14="http://schemas.microsoft.com/office/powerpoint/2010/main" val="170342014"/>
      </p:ext>
    </p:extLst>
  </p:cSld>
  <p:clrMapOvr>
    <a:masterClrMapping/>
  </p:clrMapOvr>
  <p:transition spd="med">
    <p:random/>
  </p:transition>
  <p:timing/>
  <p:extLst>
    <p:ext uri="{DCECCB84-F9BA-43D5-87BE-67443E8EF086}">
      <p15:sldGuideLst xmlns:p15="http://schemas.microsoft.com/office/powerpoint/2012/main">
        <p15:guide id="1" orient="horz" pos="2160" userDrawn="1">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7" name="Rectangle 6">
            <a:extLst>
              <a:ext uri="{FF2B5EF4-FFF2-40B4-BE49-F238E27FC236}">
                <a16:creationId xmlns:a16="http://schemas.microsoft.com/office/drawing/2014/main" id="{C924367C-9CEC-43E9-A012-62865EC46E66}"/>
              </a:ext>
            </a:extLst>
          </p:cNvPr>
          <p:cNvSpPr/>
          <p:nvPr userDrawn="1"/>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9" name="Rectangle 8">
            <a:extLst>
              <a:ext uri="{FF2B5EF4-FFF2-40B4-BE49-F238E27FC236}">
                <a16:creationId xmlns:a16="http://schemas.microsoft.com/office/drawing/2014/main" id="{CF013113-F574-4EC2-A99E-5CB76ED63FD9}"/>
              </a:ext>
            </a:extLst>
          </p:cNvPr>
          <p:cNvSpPr/>
          <p:nvPr userDrawn="1"/>
        </p:nvSpPr>
        <p:spPr>
          <a:xfrm>
            <a:off x="0" y="6334125"/>
            <a:ext cx="12192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4" name="Date Placeholder 3">
            <a:extLst>
              <a:ext uri="{FF2B5EF4-FFF2-40B4-BE49-F238E27FC236}">
                <a16:creationId xmlns:a16="http://schemas.microsoft.com/office/drawing/2014/main" id="{0C418F42-2393-44F1-8FF1-B614A547D1C1}"/>
              </a:ext>
            </a:extLst>
          </p:cNvPr>
          <p:cNvSpPr>
            <a:spLocks noGrp="1"/>
          </p:cNvSpPr>
          <p:nvPr>
            <p:ph type="dt" sz="half" idx="2"/>
          </p:nvPr>
        </p:nvSpPr>
        <p:spPr>
          <a:xfrm>
            <a:off x="1096963" y="6459538"/>
            <a:ext cx="2473325" cy="365125"/>
          </a:xfrm>
          <a:prstGeom prst="rect">
            <a:avLst/>
          </a:prstGeom>
        </p:spPr>
        <p:txBody>
          <a:bodyPr vert="horz" lIns="91440" tIns="45720" rIns="91440" bIns="45720" rtlCol="0" anchor="ctr"/>
          <a:lstStyle>
            <a:defPPr>
              <a:defRPr lang="zh-CN"/>
            </a:defPPr>
            <a:lvl1pPr algn="l" rtl="0" eaLnBrk="0" fontAlgn="base" hangingPunct="0">
              <a:spcBef>
                <a:spcPct val="0"/>
              </a:spcBef>
              <a:spcAft>
                <a:spcPct val="0"/>
              </a:spcAft>
              <a:defRPr sz="900" kern="120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en-US" altLang="zh-CN"/>
          </a:p>
        </p:txBody>
      </p:sp>
      <p:cxnSp>
        <p:nvCxnSpPr>
          <p:cNvPr id="10" name="Straight Connector 9">
            <a:extLst>
              <a:ext uri="{FF2B5EF4-FFF2-40B4-BE49-F238E27FC236}">
                <a16:creationId xmlns:a16="http://schemas.microsoft.com/office/drawing/2014/main" id="{ECCC7547-120D-4BEB-B3F2-DD650D03C4B0}"/>
              </a:ext>
            </a:extLst>
          </p:cNvPr>
          <p:cNvCxnSpPr/>
          <p:nvPr/>
        </p:nvCxnSpPr>
        <p:spPr>
          <a:xfrm>
            <a:off x="1193800" y="1738313"/>
            <a:ext cx="996632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4209" r:id="rId2"/>
  </p:sldLayoutIdLst>
  <p:transition spd="med">
    <p:random/>
  </p:transition>
  <p:timing/>
  <p:txStyles>
    <p:titleStyle>
      <a:lvl1pPr algn="l" rtl="0" eaLnBrk="0" fontAlgn="base" hangingPunct="0">
        <a:lnSpc>
          <a:spcPct val="85000"/>
        </a:lnSpc>
        <a:spcBef>
          <a:spcPct val="0"/>
        </a:spcBef>
        <a:spcAft>
          <a:spcPct val="0"/>
        </a:spcAft>
        <a:defRPr sz="3600" b="1" kern="1200" spc="-50">
          <a:solidFill>
            <a:schemeClr val="tx1"/>
          </a:solidFill>
          <a:latin typeface="+mj-lt"/>
          <a:ea typeface="+mj-ea"/>
          <a:cs typeface="+mj-cs"/>
        </a:defRPr>
      </a:lvl1pPr>
      <a:lvl2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2pPr>
      <a:lvl3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3pPr>
      <a:lvl4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4pPr>
      <a:lvl5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5pPr>
      <a:lvl6pPr marL="4572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6pPr>
      <a:lvl7pPr marL="9144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7pPr>
      <a:lvl8pPr marL="13716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8pPr>
      <a:lvl9pPr marL="18288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9pPr>
    </p:titleStyle>
    <p:bodyStyle>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800" b="1" kern="1200">
          <a:solidFill>
            <a:schemeClr val="tx1"/>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32" userDrawn="1">
          <p15:clr>
            <a:srgbClr val="F26B43"/>
          </p15:clr>
        </p15:guide>
        <p15:guide id="2" pos="6864" userDrawn="1">
          <p15:clr>
            <a:srgbClr val="F26B43"/>
          </p15:clr>
        </p15:guide>
        <p15:guide id="3" pos="816" userDrawn="1">
          <p15:clr>
            <a:srgbClr val="F26B43"/>
          </p15:clr>
        </p15:guide>
        <p15:guide id="4" orient="horz" pos="3888" userDrawn="1">
          <p15:clr>
            <a:srgbClr val="F26B43"/>
          </p15:clr>
        </p15:guide>
        <p15:guide id="5" orient="horz" pos="1104"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hyperlink" Target="http://image.baidu.com/i?ct=503316480&amp;z=14992101&amp;tn=baiduimagedetail&amp;word=&#33760;&#33821;" TargetMode="External" /><Relationship Id="rId5" Type="http://schemas.openxmlformats.org/officeDocument/2006/relationships/image" Target="../media/image14.jpeg" /><Relationship Id="rId6" Type="http://schemas.openxmlformats.org/officeDocument/2006/relationships/hyperlink" Target="http://image.baidu.com/i?ct=503316480&amp;z=1081673801&amp;tn=baiduimagedetail&amp;word=&#33609;&#33683;" TargetMode="External" /><Relationship Id="rId7" Type="http://schemas.openxmlformats.org/officeDocument/2006/relationships/image" Target="../media/image15.jpeg" /><Relationship Id="rId8" Type="http://schemas.openxmlformats.org/officeDocument/2006/relationships/image" Target="../media/image1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8.jpeg" /><Relationship Id="rId11" Type="http://schemas.openxmlformats.org/officeDocument/2006/relationships/image" Target="../media/image29.jpeg" /><Relationship Id="rId12" Type="http://schemas.openxmlformats.org/officeDocument/2006/relationships/hyperlink" Target="http://image.baidu.com/i?ct=503316480&amp;z=1070084001&amp;tn=baiduimagedetail&amp;word=&#33426;&#26524;" TargetMode="External" /><Relationship Id="rId2" Type="http://schemas.openxmlformats.org/officeDocument/2006/relationships/image" Target="../media/image24.jpeg" /><Relationship Id="rId3" Type="http://schemas.openxmlformats.org/officeDocument/2006/relationships/hyperlink" Target="http://image.baidu.com/i?ct=503316480&amp;z=27663352&amp;tn=baiduimagedetail&amp;word=&#33529;&#26524;" TargetMode="External" /><Relationship Id="rId4" Type="http://schemas.openxmlformats.org/officeDocument/2006/relationships/image" Target="../media/image25.jpeg" /><Relationship Id="rId5" Type="http://schemas.openxmlformats.org/officeDocument/2006/relationships/hyperlink" Target="http://image.baidu.com/i?ct=503316480&amp;z=166197451&amp;tn=baiduimagedetail&amp;word=&#39321;&#34121;" TargetMode="External" /><Relationship Id="rId6" Type="http://schemas.openxmlformats.org/officeDocument/2006/relationships/image" Target="../media/image26.jpeg" /><Relationship Id="rId7" Type="http://schemas.openxmlformats.org/officeDocument/2006/relationships/hyperlink" Target="http://image.baidu.com/i?ct=503316480&amp;z=545670000&amp;tn=baiduimagedetail&amp;word=&#26792;" TargetMode="External" /><Relationship Id="rId8" Type="http://schemas.openxmlformats.org/officeDocument/2006/relationships/image" Target="../media/image27.jpeg" /><Relationship Id="rId9" Type="http://schemas.openxmlformats.org/officeDocument/2006/relationships/hyperlink" Target="http://image.baidu.com/i?ct=503316480&amp;z=334241452&amp;tn=baiduimagedetail&amp;word=&#26691;" TargetMode="Ex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jpeg" /><Relationship Id="rId3" Type="http://schemas.openxmlformats.org/officeDocument/2006/relationships/image" Target="../media/image31.jpeg" /><Relationship Id="rId4" Type="http://schemas.openxmlformats.org/officeDocument/2006/relationships/image" Target="../media/image32.png" /><Relationship Id="rId5" Type="http://schemas.openxmlformats.org/officeDocument/2006/relationships/image" Target="../media/image33.jpeg" /><Relationship Id="rId6" Type="http://schemas.openxmlformats.org/officeDocument/2006/relationships/image" Target="../media/image34.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6.jpeg" /><Relationship Id="rId3" Type="http://schemas.openxmlformats.org/officeDocument/2006/relationships/image" Target="../media/image37.png" /><Relationship Id="rId4" Type="http://schemas.openxmlformats.org/officeDocument/2006/relationships/image" Target="../media/image38.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9.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0.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2.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3.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0200210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63D686D9-B178-4419-BC68-420D4379E174}"/>
              </a:ext>
            </a:extLst>
          </p:cNvPr>
          <p:cNvSpPr>
            <a:spLocks noGrp="1"/>
          </p:cNvSpPr>
          <p:nvPr>
            <p:ph type="title" idx="4294967295"/>
          </p:nvPr>
        </p:nvSpPr>
        <p:spPr>
          <a:xfrm>
            <a:off x="838200" y="1219200"/>
            <a:ext cx="10058400" cy="747713"/>
          </a:xfrm>
          <a:prstGeom prst="rect">
            <a:avLst/>
          </a:prstGeom>
        </p:spPr>
        <p:txBody>
          <a:bodyPr>
            <a:normAutofit/>
          </a:bodyPr>
          <a:lstStyle/>
          <a:p>
            <a:pPr algn="ctr"/>
            <a:r>
              <a:rPr lang="zh-CN" altLang="en-US" sz="3200">
                <a:latin typeface="微软雅黑" panose="020b0503020204020204" pitchFamily="34" charset="-122"/>
                <a:ea typeface="微软雅黑" panose="020b0503020204020204" pitchFamily="34" charset="-122"/>
              </a:rPr>
              <a:t>第四篇  植物的生长和发育</a:t>
            </a:r>
          </a:p>
        </p:txBody>
      </p:sp>
      <p:sp>
        <p:nvSpPr>
          <p:cNvPr id="6" name="内容占位符 5">
            <a:extLst>
              <a:ext uri="{FF2B5EF4-FFF2-40B4-BE49-F238E27FC236}">
                <a16:creationId xmlns:a16="http://schemas.microsoft.com/office/drawing/2014/main" id="{90CCA2A7-DC63-402C-AC1E-5670590A59DA}"/>
              </a:ext>
            </a:extLst>
          </p:cNvPr>
          <p:cNvSpPr>
            <a:spLocks noGrp="1"/>
          </p:cNvSpPr>
          <p:nvPr>
            <p:ph idx="4294967295"/>
          </p:nvPr>
        </p:nvSpPr>
        <p:spPr>
          <a:xfrm>
            <a:off x="1295400" y="1905000"/>
            <a:ext cx="9601200" cy="4022725"/>
          </a:xfrm>
          <a:prstGeom prst="rect">
            <a:avLst/>
          </a:prstGeom>
        </p:spPr>
        <p:txBody>
          <a:bodyPr/>
          <a:lstStyle/>
          <a:p>
            <a:pPr algn="just"/>
            <a:r>
              <a:rPr lang="zh-CN" altLang="en-US" sz="2400"/>
              <a:t>第一、二篇里：</a:t>
            </a:r>
            <a:r>
              <a:rPr lang="zh-CN" altLang="en-US" sz="2400" b="0"/>
              <a:t>各种新陈代谢过程，植物就在此基础上发芽、长根、长叶、开花、</a:t>
            </a:r>
            <a:r>
              <a:rPr lang="zh-CN" altLang="en-US" sz="2400"/>
              <a:t>结果。因此，新陈代谢是植物生长和发育的基础。</a:t>
            </a:r>
            <a:endParaRPr lang="en-US" altLang="zh-CN" sz="2400"/>
          </a:p>
          <a:p>
            <a:pPr algn="just"/>
            <a:r>
              <a:rPr lang="zh-CN" altLang="en-US" sz="2400"/>
              <a:t>第三篇：</a:t>
            </a:r>
            <a:r>
              <a:rPr lang="zh-CN" altLang="en-US" sz="2400" b="0"/>
              <a:t>讨论了最重要的植物内源信号</a:t>
            </a:r>
            <a:r>
              <a:rPr lang="en-US" altLang="zh-CN" sz="2400" b="0"/>
              <a:t>( </a:t>
            </a:r>
            <a:r>
              <a:rPr lang="zh-CN" altLang="en-US" sz="2400" b="0"/>
              <a:t>激素</a:t>
            </a:r>
            <a:r>
              <a:rPr lang="en-US" altLang="zh-CN" sz="2400" b="0"/>
              <a:t>)</a:t>
            </a:r>
            <a:r>
              <a:rPr lang="zh-CN" altLang="en-US" sz="2400" b="0"/>
              <a:t>和外部环境信号</a:t>
            </a:r>
            <a:r>
              <a:rPr lang="en-US" altLang="zh-CN" sz="2400" b="0"/>
              <a:t>(</a:t>
            </a:r>
            <a:r>
              <a:rPr lang="zh-CN" altLang="en-US" sz="2400" b="0"/>
              <a:t>光</a:t>
            </a:r>
            <a:r>
              <a:rPr lang="en-US" altLang="zh-CN" sz="2400" b="0"/>
              <a:t>)</a:t>
            </a:r>
            <a:r>
              <a:rPr lang="zh-CN" altLang="en-US" sz="2400" b="0"/>
              <a:t>对植物的影响以及细胞如何进行信号的传递和整合</a:t>
            </a:r>
            <a:r>
              <a:rPr lang="en-US" altLang="zh-CN" sz="2400" b="0"/>
              <a:t>( </a:t>
            </a:r>
            <a:r>
              <a:rPr lang="zh-CN" altLang="en-US" sz="2400" b="0"/>
              <a:t>细胞信号转导</a:t>
            </a:r>
            <a:r>
              <a:rPr lang="en-US" altLang="zh-CN" sz="2400" b="0"/>
              <a:t>)</a:t>
            </a:r>
            <a:r>
              <a:rPr lang="zh-CN" altLang="en-US" sz="2400" b="0"/>
              <a:t>。</a:t>
            </a:r>
            <a:endParaRPr lang="en-US" altLang="zh-CN" sz="2400" b="0"/>
          </a:p>
          <a:p>
            <a:pPr algn="just"/>
            <a:r>
              <a:rPr lang="zh-CN" altLang="en-US" sz="2400"/>
              <a:t>第四篇：</a:t>
            </a:r>
            <a:r>
              <a:rPr lang="zh-CN" altLang="en-US" sz="2400" b="0"/>
              <a:t>植物生长和发育，在农业生产实践中是十分重要的。例如，栽培粮食作物大都以收获种子为目的，因此就要使作物生长健壮、适时开花、获得高产</a:t>
            </a:r>
            <a:r>
              <a:rPr lang="en-US" altLang="zh-CN" sz="2400" b="0"/>
              <a:t>;</a:t>
            </a:r>
            <a:r>
              <a:rPr lang="zh-CN" altLang="en-US" sz="2400" b="0"/>
              <a:t>又如，果蔬生产中，要调节和控制营养生长、生殖生长以及衰老过程，以提高产品的数量和质量。这些都是一些和生长发育有关的问题。遭遇不良环境</a:t>
            </a:r>
            <a:r>
              <a:rPr lang="en-US" altLang="zh-CN" sz="2400" b="0"/>
              <a:t>(</a:t>
            </a:r>
            <a:r>
              <a:rPr lang="zh-CN" altLang="en-US" sz="2400" b="0"/>
              <a:t>逆境</a:t>
            </a:r>
            <a:r>
              <a:rPr lang="en-US" altLang="zh-CN" sz="2400" b="0"/>
              <a:t>)</a:t>
            </a:r>
            <a:r>
              <a:rPr lang="zh-CN" altLang="en-US" sz="2400" b="0"/>
              <a:t>是生存中的常态，植物由此进化发展出一系列对逆境的应答策略，以帮助植物适应和抵抗不良环境，更好地生长和完成发育过程。</a:t>
            </a:r>
          </a:p>
        </p:txBody>
      </p:sp>
    </p:spTree>
    <p:extLst>
      <p:ext uri="{BB962C8B-B14F-4D97-AF65-F5344CB8AC3E}">
        <p14:creationId xmlns:p14="http://schemas.microsoft.com/office/powerpoint/2010/main" val="4183963550"/>
      </p:ext>
    </p:extLst>
  </p:cSld>
  <p:clrMapOvr>
    <a:masterClrMapping/>
  </p:clrMapOvr>
  <p:transition spd="med">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圆角 2">
            <a:extLst>
              <a:ext uri="{FF2B5EF4-FFF2-40B4-BE49-F238E27FC236}">
                <a16:creationId xmlns:a16="http://schemas.microsoft.com/office/drawing/2014/main" id="{FC85140E-D535-4DF0-9FBC-335870B5365A}"/>
              </a:ext>
            </a:extLst>
          </p:cNvPr>
          <p:cNvSpPr/>
          <p:nvPr/>
        </p:nvSpPr>
        <p:spPr>
          <a:xfrm>
            <a:off x="1295400" y="2514600"/>
            <a:ext cx="9601200" cy="2362201"/>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endParaRPr lang="zh-CN" altLang="en-US"/>
          </a:p>
        </p:txBody>
      </p:sp>
      <p:sp>
        <p:nvSpPr>
          <p:cNvPr id="2" name="内容占位符 1">
            <a:extLst>
              <a:ext uri="{FF2B5EF4-FFF2-40B4-BE49-F238E27FC236}">
                <a16:creationId xmlns:a16="http://schemas.microsoft.com/office/drawing/2014/main" id="{16068921-42A8-4543-9548-A8D56F2D821F}"/>
              </a:ext>
            </a:extLst>
          </p:cNvPr>
          <p:cNvSpPr>
            <a:spLocks noGrp="1"/>
          </p:cNvSpPr>
          <p:nvPr>
            <p:ph idx="4294967295"/>
          </p:nvPr>
        </p:nvSpPr>
        <p:spPr>
          <a:xfrm>
            <a:off x="1447800" y="1219200"/>
            <a:ext cx="10744200" cy="2895600"/>
          </a:xfrm>
          <a:prstGeom prst="rect">
            <a:avLst/>
          </a:prstGeom>
        </p:spPr>
        <p:txBody>
          <a:bodyPr/>
          <a:lstStyle/>
          <a:p>
            <a:pPr algn="ctr">
              <a:buClrTx/>
              <a:buFont typeface="Wingdings" panose="05000000000000000000" pitchFamily="2" charset="2"/>
              <a:buChar char="n"/>
            </a:pPr>
            <a:r>
              <a:rPr lang="zh-CN" altLang="en-US" sz="3200"/>
              <a:t>植物的生长发育共有</a:t>
            </a:r>
            <a:r>
              <a:rPr lang="en-US" altLang="zh-CN" sz="3200"/>
              <a:t>4</a:t>
            </a:r>
            <a:r>
              <a:rPr lang="zh-CN" altLang="en-US" sz="3200"/>
              <a:t>章</a:t>
            </a:r>
            <a:endParaRPr lang="en-US" altLang="zh-CN" sz="3200"/>
          </a:p>
        </p:txBody>
      </p:sp>
      <p:sp>
        <p:nvSpPr>
          <p:cNvPr id="4" name="内容占位符 1">
            <a:extLst>
              <a:ext uri="{FF2B5EF4-FFF2-40B4-BE49-F238E27FC236}">
                <a16:creationId xmlns:a16="http://schemas.microsoft.com/office/drawing/2014/main" id="{801DA4D2-3D23-46B6-B27E-4EF6514264ED}"/>
              </a:ext>
            </a:extLst>
          </p:cNvPr>
          <p:cNvSpPr txBox="1"/>
          <p:nvPr/>
        </p:nvSpPr>
        <p:spPr>
          <a:xfrm>
            <a:off x="1981200" y="2667000"/>
            <a:ext cx="10744200" cy="2895600"/>
          </a:xfrm>
          <a:prstGeom prst="rect">
            <a:avLst/>
          </a:prstGeom>
        </p:spPr>
        <p:txBody>
          <a:bodyPr/>
          <a:lstStyle>
            <a:defPPr>
              <a:defRPr lang="zh-CN"/>
            </a:defPPr>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800" b="1" kern="1200">
                <a:solidFill>
                  <a:schemeClr val="tx1"/>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a:lstStyle>
          <a:p>
            <a:pPr>
              <a:buClrTx/>
              <a:buFont typeface="Wingdings" panose="05000000000000000000" pitchFamily="2" charset="2"/>
              <a:buChar char="ü"/>
            </a:pPr>
            <a:r>
              <a:rPr lang="zh-CN" altLang="en-US"/>
              <a:t>植物的生长生理</a:t>
            </a:r>
            <a:endParaRPr lang="en-US" altLang="zh-CN"/>
          </a:p>
          <a:p>
            <a:pPr>
              <a:buClrTx/>
              <a:buFont typeface="Wingdings" panose="05000000000000000000" pitchFamily="2" charset="2"/>
              <a:buChar char="ü"/>
            </a:pPr>
            <a:r>
              <a:rPr lang="zh-CN" altLang="en-US"/>
              <a:t>植物的生殖生理</a:t>
            </a:r>
            <a:endParaRPr lang="en-US" altLang="zh-CN"/>
          </a:p>
          <a:p>
            <a:pPr>
              <a:buClrTx/>
              <a:buFont typeface="Wingdings" panose="05000000000000000000" pitchFamily="2" charset="2"/>
              <a:buChar char="ü"/>
            </a:pPr>
            <a:r>
              <a:rPr lang="zh-CN" altLang="en-US">
                <a:solidFill>
                  <a:srgbClr val="FF0000"/>
                </a:solidFill>
              </a:rPr>
              <a:t>植物的成熟和衰老生理</a:t>
            </a:r>
            <a:endParaRPr lang="en-US" altLang="zh-CN">
              <a:solidFill>
                <a:srgbClr val="FF0000"/>
              </a:solidFill>
            </a:endParaRPr>
          </a:p>
          <a:p>
            <a:pPr>
              <a:buClrTx/>
              <a:buFont typeface="Wingdings" panose="05000000000000000000" pitchFamily="2" charset="2"/>
              <a:buChar char="ü"/>
            </a:pPr>
            <a:r>
              <a:rPr lang="zh-CN" altLang="en-US"/>
              <a:t>植物对胁迫的应答与适应</a:t>
            </a:r>
          </a:p>
        </p:txBody>
      </p:sp>
    </p:spTree>
    <p:extLst>
      <p:ext uri="{BB962C8B-B14F-4D97-AF65-F5344CB8AC3E}">
        <p14:creationId xmlns:p14="http://schemas.microsoft.com/office/powerpoint/2010/main" val="638794557"/>
      </p:ext>
    </p:extLst>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A0D6D864-7DEF-44B1-8F9B-D5A3E8411996}"/>
              </a:ext>
            </a:extLst>
          </p:cNvPr>
          <p:cNvSpPr>
            <a:spLocks noGrp="1"/>
          </p:cNvSpPr>
          <p:nvPr>
            <p:ph type="ctrTitle"/>
          </p:nvPr>
        </p:nvSpPr>
        <p:spPr>
          <a:xfrm>
            <a:off x="0" y="2876550"/>
            <a:ext cx="12192000" cy="1143000"/>
          </a:xfrm>
        </p:spPr>
        <p:txBody>
          <a:bodyPr>
            <a:normAutofit/>
          </a:bodyPr>
          <a:lstStyle/>
          <a:p>
            <a:pPr algn="ctr" eaLnBrk="1" fontAlgn="auto" hangingPunct="1">
              <a:lnSpc>
                <a:spcPct val="150000"/>
              </a:lnSpc>
              <a:spcAft>
                <a:spcPct val="0"/>
              </a:spcAft>
              <a:defRPr/>
            </a:pPr>
            <a:r>
              <a:rPr lang="zh-CN" altLang="en-US">
                <a:solidFill>
                  <a:schemeClr val="accent2">
                    <a:lumMod val="50000"/>
                  </a:schemeClr>
                </a:solidFill>
              </a:rPr>
              <a:t>第十二章 植物的成熟和衰老生理</a:t>
            </a:r>
          </a:p>
        </p:txBody>
      </p:sp>
      <p:sp>
        <p:nvSpPr>
          <p:cNvPr id="3" name="副标题 2">
            <a:extLst>
              <a:ext uri="{FF2B5EF4-FFF2-40B4-BE49-F238E27FC236}">
                <a16:creationId xmlns:a16="http://schemas.microsoft.com/office/drawing/2014/main" id="{735FC513-0160-47E2-852B-88AE34A17A15}"/>
              </a:ext>
            </a:extLst>
          </p:cNvPr>
          <p:cNvSpPr>
            <a:spLocks noGrp="1"/>
          </p:cNvSpPr>
          <p:nvPr>
            <p:ph type="subTitle" idx="1"/>
          </p:nvPr>
        </p:nvSpPr>
        <p:spPr>
          <a:xfrm>
            <a:off x="1066800" y="4762500"/>
            <a:ext cx="10058400" cy="1143000"/>
          </a:xfrm>
        </p:spPr>
        <p:txBody>
          <a:bodyPr rtlCol="0"/>
          <a:lstStyle/>
          <a:p>
            <a:pPr eaLnBrk="1" fontAlgn="auto" hangingPunct="1">
              <a:defRPr/>
            </a:pPr>
            <a:endParaRPr lang="zh-CN" altLang="en-US"/>
          </a:p>
        </p:txBody>
      </p:sp>
      <p:pic>
        <p:nvPicPr>
          <p:cNvPr id="11" name="图片 10">
            <a:extLst>
              <a:ext uri="{FF2B5EF4-FFF2-40B4-BE49-F238E27FC236}">
                <a16:creationId xmlns:a16="http://schemas.microsoft.com/office/drawing/2014/main" id="{BB5757A5-5761-42F6-8E83-A911A9EA0B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35294"/>
            <a:ext cx="3352800" cy="2206142"/>
          </a:xfrm>
          <a:prstGeom prst="rect">
            <a:avLst/>
          </a:prstGeom>
          <a:effectLst>
            <a:reflection blurRad="6350" stA="50000" endA="300" endPos="90000" dir="5400000" sy="-100000" algn="bl" rotWithShape="0"/>
          </a:effectLst>
        </p:spPr>
      </p:pic>
      <p:pic>
        <p:nvPicPr>
          <p:cNvPr id="15" name="图片 14">
            <a:extLst>
              <a:ext uri="{FF2B5EF4-FFF2-40B4-BE49-F238E27FC236}">
                <a16:creationId xmlns:a16="http://schemas.microsoft.com/office/drawing/2014/main" id="{33CCCE28-3C58-4F67-BB9B-F2FC334E62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8800" y="-103918"/>
            <a:ext cx="3352800" cy="2206142"/>
          </a:xfrm>
          <a:prstGeom prst="rect">
            <a:avLst/>
          </a:prstGeom>
          <a:effectLst>
            <a:reflection blurRad="6350" stA="50000" endA="300" endPos="90000" dir="5400000" sy="-100000" algn="bl" rotWithShape="0"/>
          </a:effectLst>
        </p:spPr>
      </p:pic>
      <p:pic>
        <p:nvPicPr>
          <p:cNvPr id="16" name="图片 15">
            <a:extLst>
              <a:ext uri="{FF2B5EF4-FFF2-40B4-BE49-F238E27FC236}">
                <a16:creationId xmlns:a16="http://schemas.microsoft.com/office/drawing/2014/main" id="{5732F141-5976-4DED-AE0C-229517CDCB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61836"/>
            <a:ext cx="3352800" cy="2206142"/>
          </a:xfrm>
          <a:prstGeom prst="rect">
            <a:avLst/>
          </a:prstGeom>
          <a:effectLst>
            <a:reflection blurRad="6350" stA="50000" endA="300" endPos="90000" dir="5400000" sy="-100000" algn="bl" rotWithShape="0"/>
          </a:effectLst>
        </p:spPr>
      </p:pic>
      <p:pic>
        <p:nvPicPr>
          <p:cNvPr id="17" name="图片 16">
            <a:extLst>
              <a:ext uri="{FF2B5EF4-FFF2-40B4-BE49-F238E27FC236}">
                <a16:creationId xmlns:a16="http://schemas.microsoft.com/office/drawing/2014/main" id="{45E2E6C5-5B54-4B05-8961-DC2FFF1797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43200" y="-150571"/>
            <a:ext cx="3352800" cy="2206142"/>
          </a:xfrm>
          <a:prstGeom prst="rect">
            <a:avLst/>
          </a:prstGeom>
          <a:effectLst>
            <a:reflection blurRad="6350" stA="50000" endA="300" endPos="90000" dir="5400000" sy="-100000" algn="bl" rotWithShape="0"/>
          </a:effectLst>
        </p:spPr>
      </p:pic>
    </p:spTree>
    <p:extLst>
      <p:ext uri="{BB962C8B-B14F-4D97-AF65-F5344CB8AC3E}">
        <p14:creationId xmlns:p14="http://schemas.microsoft.com/office/powerpoint/2010/main" val="1027328569"/>
      </p:ext>
    </p:extLst>
  </p:cSld>
  <p:clrMapOvr>
    <a:masterClrMapping/>
  </p:clrMapOvr>
  <p:transition spd="med">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 name="Rectangle 25">
            <a:extLst>
              <a:ext uri="{FF2B5EF4-FFF2-40B4-BE49-F238E27FC236}">
                <a16:creationId xmlns:a16="http://schemas.microsoft.com/office/drawing/2014/main" id="{C64DFFA8-D34E-4A78-B382-3A2D7B867521}"/>
              </a:ext>
            </a:extLst>
          </p:cNvPr>
          <p:cNvSpPr>
            <a:spLocks noChangeArrowheads="1"/>
          </p:cNvSpPr>
          <p:nvPr/>
        </p:nvSpPr>
        <p:spPr bwMode="auto">
          <a:xfrm>
            <a:off x="1257728" y="4495800"/>
            <a:ext cx="9638872" cy="966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1938" indent="-2619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25000"/>
              </a:lnSpc>
              <a:spcBef>
                <a:spcPct val="0"/>
              </a:spcBef>
              <a:buClr>
                <a:schemeClr val="tx1"/>
              </a:buClr>
              <a:buSzTx/>
              <a:buFont typeface="Wingdings" panose="05000000000000000000" pitchFamily="2" charset="2"/>
              <a:buChar char="u"/>
            </a:pPr>
            <a:r>
              <a:rPr lang="zh-CN" altLang="en-US" sz="2400">
                <a:latin typeface="+mn-ea"/>
                <a:ea typeface="+mn-ea"/>
              </a:rPr>
              <a:t>种子和果实形成时，不只是形态上发生很大变化，在生理生化上也发生剧烈的变化。</a:t>
            </a:r>
            <a:r>
              <a:rPr lang="zh-CN" altLang="en-US" sz="2400">
                <a:solidFill>
                  <a:schemeClr val="tx2"/>
                </a:solidFill>
                <a:latin typeface="+mn-ea"/>
                <a:ea typeface="+mn-ea"/>
              </a:rPr>
              <a:t> </a:t>
            </a:r>
          </a:p>
        </p:txBody>
      </p:sp>
      <p:pic>
        <p:nvPicPr>
          <p:cNvPr id="55" name="图片 54">
            <a:extLst>
              <a:ext uri="{FF2B5EF4-FFF2-40B4-BE49-F238E27FC236}">
                <a16:creationId xmlns:a16="http://schemas.microsoft.com/office/drawing/2014/main" id="{9DDBD48D-11E6-4E1F-92E3-A948834F59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69230" y="2177743"/>
            <a:ext cx="2327370" cy="1545373"/>
          </a:xfrm>
          <a:prstGeom prst="rect">
            <a:avLst/>
          </a:prstGeom>
        </p:spPr>
      </p:pic>
      <p:pic>
        <p:nvPicPr>
          <p:cNvPr id="57" name="图片 56">
            <a:extLst>
              <a:ext uri="{FF2B5EF4-FFF2-40B4-BE49-F238E27FC236}">
                <a16:creationId xmlns:a16="http://schemas.microsoft.com/office/drawing/2014/main" id="{0CB54F97-F1F8-43A4-A89C-9613DDC385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2283" y="1937135"/>
            <a:ext cx="2303596" cy="1727698"/>
          </a:xfrm>
          <a:prstGeom prst="rect">
            <a:avLst/>
          </a:prstGeom>
        </p:spPr>
      </p:pic>
      <p:pic>
        <p:nvPicPr>
          <p:cNvPr id="3" name="图片 2">
            <a:extLst>
              <a:ext uri="{FF2B5EF4-FFF2-40B4-BE49-F238E27FC236}">
                <a16:creationId xmlns:a16="http://schemas.microsoft.com/office/drawing/2014/main" id="{330CD943-692B-46A9-8AE9-0911F6004A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11611" y="1982001"/>
            <a:ext cx="4989247" cy="1980399"/>
          </a:xfrm>
          <a:prstGeom prst="rect">
            <a:avLst/>
          </a:prstGeom>
        </p:spPr>
      </p:pic>
    </p:spTree>
    <p:extLst>
      <p:ext uri="{BB962C8B-B14F-4D97-AF65-F5344CB8AC3E}">
        <p14:creationId xmlns:p14="http://schemas.microsoft.com/office/powerpoint/2010/main" val="2154483320"/>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anim calcmode="lin" valueType="num">
                                      <p:cBhvr>
                                        <p:cTn id="7" dur="500" fill="hold"/>
                                        <p:tgtEl>
                                          <p:spTgt spid="51"/>
                                        </p:tgtEl>
                                        <p:attrNameLst>
                                          <p:attrName>ppt_w</p:attrName>
                                        </p:attrNameLst>
                                      </p:cBhvr>
                                      <p:tavLst>
                                        <p:tav tm="0">
                                          <p:val>
                                            <p:fltVal val="0"/>
                                          </p:val>
                                        </p:tav>
                                        <p:tav tm="100000">
                                          <p:val>
                                            <p:strVal val="#ppt_w"/>
                                          </p:val>
                                        </p:tav>
                                      </p:tavLst>
                                    </p:anim>
                                    <p:anim calcmode="lin" valueType="num">
                                      <p:cBhvr>
                                        <p:cTn id="8" dur="500" fill="hold"/>
                                        <p:tgtEl>
                                          <p:spTgt spid="5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文本框 12">
            <a:extLst>
              <a:ext uri="{FF2B5EF4-FFF2-40B4-BE49-F238E27FC236}">
                <a16:creationId xmlns:a16="http://schemas.microsoft.com/office/drawing/2014/main" id="{5D33821B-E4B6-4E7D-82D3-A63CF5FE064D}"/>
              </a:ext>
            </a:extLst>
          </p:cNvPr>
          <p:cNvSpPr txBox="1"/>
          <p:nvPr/>
        </p:nvSpPr>
        <p:spPr>
          <a:xfrm>
            <a:off x="1295400" y="2327189"/>
            <a:ext cx="9604625" cy="2797048"/>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457200" indent="-457200">
              <a:lnSpc>
                <a:spcPct val="150000"/>
              </a:lnSpc>
              <a:buFont typeface="Wingdings" panose="05000000000000000000" pitchFamily="2" charset="2"/>
              <a:buChar char="ü"/>
            </a:pPr>
            <a:r>
              <a:rPr lang="zh-CN" altLang="en-US" sz="2400" b="1">
                <a:latin typeface="微软雅黑" panose="020b0503020204020204" pitchFamily="34" charset="-122"/>
                <a:ea typeface="微软雅黑" panose="020b0503020204020204" pitchFamily="34" charset="-122"/>
              </a:rPr>
              <a:t>阐明种子成熟时发生的生理变化以及外界条件对种子成熟的影响</a:t>
            </a:r>
            <a:endParaRPr lang="en-US" altLang="zh-CN" sz="2400" b="1">
              <a:latin typeface="微软雅黑" panose="020b0503020204020204" pitchFamily="34" charset="-122"/>
              <a:ea typeface="微软雅黑" panose="020b0503020204020204" pitchFamily="34" charset="-122"/>
            </a:endParaRPr>
          </a:p>
          <a:p>
            <a:pPr marL="457200" indent="-457200">
              <a:lnSpc>
                <a:spcPct val="150000"/>
              </a:lnSpc>
              <a:buFont typeface="Wingdings" panose="05000000000000000000" pitchFamily="2" charset="2"/>
              <a:buChar char="ü"/>
            </a:pPr>
            <a:r>
              <a:rPr lang="zh-CN" altLang="en-US" sz="2400" b="1">
                <a:latin typeface="微软雅黑" panose="020b0503020204020204" pitchFamily="34" charset="-122"/>
                <a:ea typeface="微软雅黑" panose="020b0503020204020204" pitchFamily="34" charset="-122"/>
              </a:rPr>
              <a:t>阐明果实成熟时发生的生理变化和果实成熟的调控机制</a:t>
            </a:r>
            <a:endParaRPr lang="en-US" altLang="zh-CN" sz="2400" b="1">
              <a:latin typeface="微软雅黑" panose="020b0503020204020204" pitchFamily="34" charset="-122"/>
              <a:ea typeface="微软雅黑" panose="020b0503020204020204" pitchFamily="34" charset="-122"/>
            </a:endParaRPr>
          </a:p>
          <a:p>
            <a:pPr marL="457200" indent="-457200">
              <a:lnSpc>
                <a:spcPct val="150000"/>
              </a:lnSpc>
              <a:buFont typeface="Wingdings" panose="05000000000000000000" pitchFamily="2" charset="2"/>
              <a:buChar char="ü"/>
            </a:pPr>
            <a:r>
              <a:rPr lang="zh-CN" altLang="en-US" sz="2400" b="1">
                <a:latin typeface="微软雅黑" panose="020b0503020204020204" pitchFamily="34" charset="-122"/>
                <a:ea typeface="微软雅黑" panose="020b0503020204020204" pitchFamily="34" charset="-122"/>
              </a:rPr>
              <a:t>阐明植物休眠的生理过程</a:t>
            </a:r>
            <a:endParaRPr lang="en-US" altLang="zh-CN" sz="2400" b="1">
              <a:latin typeface="微软雅黑" panose="020b0503020204020204" pitchFamily="34" charset="-122"/>
              <a:ea typeface="微软雅黑" panose="020b0503020204020204" pitchFamily="34" charset="-122"/>
            </a:endParaRPr>
          </a:p>
          <a:p>
            <a:pPr marL="457200" indent="-457200">
              <a:lnSpc>
                <a:spcPct val="150000"/>
              </a:lnSpc>
              <a:buFont typeface="Wingdings" panose="05000000000000000000" pitchFamily="2" charset="2"/>
              <a:buChar char="ü"/>
            </a:pPr>
            <a:r>
              <a:rPr lang="zh-CN" altLang="en-US" sz="2400" b="1">
                <a:latin typeface="微软雅黑" panose="020b0503020204020204" pitchFamily="34" charset="-122"/>
                <a:ea typeface="微软雅黑" panose="020b0503020204020204" pitchFamily="34" charset="-122"/>
              </a:rPr>
              <a:t>阐明植物衰老的生理变化以及发生机制</a:t>
            </a:r>
            <a:endParaRPr lang="en-US" altLang="zh-CN" sz="2400" b="1">
              <a:latin typeface="微软雅黑" panose="020b0503020204020204" pitchFamily="34" charset="-122"/>
              <a:ea typeface="微软雅黑" panose="020b0503020204020204" pitchFamily="34" charset="-122"/>
            </a:endParaRPr>
          </a:p>
          <a:p>
            <a:pPr marL="457200" indent="-457200">
              <a:lnSpc>
                <a:spcPct val="150000"/>
              </a:lnSpc>
              <a:buFont typeface="Wingdings" panose="05000000000000000000" pitchFamily="2" charset="2"/>
              <a:buChar char="ü"/>
            </a:pPr>
            <a:r>
              <a:rPr lang="zh-CN" altLang="en-US" sz="2400" b="1">
                <a:latin typeface="微软雅黑" panose="020b0503020204020204" pitchFamily="34" charset="-122"/>
                <a:ea typeface="微软雅黑" panose="020b0503020204020204" pitchFamily="34" charset="-122"/>
              </a:rPr>
              <a:t>阐明植物器官脱落的生理变化以及生理机制</a:t>
            </a:r>
            <a:endParaRPr lang="en-US" altLang="zh-CN" sz="2400" b="1">
              <a:latin typeface="微软雅黑" panose="020b0503020204020204" pitchFamily="34" charset="-122"/>
              <a:ea typeface="微软雅黑" panose="020b0503020204020204" pitchFamily="34" charset="-122"/>
            </a:endParaRPr>
          </a:p>
        </p:txBody>
      </p:sp>
      <p:sp>
        <p:nvSpPr>
          <p:cNvPr id="19" name="文本框 18">
            <a:extLst>
              <a:ext uri="{FF2B5EF4-FFF2-40B4-BE49-F238E27FC236}">
                <a16:creationId xmlns:a16="http://schemas.microsoft.com/office/drawing/2014/main" id="{38DEB15B-C00A-4DEE-8C25-518AC8208F88}"/>
              </a:ext>
            </a:extLst>
          </p:cNvPr>
          <p:cNvSpPr txBox="1"/>
          <p:nvPr/>
        </p:nvSpPr>
        <p:spPr>
          <a:xfrm>
            <a:off x="4343400" y="1087433"/>
            <a:ext cx="3505200" cy="646331"/>
          </a:xfrm>
          <a:prstGeom prst="rect">
            <a:avLst/>
          </a:prstGeom>
          <a:solidFill>
            <a:schemeClr val="accent1">
              <a:lumMod val="20000"/>
              <a:lumOff val="80000"/>
            </a:schemeClr>
          </a:solid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zh-CN" altLang="en-US" sz="3600" b="1">
                <a:latin typeface="微软雅黑" panose="020b0503020204020204" pitchFamily="34" charset="-122"/>
                <a:ea typeface="微软雅黑" panose="020b0503020204020204" pitchFamily="34" charset="-122"/>
              </a:rPr>
              <a:t>学  习  目  标</a:t>
            </a:r>
          </a:p>
        </p:txBody>
      </p:sp>
    </p:spTree>
    <p:extLst>
      <p:ext uri="{BB962C8B-B14F-4D97-AF65-F5344CB8AC3E}">
        <p14:creationId xmlns:p14="http://schemas.microsoft.com/office/powerpoint/2010/main" val="1036997164"/>
      </p:ext>
    </p:extLst>
  </p:cSld>
  <p:clrMapOvr>
    <a:masterClrMapping/>
  </p:clrMapOvr>
  <p:transition spd="med">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660DD8AB-E12A-4F57-927C-202BAA1BCD0D}"/>
              </a:ext>
            </a:extLst>
          </p:cNvPr>
          <p:cNvSpPr>
            <a:spLocks noGrp="1"/>
          </p:cNvSpPr>
          <p:nvPr>
            <p:ph type="title" idx="4294967295"/>
          </p:nvPr>
        </p:nvSpPr>
        <p:spPr>
          <a:xfrm>
            <a:off x="1066800" y="1256620"/>
            <a:ext cx="10058400" cy="747713"/>
          </a:xfrm>
          <a:prstGeom prst="rect">
            <a:avLst/>
          </a:prstGeom>
        </p:spPr>
        <p:txBody>
          <a:bodyPr>
            <a:normAutofit/>
          </a:bodyPr>
          <a:lstStyle/>
          <a:p>
            <a:pPr algn="ctr"/>
            <a:r>
              <a:rPr lang="zh-CN" altLang="en-US" sz="3600">
                <a:latin typeface="微软雅黑" panose="020b0503020204020204" pitchFamily="34" charset="-122"/>
                <a:ea typeface="微软雅黑" panose="020b0503020204020204" pitchFamily="34" charset="-122"/>
              </a:rPr>
              <a:t>第一节 种子成熟生理</a:t>
            </a:r>
            <a:endParaRPr lang="zh-CN" altLang="en-US" sz="3600">
              <a:solidFill>
                <a:schemeClr val="tx1"/>
              </a:solidFill>
              <a:latin typeface="微软雅黑" panose="020b0503020204020204" pitchFamily="34" charset="-122"/>
              <a:ea typeface="微软雅黑" panose="020b0503020204020204" pitchFamily="34" charset="-122"/>
            </a:endParaRPr>
          </a:p>
        </p:txBody>
      </p:sp>
      <p:sp>
        <p:nvSpPr>
          <p:cNvPr id="2" name="矩形: 圆角 1">
            <a:extLst>
              <a:ext uri="{FF2B5EF4-FFF2-40B4-BE49-F238E27FC236}">
                <a16:creationId xmlns:a16="http://schemas.microsoft.com/office/drawing/2014/main" id="{67CE9746-FFC9-49ED-BC8C-E81560959CE3}"/>
              </a:ext>
            </a:extLst>
          </p:cNvPr>
          <p:cNvSpPr/>
          <p:nvPr/>
        </p:nvSpPr>
        <p:spPr>
          <a:xfrm>
            <a:off x="1638300" y="2487386"/>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一、主要有机物的变化</a:t>
            </a:r>
          </a:p>
        </p:txBody>
      </p:sp>
      <p:sp>
        <p:nvSpPr>
          <p:cNvPr id="7" name="矩形: 圆角 6">
            <a:extLst>
              <a:ext uri="{FF2B5EF4-FFF2-40B4-BE49-F238E27FC236}">
                <a16:creationId xmlns:a16="http://schemas.microsoft.com/office/drawing/2014/main" id="{0174427F-2F46-4429-BA4E-CE11F5F113D4}"/>
              </a:ext>
            </a:extLst>
          </p:cNvPr>
          <p:cNvSpPr/>
          <p:nvPr/>
        </p:nvSpPr>
        <p:spPr>
          <a:xfrm>
            <a:off x="1638300" y="3453493"/>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二、其他生理变化</a:t>
            </a:r>
          </a:p>
        </p:txBody>
      </p:sp>
      <p:sp>
        <p:nvSpPr>
          <p:cNvPr id="8" name="矩形: 圆角 7">
            <a:extLst>
              <a:ext uri="{FF2B5EF4-FFF2-40B4-BE49-F238E27FC236}">
                <a16:creationId xmlns:a16="http://schemas.microsoft.com/office/drawing/2014/main" id="{F32893FC-BDB9-4039-B7C9-C90B0A08C04E}"/>
              </a:ext>
            </a:extLst>
          </p:cNvPr>
          <p:cNvSpPr/>
          <p:nvPr/>
        </p:nvSpPr>
        <p:spPr>
          <a:xfrm>
            <a:off x="1638300" y="4419600"/>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三、外界条件对种子成熟和化学成分的影响</a:t>
            </a:r>
          </a:p>
        </p:txBody>
      </p:sp>
    </p:spTree>
    <p:extLst>
      <p:ext uri="{BB962C8B-B14F-4D97-AF65-F5344CB8AC3E}">
        <p14:creationId xmlns:p14="http://schemas.microsoft.com/office/powerpoint/2010/main" val="3575992166"/>
      </p:ext>
    </p:extLst>
  </p:cSld>
  <p:clrMapOvr>
    <a:masterClrMapping/>
  </p:clrMapOvr>
  <p:transition spd="med">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5">
            <a:extLst>
              <a:ext uri="{FF2B5EF4-FFF2-40B4-BE49-F238E27FC236}">
                <a16:creationId xmlns:a16="http://schemas.microsoft.com/office/drawing/2014/main" id="{45EA5526-FCC3-4467-8D49-117286B9FCD4}"/>
              </a:ext>
            </a:extLst>
          </p:cNvPr>
          <p:cNvSpPr>
            <a:spLocks noGrp="1"/>
          </p:cNvSpPr>
          <p:nvPr>
            <p:ph type="title" idx="4294967295"/>
          </p:nvPr>
        </p:nvSpPr>
        <p:spPr>
          <a:xfrm>
            <a:off x="1291119" y="1079609"/>
            <a:ext cx="10058400" cy="747713"/>
          </a:xfrm>
          <a:prstGeom prst="rect">
            <a:avLst/>
          </a:prstGeom>
        </p:spPr>
        <p:txBody>
          <a:bodyPr>
            <a:normAutofit/>
          </a:bodyPr>
          <a:lstStyle/>
          <a:p>
            <a:r>
              <a:rPr lang="zh-CN" altLang="en-US" sz="2800" b="1">
                <a:solidFill>
                  <a:schemeClr val="tx1"/>
                </a:solidFill>
              </a:rPr>
              <a:t>一、主要有机物的变化</a:t>
            </a:r>
            <a:endParaRPr lang="zh-CN" altLang="en-US"/>
          </a:p>
        </p:txBody>
      </p:sp>
      <p:sp>
        <p:nvSpPr>
          <p:cNvPr id="9" name="Rectangle 27">
            <a:extLst>
              <a:ext uri="{FF2B5EF4-FFF2-40B4-BE49-F238E27FC236}">
                <a16:creationId xmlns:a16="http://schemas.microsoft.com/office/drawing/2014/main" id="{C3C21E61-CC2A-492C-8820-D03C02AB1FC8}"/>
              </a:ext>
            </a:extLst>
          </p:cNvPr>
          <p:cNvSpPr>
            <a:spLocks noChangeArrowheads="1"/>
          </p:cNvSpPr>
          <p:nvPr/>
        </p:nvSpPr>
        <p:spPr bwMode="auto">
          <a:xfrm>
            <a:off x="1291119" y="1858728"/>
            <a:ext cx="5989637" cy="1232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8288" indent="-26828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05000"/>
              </a:lnSpc>
              <a:spcBef>
                <a:spcPct val="0"/>
              </a:spcBef>
              <a:buFontTx/>
              <a:buNone/>
            </a:pPr>
            <a:r>
              <a:rPr lang="en-US" altLang="zh-CN" sz="2400">
                <a:latin typeface="微软雅黑" panose="020b0503020204020204" pitchFamily="34" charset="-122"/>
                <a:ea typeface="微软雅黑" panose="020b0503020204020204" pitchFamily="34" charset="-122"/>
              </a:rPr>
              <a:t>1</a:t>
            </a:r>
            <a:r>
              <a:rPr lang="zh-CN" altLang="en-US"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淀粉合成与积累</a:t>
            </a:r>
            <a:r>
              <a:rPr kumimoji="1" lang="en-US" altLang="zh-CN" sz="2400">
                <a:latin typeface="微软雅黑" panose="020b0503020204020204" pitchFamily="34" charset="-122"/>
                <a:ea typeface="微软雅黑" panose="020b0503020204020204" pitchFamily="34" charset="-122"/>
              </a:rPr>
              <a:t>:</a:t>
            </a:r>
            <a:endParaRPr lang="en-US" altLang="zh-CN" sz="2400">
              <a:latin typeface="微软雅黑" panose="020b0503020204020204" pitchFamily="34" charset="-122"/>
              <a:ea typeface="微软雅黑" panose="020b0503020204020204" pitchFamily="34" charset="-122"/>
            </a:endParaRPr>
          </a:p>
          <a:p>
            <a:pPr eaLnBrk="1" hangingPunct="1">
              <a:lnSpc>
                <a:spcPct val="105000"/>
              </a:lnSpc>
              <a:spcBef>
                <a:spcPct val="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可溶性糖含量逐渐降低，淀粉的积累迅速增加。</a:t>
            </a:r>
          </a:p>
        </p:txBody>
      </p:sp>
      <p:sp>
        <p:nvSpPr>
          <p:cNvPr id="11" name="Rectangle 29">
            <a:extLst>
              <a:ext uri="{FF2B5EF4-FFF2-40B4-BE49-F238E27FC236}">
                <a16:creationId xmlns:a16="http://schemas.microsoft.com/office/drawing/2014/main" id="{B2594106-D8F6-4C86-A649-6A7F50B2E34A}"/>
              </a:ext>
            </a:extLst>
          </p:cNvPr>
          <p:cNvSpPr>
            <a:spLocks noChangeArrowheads="1"/>
          </p:cNvSpPr>
          <p:nvPr/>
        </p:nvSpPr>
        <p:spPr bwMode="auto">
          <a:xfrm>
            <a:off x="1291119" y="3268187"/>
            <a:ext cx="629443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363538" indent="-3635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r>
              <a:rPr kumimoji="1" lang="en-US" altLang="zh-CN" sz="24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、蛋白质含量增加</a:t>
            </a:r>
            <a:r>
              <a:rPr kumimoji="1" lang="en-US" altLang="zh-CN" sz="2400">
                <a:latin typeface="微软雅黑" panose="020b0503020204020204" pitchFamily="34" charset="-122"/>
                <a:ea typeface="微软雅黑" panose="020b0503020204020204" pitchFamily="34" charset="-122"/>
              </a:rPr>
              <a:t>:</a:t>
            </a:r>
          </a:p>
          <a:p>
            <a:pPr eaLnBrk="1" hangingPunct="1">
              <a:spcBef>
                <a:spcPct val="0"/>
              </a:spcBef>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非蛋白</a:t>
            </a:r>
            <a:r>
              <a:rPr kumimoji="1" lang="en-US" altLang="zh-CN" sz="2400">
                <a:latin typeface="微软雅黑" panose="020b0503020204020204" pitchFamily="34" charset="-122"/>
                <a:ea typeface="微软雅黑" panose="020b0503020204020204" pitchFamily="34" charset="-122"/>
              </a:rPr>
              <a:t>N</a:t>
            </a:r>
            <a:r>
              <a:rPr kumimoji="1" lang="zh-CN" altLang="en-US" sz="2400">
                <a:latin typeface="微软雅黑" panose="020b0503020204020204" pitchFamily="34" charset="-122"/>
                <a:ea typeface="微软雅黑" panose="020b0503020204020204" pitchFamily="34" charset="-122"/>
              </a:rPr>
              <a:t>含量不断下降，蛋白</a:t>
            </a:r>
            <a:r>
              <a:rPr kumimoji="1" lang="en-US" altLang="zh-CN" sz="2400">
                <a:latin typeface="微软雅黑" panose="020b0503020204020204" pitchFamily="34" charset="-122"/>
                <a:ea typeface="微软雅黑" panose="020b0503020204020204" pitchFamily="34" charset="-122"/>
              </a:rPr>
              <a:t>N</a:t>
            </a:r>
            <a:r>
              <a:rPr kumimoji="1" lang="zh-CN" altLang="en-US" sz="2400">
                <a:latin typeface="微软雅黑" panose="020b0503020204020204" pitchFamily="34" charset="-122"/>
                <a:ea typeface="微软雅黑" panose="020b0503020204020204" pitchFamily="34" charset="-122"/>
              </a:rPr>
              <a:t>含量不断上升。说明蛋白</a:t>
            </a:r>
            <a:r>
              <a:rPr kumimoji="1" lang="en-US" altLang="zh-CN" sz="2400">
                <a:latin typeface="微软雅黑" panose="020b0503020204020204" pitchFamily="34" charset="-122"/>
                <a:ea typeface="微软雅黑" panose="020b0503020204020204" pitchFamily="34" charset="-122"/>
              </a:rPr>
              <a:t>N</a:t>
            </a:r>
            <a:r>
              <a:rPr kumimoji="1" lang="zh-CN" altLang="en-US" sz="2400">
                <a:latin typeface="微软雅黑" panose="020b0503020204020204" pitchFamily="34" charset="-122"/>
                <a:ea typeface="微软雅黑" panose="020b0503020204020204" pitchFamily="34" charset="-122"/>
              </a:rPr>
              <a:t>是由非蛋白</a:t>
            </a:r>
            <a:r>
              <a:rPr kumimoji="1" lang="en-US" altLang="zh-CN" sz="2400">
                <a:latin typeface="微软雅黑" panose="020b0503020204020204" pitchFamily="34" charset="-122"/>
                <a:ea typeface="微软雅黑" panose="020b0503020204020204" pitchFamily="34" charset="-122"/>
              </a:rPr>
              <a:t>N</a:t>
            </a:r>
            <a:r>
              <a:rPr kumimoji="1" lang="zh-CN" altLang="en-US" sz="2400">
                <a:latin typeface="微软雅黑" panose="020b0503020204020204" pitchFamily="34" charset="-122"/>
                <a:ea typeface="微软雅黑" panose="020b0503020204020204" pitchFamily="34" charset="-122"/>
              </a:rPr>
              <a:t>转化而来。</a:t>
            </a:r>
          </a:p>
        </p:txBody>
      </p:sp>
      <p:sp>
        <p:nvSpPr>
          <p:cNvPr id="13" name="Rectangle 32">
            <a:extLst>
              <a:ext uri="{FF2B5EF4-FFF2-40B4-BE49-F238E27FC236}">
                <a16:creationId xmlns:a16="http://schemas.microsoft.com/office/drawing/2014/main" id="{55653513-624A-412F-91E3-9DF6A297397A}"/>
              </a:ext>
            </a:extLst>
          </p:cNvPr>
          <p:cNvSpPr>
            <a:spLocks noChangeArrowheads="1"/>
          </p:cNvSpPr>
          <p:nvPr/>
        </p:nvSpPr>
        <p:spPr bwMode="auto">
          <a:xfrm>
            <a:off x="1291119" y="4603747"/>
            <a:ext cx="59896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1938" indent="-2619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r>
              <a:rPr kumimoji="1" lang="en-US" altLang="zh-CN" sz="2400">
                <a:latin typeface="微软雅黑" panose="020b0503020204020204" pitchFamily="34" charset="-122"/>
                <a:ea typeface="微软雅黑" panose="020b0503020204020204" pitchFamily="34" charset="-122"/>
              </a:rPr>
              <a:t>3</a:t>
            </a:r>
            <a:r>
              <a:rPr kumimoji="1" lang="zh-CN" altLang="en-US" sz="2400">
                <a:latin typeface="微软雅黑" panose="020b0503020204020204" pitchFamily="34" charset="-122"/>
                <a:ea typeface="微软雅黑" panose="020b0503020204020204" pitchFamily="34" charset="-122"/>
              </a:rPr>
              <a:t>、脂类的合成与积累：</a:t>
            </a:r>
          </a:p>
          <a:p>
            <a:pPr eaLnBrk="1" hangingPunct="1">
              <a:spcBef>
                <a:spcPct val="0"/>
              </a:spcBef>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糖类不断下降，脂肪含量不断上升，说明脂肪由糖类转化而来。</a:t>
            </a:r>
          </a:p>
        </p:txBody>
      </p:sp>
      <p:pic>
        <p:nvPicPr>
          <p:cNvPr id="15" name="图片 14">
            <a:extLst>
              <a:ext uri="{FF2B5EF4-FFF2-40B4-BE49-F238E27FC236}">
                <a16:creationId xmlns:a16="http://schemas.microsoft.com/office/drawing/2014/main" id="{4670A863-1040-4AB2-98EC-ADA9CED0E9D8}"/>
              </a:ext>
            </a:extLst>
          </p:cNvPr>
          <p:cNvPicPr>
            <a:picLocks noChangeAspect="1"/>
          </p:cNvPicPr>
          <p:nvPr/>
        </p:nvPicPr>
        <p:blipFill>
          <a:blip r:embed="rId2"/>
          <a:stretch>
            <a:fillRect/>
          </a:stretch>
        </p:blipFill>
        <p:spPr>
          <a:xfrm>
            <a:off x="8425505" y="718109"/>
            <a:ext cx="2286000" cy="2509804"/>
          </a:xfrm>
          <a:prstGeom prst="rect">
            <a:avLst/>
          </a:prstGeom>
        </p:spPr>
      </p:pic>
      <p:pic>
        <p:nvPicPr>
          <p:cNvPr id="17" name="图片 16">
            <a:extLst>
              <a:ext uri="{FF2B5EF4-FFF2-40B4-BE49-F238E27FC236}">
                <a16:creationId xmlns:a16="http://schemas.microsoft.com/office/drawing/2014/main" id="{EB5BA826-917E-4FFD-9254-DF93C78FF873}"/>
              </a:ext>
            </a:extLst>
          </p:cNvPr>
          <p:cNvPicPr>
            <a:picLocks noChangeAspect="1"/>
          </p:cNvPicPr>
          <p:nvPr/>
        </p:nvPicPr>
        <p:blipFill>
          <a:blip r:embed="rId3"/>
          <a:stretch>
            <a:fillRect/>
          </a:stretch>
        </p:blipFill>
        <p:spPr>
          <a:xfrm>
            <a:off x="8539804" y="3462438"/>
            <a:ext cx="2282013" cy="2677453"/>
          </a:xfrm>
          <a:prstGeom prst="rect">
            <a:avLst/>
          </a:prstGeom>
        </p:spPr>
      </p:pic>
    </p:spTree>
    <p:extLst>
      <p:ext uri="{BB962C8B-B14F-4D97-AF65-F5344CB8AC3E}">
        <p14:creationId xmlns:p14="http://schemas.microsoft.com/office/powerpoint/2010/main" val="2825887764"/>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slide(fromBottom)">
                                      <p:cBhvr>
                                        <p:cTn id="7" dur="500"/>
                                        <p:tgtEl>
                                          <p:spTgt spid="9">
                                            <p:txEl>
                                              <p:pRg st="0" end="0"/>
                                            </p:txEl>
                                          </p:spTgt>
                                        </p:tgtEl>
                                      </p:cBhvr>
                                    </p:animEffect>
                                  </p:childTnLst>
                                </p:cTn>
                              </p:par>
                            </p:childTnLst>
                          </p:cTn>
                        </p:par>
                        <p:par>
                          <p:cTn id="8" fill="hold" nodeType="afterGroup">
                            <p:stCondLst>
                              <p:cond delay="500"/>
                            </p:stCondLst>
                            <p:childTnLst>
                              <p:par>
                                <p:cTn id="9" presetID="12" presetClass="entr" presetSubtype="4" dur="1000" fill="hold" nodeType="after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slide(fromBottom)">
                                      <p:cBhvr>
                                        <p:cTn id="11" dur="1000"/>
                                        <p:tgtEl>
                                          <p:spTgt spid="9">
                                            <p:txEl>
                                              <p:pRg st="1" end="1"/>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4" dur="50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slide(fromBottom)">
                                      <p:cBhvr>
                                        <p:cTn id="16" dur="500"/>
                                        <p:tgtEl>
                                          <p:spTgt spid="11"/>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2" presetClass="entr" presetSubtype="4" dur="5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slide(fromBottom)">
                                      <p:cBhvr>
                                        <p:cTn id="2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10">
            <a:extLst>
              <a:ext uri="{FF2B5EF4-FFF2-40B4-BE49-F238E27FC236}">
                <a16:creationId xmlns:a16="http://schemas.microsoft.com/office/drawing/2014/main" id="{E8B82150-D4CF-47D5-B7C8-54F0D0DECEBD}"/>
              </a:ext>
            </a:extLst>
          </p:cNvPr>
          <p:cNvSpPr>
            <a:spLocks noChangeArrowheads="1"/>
          </p:cNvSpPr>
          <p:nvPr/>
        </p:nvSpPr>
        <p:spPr bwMode="auto">
          <a:xfrm>
            <a:off x="1295400" y="1882743"/>
            <a:ext cx="9601200" cy="309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1938" indent="-2619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50000"/>
              </a:lnSpc>
              <a:buClr>
                <a:schemeClr val="tx1"/>
              </a:buClr>
              <a:buSzTx/>
              <a:buFont typeface="Wingdings" panose="05000000000000000000" pitchFamily="2" charset="2"/>
              <a:buChar char="n"/>
            </a:pPr>
            <a:r>
              <a:rPr kumimoji="1" lang="zh-CN" altLang="en-US" sz="2400" b="1">
                <a:latin typeface="微软雅黑" panose="020b0503020204020204" pitchFamily="34" charset="-122"/>
                <a:ea typeface="微软雅黑" panose="020b0503020204020204" pitchFamily="34" charset="-122"/>
              </a:rPr>
              <a:t>油脂形成的特点：</a:t>
            </a:r>
          </a:p>
          <a:p>
            <a:pPr marL="0" indent="0" eaLnBrk="1" hangingPunct="1">
              <a:lnSpc>
                <a:spcPct val="150000"/>
              </a:lnSpc>
              <a:buClr>
                <a:schemeClr val="tx1"/>
              </a:buClr>
              <a:buSzTx/>
              <a:buNone/>
            </a:pP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1</a:t>
            </a:r>
            <a:r>
              <a:rPr kumimoji="1" lang="zh-CN" altLang="en-US" sz="2400">
                <a:latin typeface="微软雅黑" panose="020b0503020204020204" pitchFamily="34" charset="-122"/>
                <a:ea typeface="微软雅黑" panose="020b0503020204020204" pitchFamily="34" charset="-122"/>
              </a:rPr>
              <a:t>）先形成大量游离脂肪酸，随种子的成熟逐渐合成复杂的油脂。</a:t>
            </a:r>
          </a:p>
          <a:p>
            <a:pPr marL="0" indent="0" eaLnBrk="1" hangingPunct="1">
              <a:lnSpc>
                <a:spcPct val="150000"/>
              </a:lnSpc>
              <a:buClr>
                <a:schemeClr val="tx1"/>
              </a:buClr>
              <a:buSzTx/>
              <a:buNone/>
            </a:pP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）种子成熟时，先形成饱和脂肪酸，再形成不饱和脂肪酸。</a:t>
            </a:r>
          </a:p>
          <a:p>
            <a:pPr eaLnBrk="1" hangingPunct="1">
              <a:lnSpc>
                <a:spcPct val="150000"/>
              </a:lnSpc>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芝麻、花生等油料种子随成熟度酸值下降，而碘值增高。</a:t>
            </a:r>
          </a:p>
          <a:p>
            <a:pPr eaLnBrk="1" hangingPunct="1">
              <a:lnSpc>
                <a:spcPct val="150000"/>
              </a:lnSpc>
              <a:buClr>
                <a:schemeClr val="tx1"/>
              </a:buClr>
              <a:buSzTx/>
              <a:buFont typeface="Wingdings" panose="05000000000000000000" pitchFamily="2" charset="2"/>
              <a:buChar char="ü"/>
            </a:pPr>
            <a:r>
              <a:rPr kumimoji="1" lang="zh-CN" altLang="en-US" sz="2400">
                <a:solidFill>
                  <a:srgbClr val="0000FF"/>
                </a:solidFill>
                <a:latin typeface="微软雅黑" panose="020b0503020204020204" pitchFamily="34" charset="-122"/>
                <a:ea typeface="微软雅黑" panose="020b0503020204020204" pitchFamily="34" charset="-122"/>
              </a:rPr>
              <a:t>碘值</a:t>
            </a:r>
            <a:r>
              <a:rPr kumimoji="1" lang="en-US" altLang="zh-CN" sz="2400">
                <a:solidFill>
                  <a:srgbClr val="0000FF"/>
                </a:solidFill>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100g</a:t>
            </a:r>
            <a:r>
              <a:rPr kumimoji="1" lang="zh-CN" altLang="en-US" sz="2400">
                <a:latin typeface="微软雅黑" panose="020b0503020204020204" pitchFamily="34" charset="-122"/>
                <a:ea typeface="微软雅黑" panose="020b0503020204020204" pitchFamily="34" charset="-122"/>
              </a:rPr>
              <a:t>油脂所能吸收碘的克数，表示不饱和脂肪酸的含量大小。</a:t>
            </a:r>
          </a:p>
        </p:txBody>
      </p:sp>
    </p:spTree>
    <p:extLst>
      <p:ext uri="{BB962C8B-B14F-4D97-AF65-F5344CB8AC3E}">
        <p14:creationId xmlns:p14="http://schemas.microsoft.com/office/powerpoint/2010/main" val="691070814"/>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Left)">
                                      <p:cBhvr>
                                        <p:cTn id="7" dur="500"/>
                                        <p:tgtEl>
                                          <p:spTgt spid="4">
                                            <p:txEl>
                                              <p:pRg st="0" end="0"/>
                                            </p:txEl>
                                          </p:spTgt>
                                        </p:tgtEl>
                                      </p:cBhvr>
                                    </p:animEffect>
                                  </p:childTnLst>
                                </p:cTn>
                              </p:par>
                            </p:childTnLst>
                          </p:cTn>
                        </p:par>
                        <p:par>
                          <p:cTn id="8" fill="hold" nodeType="afterGroup">
                            <p:stCondLst>
                              <p:cond delay="500"/>
                            </p:stCondLst>
                            <p:childTnLst>
                              <p:par>
                                <p:cTn id="9" presetID="12" presetClass="entr" presetSubtype="8" dur="500"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slide(fromLeft)">
                                      <p:cBhvr>
                                        <p:cTn id="11" dur="500"/>
                                        <p:tgtEl>
                                          <p:spTgt spid="4">
                                            <p:txEl>
                                              <p:pRg st="1" end="1"/>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8" dur="500" fill="hold"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slide(fromLeft)">
                                      <p:cBhvr>
                                        <p:cTn id="16" dur="500"/>
                                        <p:tgtEl>
                                          <p:spTgt spid="4">
                                            <p:txEl>
                                              <p:pRg st="2" end="2"/>
                                            </p:txEl>
                                          </p:spTgt>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2" presetClass="entr" presetSubtype="8" dur="50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slide(fromLeft)">
                                      <p:cBhvr>
                                        <p:cTn id="21" dur="500"/>
                                        <p:tgtEl>
                                          <p:spTgt spid="4">
                                            <p:txEl>
                                              <p:pRg st="3" end="3"/>
                                            </p:txEl>
                                          </p:spTgt>
                                        </p:tgtEl>
                                      </p:cBhvr>
                                    </p:animEffect>
                                  </p:childTnLst>
                                </p:cTn>
                              </p:par>
                            </p:childTnLst>
                          </p:cTn>
                        </p:par>
                        <p:par>
                          <p:cTn id="22" fill="hold" nodeType="afterGroup">
                            <p:stCondLst>
                              <p:cond delay="500"/>
                            </p:stCondLst>
                            <p:childTnLst>
                              <p:par>
                                <p:cTn id="23" presetID="12" presetClass="entr" presetSubtype="8" dur="500" fill="hold" nodeType="after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slide(fromLeft)">
                                      <p:cBhvr>
                                        <p:cTn id="25"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C32F145B-EE6A-44C4-AAFE-3D15F87224DC}"/>
              </a:ext>
            </a:extLst>
          </p:cNvPr>
          <p:cNvSpPr>
            <a:spLocks noGrp="1"/>
          </p:cNvSpPr>
          <p:nvPr>
            <p:ph type="title" idx="4294967295"/>
          </p:nvPr>
        </p:nvSpPr>
        <p:spPr>
          <a:xfrm>
            <a:off x="1295399" y="1265403"/>
            <a:ext cx="10058400" cy="747713"/>
          </a:xfrm>
          <a:prstGeom prst="rect">
            <a:avLst/>
          </a:prstGeom>
        </p:spPr>
        <p:txBody>
          <a:bodyPr>
            <a:normAutofit/>
          </a:bodyPr>
          <a:lstStyle/>
          <a:p>
            <a:r>
              <a:rPr lang="zh-CN" altLang="en-US" sz="2800" b="1">
                <a:solidFill>
                  <a:schemeClr val="tx1"/>
                </a:solidFill>
              </a:rPr>
              <a:t>二、其他生理变化</a:t>
            </a:r>
            <a:endParaRPr lang="zh-CN" altLang="en-US"/>
          </a:p>
        </p:txBody>
      </p:sp>
      <p:sp>
        <p:nvSpPr>
          <p:cNvPr id="4" name="Rectangle 7">
            <a:extLst>
              <a:ext uri="{FF2B5EF4-FFF2-40B4-BE49-F238E27FC236}">
                <a16:creationId xmlns:a16="http://schemas.microsoft.com/office/drawing/2014/main" id="{4A90535C-68B0-4DFE-A1F5-DB75D6351FFA}"/>
              </a:ext>
            </a:extLst>
          </p:cNvPr>
          <p:cNvSpPr>
            <a:spLocks noChangeArrowheads="1"/>
          </p:cNvSpPr>
          <p:nvPr/>
        </p:nvSpPr>
        <p:spPr bwMode="auto">
          <a:xfrm>
            <a:off x="1295399" y="2057400"/>
            <a:ext cx="9601201" cy="3161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50000"/>
              </a:lnSpc>
              <a:spcBef>
                <a:spcPct val="0"/>
              </a:spcBef>
              <a:buClr>
                <a:schemeClr val="tx1"/>
              </a:buClr>
              <a:buFontTx/>
              <a:buNone/>
            </a:pPr>
            <a:r>
              <a:rPr lang="en-US" altLang="zh-CN" sz="2400" b="1">
                <a:latin typeface="微软雅黑" panose="020b0503020204020204" pitchFamily="34" charset="-122"/>
                <a:ea typeface="微软雅黑" panose="020b0503020204020204" pitchFamily="34" charset="-122"/>
              </a:rPr>
              <a:t>1</a:t>
            </a:r>
            <a:r>
              <a:rPr lang="zh-CN" altLang="en-US" sz="2400" b="1">
                <a:latin typeface="微软雅黑" panose="020b0503020204020204" pitchFamily="34" charset="-122"/>
                <a:ea typeface="微软雅黑" panose="020b0503020204020204" pitchFamily="34" charset="-122"/>
              </a:rPr>
              <a:t>、呼吸速率</a:t>
            </a:r>
            <a:endParaRPr lang="en-US" altLang="zh-CN" sz="2400">
              <a:latin typeface="微软雅黑" panose="020b0503020204020204" pitchFamily="34" charset="-122"/>
              <a:ea typeface="微软雅黑" panose="020b0503020204020204" pitchFamily="34" charset="-122"/>
            </a:endParaRPr>
          </a:p>
          <a:p>
            <a:pPr eaLnBrk="1" hangingPunct="1">
              <a:lnSpc>
                <a:spcPct val="150000"/>
              </a:lnSpc>
              <a:spcBef>
                <a:spcPct val="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有机物累积迅速时，呼吸作用也旺盛；种子接近成熟时，呼吸作用逐渐降低</a:t>
            </a:r>
            <a:endParaRPr lang="en-US" altLang="zh-CN" sz="2400">
              <a:latin typeface="微软雅黑" panose="020b0503020204020204" pitchFamily="34" charset="-122"/>
              <a:ea typeface="微软雅黑" panose="020b0503020204020204" pitchFamily="34" charset="-122"/>
            </a:endParaRPr>
          </a:p>
          <a:p>
            <a:pPr eaLnBrk="1" hangingPunct="1">
              <a:lnSpc>
                <a:spcPct val="150000"/>
              </a:lnSpc>
              <a:spcBef>
                <a:spcPct val="0"/>
              </a:spcBef>
              <a:buClr>
                <a:schemeClr val="tx1"/>
              </a:buClr>
              <a:buSzTx/>
              <a:buFont typeface="Wingdings" panose="05000000000000000000" pitchFamily="2" charset="2"/>
              <a:buChar char="ü"/>
            </a:pPr>
            <a:endParaRPr lang="zh-CN" altLang="en-US" sz="2400">
              <a:latin typeface="微软雅黑" panose="020b0503020204020204" pitchFamily="34" charset="-122"/>
              <a:ea typeface="微软雅黑" panose="020b0503020204020204" pitchFamily="34" charset="-122"/>
            </a:endParaRPr>
          </a:p>
          <a:p>
            <a:pPr eaLnBrk="1" hangingPunct="1">
              <a:lnSpc>
                <a:spcPct val="150000"/>
              </a:lnSpc>
              <a:spcBef>
                <a:spcPct val="0"/>
              </a:spcBef>
              <a:buClr>
                <a:schemeClr val="tx1"/>
              </a:buClr>
              <a:buFontTx/>
              <a:buNone/>
            </a:pPr>
            <a:r>
              <a:rPr lang="en-US" altLang="zh-CN" sz="2400" b="1">
                <a:latin typeface="微软雅黑" panose="020b0503020204020204" pitchFamily="34" charset="-122"/>
                <a:ea typeface="微软雅黑" panose="020b0503020204020204" pitchFamily="34" charset="-122"/>
              </a:rPr>
              <a:t>2</a:t>
            </a:r>
            <a:r>
              <a:rPr lang="zh-CN" altLang="en-US" sz="2400" b="1">
                <a:latin typeface="微软雅黑" panose="020b0503020204020204" pitchFamily="34" charset="-122"/>
                <a:ea typeface="微软雅黑" panose="020b0503020204020204" pitchFamily="34" charset="-122"/>
              </a:rPr>
              <a:t>、含水量</a:t>
            </a:r>
          </a:p>
          <a:p>
            <a:pPr eaLnBrk="1" hangingPunct="1">
              <a:lnSpc>
                <a:spcPct val="150000"/>
              </a:lnSpc>
              <a:spcBef>
                <a:spcPct val="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含水量随种子的成熟而逐渐减少。</a:t>
            </a:r>
          </a:p>
        </p:txBody>
      </p:sp>
    </p:spTree>
    <p:extLst>
      <p:ext uri="{BB962C8B-B14F-4D97-AF65-F5344CB8AC3E}">
        <p14:creationId xmlns:p14="http://schemas.microsoft.com/office/powerpoint/2010/main" val="425924325"/>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Bottom)">
                                      <p:cBhvr>
                                        <p:cTn id="7" dur="500"/>
                                        <p:tgtEl>
                                          <p:spTgt spid="4">
                                            <p:txEl>
                                              <p:pRg st="0" end="0"/>
                                            </p:txEl>
                                          </p:spTgt>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slide(fromBottom)">
                                      <p:cBhvr>
                                        <p:cTn id="11" dur="500"/>
                                        <p:tgtEl>
                                          <p:spTgt spid="4">
                                            <p:txEl>
                                              <p:pRg st="1" end="1"/>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4" dur="500" fill="hold" grpId="0" nodeType="click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slide(fromBottom)">
                                      <p:cBhvr>
                                        <p:cTn id="16" dur="500"/>
                                        <p:tgtEl>
                                          <p:spTgt spid="4">
                                            <p:txEl>
                                              <p:pRg st="3" end="3"/>
                                            </p:txEl>
                                          </p:spTgt>
                                        </p:tgtEl>
                                      </p:cBhvr>
                                    </p:animEffect>
                                  </p:childTnLst>
                                </p:cTn>
                              </p:par>
                            </p:childTnLst>
                          </p:cTn>
                        </p:par>
                        <p:par>
                          <p:cTn id="17" fill="hold" nodeType="afterGroup">
                            <p:stCondLst>
                              <p:cond delay="500"/>
                            </p:stCondLst>
                            <p:childTnLst>
                              <p:par>
                                <p:cTn id="18" presetID="12" presetClass="entr" presetSubtype="4" dur="500" fill="hold" grpId="0" nodeType="after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slide(fromBottom)">
                                      <p:cBhvr>
                                        <p:cTn id="20"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Box 6">
            <a:extLst>
              <a:ext uri="{FF2B5EF4-FFF2-40B4-BE49-F238E27FC236}">
                <a16:creationId xmlns:a16="http://schemas.microsoft.com/office/drawing/2014/main" id="{1287C0A0-37A2-4306-AC80-62A6EA14FCBD}"/>
              </a:ext>
            </a:extLst>
          </p:cNvPr>
          <p:cNvSpPr txBox="1">
            <a:spLocks noChangeArrowheads="1"/>
          </p:cNvSpPr>
          <p:nvPr/>
        </p:nvSpPr>
        <p:spPr bwMode="auto">
          <a:xfrm>
            <a:off x="1219200" y="1285982"/>
            <a:ext cx="670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0000"/>
              </a:lnSpc>
              <a:spcBef>
                <a:spcPct val="0"/>
              </a:spcBef>
              <a:buClr>
                <a:schemeClr val="tx1"/>
              </a:buClr>
              <a:buFontTx/>
              <a:buNone/>
            </a:pPr>
            <a:r>
              <a:rPr lang="en-US" altLang="zh-CN" sz="2400" b="1">
                <a:latin typeface="微软雅黑" panose="020b0503020204020204" pitchFamily="34" charset="-122"/>
                <a:ea typeface="微软雅黑" panose="020b0503020204020204" pitchFamily="34" charset="-122"/>
              </a:rPr>
              <a:t>3</a:t>
            </a:r>
            <a:r>
              <a:rPr lang="zh-CN" altLang="en-US" sz="2400" b="1">
                <a:latin typeface="微软雅黑" panose="020b0503020204020204" pitchFamily="34" charset="-122"/>
                <a:ea typeface="微软雅黑" panose="020b0503020204020204" pitchFamily="34" charset="-122"/>
              </a:rPr>
              <a:t>、内源激素：种类和含量不断变化</a:t>
            </a:r>
          </a:p>
        </p:txBody>
      </p:sp>
      <p:sp>
        <p:nvSpPr>
          <p:cNvPr id="5" name="Rectangle 14">
            <a:extLst>
              <a:ext uri="{FF2B5EF4-FFF2-40B4-BE49-F238E27FC236}">
                <a16:creationId xmlns:a16="http://schemas.microsoft.com/office/drawing/2014/main" id="{9EB4E372-2D6F-46DD-851F-F64C4CD9D2E8}"/>
              </a:ext>
            </a:extLst>
          </p:cNvPr>
          <p:cNvSpPr>
            <a:spLocks noChangeArrowheads="1"/>
          </p:cNvSpPr>
          <p:nvPr/>
        </p:nvSpPr>
        <p:spPr bwMode="auto">
          <a:xfrm>
            <a:off x="7391400" y="2539499"/>
            <a:ext cx="3505200" cy="2007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05000"/>
              </a:lnSpc>
              <a:spcBef>
                <a:spcPct val="0"/>
              </a:spcBef>
              <a:buSzPct val="120000"/>
              <a:buFontTx/>
              <a:buNone/>
            </a:pPr>
            <a:r>
              <a:rPr lang="en-US" altLang="zh-CN" sz="2400">
                <a:latin typeface="微软雅黑" panose="020b0503020204020204" pitchFamily="34" charset="-122"/>
                <a:ea typeface="微软雅黑" panose="020b0503020204020204" pitchFamily="34" charset="-122"/>
              </a:rPr>
              <a:t>ZT</a:t>
            </a:r>
            <a:r>
              <a:rPr lang="zh-CN" altLang="en-US" sz="2400">
                <a:latin typeface="微软雅黑" panose="020b0503020204020204" pitchFamily="34" charset="-122"/>
                <a:ea typeface="微软雅黑" panose="020b0503020204020204" pitchFamily="34" charset="-122"/>
              </a:rPr>
              <a:t>：调节籽粒细胞分裂</a:t>
            </a:r>
          </a:p>
          <a:p>
            <a:pPr eaLnBrk="1" hangingPunct="1">
              <a:lnSpc>
                <a:spcPct val="105000"/>
              </a:lnSpc>
              <a:spcBef>
                <a:spcPct val="0"/>
              </a:spcBef>
              <a:buSzPct val="120000"/>
              <a:buFontTx/>
              <a:buNone/>
            </a:pPr>
            <a:r>
              <a:rPr lang="en-US" altLang="zh-CN" sz="2400">
                <a:latin typeface="微软雅黑" panose="020b0503020204020204" pitchFamily="34" charset="-122"/>
                <a:ea typeface="微软雅黑" panose="020b0503020204020204" pitchFamily="34" charset="-122"/>
              </a:rPr>
              <a:t>GA</a:t>
            </a:r>
            <a:r>
              <a:rPr lang="zh-CN" altLang="en-US" sz="2400">
                <a:latin typeface="微软雅黑" panose="020b0503020204020204" pitchFamily="34" charset="-122"/>
                <a:ea typeface="微软雅黑" panose="020b0503020204020204" pitchFamily="34" charset="-122"/>
              </a:rPr>
              <a:t>：抽穗</a:t>
            </a:r>
          </a:p>
          <a:p>
            <a:pPr eaLnBrk="1" hangingPunct="1">
              <a:lnSpc>
                <a:spcPct val="105000"/>
              </a:lnSpc>
              <a:spcBef>
                <a:spcPct val="0"/>
              </a:spcBef>
              <a:buSzPct val="120000"/>
              <a:buFontTx/>
              <a:buNone/>
            </a:pPr>
            <a:r>
              <a:rPr lang="en-US" altLang="zh-CN" sz="2400">
                <a:latin typeface="微软雅黑" panose="020b0503020204020204" pitchFamily="34" charset="-122"/>
                <a:ea typeface="微软雅黑" panose="020b0503020204020204" pitchFamily="34" charset="-122"/>
              </a:rPr>
              <a:t>IAA</a:t>
            </a:r>
            <a:r>
              <a:rPr lang="zh-CN" altLang="en-US" sz="2400">
                <a:latin typeface="微软雅黑" panose="020b0503020204020204" pitchFamily="34" charset="-122"/>
                <a:ea typeface="微软雅黑" panose="020b0503020204020204" pitchFamily="34" charset="-122"/>
              </a:rPr>
              <a:t>和</a:t>
            </a:r>
            <a:r>
              <a:rPr lang="en-US" altLang="zh-CN" sz="2400">
                <a:latin typeface="微软雅黑" panose="020b0503020204020204" pitchFamily="34" charset="-122"/>
                <a:ea typeface="微软雅黑" panose="020b0503020204020204" pitchFamily="34" charset="-122"/>
              </a:rPr>
              <a:t> GA </a:t>
            </a:r>
            <a:r>
              <a:rPr lang="zh-CN" altLang="en-US" sz="2400">
                <a:latin typeface="微软雅黑" panose="020b0503020204020204" pitchFamily="34" charset="-122"/>
                <a:ea typeface="微软雅黑" panose="020b0503020204020204" pitchFamily="34" charset="-122"/>
              </a:rPr>
              <a:t>：调节物质向籽粒运输</a:t>
            </a:r>
          </a:p>
          <a:p>
            <a:pPr eaLnBrk="1" hangingPunct="1">
              <a:lnSpc>
                <a:spcPct val="105000"/>
              </a:lnSpc>
              <a:spcBef>
                <a:spcPct val="0"/>
              </a:spcBef>
              <a:buSzPct val="120000"/>
              <a:buFontTx/>
              <a:buNone/>
            </a:pPr>
            <a:r>
              <a:rPr lang="en-US" altLang="zh-CN" sz="2400">
                <a:latin typeface="微软雅黑" panose="020b0503020204020204" pitchFamily="34" charset="-122"/>
                <a:ea typeface="微软雅黑" panose="020b0503020204020204" pitchFamily="34" charset="-122"/>
              </a:rPr>
              <a:t>ABA</a:t>
            </a:r>
            <a:r>
              <a:rPr lang="zh-CN" altLang="en-US" sz="2400">
                <a:latin typeface="微软雅黑" panose="020b0503020204020204" pitchFamily="34" charset="-122"/>
                <a:ea typeface="微软雅黑" panose="020b0503020204020204" pitchFamily="34" charset="-122"/>
              </a:rPr>
              <a:t>：籽粒休眠</a:t>
            </a:r>
          </a:p>
        </p:txBody>
      </p:sp>
      <p:pic>
        <p:nvPicPr>
          <p:cNvPr id="16" name="图片 15">
            <a:extLst>
              <a:ext uri="{FF2B5EF4-FFF2-40B4-BE49-F238E27FC236}">
                <a16:creationId xmlns:a16="http://schemas.microsoft.com/office/drawing/2014/main" id="{C8F48A9D-9D79-43CD-9401-D243FAC0B2D7}"/>
              </a:ext>
            </a:extLst>
          </p:cNvPr>
          <p:cNvPicPr>
            <a:picLocks noChangeAspect="1"/>
          </p:cNvPicPr>
          <p:nvPr/>
        </p:nvPicPr>
        <p:blipFill>
          <a:blip r:embed="rId2"/>
          <a:stretch>
            <a:fillRect/>
          </a:stretch>
        </p:blipFill>
        <p:spPr>
          <a:xfrm>
            <a:off x="1104593" y="2133600"/>
            <a:ext cx="6286807" cy="2819400"/>
          </a:xfrm>
          <a:prstGeom prst="rect">
            <a:avLst/>
          </a:prstGeom>
        </p:spPr>
      </p:pic>
    </p:spTree>
    <p:extLst>
      <p:ext uri="{BB962C8B-B14F-4D97-AF65-F5344CB8AC3E}">
        <p14:creationId xmlns:p14="http://schemas.microsoft.com/office/powerpoint/2010/main" val="1711205250"/>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Bottom)">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FB41C1C5-23FE-4862-A58A-639A0425B020}"/>
              </a:ext>
            </a:extLst>
          </p:cNvPr>
          <p:cNvSpPr>
            <a:spLocks noGrp="1"/>
          </p:cNvSpPr>
          <p:nvPr>
            <p:ph type="title" idx="4294967295"/>
          </p:nvPr>
        </p:nvSpPr>
        <p:spPr>
          <a:xfrm>
            <a:off x="1219200" y="1137007"/>
            <a:ext cx="10058400" cy="747713"/>
          </a:xfrm>
          <a:prstGeom prst="rect">
            <a:avLst/>
          </a:prstGeom>
        </p:spPr>
        <p:txBody>
          <a:bodyPr>
            <a:normAutofit/>
          </a:bodyPr>
          <a:lstStyle/>
          <a:p>
            <a:r>
              <a:rPr lang="zh-CN" altLang="en-US" sz="2800" b="1">
                <a:solidFill>
                  <a:schemeClr val="tx1"/>
                </a:solidFill>
              </a:rPr>
              <a:t>三、外界条件对种子成熟和化学成分的影响</a:t>
            </a:r>
            <a:endParaRPr lang="zh-CN" altLang="en-US"/>
          </a:p>
        </p:txBody>
      </p:sp>
      <p:sp>
        <p:nvSpPr>
          <p:cNvPr id="4" name="Rectangle 14">
            <a:extLst>
              <a:ext uri="{FF2B5EF4-FFF2-40B4-BE49-F238E27FC236}">
                <a16:creationId xmlns:a16="http://schemas.microsoft.com/office/drawing/2014/main" id="{77C1FF45-31AC-4081-AB56-E240C4642BB2}"/>
              </a:ext>
            </a:extLst>
          </p:cNvPr>
          <p:cNvSpPr>
            <a:spLocks noChangeArrowheads="1"/>
          </p:cNvSpPr>
          <p:nvPr/>
        </p:nvSpPr>
        <p:spPr bwMode="auto">
          <a:xfrm>
            <a:off x="1295400" y="2035139"/>
            <a:ext cx="96012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0" indent="0" eaLnBrk="1" hangingPunct="1">
              <a:lnSpc>
                <a:spcPct val="115000"/>
              </a:lnSpc>
              <a:spcBef>
                <a:spcPct val="0"/>
              </a:spcBef>
              <a:buClr>
                <a:schemeClr val="folHlink"/>
              </a:buClr>
              <a:buSzPct val="75000"/>
              <a:buNone/>
            </a:pPr>
            <a:r>
              <a:rPr lang="en-US" altLang="zh-CN" sz="2400" b="1">
                <a:latin typeface="微软雅黑" panose="020b0503020204020204" pitchFamily="34" charset="-122"/>
                <a:ea typeface="微软雅黑" panose="020b0503020204020204" pitchFamily="34" charset="-122"/>
              </a:rPr>
              <a:t>1</a:t>
            </a:r>
            <a:r>
              <a:rPr lang="zh-CN" altLang="en-US" sz="2400" b="1">
                <a:latin typeface="微软雅黑" panose="020b0503020204020204" pitchFamily="34" charset="-122"/>
                <a:ea typeface="微软雅黑" panose="020b0503020204020204" pitchFamily="34" charset="-122"/>
              </a:rPr>
              <a:t>、水分：</a:t>
            </a:r>
            <a:r>
              <a:rPr lang="zh-CN" altLang="en-US" sz="2400">
                <a:latin typeface="微软雅黑" panose="020b0503020204020204" pitchFamily="34" charset="-122"/>
                <a:ea typeface="微软雅黑" panose="020b0503020204020204" pitchFamily="34" charset="-122"/>
              </a:rPr>
              <a:t>干热风</a:t>
            </a:r>
            <a:r>
              <a:rPr lang="en-US" altLang="zh-CN"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风旱不实现象”</a:t>
            </a:r>
            <a:endParaRPr lang="zh-CN" altLang="en-US" sz="2400">
              <a:latin typeface="微软雅黑" panose="020b0503020204020204" pitchFamily="34" charset="-122"/>
              <a:ea typeface="微软雅黑" panose="020b0503020204020204" pitchFamily="34" charset="-122"/>
            </a:endParaRPr>
          </a:p>
          <a:p>
            <a:pPr marL="0" indent="0" eaLnBrk="1" hangingPunct="1">
              <a:lnSpc>
                <a:spcPct val="115000"/>
              </a:lnSpc>
              <a:spcBef>
                <a:spcPct val="0"/>
              </a:spcBef>
              <a:buClr>
                <a:schemeClr val="folHlink"/>
              </a:buClr>
              <a:buSzPct val="75000"/>
              <a:buNone/>
            </a:pPr>
            <a:endParaRPr lang="en-US" altLang="zh-CN" sz="2400">
              <a:latin typeface="微软雅黑" panose="020b0503020204020204" pitchFamily="34" charset="-122"/>
              <a:ea typeface="微软雅黑" panose="020b0503020204020204" pitchFamily="34" charset="-122"/>
            </a:endParaRPr>
          </a:p>
          <a:p>
            <a:pPr marL="0" indent="0" eaLnBrk="1" hangingPunct="1">
              <a:lnSpc>
                <a:spcPct val="115000"/>
              </a:lnSpc>
              <a:spcBef>
                <a:spcPct val="0"/>
              </a:spcBef>
              <a:buClr>
                <a:schemeClr val="folHlink"/>
              </a:buClr>
              <a:buSzPct val="75000"/>
              <a:buNone/>
            </a:pPr>
            <a:r>
              <a:rPr lang="zh-CN" altLang="en-US"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1</a:t>
            </a:r>
            <a:r>
              <a:rPr lang="zh-CN" altLang="en-US" sz="2400">
                <a:latin typeface="微软雅黑" panose="020b0503020204020204" pitchFamily="34" charset="-122"/>
                <a:ea typeface="微软雅黑" panose="020b0503020204020204" pitchFamily="34" charset="-122"/>
              </a:rPr>
              <a:t>）干燥与热风使种子灌浆不足。</a:t>
            </a:r>
          </a:p>
          <a:p>
            <a:pPr marL="0" indent="0" eaLnBrk="1" hangingPunct="1">
              <a:lnSpc>
                <a:spcPct val="115000"/>
              </a:lnSpc>
              <a:spcBef>
                <a:spcPct val="0"/>
              </a:spcBef>
              <a:buClr>
                <a:schemeClr val="folHlink"/>
              </a:buClr>
              <a:buSzPct val="75000"/>
              <a:buNone/>
            </a:pP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）风旱不实的种子中蛋白质的相对含量较高。</a:t>
            </a:r>
          </a:p>
          <a:p>
            <a:pPr eaLnBrk="1" hangingPunct="1">
              <a:lnSpc>
                <a:spcPct val="115000"/>
              </a:lnSpc>
              <a:spcBef>
                <a:spcPct val="0"/>
              </a:spcBef>
              <a:buClr>
                <a:schemeClr val="tx1"/>
              </a:buClr>
              <a:buSzTx/>
              <a:buFont typeface="Wingdings" panose="05000000000000000000" pitchFamily="2" charset="2"/>
              <a:buChar char="ü"/>
            </a:pPr>
            <a:r>
              <a:rPr kumimoji="1" lang="zh-CN" altLang="en-US" sz="2400" b="1">
                <a:solidFill>
                  <a:srgbClr val="FF0066"/>
                </a:solidFill>
                <a:latin typeface="微软雅黑" panose="020b0503020204020204" pitchFamily="34" charset="-122"/>
                <a:ea typeface="微软雅黑" panose="020b0503020204020204" pitchFamily="34" charset="-122"/>
              </a:rPr>
              <a:t>原因：</a:t>
            </a:r>
            <a:r>
              <a:rPr kumimoji="1" lang="zh-CN" altLang="en-US" sz="2400">
                <a:latin typeface="微软雅黑" panose="020b0503020204020204" pitchFamily="34" charset="-122"/>
                <a:ea typeface="微软雅黑" panose="020b0503020204020204" pitchFamily="34" charset="-122"/>
              </a:rPr>
              <a:t>可溶性糖来不及转化为淀粉，与糊精胶结在一起，形成玻璃状籽粒，而蛋白质的积累受阻较小。</a:t>
            </a:r>
          </a:p>
          <a:p>
            <a:pPr marL="0" indent="0" eaLnBrk="1" hangingPunct="1">
              <a:lnSpc>
                <a:spcPct val="115000"/>
              </a:lnSpc>
              <a:spcBef>
                <a:spcPct val="0"/>
              </a:spcBef>
              <a:buClr>
                <a:schemeClr val="folHlink"/>
              </a:buClr>
              <a:buSzPct val="75000"/>
              <a:buNone/>
            </a:pPr>
            <a:r>
              <a:rPr kumimoji="1" lang="zh-CN" altLang="en-US" sz="2400">
                <a:latin typeface="微软雅黑" panose="020b0503020204020204" pitchFamily="34" charset="-122"/>
                <a:ea typeface="微软雅黑" panose="020b0503020204020204" pitchFamily="34" charset="-122"/>
              </a:rPr>
              <a:t>北方小麦种子蛋白质含量较南方高（面筋多，韧性强，口感好）。杭州、济南、北京和克山的小麦蛋白质含量（干重</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），分别为</a:t>
            </a:r>
            <a:r>
              <a:rPr kumimoji="1" lang="en-US" altLang="zh-CN" sz="2400">
                <a:latin typeface="微软雅黑" panose="020b0503020204020204" pitchFamily="34" charset="-122"/>
                <a:ea typeface="微软雅黑" panose="020b0503020204020204" pitchFamily="34" charset="-122"/>
              </a:rPr>
              <a:t>11.7</a:t>
            </a: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12.9</a:t>
            </a: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16.1</a:t>
            </a:r>
            <a:r>
              <a:rPr kumimoji="1" lang="zh-CN" altLang="en-US" sz="2400">
                <a:latin typeface="微软雅黑" panose="020b0503020204020204" pitchFamily="34" charset="-122"/>
                <a:ea typeface="微软雅黑" panose="020b0503020204020204" pitchFamily="34" charset="-122"/>
              </a:rPr>
              <a:t>和</a:t>
            </a:r>
            <a:r>
              <a:rPr kumimoji="1" lang="en-US" altLang="zh-CN" sz="2400">
                <a:latin typeface="微软雅黑" panose="020b0503020204020204" pitchFamily="34" charset="-122"/>
                <a:ea typeface="微软雅黑" panose="020b0503020204020204" pitchFamily="34" charset="-122"/>
              </a:rPr>
              <a:t>19.0.</a:t>
            </a:r>
            <a:endParaRPr lang="zh-CN" altLang="en-US" sz="2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245040251"/>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Bottom)">
                                      <p:cBhvr>
                                        <p:cTn id="7" dur="500"/>
                                        <p:tgtEl>
                                          <p:spTgt spid="4">
                                            <p:txEl>
                                              <p:pRg st="0" end="0"/>
                                            </p:txEl>
                                          </p:spTgt>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Effect transition="in" filter="slide(fromBottom)">
                                      <p:cBhvr>
                                        <p:cTn id="11" dur="500"/>
                                        <p:tgtEl>
                                          <p:spTgt spid="4">
                                            <p:txEl>
                                              <p:pRg st="2" end="2"/>
                                            </p:txEl>
                                          </p:spTgt>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2" presetClass="entr" presetSubtype="4" dur="500" fill="hold" grpId="0" nodeType="click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slide(fromBottom)">
                                      <p:cBhvr>
                                        <p:cTn id="16" dur="500"/>
                                        <p:tgtEl>
                                          <p:spTgt spid="4">
                                            <p:txEl>
                                              <p:pRg st="3" end="3"/>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12" presetClass="entr" presetSubtype="4" dur="50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slide(fromBottom)">
                                      <p:cBhvr>
                                        <p:cTn id="21" dur="500"/>
                                        <p:tgtEl>
                                          <p:spTgt spid="4">
                                            <p:txEl>
                                              <p:pRg st="4" end="4"/>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2" presetClass="entr" presetSubtype="4" dur="500" fill="hold" grpId="0"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slide(fromBottom)">
                                      <p:cBhvr>
                                        <p:cTn id="2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Rectangle 7">
            <a:extLst>
              <a:ext uri="{FF2B5EF4-FFF2-40B4-BE49-F238E27FC236}">
                <a16:creationId xmlns:a16="http://schemas.microsoft.com/office/drawing/2014/main" id="{2A4E8CC0-E17E-4961-BC7C-BF2AF556FE68}"/>
              </a:ext>
            </a:extLst>
          </p:cNvPr>
          <p:cNvSpPr>
            <a:spLocks noChangeArrowheads="1"/>
          </p:cNvSpPr>
          <p:nvPr/>
        </p:nvSpPr>
        <p:spPr bwMode="auto">
          <a:xfrm>
            <a:off x="1295400" y="1257300"/>
            <a:ext cx="103632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0" indent="0" eaLnBrk="1" hangingPunct="1">
              <a:lnSpc>
                <a:spcPct val="115000"/>
              </a:lnSpc>
              <a:spcBef>
                <a:spcPct val="0"/>
              </a:spcBef>
              <a:buClr>
                <a:schemeClr val="folHlink"/>
              </a:buClr>
              <a:buSzPct val="75000"/>
              <a:buNone/>
            </a:pPr>
            <a:r>
              <a:rPr kumimoji="1" lang="en-US" altLang="zh-CN" sz="2400" b="1">
                <a:latin typeface="微软雅黑" panose="020b0503020204020204" pitchFamily="34" charset="-122"/>
                <a:ea typeface="微软雅黑" panose="020b0503020204020204" pitchFamily="34" charset="-122"/>
              </a:rPr>
              <a:t>2</a:t>
            </a:r>
            <a:r>
              <a:rPr kumimoji="1" lang="zh-CN" altLang="en-US" sz="2400" b="1">
                <a:latin typeface="微软雅黑" panose="020b0503020204020204" pitchFamily="34" charset="-122"/>
                <a:ea typeface="微软雅黑" panose="020b0503020204020204" pitchFamily="34" charset="-122"/>
              </a:rPr>
              <a:t>、温度：</a:t>
            </a:r>
            <a:r>
              <a:rPr kumimoji="1" lang="zh-CN" altLang="en-US" sz="2400">
                <a:latin typeface="微软雅黑" panose="020b0503020204020204" pitchFamily="34" charset="-122"/>
                <a:ea typeface="微软雅黑" panose="020b0503020204020204" pitchFamily="34" charset="-122"/>
              </a:rPr>
              <a:t>适当低温有利于油脂的累积，以及不饱和脂肪酸的形成。</a:t>
            </a:r>
          </a:p>
        </p:txBody>
      </p:sp>
      <p:graphicFrame>
        <p:nvGraphicFramePr>
          <p:cNvPr id="8" name="Group 8">
            <a:extLst>
              <a:ext uri="{FF2B5EF4-FFF2-40B4-BE49-F238E27FC236}">
                <a16:creationId xmlns:a16="http://schemas.microsoft.com/office/drawing/2014/main" id="{A8A4A2AE-5D2F-436F-9DF4-967EA5C97C8C}"/>
              </a:ext>
            </a:extLst>
          </p:cNvPr>
          <p:cNvGraphicFramePr>
            <a:graphicFrameLocks noGrp="1"/>
          </p:cNvGraphicFramePr>
          <p:nvPr>
            <p:extLst>
              <p:ext uri="{D42A27DB-BD31-4B8C-83A1-F6EECF244321}">
                <p14:modId xmlns:p14="http://schemas.microsoft.com/office/powerpoint/2010/main" val="1610075040"/>
              </p:ext>
            </p:extLst>
          </p:nvPr>
        </p:nvGraphicFramePr>
        <p:xfrm>
          <a:off x="1981200" y="2895600"/>
          <a:ext cx="7623175" cy="2225698"/>
        </p:xfrm>
        <a:graphic>
          <a:graphicData uri="http://schemas.openxmlformats.org/drawingml/2006/table">
            <a:tbl>
              <a:tblPr/>
              <a:tblGrid>
                <a:gridCol w="3355975">
                  <a:extLst>
                    <a:ext uri="{9D8B030D-6E8A-4147-A177-3AD203B41FA5}">
                      <a16:colId xmlns:a16="http://schemas.microsoft.com/office/drawing/2014/main" val="20000"/>
                    </a:ext>
                  </a:extLst>
                </a:gridCol>
                <a:gridCol w="2306638">
                  <a:extLst>
                    <a:ext uri="{9D8B030D-6E8A-4147-A177-3AD203B41FA5}">
                      <a16:colId xmlns:a16="http://schemas.microsoft.com/office/drawing/2014/main" val="20001"/>
                    </a:ext>
                  </a:extLst>
                </a:gridCol>
                <a:gridCol w="1960562">
                  <a:extLst>
                    <a:ext uri="{9D8B030D-6E8A-4147-A177-3AD203B41FA5}">
                      <a16:colId xmlns:a16="http://schemas.microsoft.com/office/drawing/2014/main" val="20002"/>
                    </a:ext>
                  </a:extLst>
                </a:gridCol>
              </a:tblGrid>
              <a:tr h="533304">
                <a:tc gridSpan="3">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不同地区大豆的品质 </a:t>
                      </a:r>
                      <a:endParaRPr kumimoji="0" lang="zh-CN" altLang="en-US" sz="18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T="45711" marB="45711" anchor="ctr" horzOverflow="overflow">
                    <a:lnL cap="flat">
                      <a:noFill/>
                    </a:lnL>
                    <a:lnR cap="flat">
                      <a:noFill/>
                    </a:lnR>
                    <a:lnT cap="flat">
                      <a:noFill/>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hMerge="1">
                  <a:txBody>
                    <a:bodyPr vert="horz" wrap="square"/>
                    <a:lstStyle/>
                    <a:p>
                      <a:endParaRPr lang="zh-CN" altLang="en-US"/>
                    </a:p>
                  </a:txBody>
                  <a:tcPr/>
                </a:tc>
                <a:tc hMerge="1">
                  <a:txBody>
                    <a:bodyPr vert="horz" wrap="square"/>
                    <a:lstStyle/>
                    <a:p>
                      <a:endParaRPr lang="zh-CN" altLang="en-US"/>
                    </a:p>
                  </a:txBody>
                  <a:tcPr/>
                </a:tc>
                <a:extLst>
                  <a:ext uri="{0D108BD9-81ED-4DB2-BD59-A6C34878D82A}">
                    <a16:rowId xmlns:a16="http://schemas.microsoft.com/office/drawing/2014/main" val="10000"/>
                  </a:ext>
                </a:extLst>
              </a:tr>
              <a:tr h="480926">
                <a:tc>
                  <a:txBody>
                    <a:bodyPr vert="horz" wrap="square"/>
                    <a:lstStyle/>
                    <a:p>
                      <a:pPr marL="342900" marR="0" lvl="0" indent="-342900" algn="l" defTabSz="914400" rtl="0" eaLnBrk="1" fontAlgn="ctr" latinLnBrk="0" hangingPunct="1">
                        <a:lnSpc>
                          <a:spcPct val="100000"/>
                        </a:lnSpc>
                        <a:spcBef>
                          <a:spcPct val="0"/>
                        </a:spcBef>
                        <a:spcAft>
                          <a:spcPct val="0"/>
                        </a:spcAft>
                        <a:buClrTx/>
                        <a:buSzTx/>
                        <a:buFontTx/>
                        <a:buNone/>
                      </a:pP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不同地区品种</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l" defTabSz="914400" rtl="0" eaLnBrk="1" fontAlgn="ctr" latinLnBrk="0" hangingPunct="1">
                        <a:lnSpc>
                          <a:spcPct val="100000"/>
                        </a:lnSpc>
                        <a:spcBef>
                          <a:spcPct val="0"/>
                        </a:spcBef>
                        <a:spcAft>
                          <a:spcPct val="0"/>
                        </a:spcAft>
                        <a:buClrTx/>
                        <a:buSzTx/>
                        <a:buFontTx/>
                        <a:buNone/>
                      </a:pP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蛋白质</a:t>
                      </a: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干重</a:t>
                      </a: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l" defTabSz="914400" rtl="0" eaLnBrk="1" fontAlgn="ctr" latinLnBrk="0" hangingPunct="1">
                        <a:lnSpc>
                          <a:spcPct val="100000"/>
                        </a:lnSpc>
                        <a:spcBef>
                          <a:spcPct val="0"/>
                        </a:spcBef>
                        <a:spcAft>
                          <a:spcPct val="0"/>
                        </a:spcAft>
                        <a:buClrTx/>
                        <a:buSzTx/>
                        <a:buFontTx/>
                        <a:buNone/>
                      </a:pP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脂肪</a:t>
                      </a: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干重</a:t>
                      </a: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396211">
                <a:tc>
                  <a:txBody>
                    <a:bodyPr vert="horz" wrap="square"/>
                    <a:lstStyle/>
                    <a:p>
                      <a:pPr marL="342900" marR="0" lvl="0" indent="-342900" algn="l" defTabSz="914400" rtl="0" eaLnBrk="1" fontAlgn="ctr" latinLnBrk="0" hangingPunct="1">
                        <a:lnSpc>
                          <a:spcPct val="100000"/>
                        </a:lnSpc>
                        <a:spcBef>
                          <a:spcPct val="0"/>
                        </a:spcBef>
                        <a:spcAft>
                          <a:spcPct val="0"/>
                        </a:spcAft>
                        <a:buClrTx/>
                        <a:buSzTx/>
                        <a:buFontTx/>
                        <a:buNone/>
                      </a:pP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北方春大豆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39.9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20.8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419024">
                <a:tc>
                  <a:txBody>
                    <a:bodyPr vert="horz" wrap="square"/>
                    <a:lstStyle/>
                    <a:p>
                      <a:pPr marL="342900" marR="0" lvl="0" indent="-342900" algn="l" defTabSz="914400" rtl="0" eaLnBrk="1" fontAlgn="ctr" latinLnBrk="0" hangingPunct="1">
                        <a:lnSpc>
                          <a:spcPct val="100000"/>
                        </a:lnSpc>
                        <a:spcBef>
                          <a:spcPct val="0"/>
                        </a:spcBef>
                        <a:spcAft>
                          <a:spcPct val="0"/>
                        </a:spcAft>
                        <a:buClrTx/>
                        <a:buSzTx/>
                        <a:buFontTx/>
                        <a:buNone/>
                      </a:pP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黄淮海流域夏大豆</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41.7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18.0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396211">
                <a:tc>
                  <a:txBody>
                    <a:bodyPr vert="horz" wrap="square"/>
                    <a:lstStyle/>
                    <a:p>
                      <a:pPr marL="342900" marR="0" lvl="0" indent="-342900" algn="l" defTabSz="914400" rtl="0" eaLnBrk="1" fontAlgn="ctr" latinLnBrk="0" hangingPunct="1">
                        <a:lnSpc>
                          <a:spcPct val="100000"/>
                        </a:lnSpc>
                        <a:spcBef>
                          <a:spcPct val="0"/>
                        </a:spcBef>
                        <a:spcAft>
                          <a:spcPct val="0"/>
                        </a:spcAft>
                        <a:buClrTx/>
                        <a:buSzTx/>
                        <a:buFontTx/>
                        <a:buNone/>
                      </a:pPr>
                      <a:r>
                        <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长江流域春夏秋大豆</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42.5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vert="horz" wrap="square"/>
                    <a:lstStyle/>
                    <a:p>
                      <a:pPr marL="342900" marR="0" lvl="0" indent="-342900" algn="ctr" defTabSz="914400" rtl="0" eaLnBrk="1" fontAlgn="ctr" latinLnBrk="0" hangingPunct="1">
                        <a:lnSpc>
                          <a:spcPct val="100000"/>
                        </a:lnSpc>
                        <a:spcBef>
                          <a:spcPct val="0"/>
                        </a:spcBef>
                        <a:spcAft>
                          <a:spcPct val="0"/>
                        </a:spcAft>
                        <a:buClrTx/>
                        <a:buSzTx/>
                        <a:buFontTx/>
                        <a:buNone/>
                      </a:pPr>
                      <a:r>
                        <a:rPr kumimoji="0"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16.7 </a:t>
                      </a:r>
                    </a:p>
                  </a:txBody>
                  <a:tcPr marT="45711" marB="4571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9" name="Rectangle 34">
            <a:extLst>
              <a:ext uri="{FF2B5EF4-FFF2-40B4-BE49-F238E27FC236}">
                <a16:creationId xmlns:a16="http://schemas.microsoft.com/office/drawing/2014/main" id="{3DA66915-A9B4-47FB-B5FD-25EA11DBD705}"/>
              </a:ext>
            </a:extLst>
          </p:cNvPr>
          <p:cNvSpPr>
            <a:spLocks noChangeArrowheads="1"/>
          </p:cNvSpPr>
          <p:nvPr/>
        </p:nvSpPr>
        <p:spPr bwMode="auto">
          <a:xfrm>
            <a:off x="1295400" y="2019300"/>
            <a:ext cx="51847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spcBef>
                <a:spcPct val="5000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北方油料种子油脂品质较南方好。</a:t>
            </a:r>
          </a:p>
        </p:txBody>
      </p:sp>
    </p:spTree>
    <p:extLst>
      <p:ext uri="{BB962C8B-B14F-4D97-AF65-F5344CB8AC3E}">
        <p14:creationId xmlns:p14="http://schemas.microsoft.com/office/powerpoint/2010/main" val="4031074512"/>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slide(fromBottom)">
                                      <p:cBhvr>
                                        <p:cTn id="7" dur="500"/>
                                        <p:tgtEl>
                                          <p:spTgt spid="7">
                                            <p:txEl>
                                              <p:pRg st="0" end="0"/>
                                            </p:txEl>
                                          </p:spTgt>
                                        </p:tgtEl>
                                      </p:cBhvr>
                                    </p:animEffect>
                                  </p:childTnLst>
                                </p:cTn>
                              </p:par>
                            </p:childTnLst>
                          </p:cTn>
                        </p:par>
                        <p:par>
                          <p:cTn id="8" fill="hold" nodeType="afterGroup">
                            <p:stCondLst>
                              <p:cond delay="500"/>
                            </p:stCondLst>
                            <p:childTnLst>
                              <p:par>
                                <p:cTn id="9" presetID="12" presetClass="entr" presetSubtype="4"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slide(fromBottom)">
                                      <p:cBhvr>
                                        <p:cTn id="11" dur="500"/>
                                        <p:tgtEl>
                                          <p:spTgt spid="8"/>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3" presetClass="entr" presetSubtype="16" dur="50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p:cTn id="16" dur="500" fill="hold"/>
                                        <p:tgtEl>
                                          <p:spTgt spid="9"/>
                                        </p:tgtEl>
                                        <p:attrNameLst>
                                          <p:attrName>ppt_w</p:attrName>
                                        </p:attrNameLst>
                                      </p:cBhvr>
                                      <p:tavLst>
                                        <p:tav tm="0">
                                          <p:val>
                                            <p:fltVal val="0"/>
                                          </p:val>
                                        </p:tav>
                                        <p:tav tm="100000">
                                          <p:val>
                                            <p:strVal val="#ppt_w"/>
                                          </p:val>
                                        </p:tav>
                                      </p:tavLst>
                                    </p:anim>
                                    <p:anim calcmode="lin" valueType="num">
                                      <p:cBhvr>
                                        <p:cTn id="17" dur="500" fill="hold"/>
                                        <p:tgtEl>
                                          <p:spTgt spid="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dvAuto="0"/>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Rectangle 38">
            <a:extLst>
              <a:ext uri="{FF2B5EF4-FFF2-40B4-BE49-F238E27FC236}">
                <a16:creationId xmlns:a16="http://schemas.microsoft.com/office/drawing/2014/main" id="{95CF7466-592A-44B9-BE9B-573D6E6DB256}"/>
              </a:ext>
            </a:extLst>
          </p:cNvPr>
          <p:cNvSpPr>
            <a:spLocks noChangeArrowheads="1"/>
          </p:cNvSpPr>
          <p:nvPr/>
        </p:nvSpPr>
        <p:spPr bwMode="auto">
          <a:xfrm>
            <a:off x="1295400" y="2133600"/>
            <a:ext cx="607089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氮肥：能提高淀粉性种子的蛋白质含量。</a:t>
            </a:r>
          </a:p>
        </p:txBody>
      </p:sp>
      <p:sp>
        <p:nvSpPr>
          <p:cNvPr id="6" name="Rectangle 39">
            <a:extLst>
              <a:ext uri="{FF2B5EF4-FFF2-40B4-BE49-F238E27FC236}">
                <a16:creationId xmlns:a16="http://schemas.microsoft.com/office/drawing/2014/main" id="{AF15283A-A95E-4FBA-9A0A-5769A3D865BA}"/>
              </a:ext>
            </a:extLst>
          </p:cNvPr>
          <p:cNvSpPr>
            <a:spLocks noChangeArrowheads="1"/>
          </p:cNvSpPr>
          <p:nvPr/>
        </p:nvSpPr>
        <p:spPr bwMode="auto">
          <a:xfrm>
            <a:off x="1295400" y="2743200"/>
            <a:ext cx="63786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钾肥：能促进糖类的运输，增加淀粉含量。</a:t>
            </a:r>
          </a:p>
        </p:txBody>
      </p:sp>
      <p:sp>
        <p:nvSpPr>
          <p:cNvPr id="7" name="Rectangle 40">
            <a:extLst>
              <a:ext uri="{FF2B5EF4-FFF2-40B4-BE49-F238E27FC236}">
                <a16:creationId xmlns:a16="http://schemas.microsoft.com/office/drawing/2014/main" id="{B7EF1CD4-2B26-432A-A22F-8DAC69EEBA02}"/>
              </a:ext>
            </a:extLst>
          </p:cNvPr>
          <p:cNvSpPr>
            <a:spLocks noChangeArrowheads="1"/>
          </p:cNvSpPr>
          <p:nvPr/>
        </p:nvSpPr>
        <p:spPr bwMode="auto">
          <a:xfrm>
            <a:off x="1295400" y="3352800"/>
            <a:ext cx="5791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磷肥：对脂肪的形成有良好作用。</a:t>
            </a:r>
          </a:p>
        </p:txBody>
      </p:sp>
      <p:sp>
        <p:nvSpPr>
          <p:cNvPr id="8" name="Rectangle 36">
            <a:extLst>
              <a:ext uri="{FF2B5EF4-FFF2-40B4-BE49-F238E27FC236}">
                <a16:creationId xmlns:a16="http://schemas.microsoft.com/office/drawing/2014/main" id="{EF045420-CB29-4641-9B55-9F966C6BCF21}"/>
              </a:ext>
            </a:extLst>
          </p:cNvPr>
          <p:cNvSpPr>
            <a:spLocks noChangeArrowheads="1"/>
          </p:cNvSpPr>
          <p:nvPr/>
        </p:nvSpPr>
        <p:spPr bwMode="auto">
          <a:xfrm>
            <a:off x="1295400" y="1219200"/>
            <a:ext cx="2819400" cy="62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0" indent="0" eaLnBrk="1" hangingPunct="1">
              <a:lnSpc>
                <a:spcPct val="115000"/>
              </a:lnSpc>
              <a:spcBef>
                <a:spcPct val="0"/>
              </a:spcBef>
              <a:buClr>
                <a:schemeClr val="folHlink"/>
              </a:buClr>
              <a:buSzPct val="75000"/>
              <a:buNone/>
            </a:pPr>
            <a:r>
              <a:rPr kumimoji="1" lang="en-US" altLang="zh-CN" sz="2400" b="1">
                <a:latin typeface="微软雅黑" panose="020b0503020204020204" pitchFamily="34" charset="-122"/>
                <a:ea typeface="微软雅黑" panose="020b0503020204020204" pitchFamily="34" charset="-122"/>
              </a:rPr>
              <a:t>3</a:t>
            </a:r>
            <a:r>
              <a:rPr kumimoji="1" lang="zh-CN" altLang="en-US" sz="2400" b="1">
                <a:latin typeface="微软雅黑" panose="020b0503020204020204" pitchFamily="34" charset="-122"/>
                <a:ea typeface="微软雅黑" panose="020b0503020204020204" pitchFamily="34" charset="-122"/>
              </a:rPr>
              <a:t>、矿质元素：</a:t>
            </a:r>
          </a:p>
        </p:txBody>
      </p:sp>
      <p:pic>
        <p:nvPicPr>
          <p:cNvPr id="9" name="图片 8">
            <a:extLst>
              <a:ext uri="{FF2B5EF4-FFF2-40B4-BE49-F238E27FC236}">
                <a16:creationId xmlns:a16="http://schemas.microsoft.com/office/drawing/2014/main" id="{0D35C771-400D-43B2-98A3-D2D1E4E640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0" y="4114800"/>
            <a:ext cx="3409950" cy="2057400"/>
          </a:xfrm>
          <a:prstGeom prst="rect">
            <a:avLst/>
          </a:prstGeom>
        </p:spPr>
      </p:pic>
      <p:pic>
        <p:nvPicPr>
          <p:cNvPr id="11" name="图片 10">
            <a:extLst>
              <a:ext uri="{FF2B5EF4-FFF2-40B4-BE49-F238E27FC236}">
                <a16:creationId xmlns:a16="http://schemas.microsoft.com/office/drawing/2014/main" id="{D0BFDAAE-4B82-4B40-82EB-DF42CD6ADE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000" y="4091577"/>
            <a:ext cx="2819400" cy="2069439"/>
          </a:xfrm>
          <a:prstGeom prst="rect">
            <a:avLst/>
          </a:prstGeom>
        </p:spPr>
      </p:pic>
      <p:pic>
        <p:nvPicPr>
          <p:cNvPr id="13" name="图片 12">
            <a:extLst>
              <a:ext uri="{FF2B5EF4-FFF2-40B4-BE49-F238E27FC236}">
                <a16:creationId xmlns:a16="http://schemas.microsoft.com/office/drawing/2014/main" id="{467C313D-CDAA-4436-A5CB-D937D2914C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42508" y="4091577"/>
            <a:ext cx="2754092" cy="2093110"/>
          </a:xfrm>
          <a:prstGeom prst="rect">
            <a:avLst/>
          </a:prstGeom>
        </p:spPr>
      </p:pic>
    </p:spTree>
    <p:extLst>
      <p:ext uri="{BB962C8B-B14F-4D97-AF65-F5344CB8AC3E}">
        <p14:creationId xmlns:p14="http://schemas.microsoft.com/office/powerpoint/2010/main" val="1325292612"/>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lide(fromLeft)">
                                      <p:cBhvr>
                                        <p:cTn id="7" dur="500"/>
                                        <p:tgtEl>
                                          <p:spTgt spid="5"/>
                                        </p:tgtEl>
                                      </p:cBhvr>
                                    </p:animEffect>
                                  </p:childTnLst>
                                </p:cTn>
                              </p:par>
                            </p:childTnLst>
                          </p:cTn>
                        </p:par>
                        <p:par>
                          <p:cTn id="8" fill="hold" nodeType="afterGroup">
                            <p:stCondLst>
                              <p:cond delay="500"/>
                            </p:stCondLst>
                            <p:childTnLst>
                              <p:par>
                                <p:cTn id="9" presetID="12" presetClass="entr" presetSubtype="8"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slide(fromLeft)">
                                      <p:cBhvr>
                                        <p:cTn id="11" dur="500"/>
                                        <p:tgtEl>
                                          <p:spTgt spid="6"/>
                                        </p:tgtEl>
                                      </p:cBhvr>
                                    </p:animEffect>
                                  </p:childTnLst>
                                </p:cTn>
                              </p:par>
                            </p:childTnLst>
                          </p:cTn>
                        </p:par>
                        <p:par>
                          <p:cTn id="12" fill="hold" nodeType="afterGroup">
                            <p:stCondLst>
                              <p:cond delay="1000"/>
                            </p:stCondLst>
                            <p:childTnLst>
                              <p:par>
                                <p:cTn id="13" presetID="12" presetClass="entr" presetSubtype="8" dur="50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slide(fromLeft)">
                                      <p:cBhvr>
                                        <p:cTn id="15" dur="500"/>
                                        <p:tgtEl>
                                          <p:spTgt spid="7"/>
                                        </p:tgtEl>
                                      </p:cBhvr>
                                    </p:animEffect>
                                  </p:childTnLst>
                                </p:cTn>
                              </p:par>
                            </p:childTnLst>
                          </p:cTn>
                        </p:par>
                        <p:par>
                          <p:cTn id="16" fill="hold" nodeType="afterGroup">
                            <p:stCondLst>
                              <p:cond delay="1500"/>
                            </p:stCondLst>
                            <p:childTnLst>
                              <p:par>
                                <p:cTn id="17" presetID="12" presetClass="entr" presetSubtype="8" dur="50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slide(fromLeft)">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660DD8AB-E12A-4F57-927C-202BAA1BCD0D}"/>
              </a:ext>
            </a:extLst>
          </p:cNvPr>
          <p:cNvSpPr>
            <a:spLocks noGrp="1"/>
          </p:cNvSpPr>
          <p:nvPr>
            <p:ph type="title" idx="4294967295"/>
          </p:nvPr>
        </p:nvSpPr>
        <p:spPr>
          <a:xfrm>
            <a:off x="990600" y="1004887"/>
            <a:ext cx="10058400" cy="747713"/>
          </a:xfrm>
          <a:prstGeom prst="rect">
            <a:avLst/>
          </a:prstGeom>
        </p:spPr>
        <p:txBody>
          <a:bodyPr>
            <a:normAutofit/>
          </a:bodyPr>
          <a:lstStyle/>
          <a:p>
            <a:pPr algn="ctr"/>
            <a:r>
              <a:rPr lang="zh-CN" altLang="en-US" sz="3600">
                <a:latin typeface="微软雅黑" panose="020b0503020204020204" pitchFamily="34" charset="-122"/>
                <a:ea typeface="微软雅黑" panose="020b0503020204020204" pitchFamily="34" charset="-122"/>
              </a:rPr>
              <a:t>第二节 果实成熟生理</a:t>
            </a:r>
            <a:endParaRPr lang="zh-CN" altLang="en-US" sz="3600">
              <a:solidFill>
                <a:schemeClr val="tx1"/>
              </a:solidFill>
              <a:latin typeface="微软雅黑" panose="020b0503020204020204" pitchFamily="34" charset="-122"/>
              <a:ea typeface="微软雅黑" panose="020b0503020204020204" pitchFamily="34" charset="-122"/>
            </a:endParaRPr>
          </a:p>
        </p:txBody>
      </p:sp>
      <p:sp>
        <p:nvSpPr>
          <p:cNvPr id="2" name="矩形: 圆角 1">
            <a:extLst>
              <a:ext uri="{FF2B5EF4-FFF2-40B4-BE49-F238E27FC236}">
                <a16:creationId xmlns:a16="http://schemas.microsoft.com/office/drawing/2014/main" id="{67CE9746-FFC9-49ED-BC8C-E81560959CE3}"/>
              </a:ext>
            </a:extLst>
          </p:cNvPr>
          <p:cNvSpPr/>
          <p:nvPr/>
        </p:nvSpPr>
        <p:spPr>
          <a:xfrm>
            <a:off x="1638300" y="1810610"/>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一、果实的生长</a:t>
            </a:r>
          </a:p>
        </p:txBody>
      </p:sp>
      <p:sp>
        <p:nvSpPr>
          <p:cNvPr id="7" name="矩形: 圆角 6">
            <a:extLst>
              <a:ext uri="{FF2B5EF4-FFF2-40B4-BE49-F238E27FC236}">
                <a16:creationId xmlns:a16="http://schemas.microsoft.com/office/drawing/2014/main" id="{0174427F-2F46-4429-BA4E-CE11F5F113D4}"/>
              </a:ext>
            </a:extLst>
          </p:cNvPr>
          <p:cNvSpPr/>
          <p:nvPr/>
        </p:nvSpPr>
        <p:spPr>
          <a:xfrm>
            <a:off x="1638300" y="2711994"/>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二、呼吸跃变</a:t>
            </a:r>
          </a:p>
        </p:txBody>
      </p:sp>
      <p:sp>
        <p:nvSpPr>
          <p:cNvPr id="8" name="矩形: 圆角 7">
            <a:extLst>
              <a:ext uri="{FF2B5EF4-FFF2-40B4-BE49-F238E27FC236}">
                <a16:creationId xmlns:a16="http://schemas.microsoft.com/office/drawing/2014/main" id="{F32893FC-BDB9-4039-B7C9-C90B0A08C04E}"/>
              </a:ext>
            </a:extLst>
          </p:cNvPr>
          <p:cNvSpPr/>
          <p:nvPr/>
        </p:nvSpPr>
        <p:spPr>
          <a:xfrm>
            <a:off x="1638300" y="3613378"/>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三、肉质果实成熟时的色香味变化</a:t>
            </a:r>
          </a:p>
        </p:txBody>
      </p:sp>
      <p:sp>
        <p:nvSpPr>
          <p:cNvPr id="6" name="矩形: 圆角 5">
            <a:extLst>
              <a:ext uri="{FF2B5EF4-FFF2-40B4-BE49-F238E27FC236}">
                <a16:creationId xmlns:a16="http://schemas.microsoft.com/office/drawing/2014/main" id="{5156E9E7-B7BA-4C1E-8675-C62C469CB502}"/>
              </a:ext>
            </a:extLst>
          </p:cNvPr>
          <p:cNvSpPr/>
          <p:nvPr/>
        </p:nvSpPr>
        <p:spPr>
          <a:xfrm>
            <a:off x="1638300" y="4514762"/>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四、果实成熟时植物激素的变化</a:t>
            </a:r>
          </a:p>
        </p:txBody>
      </p:sp>
      <p:sp>
        <p:nvSpPr>
          <p:cNvPr id="9" name="矩形: 圆角 8">
            <a:extLst>
              <a:ext uri="{FF2B5EF4-FFF2-40B4-BE49-F238E27FC236}">
                <a16:creationId xmlns:a16="http://schemas.microsoft.com/office/drawing/2014/main" id="{CB952B0D-E3C4-4347-A68A-16722AB37BD4}"/>
              </a:ext>
            </a:extLst>
          </p:cNvPr>
          <p:cNvSpPr/>
          <p:nvPr/>
        </p:nvSpPr>
        <p:spPr>
          <a:xfrm>
            <a:off x="1638300" y="5416145"/>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五、果实成熟的分子调控机制</a:t>
            </a:r>
          </a:p>
        </p:txBody>
      </p:sp>
    </p:spTree>
    <p:extLst>
      <p:ext uri="{BB962C8B-B14F-4D97-AF65-F5344CB8AC3E}">
        <p14:creationId xmlns:p14="http://schemas.microsoft.com/office/powerpoint/2010/main" val="1703195597"/>
      </p:ext>
    </p:extLst>
  </p:cSld>
  <p:clrMapOvr>
    <a:masterClrMapping/>
  </p:clrMapOvr>
  <p:transition spd="med">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EE30D89A-60D9-4562-B2ED-04CC7BC1ABD7}"/>
              </a:ext>
            </a:extLst>
          </p:cNvPr>
          <p:cNvSpPr>
            <a:spLocks noGrp="1"/>
          </p:cNvSpPr>
          <p:nvPr>
            <p:ph type="title" idx="4294967295"/>
          </p:nvPr>
        </p:nvSpPr>
        <p:spPr>
          <a:xfrm>
            <a:off x="1295400" y="1297781"/>
            <a:ext cx="10058400" cy="747713"/>
          </a:xfrm>
          <a:prstGeom prst="rect">
            <a:avLst/>
          </a:prstGeom>
        </p:spPr>
        <p:txBody>
          <a:bodyPr>
            <a:normAutofit/>
          </a:bodyPr>
          <a:lstStyle/>
          <a:p>
            <a:r>
              <a:rPr lang="zh-CN" altLang="en-US" sz="2800" b="1"/>
              <a:t>一、果实的生长</a:t>
            </a:r>
            <a:endParaRPr lang="zh-CN" altLang="en-US"/>
          </a:p>
        </p:txBody>
      </p:sp>
      <p:sp>
        <p:nvSpPr>
          <p:cNvPr id="8" name="Rectangle 3">
            <a:extLst>
              <a:ext uri="{FF2B5EF4-FFF2-40B4-BE49-F238E27FC236}">
                <a16:creationId xmlns:a16="http://schemas.microsoft.com/office/drawing/2014/main" id="{D697569C-D8C9-4785-A844-52246792F0AE}"/>
              </a:ext>
            </a:extLst>
          </p:cNvPr>
          <p:cNvSpPr txBox="1">
            <a:spLocks noChangeArrowheads="1"/>
          </p:cNvSpPr>
          <p:nvPr/>
        </p:nvSpPr>
        <p:spPr bwMode="auto">
          <a:xfrm>
            <a:off x="1327079" y="2751137"/>
            <a:ext cx="6372296" cy="265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defPPr>
              <a:defRPr lang="zh-CN"/>
            </a:defPPr>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400" b="1" kern="1200">
                <a:solidFill>
                  <a:schemeClr val="tx1"/>
                </a:solidFill>
                <a:latin typeface="+mn-ea"/>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a:lstStyle>
          <a:p>
            <a:pPr eaLnBrk="1" hangingPunct="1">
              <a:lnSpc>
                <a:spcPct val="130000"/>
              </a:lnSpc>
              <a:buClr>
                <a:schemeClr val="tx2"/>
              </a:buClr>
              <a:buFont typeface="Wingdings" panose="05000000000000000000" pitchFamily="2" charset="2"/>
              <a:buNone/>
            </a:pPr>
            <a:r>
              <a:rPr lang="en-US" altLang="zh-CN">
                <a:latin typeface="微软雅黑" panose="020b0503020204020204" pitchFamily="34" charset="-122"/>
                <a:ea typeface="微软雅黑" panose="020b0503020204020204" pitchFamily="34" charset="-122"/>
              </a:rPr>
              <a:t>1</a:t>
            </a:r>
            <a:r>
              <a:rPr lang="zh-CN" altLang="en-US">
                <a:latin typeface="微软雅黑" panose="020b0503020204020204" pitchFamily="34" charset="-122"/>
                <a:ea typeface="微软雅黑" panose="020b0503020204020204" pitchFamily="34" charset="-122"/>
              </a:rPr>
              <a:t>、生长曲线</a:t>
            </a:r>
          </a:p>
          <a:p>
            <a:pPr eaLnBrk="1" hangingPunct="1">
              <a:lnSpc>
                <a:spcPct val="130000"/>
              </a:lnSpc>
              <a:buClr>
                <a:schemeClr val="tx2"/>
              </a:buClr>
              <a:buFont typeface="Wingdings" panose="05000000000000000000" pitchFamily="2" charset="2"/>
              <a:buNone/>
            </a:pPr>
            <a:r>
              <a:rPr kumimoji="1" lang="zh-CN" altLang="en-US" b="0">
                <a:latin typeface="微软雅黑" panose="020b0503020204020204" pitchFamily="34" charset="-122"/>
                <a:ea typeface="微软雅黑" panose="020b0503020204020204" pitchFamily="34" charset="-122"/>
              </a:rPr>
              <a:t>两种模式：</a:t>
            </a:r>
          </a:p>
          <a:p>
            <a:pPr eaLnBrk="1" hangingPunct="1">
              <a:lnSpc>
                <a:spcPct val="130000"/>
              </a:lnSpc>
              <a:buClr>
                <a:schemeClr val="tx1"/>
              </a:buClr>
              <a:buFont typeface="Wingdings" panose="05000000000000000000" pitchFamily="2" charset="2"/>
              <a:buChar char="ü"/>
            </a:pPr>
            <a:r>
              <a:rPr kumimoji="1" lang="en-US" altLang="zh-CN" b="0">
                <a:latin typeface="微软雅黑" panose="020b0503020204020204" pitchFamily="34" charset="-122"/>
                <a:ea typeface="微软雅黑" panose="020b0503020204020204" pitchFamily="34" charset="-122"/>
              </a:rPr>
              <a:t>S</a:t>
            </a:r>
            <a:r>
              <a:rPr kumimoji="1" lang="zh-CN" altLang="en-US" b="0">
                <a:latin typeface="微软雅黑" panose="020b0503020204020204" pitchFamily="34" charset="-122"/>
                <a:ea typeface="微软雅黑" panose="020b0503020204020204" pitchFamily="34" charset="-122"/>
              </a:rPr>
              <a:t>型生长曲线：苹果、梨、香蕉、茄子等</a:t>
            </a:r>
          </a:p>
          <a:p>
            <a:pPr eaLnBrk="1" hangingPunct="1">
              <a:lnSpc>
                <a:spcPct val="130000"/>
              </a:lnSpc>
              <a:buClr>
                <a:schemeClr val="tx1"/>
              </a:buClr>
              <a:buFont typeface="Wingdings" panose="05000000000000000000" pitchFamily="2" charset="2"/>
              <a:buChar char="ü"/>
            </a:pPr>
            <a:r>
              <a:rPr kumimoji="1" lang="zh-CN" altLang="en-US" b="0">
                <a:latin typeface="微软雅黑" panose="020b0503020204020204" pitchFamily="34" charset="-122"/>
                <a:ea typeface="微软雅黑" panose="020b0503020204020204" pitchFamily="34" charset="-122"/>
              </a:rPr>
              <a:t>双</a:t>
            </a:r>
            <a:r>
              <a:rPr kumimoji="1" lang="en-US" altLang="zh-CN" b="0">
                <a:latin typeface="微软雅黑" panose="020b0503020204020204" pitchFamily="34" charset="-122"/>
                <a:ea typeface="微软雅黑" panose="020b0503020204020204" pitchFamily="34" charset="-122"/>
              </a:rPr>
              <a:t>S</a:t>
            </a:r>
            <a:r>
              <a:rPr kumimoji="1" lang="zh-CN" altLang="en-US" b="0">
                <a:latin typeface="微软雅黑" panose="020b0503020204020204" pitchFamily="34" charset="-122"/>
                <a:ea typeface="微软雅黑" panose="020b0503020204020204" pitchFamily="34" charset="-122"/>
              </a:rPr>
              <a:t>型生长曲线：桃、杏、李、樱桃、葡萄等</a:t>
            </a:r>
          </a:p>
        </p:txBody>
      </p:sp>
      <p:grpSp>
        <p:nvGrpSpPr>
          <p:cNvPr id="9" name="Group 8">
            <a:extLst>
              <a:ext uri="{FF2B5EF4-FFF2-40B4-BE49-F238E27FC236}">
                <a16:creationId xmlns:a16="http://schemas.microsoft.com/office/drawing/2014/main" id="{BFB42D4B-FF7A-428D-BB04-8A1B6E585F99}"/>
              </a:ext>
            </a:extLst>
          </p:cNvPr>
          <p:cNvGrpSpPr/>
          <p:nvPr/>
        </p:nvGrpSpPr>
        <p:grpSpPr>
          <a:xfrm>
            <a:off x="7239000" y="2751137"/>
            <a:ext cx="3962400" cy="2895600"/>
            <a:chOff x="3120" y="816"/>
            <a:chExt cx="2496" cy="1824"/>
          </a:xfrm>
        </p:grpSpPr>
        <p:pic>
          <p:nvPicPr>
            <p:cNvPr id="10" name="Picture 5" descr="A4">
              <a:extLst>
                <a:ext uri="{FF2B5EF4-FFF2-40B4-BE49-F238E27FC236}">
                  <a16:creationId xmlns:a16="http://schemas.microsoft.com/office/drawing/2014/main" id="{DF50DD9E-D0E6-4470-9E98-4E37EE70F1C4}"/>
                </a:ext>
              </a:extLst>
            </p:cNvPr>
            <p:cNvPicPr>
              <a:picLocks noChangeAspect="1" noChangeArrowheads="1"/>
            </p:cNvPicPr>
            <p:nvPr/>
          </p:nvPicPr>
          <p:blipFill>
            <a:blip r:embed="rId2">
              <a:lum bright="-6000" contrast="30000"/>
              <a:extLst>
                <a:ext uri="{28A0092B-C50C-407E-A947-70E740481C1C}">
                  <a14:useLocalDpi xmlns:a14="http://schemas.microsoft.com/office/drawing/2010/main" val="0"/>
                </a:ext>
              </a:extLst>
            </a:blip>
            <a:srcRect b="24000"/>
            <a:stretch>
              <a:fillRect/>
            </a:stretch>
          </p:blipFill>
          <p:spPr bwMode="auto">
            <a:xfrm>
              <a:off x="3120" y="816"/>
              <a:ext cx="2354"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6">
              <a:extLst>
                <a:ext uri="{FF2B5EF4-FFF2-40B4-BE49-F238E27FC236}">
                  <a16:creationId xmlns:a16="http://schemas.microsoft.com/office/drawing/2014/main" id="{D7469FC3-C786-470B-B2E9-7A7547ED6508}"/>
                </a:ext>
              </a:extLst>
            </p:cNvPr>
            <p:cNvSpPr txBox="1">
              <a:spLocks noChangeArrowheads="1"/>
            </p:cNvSpPr>
            <p:nvPr/>
          </p:nvSpPr>
          <p:spPr bwMode="auto">
            <a:xfrm>
              <a:off x="3840" y="1824"/>
              <a:ext cx="1776" cy="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kumimoji="1" lang="zh-CN" altLang="en-US" sz="2000" b="1">
                  <a:latin typeface="微软雅黑" panose="020b0503020204020204" pitchFamily="34" charset="-122"/>
                  <a:ea typeface="微软雅黑" panose="020b0503020204020204" pitchFamily="34" charset="-122"/>
                </a:rPr>
                <a:t>珠心和珠被生长停止，营养成分向种子集中</a:t>
              </a:r>
            </a:p>
          </p:txBody>
        </p:sp>
        <p:sp>
          <p:nvSpPr>
            <p:cNvPr id="12" name="Line 7">
              <a:extLst>
                <a:ext uri="{FF2B5EF4-FFF2-40B4-BE49-F238E27FC236}">
                  <a16:creationId xmlns:a16="http://schemas.microsoft.com/office/drawing/2014/main" id="{E04CD39D-595E-4796-8874-EB758CC54779}"/>
                </a:ext>
              </a:extLst>
            </p:cNvPr>
            <p:cNvSpPr>
              <a:spLocks noChangeShapeType="1"/>
            </p:cNvSpPr>
            <p:nvPr/>
          </p:nvSpPr>
          <p:spPr bwMode="auto">
            <a:xfrm flipH="1">
              <a:off x="4416" y="1632"/>
              <a:ext cx="0" cy="240"/>
            </a:xfrm>
            <a:prstGeom prst="line">
              <a:avLst/>
            </a:prstGeom>
            <a:noFill/>
            <a:ln w="28575">
              <a:solidFill>
                <a:schemeClr val="tx1"/>
              </a:solidFill>
              <a:miter lim="800000"/>
              <a:tailEnd type="triangle" w="med" len="med"/>
            </a:ln>
            <a:extLst>
              <a:ext uri="{909E8E84-426E-40DD-AFC4-6F175D3DCCD1}">
                <a14:hiddenFill xmlns:a14="http://schemas.microsoft.com/office/drawing/2010/main">
                  <a:noFill/>
                </a14:hiddenFill>
              </a:ext>
            </a:extLst>
          </p:spPr>
          <p:txBody>
            <a:bodyPr wrap="none"/>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400">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694400845"/>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slide(fromBottom)">
                                      <p:cBhvr>
                                        <p:cTn id="7" dur="500"/>
                                        <p:tgtEl>
                                          <p:spTgt spid="8">
                                            <p:txEl>
                                              <p:pRg st="0" end="0"/>
                                            </p:txEl>
                                          </p:spTgt>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Effect transition="in" filter="slide(fromBottom)">
                                      <p:cBhvr>
                                        <p:cTn id="11" dur="500"/>
                                        <p:tgtEl>
                                          <p:spTgt spid="8">
                                            <p:txEl>
                                              <p:pRg st="1" end="1"/>
                                            </p:txEl>
                                          </p:spTgt>
                                        </p:tgtEl>
                                      </p:cBhvr>
                                    </p:animEffect>
                                  </p:childTnLst>
                                </p:cTn>
                              </p:par>
                            </p:childTnLst>
                          </p:cTn>
                        </p:par>
                        <p:par>
                          <p:cTn id="12" fill="hold" nodeType="afterGroup">
                            <p:stCondLst>
                              <p:cond delay="1000"/>
                            </p:stCondLst>
                            <p:childTnLst>
                              <p:par>
                                <p:cTn id="13" presetID="23" presetClass="entr" presetSubtype="16" dur="50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p:cTn id="15" dur="500" fill="hold"/>
                                        <p:tgtEl>
                                          <p:spTgt spid="9"/>
                                        </p:tgtEl>
                                        <p:attrNameLst>
                                          <p:attrName>ppt_w</p:attrName>
                                        </p:attrNameLst>
                                      </p:cBhvr>
                                      <p:tavLst>
                                        <p:tav tm="0">
                                          <p:val>
                                            <p:fltVal val="0"/>
                                          </p:val>
                                        </p:tav>
                                        <p:tav tm="100000">
                                          <p:val>
                                            <p:strVal val="#ppt_w"/>
                                          </p:val>
                                        </p:tav>
                                      </p:tavLst>
                                    </p:anim>
                                    <p:anim calcmode="lin" valueType="num">
                                      <p:cBhvr>
                                        <p:cTn id="16" dur="500" fill="hold"/>
                                        <p:tgtEl>
                                          <p:spTgt spid="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2" presetClass="entr" presetSubtype="4" dur="500" fill="hold" grpId="0"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slide(fromBottom)">
                                      <p:cBhvr>
                                        <p:cTn id="21" dur="500"/>
                                        <p:tgtEl>
                                          <p:spTgt spid="8">
                                            <p:txEl>
                                              <p:pRg st="2" end="2"/>
                                            </p:txEl>
                                          </p:spTgt>
                                        </p:tgtEl>
                                      </p:cBhvr>
                                    </p:animEffect>
                                  </p:childTnLst>
                                </p:cTn>
                              </p:par>
                            </p:childTnLst>
                          </p:cTn>
                        </p:par>
                        <p:par>
                          <p:cTn id="22" fill="hold" nodeType="afterGroup">
                            <p:stCondLst>
                              <p:cond delay="500"/>
                            </p:stCondLst>
                            <p:childTnLst>
                              <p:par>
                                <p:cTn id="23" presetID="12" presetClass="entr" presetSubtype="4" dur="500" fill="hold" grpId="0" nodeType="after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Effect transition="in" filter="slide(fromBottom)">
                                      <p:cBhvr>
                                        <p:cTn id="25"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Box 2">
            <a:extLst>
              <a:ext uri="{FF2B5EF4-FFF2-40B4-BE49-F238E27FC236}">
                <a16:creationId xmlns:a16="http://schemas.microsoft.com/office/drawing/2014/main" id="{2A1CCA85-F8AB-46B7-9557-1EE783E3B31D}"/>
              </a:ext>
            </a:extLst>
          </p:cNvPr>
          <p:cNvSpPr txBox="1">
            <a:spLocks noChangeArrowheads="1"/>
          </p:cNvSpPr>
          <p:nvPr/>
        </p:nvSpPr>
        <p:spPr bwMode="auto">
          <a:xfrm>
            <a:off x="4023518" y="5546725"/>
            <a:ext cx="41449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en-US" altLang="zh-CN" sz="2400" b="1">
                <a:latin typeface="微软雅黑" panose="020b0503020204020204" pitchFamily="34" charset="-122"/>
                <a:ea typeface="微软雅黑" panose="020b0503020204020204" pitchFamily="34" charset="-122"/>
              </a:rPr>
              <a:t>S</a:t>
            </a:r>
            <a:r>
              <a:rPr lang="zh-CN" altLang="en-US" sz="2400" b="1">
                <a:latin typeface="微软雅黑" panose="020b0503020204020204" pitchFamily="34" charset="-122"/>
                <a:ea typeface="微软雅黑" panose="020b0503020204020204" pitchFamily="34" charset="-122"/>
              </a:rPr>
              <a:t>形生长曲线的果实</a:t>
            </a:r>
          </a:p>
        </p:txBody>
      </p:sp>
      <p:pic>
        <p:nvPicPr>
          <p:cNvPr id="5" name="Picture 3" descr="番茄2">
            <a:extLst>
              <a:ext uri="{FF2B5EF4-FFF2-40B4-BE49-F238E27FC236}">
                <a16:creationId xmlns:a16="http://schemas.microsoft.com/office/drawing/2014/main" id="{79CED238-9DA8-41EB-A566-3B573BD27E7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00300" y="1485900"/>
            <a:ext cx="2592388" cy="1863725"/>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6" name="Picture 4" descr="u=2530390074,3031663435&amp;gp=1">
            <a:hlinkClick r:id="rId4"/>
            <a:extLst>
              <a:ext uri="{FF2B5EF4-FFF2-40B4-BE49-F238E27FC236}">
                <a16:creationId xmlns:a16="http://schemas.microsoft.com/office/drawing/2014/main" id="{1EB4D3BB-012B-4331-9B29-A4CC853E40A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00300" y="3429000"/>
            <a:ext cx="2592388" cy="2017712"/>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7" name="Picture 5" descr="u=2982386145,2875119712&amp;gp=1">
            <a:hlinkClick r:id="rId6"/>
            <a:extLst>
              <a:ext uri="{FF2B5EF4-FFF2-40B4-BE49-F238E27FC236}">
                <a16:creationId xmlns:a16="http://schemas.microsoft.com/office/drawing/2014/main" id="{018D273C-C0D9-42AC-8561-8D137A7CC34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13638" y="1485900"/>
            <a:ext cx="2232025" cy="1841500"/>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8" name="Picture 6" descr="苹果">
            <a:extLst>
              <a:ext uri="{FF2B5EF4-FFF2-40B4-BE49-F238E27FC236}">
                <a16:creationId xmlns:a16="http://schemas.microsoft.com/office/drawing/2014/main" id="{BE156980-ADE4-49E3-AE02-8E3F576D3B7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543800" y="3429000"/>
            <a:ext cx="2190750" cy="2016125"/>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9" name="Picture 7" descr="棠梨">
            <a:extLst>
              <a:ext uri="{FF2B5EF4-FFF2-40B4-BE49-F238E27FC236}">
                <a16:creationId xmlns:a16="http://schemas.microsoft.com/office/drawing/2014/main" id="{EEE47658-3A5D-4ABC-AC6C-BF74277BB01F}"/>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168900" y="2060575"/>
            <a:ext cx="2157413" cy="2881312"/>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73568"/>
      </p:ext>
    </p:extLst>
  </p:cSld>
  <p:clrMapOvr>
    <a:masterClrMapping/>
  </p:clrMapOvr>
  <p:transition spd="med">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Picture 2" descr="桃">
            <a:extLst>
              <a:ext uri="{FF2B5EF4-FFF2-40B4-BE49-F238E27FC236}">
                <a16:creationId xmlns:a16="http://schemas.microsoft.com/office/drawing/2014/main" id="{9523306A-3D59-4B34-AA91-D0395E9CBCD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49487" y="838200"/>
            <a:ext cx="3200400" cy="2400300"/>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5" name="Picture 3" descr="葡萄">
            <a:extLst>
              <a:ext uri="{FF2B5EF4-FFF2-40B4-BE49-F238E27FC236}">
                <a16:creationId xmlns:a16="http://schemas.microsoft.com/office/drawing/2014/main" id="{1A48FE43-4323-4216-8698-46053BAC33E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838200"/>
            <a:ext cx="3408362" cy="4800600"/>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6" name="Picture 4" descr="杏">
            <a:extLst>
              <a:ext uri="{FF2B5EF4-FFF2-40B4-BE49-F238E27FC236}">
                <a16:creationId xmlns:a16="http://schemas.microsoft.com/office/drawing/2014/main" id="{58CD3F70-6331-43E2-9E5D-A6BCD9379B1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249487" y="3352800"/>
            <a:ext cx="3200400" cy="2262188"/>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sp>
        <p:nvSpPr>
          <p:cNvPr id="7" name="Text Box 5">
            <a:extLst>
              <a:ext uri="{FF2B5EF4-FFF2-40B4-BE49-F238E27FC236}">
                <a16:creationId xmlns:a16="http://schemas.microsoft.com/office/drawing/2014/main" id="{035993E4-F944-4B76-BA46-40DF80341501}"/>
              </a:ext>
            </a:extLst>
          </p:cNvPr>
          <p:cNvSpPr txBox="1">
            <a:spLocks noChangeArrowheads="1"/>
          </p:cNvSpPr>
          <p:nvPr/>
        </p:nvSpPr>
        <p:spPr bwMode="auto">
          <a:xfrm>
            <a:off x="3773487" y="5745163"/>
            <a:ext cx="4419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双</a:t>
            </a:r>
            <a:r>
              <a:rPr lang="en-US" altLang="zh-CN" sz="2400" b="1">
                <a:latin typeface="微软雅黑" panose="020b0503020204020204" pitchFamily="34" charset="-122"/>
                <a:ea typeface="微软雅黑" panose="020b0503020204020204" pitchFamily="34" charset="-122"/>
              </a:rPr>
              <a:t>S</a:t>
            </a:r>
            <a:r>
              <a:rPr lang="zh-CN" altLang="en-US" sz="2400" b="1">
                <a:latin typeface="微软雅黑" panose="020b0503020204020204" pitchFamily="34" charset="-122"/>
                <a:ea typeface="微软雅黑" panose="020b0503020204020204" pitchFamily="34" charset="-122"/>
              </a:rPr>
              <a:t>形生长曲线的果实</a:t>
            </a:r>
          </a:p>
        </p:txBody>
      </p:sp>
    </p:spTree>
    <p:extLst>
      <p:ext uri="{BB962C8B-B14F-4D97-AF65-F5344CB8AC3E}">
        <p14:creationId xmlns:p14="http://schemas.microsoft.com/office/powerpoint/2010/main" val="2137648035"/>
      </p:ext>
    </p:extLst>
  </p:cSld>
  <p:clrMapOvr>
    <a:masterClrMapping/>
  </p:clrMapOvr>
  <p:transition spd="med">
    <p:random/>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9">
            <a:extLst>
              <a:ext uri="{FF2B5EF4-FFF2-40B4-BE49-F238E27FC236}">
                <a16:creationId xmlns:a16="http://schemas.microsoft.com/office/drawing/2014/main" id="{DD11F05B-086E-44CE-8199-8E202949BC8E}"/>
              </a:ext>
            </a:extLst>
          </p:cNvPr>
          <p:cNvSpPr>
            <a:spLocks noChangeArrowheads="1"/>
          </p:cNvSpPr>
          <p:nvPr/>
        </p:nvSpPr>
        <p:spPr bwMode="auto">
          <a:xfrm>
            <a:off x="1371600" y="1188378"/>
            <a:ext cx="83756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538163" indent="-538163"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SzPct val="75000"/>
              <a:buFont typeface="Wingdings" panose="05000000000000000000" pitchFamily="2" charset="2"/>
              <a:buNone/>
            </a:pPr>
            <a:r>
              <a:rPr lang="en-US" altLang="zh-CN" sz="2400" b="1">
                <a:latin typeface="微软雅黑" panose="020b0503020204020204" pitchFamily="34" charset="-122"/>
                <a:ea typeface="微软雅黑" panose="020b0503020204020204" pitchFamily="34" charset="-122"/>
              </a:rPr>
              <a:t>2</a:t>
            </a:r>
            <a:r>
              <a:rPr lang="zh-CN" altLang="en-US" sz="2400" b="1">
                <a:latin typeface="微软雅黑" panose="020b0503020204020204" pitchFamily="34" charset="-122"/>
                <a:ea typeface="微软雅黑" panose="020b0503020204020204" pitchFamily="34" charset="-122"/>
              </a:rPr>
              <a:t>、单性结实：</a:t>
            </a:r>
            <a:r>
              <a:rPr kumimoji="1" lang="zh-CN" altLang="en-US" sz="2400" b="1">
                <a:latin typeface="微软雅黑" panose="020b0503020204020204" pitchFamily="34" charset="-122"/>
                <a:ea typeface="微软雅黑" panose="020b0503020204020204" pitchFamily="34" charset="-122"/>
              </a:rPr>
              <a:t>不经受精作用而形成无籽果实的现象。</a:t>
            </a:r>
          </a:p>
        </p:txBody>
      </p:sp>
      <p:sp>
        <p:nvSpPr>
          <p:cNvPr id="5" name="Rectangle 10">
            <a:extLst>
              <a:ext uri="{FF2B5EF4-FFF2-40B4-BE49-F238E27FC236}">
                <a16:creationId xmlns:a16="http://schemas.microsoft.com/office/drawing/2014/main" id="{FA0D8B39-3D0F-447E-95D6-F3D7C16096FE}"/>
              </a:ext>
            </a:extLst>
          </p:cNvPr>
          <p:cNvSpPr>
            <a:spLocks noChangeArrowheads="1"/>
          </p:cNvSpPr>
          <p:nvPr/>
        </p:nvSpPr>
        <p:spPr bwMode="auto">
          <a:xfrm>
            <a:off x="1313380" y="2187387"/>
            <a:ext cx="9144000" cy="1435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lnSpc>
                <a:spcPct val="125000"/>
              </a:lnSpc>
              <a:spcBef>
                <a:spcPct val="0"/>
              </a:spcBef>
              <a:buFont typeface="Wingdings" panose="05000000000000000000" pitchFamily="2" charset="2"/>
              <a:buChar char="ü"/>
            </a:pPr>
            <a:r>
              <a:rPr kumimoji="1" lang="zh-CN" altLang="en-US" sz="2400" b="1">
                <a:latin typeface="微软雅黑" panose="020b0503020204020204" pitchFamily="34" charset="-122"/>
                <a:ea typeface="微软雅黑" panose="020b0503020204020204" pitchFamily="34" charset="-122"/>
              </a:rPr>
              <a:t>天然单性结实：</a:t>
            </a:r>
            <a:r>
              <a:rPr lang="zh-CN" altLang="en-US" sz="2400">
                <a:latin typeface="微软雅黑" panose="020b0503020204020204" pitchFamily="34" charset="-122"/>
                <a:ea typeface="微软雅黑" panose="020b0503020204020204" pitchFamily="34" charset="-122"/>
              </a:rPr>
              <a:t>指不需要经过受精作用就产生无子果实的现象，如无子的香蕉、蜜柑、葡萄等。 </a:t>
            </a:r>
          </a:p>
          <a:p>
            <a:pPr marL="342900" indent="-342900" eaLnBrk="1" hangingPunct="1">
              <a:lnSpc>
                <a:spcPct val="125000"/>
              </a:lnSpc>
              <a:spcBef>
                <a:spcPct val="0"/>
              </a:spcBef>
              <a:buFont typeface="Wingdings" panose="05000000000000000000" pitchFamily="2" charset="2"/>
              <a:buChar char="ü"/>
            </a:pPr>
            <a:endParaRPr kumimoji="1" lang="zh-CN" altLang="en-US" sz="2400">
              <a:solidFill>
                <a:srgbClr val="0000FF"/>
              </a:solidFill>
              <a:latin typeface="微软雅黑" panose="020b0503020204020204" pitchFamily="34" charset="-122"/>
              <a:ea typeface="微软雅黑" panose="020b0503020204020204" pitchFamily="34" charset="-122"/>
            </a:endParaRPr>
          </a:p>
        </p:txBody>
      </p:sp>
      <p:sp>
        <p:nvSpPr>
          <p:cNvPr id="6" name="Rectangle 11">
            <a:extLst>
              <a:ext uri="{FF2B5EF4-FFF2-40B4-BE49-F238E27FC236}">
                <a16:creationId xmlns:a16="http://schemas.microsoft.com/office/drawing/2014/main" id="{15FB447C-DADF-4EF2-80C4-A8F668C4278E}"/>
              </a:ext>
            </a:extLst>
          </p:cNvPr>
          <p:cNvSpPr>
            <a:spLocks noChangeArrowheads="1"/>
          </p:cNvSpPr>
          <p:nvPr/>
        </p:nvSpPr>
        <p:spPr bwMode="auto">
          <a:xfrm>
            <a:off x="1313380" y="3200400"/>
            <a:ext cx="91440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spcBef>
                <a:spcPct val="0"/>
              </a:spcBef>
              <a:buFont typeface="Wingdings" panose="05000000000000000000" pitchFamily="2" charset="2"/>
              <a:buChar char="ü"/>
            </a:pPr>
            <a:r>
              <a:rPr lang="zh-CN" altLang="en-US" sz="2400" b="1">
                <a:latin typeface="微软雅黑" panose="020b0503020204020204" pitchFamily="34" charset="-122"/>
                <a:ea typeface="微软雅黑" panose="020b0503020204020204" pitchFamily="34" charset="-122"/>
              </a:rPr>
              <a:t>刺激性单性结实：</a:t>
            </a:r>
            <a:r>
              <a:rPr lang="zh-CN" altLang="en-US" sz="2400">
                <a:latin typeface="微软雅黑" panose="020b0503020204020204" pitchFamily="34" charset="-122"/>
                <a:ea typeface="微软雅黑" panose="020b0503020204020204" pitchFamily="34" charset="-122"/>
              </a:rPr>
              <a:t>是指必需给以某种刺激才能产生无子果实。如 </a:t>
            </a:r>
            <a:r>
              <a:rPr lang="en-US" altLang="zh-CN" sz="2400">
                <a:latin typeface="微软雅黑" panose="020b0503020204020204" pitchFamily="34" charset="-122"/>
                <a:ea typeface="微软雅黑" panose="020b0503020204020204" pitchFamily="34" charset="-122"/>
              </a:rPr>
              <a:t>IAA</a:t>
            </a:r>
            <a:r>
              <a:rPr lang="zh-CN" altLang="en-US"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NAA</a:t>
            </a:r>
            <a:r>
              <a:rPr lang="zh-CN" altLang="en-US"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2,4-D</a:t>
            </a:r>
            <a:r>
              <a:rPr lang="zh-CN" altLang="en-US" sz="2400">
                <a:latin typeface="微软雅黑" panose="020b0503020204020204" pitchFamily="34" charset="-122"/>
                <a:ea typeface="微软雅黑" panose="020b0503020204020204" pitchFamily="34" charset="-122"/>
              </a:rPr>
              <a:t>可以诱导番茄、茄子、辣椒等单性结实；</a:t>
            </a:r>
            <a:r>
              <a:rPr lang="en-US" altLang="zh-CN" sz="2400">
                <a:latin typeface="微软雅黑" panose="020b0503020204020204" pitchFamily="34" charset="-122"/>
                <a:ea typeface="微软雅黑" panose="020b0503020204020204" pitchFamily="34" charset="-122"/>
              </a:rPr>
              <a:t>GA</a:t>
            </a:r>
            <a:r>
              <a:rPr lang="zh-CN" altLang="en-US" sz="2400">
                <a:latin typeface="微软雅黑" panose="020b0503020204020204" pitchFamily="34" charset="-122"/>
                <a:ea typeface="微软雅黑" panose="020b0503020204020204" pitchFamily="34" charset="-122"/>
              </a:rPr>
              <a:t>诱导葡萄形成无籽果实。</a:t>
            </a:r>
          </a:p>
          <a:p>
            <a:pPr marL="342900" indent="-342900" eaLnBrk="1" hangingPunct="1">
              <a:spcBef>
                <a:spcPct val="0"/>
              </a:spcBef>
              <a:buFont typeface="Wingdings" panose="05000000000000000000" pitchFamily="2" charset="2"/>
              <a:buChar char="ü"/>
            </a:pPr>
            <a:endParaRPr lang="zh-CN" altLang="en-US" sz="2400">
              <a:solidFill>
                <a:srgbClr val="0000FF"/>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699968423"/>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10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Bottom)">
                                      <p:cBhvr>
                                        <p:cTn id="7" dur="1000"/>
                                        <p:tgtEl>
                                          <p:spTgt spid="4"/>
                                        </p:tgtEl>
                                      </p:cBhvr>
                                    </p:animEffect>
                                  </p:childTnLst>
                                </p:cTn>
                              </p:par>
                            </p:childTnLst>
                          </p:cTn>
                        </p:par>
                        <p:par>
                          <p:cTn id="8" fill="hold" nodeType="afterGroup">
                            <p:stCondLst>
                              <p:cond delay="1000"/>
                            </p:stCondLst>
                            <p:childTnLst>
                              <p:par>
                                <p:cTn id="9" presetID="12" presetClass="entr" presetSubtype="8" dur="1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Left)">
                                      <p:cBhvr>
                                        <p:cTn id="11" dur="1000"/>
                                        <p:tgtEl>
                                          <p:spTgt spid="5"/>
                                        </p:tgtEl>
                                      </p:cBhvr>
                                    </p:animEffect>
                                  </p:childTnLst>
                                </p:cTn>
                              </p:par>
                            </p:childTnLst>
                          </p:cTn>
                        </p:par>
                        <p:par>
                          <p:cTn id="12" fill="hold" nodeType="afterGroup">
                            <p:stCondLst>
                              <p:cond delay="2000"/>
                            </p:stCondLst>
                            <p:childTnLst>
                              <p:par>
                                <p:cTn id="13" presetID="12" presetClass="entr" presetSubtype="8" dur="100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slide(fromLeft)">
                                      <p:cBhvr>
                                        <p:cTn id="15"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Line 9">
            <a:extLst>
              <a:ext uri="{FF2B5EF4-FFF2-40B4-BE49-F238E27FC236}">
                <a16:creationId xmlns:a16="http://schemas.microsoft.com/office/drawing/2014/main" id="{27400C42-067C-4775-A953-C6FB5EA67012}"/>
              </a:ext>
            </a:extLst>
          </p:cNvPr>
          <p:cNvSpPr>
            <a:spLocks noChangeShapeType="1"/>
          </p:cNvSpPr>
          <p:nvPr/>
        </p:nvSpPr>
        <p:spPr bwMode="auto">
          <a:xfrm flipH="1">
            <a:off x="4648200" y="1600200"/>
            <a:ext cx="0" cy="350520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5" name="Line 10">
            <a:extLst>
              <a:ext uri="{FF2B5EF4-FFF2-40B4-BE49-F238E27FC236}">
                <a16:creationId xmlns:a16="http://schemas.microsoft.com/office/drawing/2014/main" id="{7EAC6E69-65FF-43E3-A05B-FDB5237103DB}"/>
              </a:ext>
            </a:extLst>
          </p:cNvPr>
          <p:cNvSpPr>
            <a:spLocks noChangeShapeType="1"/>
          </p:cNvSpPr>
          <p:nvPr/>
        </p:nvSpPr>
        <p:spPr bwMode="auto">
          <a:xfrm flipH="1">
            <a:off x="5181600" y="1600200"/>
            <a:ext cx="0" cy="350520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6" name="Line 11">
            <a:extLst>
              <a:ext uri="{FF2B5EF4-FFF2-40B4-BE49-F238E27FC236}">
                <a16:creationId xmlns:a16="http://schemas.microsoft.com/office/drawing/2014/main" id="{E653146F-B0D1-4171-8993-ED9B1ECB3179}"/>
              </a:ext>
            </a:extLst>
          </p:cNvPr>
          <p:cNvSpPr>
            <a:spLocks noChangeShapeType="1"/>
          </p:cNvSpPr>
          <p:nvPr/>
        </p:nvSpPr>
        <p:spPr bwMode="auto">
          <a:xfrm>
            <a:off x="4648200" y="5105400"/>
            <a:ext cx="533400" cy="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7" name="Line 12">
            <a:extLst>
              <a:ext uri="{FF2B5EF4-FFF2-40B4-BE49-F238E27FC236}">
                <a16:creationId xmlns:a16="http://schemas.microsoft.com/office/drawing/2014/main" id="{043727D3-5EEE-438A-8BE5-7ED03D95CCBD}"/>
              </a:ext>
            </a:extLst>
          </p:cNvPr>
          <p:cNvSpPr>
            <a:spLocks noChangeShapeType="1"/>
          </p:cNvSpPr>
          <p:nvPr/>
        </p:nvSpPr>
        <p:spPr bwMode="auto">
          <a:xfrm>
            <a:off x="4648200" y="1600200"/>
            <a:ext cx="533400" cy="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8" name="Line 13">
            <a:extLst>
              <a:ext uri="{FF2B5EF4-FFF2-40B4-BE49-F238E27FC236}">
                <a16:creationId xmlns:a16="http://schemas.microsoft.com/office/drawing/2014/main" id="{D0ACBC3D-D6AC-4642-AF73-D510476EC9B8}"/>
              </a:ext>
            </a:extLst>
          </p:cNvPr>
          <p:cNvSpPr>
            <a:spLocks noChangeShapeType="1"/>
          </p:cNvSpPr>
          <p:nvPr/>
        </p:nvSpPr>
        <p:spPr bwMode="auto">
          <a:xfrm>
            <a:off x="5410200" y="1600200"/>
            <a:ext cx="533400" cy="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9" name="Line 14">
            <a:extLst>
              <a:ext uri="{FF2B5EF4-FFF2-40B4-BE49-F238E27FC236}">
                <a16:creationId xmlns:a16="http://schemas.microsoft.com/office/drawing/2014/main" id="{4B224C66-866D-4AB9-9884-F627656C429A}"/>
              </a:ext>
            </a:extLst>
          </p:cNvPr>
          <p:cNvSpPr>
            <a:spLocks noChangeShapeType="1"/>
          </p:cNvSpPr>
          <p:nvPr/>
        </p:nvSpPr>
        <p:spPr bwMode="auto">
          <a:xfrm>
            <a:off x="5410200" y="5105400"/>
            <a:ext cx="533400" cy="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10" name="Line 15">
            <a:extLst>
              <a:ext uri="{FF2B5EF4-FFF2-40B4-BE49-F238E27FC236}">
                <a16:creationId xmlns:a16="http://schemas.microsoft.com/office/drawing/2014/main" id="{619DD5D9-2D49-42A5-B81D-E490B05772AA}"/>
              </a:ext>
            </a:extLst>
          </p:cNvPr>
          <p:cNvSpPr>
            <a:spLocks noChangeShapeType="1"/>
          </p:cNvSpPr>
          <p:nvPr/>
        </p:nvSpPr>
        <p:spPr bwMode="auto">
          <a:xfrm flipH="1">
            <a:off x="5410200" y="1600200"/>
            <a:ext cx="0" cy="350520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11" name="Line 16">
            <a:extLst>
              <a:ext uri="{FF2B5EF4-FFF2-40B4-BE49-F238E27FC236}">
                <a16:creationId xmlns:a16="http://schemas.microsoft.com/office/drawing/2014/main" id="{FE0885CA-38FB-40E7-939C-962A3091DEF2}"/>
              </a:ext>
            </a:extLst>
          </p:cNvPr>
          <p:cNvSpPr>
            <a:spLocks noChangeShapeType="1"/>
          </p:cNvSpPr>
          <p:nvPr/>
        </p:nvSpPr>
        <p:spPr bwMode="auto">
          <a:xfrm flipH="1">
            <a:off x="5943600" y="1600200"/>
            <a:ext cx="0" cy="3505200"/>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pic>
        <p:nvPicPr>
          <p:cNvPr id="12" name="Picture 22" descr="蔬菜,番茄">
            <a:extLst>
              <a:ext uri="{FF2B5EF4-FFF2-40B4-BE49-F238E27FC236}">
                <a16:creationId xmlns:a16="http://schemas.microsoft.com/office/drawing/2014/main" id="{D668A5CA-2FE6-4C56-A3F8-178FD1A894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41671" y="685800"/>
            <a:ext cx="3259528" cy="2692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3" name="Group 25">
            <a:extLst>
              <a:ext uri="{FF2B5EF4-FFF2-40B4-BE49-F238E27FC236}">
                <a16:creationId xmlns:a16="http://schemas.microsoft.com/office/drawing/2014/main" id="{F907E553-45E8-4A58-B036-835CCEBCD1AA}"/>
              </a:ext>
            </a:extLst>
          </p:cNvPr>
          <p:cNvGrpSpPr/>
          <p:nvPr/>
        </p:nvGrpSpPr>
        <p:grpSpPr>
          <a:xfrm>
            <a:off x="2206751" y="762000"/>
            <a:ext cx="7394448" cy="5373851"/>
            <a:chOff x="478" y="336"/>
            <a:chExt cx="4850" cy="3696"/>
          </a:xfrm>
        </p:grpSpPr>
        <p:pic>
          <p:nvPicPr>
            <p:cNvPr id="14" name="Picture 3" descr="葡萄pta4">
              <a:extLst>
                <a:ext uri="{FF2B5EF4-FFF2-40B4-BE49-F238E27FC236}">
                  <a16:creationId xmlns:a16="http://schemas.microsoft.com/office/drawing/2014/main" id="{8508CB75-30FA-4660-823F-68E9CF310A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0" y="336"/>
              <a:ext cx="1578" cy="1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4" descr="香蕉banana">
              <a:extLst>
                <a:ext uri="{FF2B5EF4-FFF2-40B4-BE49-F238E27FC236}">
                  <a16:creationId xmlns:a16="http://schemas.microsoft.com/office/drawing/2014/main" id="{55C2D16A-4E8D-4E21-B793-3156C021BE2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8" y="2227"/>
              <a:ext cx="1509" cy="1801"/>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sp>
          <p:nvSpPr>
            <p:cNvPr id="16" name="Rectangle 5">
              <a:extLst>
                <a:ext uri="{FF2B5EF4-FFF2-40B4-BE49-F238E27FC236}">
                  <a16:creationId xmlns:a16="http://schemas.microsoft.com/office/drawing/2014/main" id="{C00BBE77-2245-45F9-B8EE-463043BE8E10}"/>
                </a:ext>
              </a:extLst>
            </p:cNvPr>
            <p:cNvSpPr>
              <a:spLocks noChangeArrowheads="1"/>
            </p:cNvSpPr>
            <p:nvPr/>
          </p:nvSpPr>
          <p:spPr bwMode="auto">
            <a:xfrm>
              <a:off x="2092" y="1228"/>
              <a:ext cx="382" cy="1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0"/>
                </a:spcBef>
                <a:buFontTx/>
                <a:buNone/>
              </a:pPr>
              <a:r>
                <a:rPr lang="zh-CN" altLang="en-US" sz="2800" b="1">
                  <a:latin typeface="微软雅黑" panose="020b0503020204020204" pitchFamily="34" charset="-122"/>
                  <a:ea typeface="微软雅黑" panose="020b0503020204020204" pitchFamily="34" charset="-122"/>
                </a:rPr>
                <a:t>天然的单性结实</a:t>
              </a:r>
            </a:p>
          </p:txBody>
        </p:sp>
        <p:sp>
          <p:nvSpPr>
            <p:cNvPr id="17" name="Text Box 8">
              <a:extLst>
                <a:ext uri="{FF2B5EF4-FFF2-40B4-BE49-F238E27FC236}">
                  <a16:creationId xmlns:a16="http://schemas.microsoft.com/office/drawing/2014/main" id="{274627AE-1FCE-49DE-B28D-3EB3A4040617}"/>
                </a:ext>
              </a:extLst>
            </p:cNvPr>
            <p:cNvSpPr txBox="1">
              <a:spLocks noChangeArrowheads="1"/>
            </p:cNvSpPr>
            <p:nvPr/>
          </p:nvSpPr>
          <p:spPr bwMode="auto">
            <a:xfrm>
              <a:off x="2549" y="1248"/>
              <a:ext cx="384" cy="1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800" b="1">
                  <a:latin typeface="微软雅黑" panose="020b0503020204020204" pitchFamily="34" charset="-122"/>
                  <a:ea typeface="微软雅黑" panose="020b0503020204020204" pitchFamily="34" charset="-122"/>
                </a:rPr>
                <a:t>诱导 的单性结实</a:t>
              </a:r>
            </a:p>
          </p:txBody>
        </p:sp>
        <p:sp>
          <p:nvSpPr>
            <p:cNvPr id="18" name="Line 17">
              <a:extLst>
                <a:ext uri="{FF2B5EF4-FFF2-40B4-BE49-F238E27FC236}">
                  <a16:creationId xmlns:a16="http://schemas.microsoft.com/office/drawing/2014/main" id="{9D12F9EC-B680-48AE-B27D-E28D9833C321}"/>
                </a:ext>
              </a:extLst>
            </p:cNvPr>
            <p:cNvSpPr>
              <a:spLocks noChangeShapeType="1"/>
            </p:cNvSpPr>
            <p:nvPr/>
          </p:nvSpPr>
          <p:spPr bwMode="auto">
            <a:xfrm>
              <a:off x="1968" y="1536"/>
              <a:ext cx="144" cy="0"/>
            </a:xfrm>
            <a:prstGeom prst="line">
              <a:avLst/>
            </a:prstGeom>
            <a:noFill/>
            <a:ln w="38100">
              <a:solidFill>
                <a:srgbClr val="0000FF"/>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19" name="Line 18">
              <a:extLst>
                <a:ext uri="{FF2B5EF4-FFF2-40B4-BE49-F238E27FC236}">
                  <a16:creationId xmlns:a16="http://schemas.microsoft.com/office/drawing/2014/main" id="{0C118E3E-6045-41AC-999A-EE9402EBC63A}"/>
                </a:ext>
              </a:extLst>
            </p:cNvPr>
            <p:cNvSpPr>
              <a:spLocks noChangeShapeType="1"/>
            </p:cNvSpPr>
            <p:nvPr/>
          </p:nvSpPr>
          <p:spPr bwMode="auto">
            <a:xfrm>
              <a:off x="1968" y="2784"/>
              <a:ext cx="144" cy="0"/>
            </a:xfrm>
            <a:prstGeom prst="line">
              <a:avLst/>
            </a:prstGeom>
            <a:noFill/>
            <a:ln w="38100">
              <a:solidFill>
                <a:srgbClr val="0000FF"/>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20" name="Line 19">
              <a:extLst>
                <a:ext uri="{FF2B5EF4-FFF2-40B4-BE49-F238E27FC236}">
                  <a16:creationId xmlns:a16="http://schemas.microsoft.com/office/drawing/2014/main" id="{19103F43-D6CC-4FC2-ABAA-E572EF72038A}"/>
                </a:ext>
              </a:extLst>
            </p:cNvPr>
            <p:cNvSpPr>
              <a:spLocks noChangeShapeType="1"/>
            </p:cNvSpPr>
            <p:nvPr/>
          </p:nvSpPr>
          <p:spPr bwMode="auto">
            <a:xfrm>
              <a:off x="2928" y="1536"/>
              <a:ext cx="144" cy="0"/>
            </a:xfrm>
            <a:prstGeom prst="line">
              <a:avLst/>
            </a:prstGeom>
            <a:noFill/>
            <a:ln w="38100">
              <a:solidFill>
                <a:srgbClr val="0000FF"/>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21" name="Line 20">
              <a:extLst>
                <a:ext uri="{FF2B5EF4-FFF2-40B4-BE49-F238E27FC236}">
                  <a16:creationId xmlns:a16="http://schemas.microsoft.com/office/drawing/2014/main" id="{C2996643-6392-4279-A2C3-61BCC20DDD2C}"/>
                </a:ext>
              </a:extLst>
            </p:cNvPr>
            <p:cNvSpPr>
              <a:spLocks noChangeShapeType="1"/>
            </p:cNvSpPr>
            <p:nvPr/>
          </p:nvSpPr>
          <p:spPr bwMode="auto">
            <a:xfrm>
              <a:off x="2928" y="2784"/>
              <a:ext cx="144" cy="0"/>
            </a:xfrm>
            <a:prstGeom prst="line">
              <a:avLst/>
            </a:prstGeom>
            <a:noFill/>
            <a:ln w="38100">
              <a:solidFill>
                <a:srgbClr val="0000FF"/>
              </a:solidFill>
              <a:round/>
            </a:ln>
            <a:extLst>
              <a:ext uri="{909E8E84-426E-40DD-AFC4-6F175D3DCCD1}">
                <a14:hiddenFill xmlns:a14="http://schemas.microsoft.com/office/drawing/2010/main">
                  <a:no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pic>
          <p:nvPicPr>
            <p:cNvPr id="22" name="Picture 24" descr="园区辣椒大图 点击还原">
              <a:extLst>
                <a:ext uri="{FF2B5EF4-FFF2-40B4-BE49-F238E27FC236}">
                  <a16:creationId xmlns:a16="http://schemas.microsoft.com/office/drawing/2014/main" id="{D82D644E-FC39-44E0-B9E9-C213FB069AC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072" y="2208"/>
              <a:ext cx="2256" cy="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51581276"/>
      </p:ext>
    </p:extLst>
  </p:cSld>
  <p:clrMapOvr>
    <a:masterClrMapping/>
  </p:clrMapOvr>
  <p:transition spd="med">
    <p:random/>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BE3CB1C1-2A32-4B13-A1E2-47AC46A63794}"/>
              </a:ext>
            </a:extLst>
          </p:cNvPr>
          <p:cNvSpPr>
            <a:spLocks noGrp="1"/>
          </p:cNvSpPr>
          <p:nvPr>
            <p:ph type="title" idx="4294967295"/>
          </p:nvPr>
        </p:nvSpPr>
        <p:spPr>
          <a:xfrm>
            <a:off x="1295400" y="1309687"/>
            <a:ext cx="10058400" cy="747713"/>
          </a:xfrm>
          <a:prstGeom prst="rect">
            <a:avLst/>
          </a:prstGeom>
        </p:spPr>
        <p:txBody>
          <a:bodyPr>
            <a:normAutofit/>
          </a:bodyPr>
          <a:lstStyle/>
          <a:p>
            <a:r>
              <a:rPr lang="zh-CN" altLang="en-US" sz="2800" b="1">
                <a:solidFill>
                  <a:schemeClr val="tx1"/>
                </a:solidFill>
              </a:rPr>
              <a:t>二、呼吸跃变</a:t>
            </a:r>
            <a:endParaRPr lang="zh-CN" altLang="en-US"/>
          </a:p>
        </p:txBody>
      </p:sp>
      <p:sp>
        <p:nvSpPr>
          <p:cNvPr id="5" name="文本框 4">
            <a:extLst>
              <a:ext uri="{FF2B5EF4-FFF2-40B4-BE49-F238E27FC236}">
                <a16:creationId xmlns:a16="http://schemas.microsoft.com/office/drawing/2014/main" id="{55FFEF4A-4999-4C8C-B7E4-3FCFCBFA241A}"/>
              </a:ext>
            </a:extLst>
          </p:cNvPr>
          <p:cNvSpPr txBox="1"/>
          <p:nvPr/>
        </p:nvSpPr>
        <p:spPr>
          <a:xfrm>
            <a:off x="1295400" y="1920355"/>
            <a:ext cx="9601200" cy="4339008"/>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285750" indent="-285750">
              <a:lnSpc>
                <a:spcPct val="120000"/>
              </a:lnSpc>
              <a:buFont typeface="Wingdings" panose="05000000000000000000" pitchFamily="2" charset="2"/>
              <a:buChar char="n"/>
            </a:pPr>
            <a:r>
              <a:rPr lang="zh-CN" altLang="en-US" sz="2400" b="1">
                <a:latin typeface="微软雅黑" panose="020b0503020204020204" pitchFamily="34" charset="-122"/>
                <a:ea typeface="微软雅黑" panose="020b0503020204020204" pitchFamily="34" charset="-122"/>
              </a:rPr>
              <a:t>呼吸跃变：</a:t>
            </a:r>
            <a:r>
              <a:rPr lang="zh-CN" altLang="en-US" sz="2400">
                <a:latin typeface="微软雅黑" panose="020b0503020204020204" pitchFamily="34" charset="-122"/>
                <a:ea typeface="微软雅黑" panose="020b0503020204020204" pitchFamily="34" charset="-122"/>
              </a:rPr>
              <a:t>当果实成熟到一定程度时，呼吸速率首先是降低，然后突然升高，然后又下降的现象，便称为呼吸跃变</a:t>
            </a:r>
            <a:endParaRPr lang="en-US" altLang="zh-CN" sz="2400">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ü"/>
            </a:pPr>
            <a:r>
              <a:rPr lang="zh-CN" altLang="en-US" sz="2000" b="1">
                <a:latin typeface="微软雅黑" panose="020b0503020204020204" pitchFamily="34" charset="-122"/>
                <a:ea typeface="微软雅黑" panose="020b0503020204020204" pitchFamily="34" charset="-122"/>
              </a:rPr>
              <a:t>具呼吸跃变的跃变型果实有:</a:t>
            </a:r>
            <a:r>
              <a:rPr lang="zh-CN" altLang="en-US" sz="2000">
                <a:latin typeface="微软雅黑" panose="020b0503020204020204" pitchFamily="34" charset="-122"/>
                <a:ea typeface="微软雅黑" panose="020b0503020204020204" pitchFamily="34" charset="-122"/>
              </a:rPr>
              <a:t>苹果、香蕉、梨、桃、番木瓜、芒果和鳄梨等</a:t>
            </a:r>
            <a:endParaRPr lang="en-US" altLang="zh-CN" sz="2000">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ü"/>
            </a:pPr>
            <a:r>
              <a:rPr lang="zh-CN" altLang="en-US" sz="2000" b="1">
                <a:latin typeface="微软雅黑" panose="020b0503020204020204" pitchFamily="34" charset="-122"/>
                <a:ea typeface="微软雅黑" panose="020b0503020204020204" pitchFamily="34" charset="-122"/>
              </a:rPr>
              <a:t>不具呼吸跃变的非跃变型果实有:</a:t>
            </a:r>
            <a:r>
              <a:rPr lang="zh-CN" altLang="en-US" sz="2000">
                <a:latin typeface="微软雅黑" panose="020b0503020204020204" pitchFamily="34" charset="-122"/>
                <a:ea typeface="微软雅黑" panose="020b0503020204020204" pitchFamily="34" charset="-122"/>
              </a:rPr>
              <a:t>橙、凤梨、葡萄、草莓和柠檬等。</a:t>
            </a:r>
            <a:endParaRPr lang="en-US" altLang="zh-CN" sz="2000">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ü"/>
            </a:pPr>
            <a:endParaRPr lang="en-US" altLang="zh-CN" sz="2400">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u"/>
            </a:pPr>
            <a:r>
              <a:rPr lang="zh-CN" altLang="en-US" sz="2400" b="1">
                <a:latin typeface="微软雅黑" panose="020b0503020204020204" pitchFamily="34" charset="-122"/>
                <a:ea typeface="微软雅黑" panose="020b0503020204020204" pitchFamily="34" charset="-122"/>
              </a:rPr>
              <a:t>跃变型果实和非跃变型果实的主要区别</a:t>
            </a:r>
            <a:endParaRPr lang="en-US" altLang="zh-CN" sz="2400" b="1">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前者含有复杂的贮藏物质(淀粉或脂肪)，在摘果后达到完全可食状态前，贮藏物质强烈水解，呼吸加强，而后者并不如此。</a:t>
            </a:r>
            <a:endParaRPr lang="en-US" altLang="zh-CN" sz="2400">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跃变型果实成熟比较迅速，非跃变型果实成熟比较缓慢</a:t>
            </a:r>
            <a:endParaRPr lang="en-US" altLang="zh-CN" sz="2400">
              <a:latin typeface="微软雅黑" panose="020b0503020204020204" pitchFamily="34" charset="-122"/>
              <a:ea typeface="微软雅黑" panose="020b0503020204020204" pitchFamily="34" charset="-122"/>
            </a:endParaRPr>
          </a:p>
          <a:p>
            <a:pPr marL="342900" indent="-342900">
              <a:lnSpc>
                <a:spcPct val="120000"/>
              </a:lnSpc>
              <a:buFont typeface="Wingdings" panose="05000000000000000000" pitchFamily="2" charset="2"/>
              <a:buChar char="ü"/>
            </a:pPr>
            <a:endParaRPr lang="zh-CN" altLang="en-US" sz="2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563887102"/>
      </p:ext>
    </p:extLst>
  </p:cSld>
  <p:clrMapOvr>
    <a:masterClrMapping/>
  </p:clrMapOvr>
  <p:transition spd="med">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Picture 2" descr="u=1355252328,3980466972&amp;gp=2">
            <a:hlinkClick r:id="rId3"/>
            <a:extLst>
              <a:ext uri="{FF2B5EF4-FFF2-40B4-BE49-F238E27FC236}">
                <a16:creationId xmlns:a16="http://schemas.microsoft.com/office/drawing/2014/main" id="{AB21A8DF-D462-4A9B-9318-DDF1512E1A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05000" y="1216988"/>
            <a:ext cx="2665413" cy="2016125"/>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5" name="Picture 3" descr="u=4212964010,3264237378&amp;gp=1">
            <a:hlinkClick r:id="rId5"/>
            <a:extLst>
              <a:ext uri="{FF2B5EF4-FFF2-40B4-BE49-F238E27FC236}">
                <a16:creationId xmlns:a16="http://schemas.microsoft.com/office/drawing/2014/main" id="{67542A8D-A837-432A-A234-689A8A4E3A6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81200" y="3731588"/>
            <a:ext cx="2663825" cy="2055813"/>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6" name="Picture 4" descr="u=1932767920,2303653402&amp;gp=0">
            <a:hlinkClick r:id="rId7"/>
            <a:extLst>
              <a:ext uri="{FF2B5EF4-FFF2-40B4-BE49-F238E27FC236}">
                <a16:creationId xmlns:a16="http://schemas.microsoft.com/office/drawing/2014/main" id="{F7D9D419-50A3-4F5E-985A-68B083C598E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725988" y="1216988"/>
            <a:ext cx="2665412" cy="1998663"/>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7" name="Picture 5" descr="u=3005169162,670797740&amp;gp=2">
            <a:hlinkClick r:id="rId9"/>
            <a:extLst>
              <a:ext uri="{FF2B5EF4-FFF2-40B4-BE49-F238E27FC236}">
                <a16:creationId xmlns:a16="http://schemas.microsoft.com/office/drawing/2014/main" id="{6FDC3168-14CF-406D-98FC-07243E101AAC}"/>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4783138" y="3731588"/>
            <a:ext cx="2684462" cy="2038350"/>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sp>
        <p:nvSpPr>
          <p:cNvPr id="8" name="Text Box 6">
            <a:extLst>
              <a:ext uri="{FF2B5EF4-FFF2-40B4-BE49-F238E27FC236}">
                <a16:creationId xmlns:a16="http://schemas.microsoft.com/office/drawing/2014/main" id="{F1C604D3-3C18-4FED-AF8F-359849F704DC}"/>
              </a:ext>
            </a:extLst>
          </p:cNvPr>
          <p:cNvSpPr txBox="1">
            <a:spLocks noChangeArrowheads="1"/>
          </p:cNvSpPr>
          <p:nvPr/>
        </p:nvSpPr>
        <p:spPr bwMode="auto">
          <a:xfrm>
            <a:off x="2667000" y="3198188"/>
            <a:ext cx="1143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a:latin typeface="微软雅黑" panose="020b0503020204020204" pitchFamily="34" charset="-122"/>
                <a:ea typeface="微软雅黑" panose="020b0503020204020204" pitchFamily="34" charset="-122"/>
              </a:rPr>
              <a:t>苹果</a:t>
            </a:r>
          </a:p>
        </p:txBody>
      </p:sp>
      <p:sp>
        <p:nvSpPr>
          <p:cNvPr id="9" name="Text Box 7">
            <a:extLst>
              <a:ext uri="{FF2B5EF4-FFF2-40B4-BE49-F238E27FC236}">
                <a16:creationId xmlns:a16="http://schemas.microsoft.com/office/drawing/2014/main" id="{EB9662B2-821E-4517-A61F-C845EC9A03CE}"/>
              </a:ext>
            </a:extLst>
          </p:cNvPr>
          <p:cNvSpPr txBox="1">
            <a:spLocks noChangeArrowheads="1"/>
          </p:cNvSpPr>
          <p:nvPr/>
        </p:nvSpPr>
        <p:spPr bwMode="auto">
          <a:xfrm>
            <a:off x="5715000" y="3223588"/>
            <a:ext cx="609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a:latin typeface="微软雅黑" panose="020b0503020204020204" pitchFamily="34" charset="-122"/>
                <a:ea typeface="微软雅黑" panose="020b0503020204020204" pitchFamily="34" charset="-122"/>
              </a:rPr>
              <a:t>梨</a:t>
            </a:r>
          </a:p>
        </p:txBody>
      </p:sp>
      <p:sp>
        <p:nvSpPr>
          <p:cNvPr id="10" name="Text Box 8">
            <a:extLst>
              <a:ext uri="{FF2B5EF4-FFF2-40B4-BE49-F238E27FC236}">
                <a16:creationId xmlns:a16="http://schemas.microsoft.com/office/drawing/2014/main" id="{F95BFB37-C20B-42FF-B5F5-A7144732446B}"/>
              </a:ext>
            </a:extLst>
          </p:cNvPr>
          <p:cNvSpPr txBox="1">
            <a:spLocks noChangeArrowheads="1"/>
          </p:cNvSpPr>
          <p:nvPr/>
        </p:nvSpPr>
        <p:spPr bwMode="auto">
          <a:xfrm>
            <a:off x="2590800" y="5788988"/>
            <a:ext cx="16557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a:latin typeface="微软雅黑" panose="020b0503020204020204" pitchFamily="34" charset="-122"/>
                <a:ea typeface="微软雅黑" panose="020b0503020204020204" pitchFamily="34" charset="-122"/>
              </a:rPr>
              <a:t>香蕉</a:t>
            </a:r>
          </a:p>
        </p:txBody>
      </p:sp>
      <p:sp>
        <p:nvSpPr>
          <p:cNvPr id="11" name="Text Box 9">
            <a:extLst>
              <a:ext uri="{FF2B5EF4-FFF2-40B4-BE49-F238E27FC236}">
                <a16:creationId xmlns:a16="http://schemas.microsoft.com/office/drawing/2014/main" id="{7C331B2D-F837-4EEB-B573-38797C95CF98}"/>
              </a:ext>
            </a:extLst>
          </p:cNvPr>
          <p:cNvSpPr txBox="1">
            <a:spLocks noChangeArrowheads="1"/>
          </p:cNvSpPr>
          <p:nvPr/>
        </p:nvSpPr>
        <p:spPr bwMode="auto">
          <a:xfrm>
            <a:off x="5867400" y="5788988"/>
            <a:ext cx="685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a:latin typeface="微软雅黑" panose="020b0503020204020204" pitchFamily="34" charset="-122"/>
                <a:ea typeface="微软雅黑" panose="020b0503020204020204" pitchFamily="34" charset="-122"/>
              </a:rPr>
              <a:t>桃</a:t>
            </a:r>
          </a:p>
        </p:txBody>
      </p:sp>
      <p:sp>
        <p:nvSpPr>
          <p:cNvPr id="12" name="Text Box 10">
            <a:extLst>
              <a:ext uri="{FF2B5EF4-FFF2-40B4-BE49-F238E27FC236}">
                <a16:creationId xmlns:a16="http://schemas.microsoft.com/office/drawing/2014/main" id="{FBA1B553-90D4-4E10-AE4E-A532A8B33BA9}"/>
              </a:ext>
            </a:extLst>
          </p:cNvPr>
          <p:cNvSpPr txBox="1">
            <a:spLocks noChangeArrowheads="1"/>
          </p:cNvSpPr>
          <p:nvPr/>
        </p:nvSpPr>
        <p:spPr bwMode="auto">
          <a:xfrm>
            <a:off x="4679950" y="637827"/>
            <a:ext cx="31686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跃变型果实</a:t>
            </a:r>
          </a:p>
        </p:txBody>
      </p:sp>
      <p:pic>
        <p:nvPicPr>
          <p:cNvPr id="13" name="Picture 11" descr="04">
            <a:extLst>
              <a:ext uri="{FF2B5EF4-FFF2-40B4-BE49-F238E27FC236}">
                <a16:creationId xmlns:a16="http://schemas.microsoft.com/office/drawing/2014/main" id="{A09689E7-1F92-40CD-9A44-D29EFB0606F9}"/>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7543800" y="1216988"/>
            <a:ext cx="2819400" cy="1981200"/>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pic>
        <p:nvPicPr>
          <p:cNvPr id="14" name="Picture 12" descr="u=2609303518,3399560040&amp;gp=1">
            <a:hlinkClick r:id="rId12"/>
            <a:extLst>
              <a:ext uri="{FF2B5EF4-FFF2-40B4-BE49-F238E27FC236}">
                <a16:creationId xmlns:a16="http://schemas.microsoft.com/office/drawing/2014/main" id="{9019A313-D089-4886-AF8E-59D060C24B77}"/>
              </a:ext>
            </a:extLst>
          </p:cNvPr>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7543800" y="3731588"/>
            <a:ext cx="2819400" cy="2008188"/>
          </a:xfrm>
          <a:prstGeom prst="rect">
            <a:avLst/>
          </a:prstGeom>
          <a:noFill/>
          <a:ln w="9525">
            <a:solidFill>
              <a:srgbClr val="FFCCFF"/>
            </a:solidFill>
            <a:miter lim="800000"/>
          </a:ln>
          <a:extLst>
            <a:ext uri="{909E8E84-426E-40DD-AFC4-6F175D3DCCD1}">
              <a14:hiddenFill xmlns:a14="http://schemas.microsoft.com/office/drawing/2010/main">
                <a:solidFill>
                  <a:srgbClr val="FFFFFF"/>
                </a:solidFill>
              </a14:hiddenFill>
            </a:ext>
          </a:extLst>
        </p:spPr>
      </p:pic>
      <p:sp>
        <p:nvSpPr>
          <p:cNvPr id="15" name="Text Box 13">
            <a:extLst>
              <a:ext uri="{FF2B5EF4-FFF2-40B4-BE49-F238E27FC236}">
                <a16:creationId xmlns:a16="http://schemas.microsoft.com/office/drawing/2014/main" id="{A4ED5210-9D14-442F-ADFA-68030A88D776}"/>
              </a:ext>
            </a:extLst>
          </p:cNvPr>
          <p:cNvSpPr txBox="1">
            <a:spLocks noChangeArrowheads="1"/>
          </p:cNvSpPr>
          <p:nvPr/>
        </p:nvSpPr>
        <p:spPr bwMode="auto">
          <a:xfrm>
            <a:off x="8382000" y="3198188"/>
            <a:ext cx="14001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a:latin typeface="微软雅黑" panose="020b0503020204020204" pitchFamily="34" charset="-122"/>
                <a:ea typeface="微软雅黑" panose="020b0503020204020204" pitchFamily="34" charset="-122"/>
              </a:rPr>
              <a:t>番木瓜</a:t>
            </a:r>
          </a:p>
        </p:txBody>
      </p:sp>
      <p:sp>
        <p:nvSpPr>
          <p:cNvPr id="16" name="Text Box 14">
            <a:extLst>
              <a:ext uri="{FF2B5EF4-FFF2-40B4-BE49-F238E27FC236}">
                <a16:creationId xmlns:a16="http://schemas.microsoft.com/office/drawing/2014/main" id="{CB25B6AC-48D4-4651-877E-9C5CD0DCA5A1}"/>
              </a:ext>
            </a:extLst>
          </p:cNvPr>
          <p:cNvSpPr txBox="1">
            <a:spLocks noChangeArrowheads="1"/>
          </p:cNvSpPr>
          <p:nvPr/>
        </p:nvSpPr>
        <p:spPr bwMode="auto">
          <a:xfrm>
            <a:off x="8534400" y="5788988"/>
            <a:ext cx="134778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a:latin typeface="微软雅黑" panose="020b0503020204020204" pitchFamily="34" charset="-122"/>
                <a:ea typeface="微软雅黑" panose="020b0503020204020204" pitchFamily="34" charset="-122"/>
              </a:rPr>
              <a:t>芒果</a:t>
            </a:r>
          </a:p>
        </p:txBody>
      </p:sp>
    </p:spTree>
    <p:extLst>
      <p:ext uri="{BB962C8B-B14F-4D97-AF65-F5344CB8AC3E}">
        <p14:creationId xmlns:p14="http://schemas.microsoft.com/office/powerpoint/2010/main" val="3382455733"/>
      </p:ext>
    </p:extLst>
  </p:cSld>
  <p:clrMapOvr>
    <a:masterClrMapping/>
  </p:clrMapOvr>
  <p:transition spd="med">
    <p:rand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Picture 2" descr="u=1171962088,201133561&amp;gp=2">
            <a:extLst>
              <a:ext uri="{FF2B5EF4-FFF2-40B4-BE49-F238E27FC236}">
                <a16:creationId xmlns:a16="http://schemas.microsoft.com/office/drawing/2014/main" id="{63BC24D3-605F-4706-AAC6-64572CF82A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28888" y="1242040"/>
            <a:ext cx="2592387" cy="1751013"/>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pic>
      <p:pic>
        <p:nvPicPr>
          <p:cNvPr id="5" name="Picture 3" descr="ningmeng1">
            <a:extLst>
              <a:ext uri="{FF2B5EF4-FFF2-40B4-BE49-F238E27FC236}">
                <a16:creationId xmlns:a16="http://schemas.microsoft.com/office/drawing/2014/main" id="{B2887209-AA57-4CA3-A773-9D6744BD12A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08325" y="3364528"/>
            <a:ext cx="2419350" cy="241935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pic>
      <p:pic>
        <p:nvPicPr>
          <p:cNvPr id="6" name="Picture 4" descr="hntc19">
            <a:extLst>
              <a:ext uri="{FF2B5EF4-FFF2-40B4-BE49-F238E27FC236}">
                <a16:creationId xmlns:a16="http://schemas.microsoft.com/office/drawing/2014/main" id="{77330E73-9984-48C8-9828-05C9E9750A1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01000" y="1242040"/>
            <a:ext cx="2084388" cy="2554288"/>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pic>
      <p:pic>
        <p:nvPicPr>
          <p:cNvPr id="7" name="Picture 5" descr="u=1792927715,4156139110&amp;gp=0">
            <a:extLst>
              <a:ext uri="{FF2B5EF4-FFF2-40B4-BE49-F238E27FC236}">
                <a16:creationId xmlns:a16="http://schemas.microsoft.com/office/drawing/2014/main" id="{B530B69E-2C59-4BF8-9643-A1BAB020EE8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337175" y="1242040"/>
            <a:ext cx="2303463" cy="1728788"/>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pic>
      <p:pic>
        <p:nvPicPr>
          <p:cNvPr id="8" name="Picture 6" descr="u=1891480171,1611100932&amp;gp=2">
            <a:extLst>
              <a:ext uri="{FF2B5EF4-FFF2-40B4-BE49-F238E27FC236}">
                <a16:creationId xmlns:a16="http://schemas.microsoft.com/office/drawing/2014/main" id="{47B0D1C8-2D2E-4B6D-A30E-086D01427587}"/>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32500" y="3796328"/>
            <a:ext cx="2447925" cy="1998662"/>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pic>
      <p:sp>
        <p:nvSpPr>
          <p:cNvPr id="9" name="Text Box 7">
            <a:extLst>
              <a:ext uri="{FF2B5EF4-FFF2-40B4-BE49-F238E27FC236}">
                <a16:creationId xmlns:a16="http://schemas.microsoft.com/office/drawing/2014/main" id="{C0A45ADC-1B47-48E1-BCC4-01838E3114B4}"/>
              </a:ext>
            </a:extLst>
          </p:cNvPr>
          <p:cNvSpPr txBox="1">
            <a:spLocks noChangeArrowheads="1"/>
          </p:cNvSpPr>
          <p:nvPr/>
        </p:nvSpPr>
        <p:spPr bwMode="auto">
          <a:xfrm>
            <a:off x="3535363" y="2954953"/>
            <a:ext cx="936625" cy="4616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橙</a:t>
            </a:r>
          </a:p>
        </p:txBody>
      </p:sp>
      <p:sp>
        <p:nvSpPr>
          <p:cNvPr id="10" name="Text Box 8">
            <a:extLst>
              <a:ext uri="{FF2B5EF4-FFF2-40B4-BE49-F238E27FC236}">
                <a16:creationId xmlns:a16="http://schemas.microsoft.com/office/drawing/2014/main" id="{3B422A8D-0C58-4545-B95B-C80E9BCAD521}"/>
              </a:ext>
            </a:extLst>
          </p:cNvPr>
          <p:cNvSpPr txBox="1">
            <a:spLocks noChangeArrowheads="1"/>
          </p:cNvSpPr>
          <p:nvPr/>
        </p:nvSpPr>
        <p:spPr bwMode="auto">
          <a:xfrm>
            <a:off x="5984875" y="2969240"/>
            <a:ext cx="1655763" cy="4616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葡萄</a:t>
            </a:r>
          </a:p>
        </p:txBody>
      </p:sp>
      <p:sp>
        <p:nvSpPr>
          <p:cNvPr id="11" name="Text Box 9">
            <a:extLst>
              <a:ext uri="{FF2B5EF4-FFF2-40B4-BE49-F238E27FC236}">
                <a16:creationId xmlns:a16="http://schemas.microsoft.com/office/drawing/2014/main" id="{26D4057B-1B3D-4BAB-B2CD-9ABEAA28A073}"/>
              </a:ext>
            </a:extLst>
          </p:cNvPr>
          <p:cNvSpPr txBox="1">
            <a:spLocks noChangeArrowheads="1"/>
          </p:cNvSpPr>
          <p:nvPr/>
        </p:nvSpPr>
        <p:spPr bwMode="auto">
          <a:xfrm>
            <a:off x="7897813" y="1457940"/>
            <a:ext cx="647700" cy="830997"/>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凤梨</a:t>
            </a:r>
          </a:p>
        </p:txBody>
      </p:sp>
      <p:sp>
        <p:nvSpPr>
          <p:cNvPr id="12" name="Text Box 10">
            <a:extLst>
              <a:ext uri="{FF2B5EF4-FFF2-40B4-BE49-F238E27FC236}">
                <a16:creationId xmlns:a16="http://schemas.microsoft.com/office/drawing/2014/main" id="{2B7FD1A7-8888-4538-8124-75C1F7BF31DB}"/>
              </a:ext>
            </a:extLst>
          </p:cNvPr>
          <p:cNvSpPr txBox="1">
            <a:spLocks noChangeArrowheads="1"/>
          </p:cNvSpPr>
          <p:nvPr/>
        </p:nvSpPr>
        <p:spPr bwMode="auto">
          <a:xfrm>
            <a:off x="3871913" y="5725140"/>
            <a:ext cx="1800225" cy="4616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柠檬</a:t>
            </a:r>
          </a:p>
        </p:txBody>
      </p:sp>
      <p:sp>
        <p:nvSpPr>
          <p:cNvPr id="13" name="Text Box 11">
            <a:extLst>
              <a:ext uri="{FF2B5EF4-FFF2-40B4-BE49-F238E27FC236}">
                <a16:creationId xmlns:a16="http://schemas.microsoft.com/office/drawing/2014/main" id="{5D0C5006-F609-4F27-B80C-8A2158438A69}"/>
              </a:ext>
            </a:extLst>
          </p:cNvPr>
          <p:cNvSpPr txBox="1">
            <a:spLocks noChangeArrowheads="1"/>
          </p:cNvSpPr>
          <p:nvPr/>
        </p:nvSpPr>
        <p:spPr bwMode="auto">
          <a:xfrm>
            <a:off x="6823075" y="5741015"/>
            <a:ext cx="1873250" cy="4616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草莓</a:t>
            </a:r>
          </a:p>
        </p:txBody>
      </p:sp>
      <p:sp>
        <p:nvSpPr>
          <p:cNvPr id="14" name="Text Box 12">
            <a:extLst>
              <a:ext uri="{FF2B5EF4-FFF2-40B4-BE49-F238E27FC236}">
                <a16:creationId xmlns:a16="http://schemas.microsoft.com/office/drawing/2014/main" id="{C6D63B9A-A432-416A-89F1-69D7C0080652}"/>
              </a:ext>
            </a:extLst>
          </p:cNvPr>
          <p:cNvSpPr txBox="1">
            <a:spLocks noChangeArrowheads="1"/>
          </p:cNvSpPr>
          <p:nvPr/>
        </p:nvSpPr>
        <p:spPr bwMode="auto">
          <a:xfrm>
            <a:off x="4511675" y="671195"/>
            <a:ext cx="3168650" cy="46166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ctr" eaLnBrk="1" hangingPunct="1">
              <a:spcBef>
                <a:spcPct val="50000"/>
              </a:spcBef>
              <a:buFontTx/>
              <a:buNone/>
            </a:pPr>
            <a:r>
              <a:rPr lang="zh-CN" altLang="en-US" sz="2400" b="1">
                <a:latin typeface="微软雅黑" panose="020b0503020204020204" pitchFamily="34" charset="-122"/>
                <a:ea typeface="微软雅黑" panose="020b0503020204020204" pitchFamily="34" charset="-122"/>
              </a:rPr>
              <a:t>非跃变型果实</a:t>
            </a:r>
          </a:p>
        </p:txBody>
      </p:sp>
    </p:spTree>
    <p:extLst>
      <p:ext uri="{BB962C8B-B14F-4D97-AF65-F5344CB8AC3E}">
        <p14:creationId xmlns:p14="http://schemas.microsoft.com/office/powerpoint/2010/main" val="1647984675"/>
      </p:ext>
    </p:extLst>
  </p:cSld>
  <p:clrMapOvr>
    <a:masterClrMapping/>
  </p:clrMapOvr>
  <p:transition spd="med">
    <p:random/>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12">
            <a:extLst>
              <a:ext uri="{FF2B5EF4-FFF2-40B4-BE49-F238E27FC236}">
                <a16:creationId xmlns:a16="http://schemas.microsoft.com/office/drawing/2014/main" id="{5DDD5EFE-0167-4E77-8093-B63355004800}"/>
              </a:ext>
            </a:extLst>
          </p:cNvPr>
          <p:cNvSpPr>
            <a:spLocks noChangeArrowheads="1"/>
          </p:cNvSpPr>
          <p:nvPr/>
        </p:nvSpPr>
        <p:spPr bwMode="auto">
          <a:xfrm>
            <a:off x="1285240" y="2289452"/>
            <a:ext cx="5791200" cy="289560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50000"/>
              </a:lnSpc>
              <a:spcBef>
                <a:spcPct val="0"/>
              </a:spcBef>
              <a:buFont typeface="Wingdings" panose="05000000000000000000" pitchFamily="2" charset="2"/>
              <a:buChar char="u"/>
            </a:pPr>
            <a:r>
              <a:rPr lang="zh-CN" altLang="en-US" sz="2400" b="1">
                <a:latin typeface="+mn-ea"/>
                <a:ea typeface="+mn-ea"/>
              </a:rPr>
              <a:t>呼吸跃变的本质：</a:t>
            </a:r>
            <a:r>
              <a:rPr lang="zh-CN" altLang="en-US" sz="2400">
                <a:latin typeface="+mn-ea"/>
                <a:ea typeface="+mn-ea"/>
              </a:rPr>
              <a:t>果实中复杂有机物的分解，使果实成熟时达到可食状态。</a:t>
            </a:r>
          </a:p>
          <a:p>
            <a:pPr eaLnBrk="1" hangingPunct="1">
              <a:lnSpc>
                <a:spcPct val="150000"/>
              </a:lnSpc>
              <a:spcBef>
                <a:spcPct val="0"/>
              </a:spcBef>
              <a:buFont typeface="Wingdings" panose="05000000000000000000" pitchFamily="2" charset="2"/>
              <a:buChar char="u"/>
            </a:pPr>
            <a:r>
              <a:rPr lang="zh-CN" altLang="en-US" sz="2400" b="1">
                <a:latin typeface="+mn-ea"/>
                <a:ea typeface="+mn-ea"/>
              </a:rPr>
              <a:t>引起呼吸跃变的原因：</a:t>
            </a:r>
            <a:r>
              <a:rPr lang="zh-CN" altLang="en-US" sz="2400">
                <a:latin typeface="+mn-ea"/>
                <a:ea typeface="+mn-ea"/>
              </a:rPr>
              <a:t>乙烯可增加果皮细胞的透性，加强内部氧化过程，促进果实的呼吸作用，加速果实成熟。</a:t>
            </a:r>
            <a:r>
              <a:rPr lang="zh-CN" altLang="en-US" sz="2400" b="1">
                <a:latin typeface="+mn-ea"/>
                <a:ea typeface="+mn-ea"/>
              </a:rPr>
              <a:t> </a:t>
            </a:r>
            <a:endParaRPr lang="zh-CN" altLang="en-US" sz="2400">
              <a:latin typeface="+mn-ea"/>
              <a:ea typeface="+mn-ea"/>
            </a:endParaRPr>
          </a:p>
        </p:txBody>
      </p:sp>
      <p:pic>
        <p:nvPicPr>
          <p:cNvPr id="5" name="Picture 13" descr="chengshu-7">
            <a:extLst>
              <a:ext uri="{FF2B5EF4-FFF2-40B4-BE49-F238E27FC236}">
                <a16:creationId xmlns:a16="http://schemas.microsoft.com/office/drawing/2014/main" id="{6C5B4B9F-EEEF-4C64-B2DA-B8CE896B3C8F}"/>
              </a:ext>
            </a:extLst>
          </p:cNvPr>
          <p:cNvPicPr>
            <a:picLocks noChangeAspect="1" noChangeArrowheads="1"/>
          </p:cNvPicPr>
          <p:nvPr/>
        </p:nvPicPr>
        <p:blipFill>
          <a:blip r:embed="rId2">
            <a:lum contrast="-12000"/>
            <a:extLst>
              <a:ext uri="{28A0092B-C50C-407E-A947-70E740481C1C}">
                <a14:useLocalDpi xmlns:a14="http://schemas.microsoft.com/office/drawing/2010/main" val="0"/>
              </a:ext>
            </a:extLst>
          </a:blip>
          <a:stretch>
            <a:fillRect/>
          </a:stretch>
        </p:blipFill>
        <p:spPr bwMode="auto">
          <a:xfrm>
            <a:off x="7315200" y="1869558"/>
            <a:ext cx="3611364" cy="3540642"/>
          </a:xfrm>
          <a:prstGeom prst="rect">
            <a:avLst/>
          </a:prstGeom>
          <a:noFill/>
          <a:ln w="38100" cmpd="dbl">
            <a:no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8036735"/>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Left)">
                                      <p:cBhvr>
                                        <p:cTn id="7" dur="500"/>
                                        <p:tgtEl>
                                          <p:spTgt spid="4">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2" presetClass="entr" presetSubtype="4" dur="50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slide(fromBottom)">
                                      <p:cBhvr>
                                        <p:cTn id="12" dur="500"/>
                                        <p:tgtEl>
                                          <p:spTgt spid="4">
                                            <p:txEl>
                                              <p:pRg st="1" end="1"/>
                                            </p:txEl>
                                          </p:spTgt>
                                        </p:tgtEl>
                                      </p:cBhvr>
                                    </p:animEffect>
                                  </p:childTnLst>
                                </p:cTn>
                              </p:par>
                            </p:childTnLst>
                          </p:cTn>
                        </p:par>
                        <p:par>
                          <p:cTn id="13" fill="hold" nodeType="afterGroup">
                            <p:stCondLst>
                              <p:cond delay="500"/>
                            </p:stCondLst>
                            <p:childTnLst>
                              <p:par>
                                <p:cTn id="14" presetID="25" presetClass="entr" presetSubtype="0" dur="100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p:cTn id="16"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9" dur="1000" fill="hold"/>
                                        <p:tgtEl>
                                          <p:spTgt spid="5"/>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8">
            <a:extLst>
              <a:ext uri="{FF2B5EF4-FFF2-40B4-BE49-F238E27FC236}">
                <a16:creationId xmlns:a16="http://schemas.microsoft.com/office/drawing/2014/main" id="{1C819A99-B50B-494E-9EFC-77116600E360}"/>
              </a:ext>
            </a:extLst>
          </p:cNvPr>
          <p:cNvSpPr>
            <a:spLocks noChangeArrowheads="1"/>
          </p:cNvSpPr>
          <p:nvPr/>
        </p:nvSpPr>
        <p:spPr bwMode="auto">
          <a:xfrm>
            <a:off x="1143000" y="11430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25000"/>
              </a:lnSpc>
              <a:buClr>
                <a:schemeClr val="folHlink"/>
              </a:buClr>
              <a:buSzPct val="70000"/>
              <a:buFont typeface="Wingdings" panose="05000000000000000000" pitchFamily="2" charset="2"/>
              <a:buNone/>
            </a:pPr>
            <a:r>
              <a:rPr lang="zh-CN" altLang="en-US" sz="2400" b="1">
                <a:latin typeface="微软雅黑" panose="020b0503020204020204" pitchFamily="34" charset="-122"/>
                <a:ea typeface="微软雅黑" panose="020b0503020204020204" pitchFamily="34" charset="-122"/>
              </a:rPr>
              <a:t>（</a:t>
            </a:r>
            <a:r>
              <a:rPr lang="en-US" altLang="zh-CN" sz="2400" b="1">
                <a:latin typeface="微软雅黑" panose="020b0503020204020204" pitchFamily="34" charset="-122"/>
                <a:ea typeface="微软雅黑" panose="020b0503020204020204" pitchFamily="34" charset="-122"/>
              </a:rPr>
              <a:t>5</a:t>
            </a:r>
            <a:r>
              <a:rPr lang="zh-CN" altLang="en-US" sz="2400" b="1">
                <a:latin typeface="微软雅黑" panose="020b0503020204020204" pitchFamily="34" charset="-122"/>
                <a:ea typeface="微软雅黑" panose="020b0503020204020204" pitchFamily="34" charset="-122"/>
              </a:rPr>
              <a:t>）实践意义</a:t>
            </a:r>
          </a:p>
        </p:txBody>
      </p:sp>
      <p:sp>
        <p:nvSpPr>
          <p:cNvPr id="5" name="Rectangle 10">
            <a:extLst>
              <a:ext uri="{FF2B5EF4-FFF2-40B4-BE49-F238E27FC236}">
                <a16:creationId xmlns:a16="http://schemas.microsoft.com/office/drawing/2014/main" id="{01C6BB38-D1D0-4B52-B3DB-A4BA92EA1304}"/>
              </a:ext>
            </a:extLst>
          </p:cNvPr>
          <p:cNvSpPr txBox="1">
            <a:spLocks noChangeArrowheads="1"/>
          </p:cNvSpPr>
          <p:nvPr/>
        </p:nvSpPr>
        <p:spPr bwMode="auto">
          <a:xfrm>
            <a:off x="1295400" y="2057400"/>
            <a:ext cx="96012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defPPr>
              <a:defRPr lang="zh-CN"/>
            </a:defPPr>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400" b="1" kern="1200">
                <a:solidFill>
                  <a:schemeClr val="tx1"/>
                </a:solidFill>
                <a:latin typeface="+mn-ea"/>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a:lstStyle>
          <a:p>
            <a:pPr eaLnBrk="1" hangingPunct="1">
              <a:lnSpc>
                <a:spcPct val="150000"/>
              </a:lnSpc>
              <a:spcBef>
                <a:spcPct val="0"/>
              </a:spcBef>
              <a:buClr>
                <a:schemeClr val="tx1"/>
              </a:buClr>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呼吸骤变的出现：</a:t>
            </a:r>
            <a:r>
              <a:rPr lang="zh-CN" altLang="en-US" b="0">
                <a:latin typeface="微软雅黑" panose="020b0503020204020204" pitchFamily="34" charset="-122"/>
                <a:ea typeface="微软雅黑" panose="020b0503020204020204" pitchFamily="34" charset="-122"/>
              </a:rPr>
              <a:t>标志着果实成熟达到了可食的程度。在实践上可调节呼吸骤变的来临，以推迟或提早果实的成熟。</a:t>
            </a:r>
          </a:p>
          <a:p>
            <a:pPr eaLnBrk="1" hangingPunct="1">
              <a:lnSpc>
                <a:spcPct val="150000"/>
              </a:lnSpc>
              <a:spcBef>
                <a:spcPct val="0"/>
              </a:spcBef>
              <a:buClr>
                <a:schemeClr val="tx1"/>
              </a:buClr>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延迟呼吸骤变：</a:t>
            </a:r>
            <a:r>
              <a:rPr lang="zh-CN" altLang="en-US" b="0">
                <a:latin typeface="微软雅黑" panose="020b0503020204020204" pitchFamily="34" charset="-122"/>
                <a:ea typeface="微软雅黑" panose="020b0503020204020204" pitchFamily="34" charset="-122"/>
              </a:rPr>
              <a:t>适当降低温度和氧的浓度，提高</a:t>
            </a:r>
            <a:r>
              <a:rPr lang="en-US" altLang="zh-CN" b="0">
                <a:latin typeface="微软雅黑" panose="020b0503020204020204" pitchFamily="34" charset="-122"/>
                <a:ea typeface="微软雅黑" panose="020b0503020204020204" pitchFamily="34" charset="-122"/>
              </a:rPr>
              <a:t>CO</a:t>
            </a:r>
            <a:r>
              <a:rPr lang="en-US" altLang="zh-CN" b="0" baseline="-25000">
                <a:latin typeface="微软雅黑" panose="020b0503020204020204" pitchFamily="34" charset="-122"/>
                <a:ea typeface="微软雅黑" panose="020b0503020204020204" pitchFamily="34" charset="-122"/>
              </a:rPr>
              <a:t>2</a:t>
            </a:r>
            <a:r>
              <a:rPr lang="zh-CN" altLang="en-US" b="0">
                <a:latin typeface="微软雅黑" panose="020b0503020204020204" pitchFamily="34" charset="-122"/>
                <a:ea typeface="微软雅黑" panose="020b0503020204020204" pitchFamily="34" charset="-122"/>
              </a:rPr>
              <a:t>浓度或充氮气。</a:t>
            </a:r>
          </a:p>
          <a:p>
            <a:pPr eaLnBrk="1" hangingPunct="1">
              <a:lnSpc>
                <a:spcPct val="150000"/>
              </a:lnSpc>
              <a:spcBef>
                <a:spcPct val="0"/>
              </a:spcBef>
              <a:buClr>
                <a:schemeClr val="tx1"/>
              </a:buClr>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提前呼吸骤变：</a:t>
            </a:r>
            <a:r>
              <a:rPr lang="zh-CN" altLang="en-US" b="0">
                <a:latin typeface="微软雅黑" panose="020b0503020204020204" pitchFamily="34" charset="-122"/>
                <a:ea typeface="微软雅黑" panose="020b0503020204020204" pitchFamily="34" charset="-122"/>
              </a:rPr>
              <a:t>提高温度和</a:t>
            </a:r>
            <a:r>
              <a:rPr lang="en-US" altLang="zh-CN" b="0">
                <a:latin typeface="微软雅黑" panose="020b0503020204020204" pitchFamily="34" charset="-122"/>
                <a:ea typeface="微软雅黑" panose="020b0503020204020204" pitchFamily="34" charset="-122"/>
              </a:rPr>
              <a:t>O</a:t>
            </a:r>
            <a:r>
              <a:rPr lang="en-US" altLang="zh-CN" b="0" baseline="-25000">
                <a:latin typeface="微软雅黑" panose="020b0503020204020204" pitchFamily="34" charset="-122"/>
                <a:ea typeface="微软雅黑" panose="020b0503020204020204" pitchFamily="34" charset="-122"/>
              </a:rPr>
              <a:t>2</a:t>
            </a:r>
            <a:r>
              <a:rPr lang="zh-CN" altLang="en-US" b="0">
                <a:latin typeface="微软雅黑" panose="020b0503020204020204" pitchFamily="34" charset="-122"/>
                <a:ea typeface="微软雅黑" panose="020b0503020204020204" pitchFamily="34" charset="-122"/>
              </a:rPr>
              <a:t>浓度，或施以乙烯。</a:t>
            </a:r>
          </a:p>
          <a:p>
            <a:pPr eaLnBrk="1" hangingPunct="1">
              <a:lnSpc>
                <a:spcPct val="150000"/>
              </a:lnSpc>
              <a:spcBef>
                <a:spcPct val="0"/>
              </a:spcBef>
              <a:buClr>
                <a:schemeClr val="tx1"/>
              </a:buClr>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应用：</a:t>
            </a:r>
            <a:r>
              <a:rPr lang="zh-CN" altLang="en-US" b="0">
                <a:latin typeface="微软雅黑" panose="020b0503020204020204" pitchFamily="34" charset="-122"/>
                <a:ea typeface="微软雅黑" panose="020b0503020204020204" pitchFamily="34" charset="-122"/>
              </a:rPr>
              <a:t>人工催熟、延迟果实成熟，促进棉铃吐絮等。</a:t>
            </a:r>
          </a:p>
        </p:txBody>
      </p:sp>
    </p:spTree>
    <p:extLst>
      <p:ext uri="{BB962C8B-B14F-4D97-AF65-F5344CB8AC3E}">
        <p14:creationId xmlns:p14="http://schemas.microsoft.com/office/powerpoint/2010/main" val="2754048384"/>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par>
                          <p:cTn id="8" fill="hold" nodeType="afterGroup">
                            <p:stCondLst>
                              <p:cond delay="500"/>
                            </p:stCondLst>
                            <p:childTnLst>
                              <p:par>
                                <p:cTn id="9" presetID="12" presetClass="entr" presetSubtype="4" dur="100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slide(fromBottom)">
                                      <p:cBhvr>
                                        <p:cTn id="11" dur="1000"/>
                                        <p:tgtEl>
                                          <p:spTgt spid="5">
                                            <p:txEl>
                                              <p:pRg st="0" end="0"/>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4" dur="50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slide(fromBottom)">
                                      <p:cBhvr>
                                        <p:cTn id="16" dur="500"/>
                                        <p:tgtEl>
                                          <p:spTgt spid="5">
                                            <p:txEl>
                                              <p:pRg st="1" end="1"/>
                                            </p:txEl>
                                          </p:spTgt>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2" presetClass="entr" presetSubtype="4" dur="50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slide(fromBottom)">
                                      <p:cBhvr>
                                        <p:cTn id="21" dur="500"/>
                                        <p:tgtEl>
                                          <p:spTgt spid="5">
                                            <p:txEl>
                                              <p:pRg st="2" end="2"/>
                                            </p:txEl>
                                          </p:spTgt>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12" presetClass="entr" presetSubtype="4" dur="500" fill="hold"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slide(fromBottom)">
                                      <p:cBhvr>
                                        <p:cTn id="26"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图片 7">
            <a:extLst>
              <a:ext uri="{FF2B5EF4-FFF2-40B4-BE49-F238E27FC236}">
                <a16:creationId xmlns:a16="http://schemas.microsoft.com/office/drawing/2014/main" id="{CC798A45-7E1D-4791-BB24-197A677E9D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185047"/>
            <a:ext cx="2142331" cy="2142331"/>
          </a:xfrm>
          <a:prstGeom prst="rect">
            <a:avLst/>
          </a:prstGeom>
        </p:spPr>
      </p:pic>
      <p:sp>
        <p:nvSpPr>
          <p:cNvPr id="3" name="标题 2">
            <a:extLst>
              <a:ext uri="{FF2B5EF4-FFF2-40B4-BE49-F238E27FC236}">
                <a16:creationId xmlns:a16="http://schemas.microsoft.com/office/drawing/2014/main" id="{5ECBB09C-C5E2-4499-84BA-174B0849492D}"/>
              </a:ext>
            </a:extLst>
          </p:cNvPr>
          <p:cNvSpPr>
            <a:spLocks noGrp="1"/>
          </p:cNvSpPr>
          <p:nvPr>
            <p:ph type="title" idx="4294967295"/>
          </p:nvPr>
        </p:nvSpPr>
        <p:spPr>
          <a:xfrm>
            <a:off x="1295400" y="1219200"/>
            <a:ext cx="10058400" cy="747713"/>
          </a:xfrm>
          <a:prstGeom prst="rect">
            <a:avLst/>
          </a:prstGeom>
        </p:spPr>
        <p:txBody>
          <a:bodyPr>
            <a:normAutofit/>
          </a:bodyPr>
          <a:lstStyle/>
          <a:p>
            <a:r>
              <a:rPr lang="zh-CN" altLang="en-US" sz="2800" b="1">
                <a:solidFill>
                  <a:schemeClr val="tx1"/>
                </a:solidFill>
              </a:rPr>
              <a:t>三、肉质果实成熟时的色香味变化</a:t>
            </a:r>
            <a:endParaRPr lang="zh-CN" altLang="en-US"/>
          </a:p>
        </p:txBody>
      </p:sp>
      <p:sp>
        <p:nvSpPr>
          <p:cNvPr id="5" name="Rectangle 8">
            <a:extLst>
              <a:ext uri="{FF2B5EF4-FFF2-40B4-BE49-F238E27FC236}">
                <a16:creationId xmlns:a16="http://schemas.microsoft.com/office/drawing/2014/main" id="{89E03302-0657-4729-AA3D-A59BD90A1023}"/>
              </a:ext>
            </a:extLst>
          </p:cNvPr>
          <p:cNvSpPr txBox="1">
            <a:spLocks noChangeArrowheads="1"/>
          </p:cNvSpPr>
          <p:nvPr/>
        </p:nvSpPr>
        <p:spPr bwMode="auto">
          <a:xfrm>
            <a:off x="1386644" y="1752600"/>
            <a:ext cx="6233356" cy="2735262"/>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vert="horz" wrap="square" lIns="0" tIns="45720" rIns="0" bIns="45720" numCol="1" anchor="t" anchorCtr="0" compatLnSpc="1">
            <a:prstTxWarp prst="textNoShape">
              <a:avLst/>
            </a:prstTxWarp>
          </a:bodyPr>
          <a:lstStyle>
            <a:defPPr>
              <a:defRPr lang="zh-CN"/>
            </a:defPPr>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400" b="1" kern="1200">
                <a:solidFill>
                  <a:schemeClr val="tx1"/>
                </a:solidFill>
                <a:latin typeface="+mn-ea"/>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400" b="1" kern="1200">
                <a:solidFill>
                  <a:schemeClr val="tx1"/>
                </a:solidFill>
                <a:latin typeface="+mn-ea"/>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a:lstStyle>
          <a:p>
            <a:pPr eaLnBrk="1" hangingPunct="1">
              <a:lnSpc>
                <a:spcPct val="115000"/>
              </a:lnSpc>
              <a:spcBef>
                <a:spcPct val="0"/>
              </a:spcBef>
              <a:buFontTx/>
              <a:buNone/>
            </a:pPr>
            <a:r>
              <a:rPr lang="zh-CN" altLang="en-US">
                <a:latin typeface="微软雅黑" panose="020b0503020204020204" pitchFamily="34" charset="-122"/>
                <a:ea typeface="微软雅黑" panose="020b0503020204020204" pitchFamily="34" charset="-122"/>
              </a:rPr>
              <a:t>（一）果实变甜 </a:t>
            </a:r>
            <a:r>
              <a:rPr lang="en-US" altLang="zh-CN" b="0">
                <a:latin typeface="微软雅黑" panose="020b0503020204020204" pitchFamily="34" charset="-122"/>
                <a:ea typeface="微软雅黑" panose="020b0503020204020204" pitchFamily="34" charset="-122"/>
              </a:rPr>
              <a:t>——</a:t>
            </a:r>
            <a:r>
              <a:rPr lang="zh-CN" altLang="en-US" b="0">
                <a:latin typeface="微软雅黑" panose="020b0503020204020204" pitchFamily="34" charset="-122"/>
                <a:ea typeface="微软雅黑" panose="020b0503020204020204" pitchFamily="34" charset="-122"/>
              </a:rPr>
              <a:t>淀粉转为为可溶性糖 </a:t>
            </a:r>
          </a:p>
          <a:p>
            <a:pPr eaLnBrk="1" hangingPunct="1">
              <a:lnSpc>
                <a:spcPct val="115000"/>
              </a:lnSpc>
              <a:spcBef>
                <a:spcPct val="0"/>
              </a:spcBef>
              <a:buClr>
                <a:schemeClr val="tx1"/>
              </a:buClr>
              <a:buFont typeface="Wingdings" panose="05000000000000000000" pitchFamily="2" charset="2"/>
              <a:buChar char="ü"/>
            </a:pPr>
            <a:r>
              <a:rPr kumimoji="1" lang="zh-CN" altLang="en-US" b="0">
                <a:latin typeface="微软雅黑" panose="020b0503020204020204" pitchFamily="34" charset="-122"/>
                <a:ea typeface="微软雅黑" panose="020b0503020204020204" pitchFamily="34" charset="-122"/>
              </a:rPr>
              <a:t>甜度与糖的种类有关</a:t>
            </a:r>
            <a:r>
              <a:rPr kumimoji="1" lang="en-US" altLang="zh-CN" b="0">
                <a:latin typeface="微软雅黑" panose="020b0503020204020204" pitchFamily="34" charset="-122"/>
                <a:ea typeface="微软雅黑" panose="020b0503020204020204" pitchFamily="34" charset="-122"/>
              </a:rPr>
              <a:t>:</a:t>
            </a:r>
          </a:p>
          <a:p>
            <a:pPr eaLnBrk="1" hangingPunct="1">
              <a:lnSpc>
                <a:spcPct val="115000"/>
              </a:lnSpc>
              <a:spcBef>
                <a:spcPct val="0"/>
              </a:spcBef>
              <a:buClr>
                <a:schemeClr val="tx1"/>
              </a:buClr>
              <a:buFont typeface="Wingdings" panose="05000000000000000000" pitchFamily="2" charset="2"/>
              <a:buChar char="ü"/>
            </a:pPr>
            <a:r>
              <a:rPr kumimoji="1" lang="zh-CN" altLang="en-US" b="0">
                <a:latin typeface="微软雅黑" panose="020b0503020204020204" pitchFamily="34" charset="-122"/>
                <a:ea typeface="微软雅黑" panose="020b0503020204020204" pitchFamily="34" charset="-122"/>
              </a:rPr>
              <a:t>如以蔗糖甜度为</a:t>
            </a:r>
            <a:r>
              <a:rPr kumimoji="1" lang="en-US" altLang="zh-CN" b="0">
                <a:latin typeface="微软雅黑" panose="020b0503020204020204" pitchFamily="34" charset="-122"/>
                <a:ea typeface="微软雅黑" panose="020b0503020204020204" pitchFamily="34" charset="-122"/>
              </a:rPr>
              <a:t>1</a:t>
            </a:r>
            <a:r>
              <a:rPr kumimoji="1" lang="zh-CN" altLang="en-US" b="0">
                <a:latin typeface="微软雅黑" panose="020b0503020204020204" pitchFamily="34" charset="-122"/>
                <a:ea typeface="微软雅黑" panose="020b0503020204020204" pitchFamily="34" charset="-122"/>
              </a:rPr>
              <a:t>，则果糖为</a:t>
            </a:r>
            <a:r>
              <a:rPr kumimoji="1" lang="en-US" altLang="zh-CN" b="0">
                <a:latin typeface="微软雅黑" panose="020b0503020204020204" pitchFamily="34" charset="-122"/>
                <a:ea typeface="微软雅黑" panose="020b0503020204020204" pitchFamily="34" charset="-122"/>
              </a:rPr>
              <a:t>1.03</a:t>
            </a:r>
            <a:r>
              <a:rPr kumimoji="1" lang="zh-CN" altLang="en-US" b="0">
                <a:latin typeface="微软雅黑" panose="020b0503020204020204" pitchFamily="34" charset="-122"/>
                <a:ea typeface="微软雅黑" panose="020b0503020204020204" pitchFamily="34" charset="-122"/>
              </a:rPr>
              <a:t>～</a:t>
            </a:r>
            <a:r>
              <a:rPr kumimoji="1" lang="en-US" altLang="zh-CN" b="0">
                <a:latin typeface="微软雅黑" panose="020b0503020204020204" pitchFamily="34" charset="-122"/>
                <a:ea typeface="微软雅黑" panose="020b0503020204020204" pitchFamily="34" charset="-122"/>
              </a:rPr>
              <a:t>1.50</a:t>
            </a:r>
            <a:r>
              <a:rPr kumimoji="1" lang="zh-CN" altLang="en-US" b="0">
                <a:latin typeface="微软雅黑" panose="020b0503020204020204" pitchFamily="34" charset="-122"/>
                <a:ea typeface="微软雅黑" panose="020b0503020204020204" pitchFamily="34" charset="-122"/>
              </a:rPr>
              <a:t>，葡萄糖为</a:t>
            </a:r>
            <a:r>
              <a:rPr kumimoji="1" lang="en-US" altLang="zh-CN" b="0">
                <a:latin typeface="微软雅黑" panose="020b0503020204020204" pitchFamily="34" charset="-122"/>
                <a:ea typeface="微软雅黑" panose="020b0503020204020204" pitchFamily="34" charset="-122"/>
              </a:rPr>
              <a:t>0.49</a:t>
            </a:r>
            <a:r>
              <a:rPr kumimoji="1" lang="zh-CN" altLang="en-US" b="0">
                <a:latin typeface="微软雅黑" panose="020b0503020204020204" pitchFamily="34" charset="-122"/>
                <a:ea typeface="微软雅黑" panose="020b0503020204020204" pitchFamily="34" charset="-122"/>
              </a:rPr>
              <a:t>。</a:t>
            </a:r>
          </a:p>
          <a:p>
            <a:pPr eaLnBrk="1" hangingPunct="1">
              <a:lnSpc>
                <a:spcPct val="115000"/>
              </a:lnSpc>
              <a:spcBef>
                <a:spcPct val="0"/>
              </a:spcBef>
              <a:buClr>
                <a:schemeClr val="tx1"/>
              </a:buClr>
              <a:buFont typeface="Wingdings" panose="05000000000000000000" pitchFamily="2" charset="2"/>
              <a:buChar char="ü"/>
            </a:pPr>
            <a:r>
              <a:rPr kumimoji="1" lang="zh-CN" altLang="en-US" b="0">
                <a:latin typeface="微软雅黑" panose="020b0503020204020204" pitchFamily="34" charset="-122"/>
                <a:ea typeface="微软雅黑" panose="020b0503020204020204" pitchFamily="34" charset="-122"/>
              </a:rPr>
              <a:t>苹果、梨含果糖多，桃含蔗糖多，葡萄含葡萄糖和果糖多，而不含蔗糖。</a:t>
            </a:r>
          </a:p>
        </p:txBody>
      </p:sp>
      <p:pic>
        <p:nvPicPr>
          <p:cNvPr id="6" name="Picture 9" descr="10-15">
            <a:extLst>
              <a:ext uri="{FF2B5EF4-FFF2-40B4-BE49-F238E27FC236}">
                <a16:creationId xmlns:a16="http://schemas.microsoft.com/office/drawing/2014/main" id="{9C43B7A3-8A58-4B11-A6F9-CF1C2CDAD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38"/>
          <a:stretch>
            <a:fillRect/>
          </a:stretch>
        </p:blipFill>
        <p:spPr bwMode="auto">
          <a:xfrm>
            <a:off x="7620000" y="914400"/>
            <a:ext cx="3581400" cy="5029200"/>
          </a:xfrm>
          <a:prstGeom prst="rect">
            <a:avLst/>
          </a:prstGeom>
          <a:noFill/>
          <a:ln w="57150" cmpd="thinThick">
            <a:noFill/>
            <a:miter lim="800000"/>
          </a:ln>
          <a:extLst>
            <a:ext uri="{909E8E84-426E-40DD-AFC4-6F175D3DCCD1}">
              <a14:hiddenFill xmlns:a14="http://schemas.microsoft.com/office/drawing/2010/main">
                <a:solidFill>
                  <a:srgbClr val="FFFFFF"/>
                </a:solidFill>
              </a14:hiddenFill>
            </a:ext>
          </a:extLst>
        </p:spPr>
      </p:pic>
      <p:pic>
        <p:nvPicPr>
          <p:cNvPr id="10" name="图片 9">
            <a:extLst>
              <a:ext uri="{FF2B5EF4-FFF2-40B4-BE49-F238E27FC236}">
                <a16:creationId xmlns:a16="http://schemas.microsoft.com/office/drawing/2014/main" id="{397E1C9C-5431-46B2-9D19-AFBFDB8E8F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96367" y="4422879"/>
            <a:ext cx="3089910" cy="1739161"/>
          </a:xfrm>
          <a:prstGeom prst="rect">
            <a:avLst/>
          </a:prstGeom>
        </p:spPr>
      </p:pic>
    </p:spTree>
    <p:extLst>
      <p:ext uri="{BB962C8B-B14F-4D97-AF65-F5344CB8AC3E}">
        <p14:creationId xmlns:p14="http://schemas.microsoft.com/office/powerpoint/2010/main" val="457020477"/>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100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slide(fromLeft)">
                                      <p:cBhvr>
                                        <p:cTn id="7" dur="1000"/>
                                        <p:tgtEl>
                                          <p:spTgt spid="5">
                                            <p:txEl>
                                              <p:pRg st="0" end="0"/>
                                            </p:txEl>
                                          </p:spTgt>
                                        </p:tgtEl>
                                      </p:cBhvr>
                                    </p:animEffect>
                                  </p:childTnLst>
                                </p:cTn>
                              </p:par>
                            </p:childTnLst>
                          </p:cTn>
                        </p:par>
                        <p:par>
                          <p:cTn id="8" fill="hold" nodeType="afterGroup">
                            <p:stCondLst>
                              <p:cond delay="1000"/>
                            </p:stCondLst>
                            <p:childTnLst>
                              <p:par>
                                <p:cTn id="9" presetID="49" presetClass="entr" presetSubtype="0" dur="500" decel="1000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 calcmode="lin" valueType="num">
                                      <p:cBhvr>
                                        <p:cTn id="13" dur="500" fill="hold"/>
                                        <p:tgtEl>
                                          <p:spTgt spid="6"/>
                                        </p:tgtEl>
                                        <p:attrNameLst>
                                          <p:attrName>style.rotation</p:attrName>
                                        </p:attrNameLst>
                                      </p:cBhvr>
                                      <p:tavLst>
                                        <p:tav tm="0">
                                          <p:val>
                                            <p:fltVal val="360"/>
                                          </p:val>
                                        </p:tav>
                                        <p:tav tm="100000">
                                          <p:val>
                                            <p:fltVal val="0"/>
                                          </p:val>
                                        </p:tav>
                                      </p:tavLst>
                                    </p:anim>
                                    <p:animEffect transition="in" filter="fade">
                                      <p:cBhvr>
                                        <p:cTn id="14" dur="500"/>
                                        <p:tgtEl>
                                          <p:spTgt spid="6"/>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12" presetClass="entr" presetSubtype="4" dur="100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slide(fromBottom)">
                                      <p:cBhvr>
                                        <p:cTn id="19" dur="1000"/>
                                        <p:tgtEl>
                                          <p:spTgt spid="5">
                                            <p:txEl>
                                              <p:pRg st="1" end="1"/>
                                            </p:txEl>
                                          </p:spTgt>
                                        </p:tgtEl>
                                      </p:cBhvr>
                                    </p:animEffect>
                                  </p:childTnLst>
                                </p:cTn>
                              </p:par>
                            </p:childTnLst>
                          </p:cTn>
                        </p:par>
                        <p:par>
                          <p:cTn id="20" fill="hold" nodeType="afterGroup">
                            <p:stCondLst>
                              <p:cond delay="1000"/>
                            </p:stCondLst>
                            <p:childTnLst>
                              <p:par>
                                <p:cTn id="21" presetID="12" presetClass="entr" presetSubtype="4" dur="1000" fill="hold" nodeType="after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slide(fromBottom)">
                                      <p:cBhvr>
                                        <p:cTn id="23" dur="1000"/>
                                        <p:tgtEl>
                                          <p:spTgt spid="5">
                                            <p:txEl>
                                              <p:pRg st="2" end="2"/>
                                            </p:txEl>
                                          </p:spTgt>
                                        </p:tgtEl>
                                      </p:cBhvr>
                                    </p:animEffect>
                                  </p:childTnLst>
                                </p:cTn>
                              </p:par>
                            </p:childTnLst>
                          </p:cTn>
                        </p:par>
                        <p:par>
                          <p:cTn id="24" fill="hold" nodeType="afterGroup">
                            <p:stCondLst>
                              <p:cond delay="2000"/>
                            </p:stCondLst>
                            <p:childTnLst>
                              <p:par>
                                <p:cTn id="25" presetID="12" presetClass="entr" presetSubtype="4" dur="1000" fill="hold" nodeType="after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slide(fromBottom)">
                                      <p:cBhvr>
                                        <p:cTn id="27" dur="1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7">
            <a:extLst>
              <a:ext uri="{FF2B5EF4-FFF2-40B4-BE49-F238E27FC236}">
                <a16:creationId xmlns:a16="http://schemas.microsoft.com/office/drawing/2014/main" id="{8F2E42ED-BB82-43DF-9CAB-406A1EEEFBAC}"/>
              </a:ext>
            </a:extLst>
          </p:cNvPr>
          <p:cNvSpPr>
            <a:spLocks noChangeArrowheads="1"/>
          </p:cNvSpPr>
          <p:nvPr/>
        </p:nvSpPr>
        <p:spPr bwMode="auto">
          <a:xfrm>
            <a:off x="1093946" y="1219833"/>
            <a:ext cx="2808288"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lang="zh-CN" altLang="en-US" sz="2400" b="1">
                <a:latin typeface="微软雅黑" panose="020b0503020204020204" pitchFamily="34" charset="-122"/>
                <a:ea typeface="微软雅黑" panose="020b0503020204020204" pitchFamily="34" charset="-122"/>
              </a:rPr>
              <a:t>（二）酸味减少</a:t>
            </a:r>
          </a:p>
        </p:txBody>
      </p:sp>
      <p:sp>
        <p:nvSpPr>
          <p:cNvPr id="5" name="Rectangle 8">
            <a:extLst>
              <a:ext uri="{FF2B5EF4-FFF2-40B4-BE49-F238E27FC236}">
                <a16:creationId xmlns:a16="http://schemas.microsoft.com/office/drawing/2014/main" id="{F92079CF-2D1E-4E3E-8EBF-835473E5B11D}"/>
              </a:ext>
            </a:extLst>
          </p:cNvPr>
          <p:cNvSpPr>
            <a:spLocks noChangeArrowheads="1"/>
          </p:cNvSpPr>
          <p:nvPr/>
        </p:nvSpPr>
        <p:spPr bwMode="auto">
          <a:xfrm>
            <a:off x="1264920" y="3655367"/>
            <a:ext cx="1541463" cy="511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lnSpc>
                <a:spcPct val="125000"/>
              </a:lnSpc>
              <a:spcBef>
                <a:spcPct val="0"/>
              </a:spcBef>
              <a:buFont typeface="Wingdings" panose="05000000000000000000" pitchFamily="2" charset="2"/>
              <a:buChar char="u"/>
            </a:pPr>
            <a:r>
              <a:rPr kumimoji="1" lang="zh-CN" altLang="en-US" sz="2400">
                <a:latin typeface="微软雅黑" panose="020b0503020204020204" pitchFamily="34" charset="-122"/>
                <a:ea typeface="微软雅黑" panose="020b0503020204020204" pitchFamily="34" charset="-122"/>
              </a:rPr>
              <a:t>有机酸</a:t>
            </a:r>
          </a:p>
        </p:txBody>
      </p:sp>
      <p:sp>
        <p:nvSpPr>
          <p:cNvPr id="6" name="Rectangle 9">
            <a:extLst>
              <a:ext uri="{FF2B5EF4-FFF2-40B4-BE49-F238E27FC236}">
                <a16:creationId xmlns:a16="http://schemas.microsoft.com/office/drawing/2014/main" id="{A4797B4E-E20A-4423-A393-53BDBFED2F86}"/>
              </a:ext>
            </a:extLst>
          </p:cNvPr>
          <p:cNvSpPr>
            <a:spLocks noChangeArrowheads="1"/>
          </p:cNvSpPr>
          <p:nvPr/>
        </p:nvSpPr>
        <p:spPr bwMode="auto">
          <a:xfrm>
            <a:off x="2915920" y="3198167"/>
            <a:ext cx="259238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spcBef>
                <a:spcPct val="2500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转化为糖</a:t>
            </a:r>
          </a:p>
        </p:txBody>
      </p:sp>
      <p:sp>
        <p:nvSpPr>
          <p:cNvPr id="7" name="Rectangle 10">
            <a:extLst>
              <a:ext uri="{FF2B5EF4-FFF2-40B4-BE49-F238E27FC236}">
                <a16:creationId xmlns:a16="http://schemas.microsoft.com/office/drawing/2014/main" id="{4FA82C3E-21D7-41CE-B0AF-B92A9AA2310F}"/>
              </a:ext>
            </a:extLst>
          </p:cNvPr>
          <p:cNvSpPr>
            <a:spLocks noChangeArrowheads="1"/>
          </p:cNvSpPr>
          <p:nvPr/>
        </p:nvSpPr>
        <p:spPr bwMode="auto">
          <a:xfrm>
            <a:off x="2915920" y="3777939"/>
            <a:ext cx="3730625" cy="511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lnSpc>
                <a:spcPct val="125000"/>
              </a:lnSpc>
              <a:spcBef>
                <a:spcPct val="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呼吸氧化为</a:t>
            </a:r>
            <a:r>
              <a:rPr kumimoji="1" lang="en-US" altLang="zh-CN" sz="2400">
                <a:latin typeface="微软雅黑" panose="020b0503020204020204" pitchFamily="34" charset="-122"/>
                <a:ea typeface="微软雅黑" panose="020b0503020204020204" pitchFamily="34" charset="-122"/>
              </a:rPr>
              <a:t>CO</a:t>
            </a:r>
            <a:r>
              <a:rPr kumimoji="1" lang="en-US" altLang="zh-CN" sz="2400" baseline="-250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和</a:t>
            </a:r>
            <a:r>
              <a:rPr kumimoji="1" lang="en-US" altLang="zh-CN" sz="2400">
                <a:latin typeface="微软雅黑" panose="020b0503020204020204" pitchFamily="34" charset="-122"/>
                <a:ea typeface="微软雅黑" panose="020b0503020204020204" pitchFamily="34" charset="-122"/>
              </a:rPr>
              <a:t>H</a:t>
            </a:r>
            <a:r>
              <a:rPr kumimoji="1" lang="en-US" altLang="zh-CN" sz="2400" baseline="-25000">
                <a:latin typeface="微软雅黑" panose="020b0503020204020204" pitchFamily="34" charset="-122"/>
                <a:ea typeface="微软雅黑" panose="020b0503020204020204" pitchFamily="34" charset="-122"/>
              </a:rPr>
              <a:t>2</a:t>
            </a:r>
            <a:r>
              <a:rPr kumimoji="1" lang="en-US" altLang="zh-CN" sz="2400">
                <a:latin typeface="微软雅黑" panose="020b0503020204020204" pitchFamily="34" charset="-122"/>
                <a:ea typeface="微软雅黑" panose="020b0503020204020204" pitchFamily="34" charset="-122"/>
              </a:rPr>
              <a:t>O</a:t>
            </a:r>
          </a:p>
        </p:txBody>
      </p:sp>
      <p:sp>
        <p:nvSpPr>
          <p:cNvPr id="8" name="Rectangle 11">
            <a:extLst>
              <a:ext uri="{FF2B5EF4-FFF2-40B4-BE49-F238E27FC236}">
                <a16:creationId xmlns:a16="http://schemas.microsoft.com/office/drawing/2014/main" id="{1F2A5C86-EDE0-4186-9363-CF733AC5B803}"/>
              </a:ext>
            </a:extLst>
          </p:cNvPr>
          <p:cNvSpPr>
            <a:spLocks noChangeArrowheads="1"/>
          </p:cNvSpPr>
          <p:nvPr/>
        </p:nvSpPr>
        <p:spPr bwMode="auto">
          <a:xfrm>
            <a:off x="2915920" y="4355455"/>
            <a:ext cx="335438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spcBef>
                <a:spcPct val="2500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被</a:t>
            </a:r>
            <a:r>
              <a:rPr kumimoji="1" lang="en-US" altLang="zh-CN" sz="2400">
                <a:latin typeface="微软雅黑" panose="020b0503020204020204" pitchFamily="34" charset="-122"/>
                <a:ea typeface="微软雅黑" panose="020b0503020204020204" pitchFamily="34" charset="-122"/>
              </a:rPr>
              <a:t>K</a:t>
            </a:r>
            <a:r>
              <a:rPr kumimoji="1" lang="en-US" altLang="zh-CN" sz="2400" baseline="300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Ca</a:t>
            </a:r>
            <a:r>
              <a:rPr kumimoji="1" lang="en-US" altLang="zh-CN" sz="2400" baseline="300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等中和</a:t>
            </a:r>
          </a:p>
        </p:txBody>
      </p:sp>
      <p:pic>
        <p:nvPicPr>
          <p:cNvPr id="10" name="Picture 13">
            <a:extLst>
              <a:ext uri="{FF2B5EF4-FFF2-40B4-BE49-F238E27FC236}">
                <a16:creationId xmlns:a16="http://schemas.microsoft.com/office/drawing/2014/main" id="{073A2DE1-5CCB-49F7-BFC0-5063671E24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56082" y="3428999"/>
            <a:ext cx="38862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4">
            <a:extLst>
              <a:ext uri="{FF2B5EF4-FFF2-40B4-BE49-F238E27FC236}">
                <a16:creationId xmlns:a16="http://schemas.microsoft.com/office/drawing/2014/main" id="{F165F7F2-CA6C-436E-A674-DD270140D5B8}"/>
              </a:ext>
            </a:extLst>
          </p:cNvPr>
          <p:cNvSpPr>
            <a:spLocks noChangeArrowheads="1"/>
          </p:cNvSpPr>
          <p:nvPr/>
        </p:nvSpPr>
        <p:spPr bwMode="auto">
          <a:xfrm>
            <a:off x="1295400" y="1849375"/>
            <a:ext cx="9601200" cy="876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0000"/>
              </a:lnSpc>
              <a:spcBef>
                <a:spcPct val="0"/>
              </a:spcBef>
              <a:buClr>
                <a:schemeClr val="tx1"/>
              </a:buClr>
              <a:buSzTx/>
              <a:buFont typeface="Wingdings" panose="05000000000000000000" pitchFamily="2" charset="2"/>
              <a:buChar char="u"/>
            </a:pPr>
            <a:r>
              <a:rPr lang="zh-CN" altLang="en-US" sz="2400">
                <a:latin typeface="微软雅黑" panose="020b0503020204020204" pitchFamily="34" charset="-122"/>
                <a:ea typeface="微软雅黑" panose="020b0503020204020204" pitchFamily="34" charset="-122"/>
              </a:rPr>
              <a:t>柑桔中有柠檬酸，苹果中有苹果酸，葡萄中有酒石酸，黑莓中有异柠檬酸等。 </a:t>
            </a:r>
          </a:p>
        </p:txBody>
      </p:sp>
    </p:spTree>
    <p:extLst>
      <p:ext uri="{BB962C8B-B14F-4D97-AF65-F5344CB8AC3E}">
        <p14:creationId xmlns:p14="http://schemas.microsoft.com/office/powerpoint/2010/main" val="1382323284"/>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Left)">
                                      <p:cBhvr>
                                        <p:cTn id="7" dur="500"/>
                                        <p:tgtEl>
                                          <p:spTgt spid="4">
                                            <p:txEl>
                                              <p:pRg st="0" end="0"/>
                                            </p:txEl>
                                          </p:spTgt>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slide(fromBottom)">
                                      <p:cBhvr>
                                        <p:cTn id="11" dur="500"/>
                                        <p:tgtEl>
                                          <p:spTgt spid="11"/>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8" dur="50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slide(fromLeft)">
                                      <p:cBhvr>
                                        <p:cTn id="16" dur="500"/>
                                        <p:tgtEl>
                                          <p:spTgt spid="5"/>
                                        </p:tgtEl>
                                      </p:cBhvr>
                                    </p:animEffect>
                                  </p:childTnLst>
                                </p:cTn>
                              </p:par>
                            </p:childTnLst>
                          </p:cTn>
                        </p:par>
                        <p:par>
                          <p:cTn id="17" fill="hold" nodeType="afterGroup">
                            <p:stCondLst>
                              <p:cond delay="500"/>
                            </p:stCondLst>
                            <p:childTnLst>
                              <p:par>
                                <p:cTn id="18" presetID="12" presetClass="entr" presetSubtype="8" dur="50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slide(fromLeft)">
                                      <p:cBhvr>
                                        <p:cTn id="20" dur="500"/>
                                        <p:tgtEl>
                                          <p:spTgt spid="6"/>
                                        </p:tgtEl>
                                      </p:cBhvr>
                                    </p:animEffect>
                                  </p:childTnLst>
                                </p:cTn>
                              </p:par>
                            </p:childTnLst>
                          </p:cTn>
                        </p:par>
                        <p:par>
                          <p:cTn id="21" fill="hold" nodeType="afterGroup">
                            <p:stCondLst>
                              <p:cond delay="1000"/>
                            </p:stCondLst>
                            <p:childTnLst>
                              <p:par>
                                <p:cTn id="22" presetID="12" presetClass="entr" presetSubtype="8" dur="500"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slide(fromLeft)">
                                      <p:cBhvr>
                                        <p:cTn id="24" dur="500"/>
                                        <p:tgtEl>
                                          <p:spTgt spid="7"/>
                                        </p:tgtEl>
                                      </p:cBhvr>
                                    </p:animEffect>
                                  </p:childTnLst>
                                </p:cTn>
                              </p:par>
                            </p:childTnLst>
                          </p:cTn>
                        </p:par>
                        <p:par>
                          <p:cTn id="25" fill="hold" nodeType="afterGroup">
                            <p:stCondLst>
                              <p:cond delay="1500"/>
                            </p:stCondLst>
                            <p:childTnLst>
                              <p:par>
                                <p:cTn id="26" presetID="12" presetClass="entr" presetSubtype="8" dur="500"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slide(fromLeft)">
                                      <p:cBhvr>
                                        <p:cTn id="28" dur="500"/>
                                        <p:tgtEl>
                                          <p:spTgt spid="8"/>
                                        </p:tgtEl>
                                      </p:cBhvr>
                                    </p:animEffect>
                                  </p:childTnLst>
                                </p:cTn>
                              </p:par>
                            </p:childTnLst>
                          </p:cTn>
                        </p:par>
                        <p:par>
                          <p:cTn id="29" fill="hold" nodeType="afterGroup">
                            <p:stCondLst>
                              <p:cond delay="2000"/>
                            </p:stCondLst>
                            <p:childTnLst>
                              <p:par>
                                <p:cTn id="30" presetID="49" presetClass="entr" presetSubtype="0" dur="500" decel="100000" fill="hold" nodeType="after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 calcmode="lin" valueType="num">
                                      <p:cBhvr>
                                        <p:cTn id="34" dur="500" fill="hold"/>
                                        <p:tgtEl>
                                          <p:spTgt spid="10"/>
                                        </p:tgtEl>
                                        <p:attrNameLst>
                                          <p:attrName>style.rotation</p:attrName>
                                        </p:attrNameLst>
                                      </p:cBhvr>
                                      <p:tavLst>
                                        <p:tav tm="0">
                                          <p:val>
                                            <p:fltVal val="360"/>
                                          </p:val>
                                        </p:tav>
                                        <p:tav tm="100000">
                                          <p:val>
                                            <p:fltVal val="0"/>
                                          </p:val>
                                        </p:tav>
                                      </p:tavLst>
                                    </p:anim>
                                    <p:animEffect transition="in" filter="fade">
                                      <p:cBhvr>
                                        <p:cTn id="3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P spid="7" grpId="0"/>
      <p:bldP spid="8" grpId="0"/>
      <p:bldP spid="11"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13">
            <a:extLst>
              <a:ext uri="{FF2B5EF4-FFF2-40B4-BE49-F238E27FC236}">
                <a16:creationId xmlns:a16="http://schemas.microsoft.com/office/drawing/2014/main" id="{47D61584-CEE6-4269-B1D8-E5A7E6956E2D}"/>
              </a:ext>
            </a:extLst>
          </p:cNvPr>
          <p:cNvSpPr>
            <a:spLocks noChangeArrowheads="1"/>
          </p:cNvSpPr>
          <p:nvPr/>
        </p:nvSpPr>
        <p:spPr bwMode="auto">
          <a:xfrm>
            <a:off x="1102360" y="1158565"/>
            <a:ext cx="2808288" cy="43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zh-CN"/>
            </a:defPPr>
            <a:lvl1pPr marL="342900" indent="-342900"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lang="zh-CN" altLang="en-US" sz="2400" b="1">
                <a:latin typeface="微软雅黑" panose="020b0503020204020204" pitchFamily="34" charset="-122"/>
                <a:ea typeface="微软雅黑" panose="020b0503020204020204" pitchFamily="34" charset="-122"/>
              </a:rPr>
              <a:t>（三）涩味消失 </a:t>
            </a:r>
          </a:p>
        </p:txBody>
      </p:sp>
      <p:sp>
        <p:nvSpPr>
          <p:cNvPr id="5" name="Rectangle 14">
            <a:extLst>
              <a:ext uri="{FF2B5EF4-FFF2-40B4-BE49-F238E27FC236}">
                <a16:creationId xmlns:a16="http://schemas.microsoft.com/office/drawing/2014/main" id="{7BB8C56E-064D-4E13-AF9C-6B9EAF80EAEC}"/>
              </a:ext>
            </a:extLst>
          </p:cNvPr>
          <p:cNvSpPr>
            <a:spLocks noChangeArrowheads="1"/>
          </p:cNvSpPr>
          <p:nvPr/>
        </p:nvSpPr>
        <p:spPr bwMode="auto">
          <a:xfrm>
            <a:off x="1290320" y="2389060"/>
            <a:ext cx="1345019" cy="511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lnSpc>
                <a:spcPct val="125000"/>
              </a:lnSpc>
              <a:spcBef>
                <a:spcPct val="0"/>
              </a:spcBef>
              <a:buFont typeface="Wingdings" panose="05000000000000000000" pitchFamily="2" charset="2"/>
              <a:buChar char="u"/>
            </a:pPr>
            <a:r>
              <a:rPr lang="zh-CN" altLang="en-US" sz="2400">
                <a:latin typeface="微软雅黑" panose="020b0503020204020204" pitchFamily="34" charset="-122"/>
                <a:ea typeface="微软雅黑" panose="020b0503020204020204" pitchFamily="34" charset="-122"/>
              </a:rPr>
              <a:t>单宁</a:t>
            </a:r>
          </a:p>
        </p:txBody>
      </p:sp>
      <p:sp>
        <p:nvSpPr>
          <p:cNvPr id="6" name="Rectangle 15">
            <a:extLst>
              <a:ext uri="{FF2B5EF4-FFF2-40B4-BE49-F238E27FC236}">
                <a16:creationId xmlns:a16="http://schemas.microsoft.com/office/drawing/2014/main" id="{863835AB-CA78-43FE-84E2-2FF1F304C4CA}"/>
              </a:ext>
            </a:extLst>
          </p:cNvPr>
          <p:cNvSpPr>
            <a:spLocks noChangeArrowheads="1"/>
          </p:cNvSpPr>
          <p:nvPr/>
        </p:nvSpPr>
        <p:spPr bwMode="auto">
          <a:xfrm>
            <a:off x="2658376" y="2138867"/>
            <a:ext cx="453201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spcBef>
                <a:spcPct val="2500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被过氧化物酶氧化为过氧化物</a:t>
            </a:r>
          </a:p>
        </p:txBody>
      </p:sp>
      <p:sp>
        <p:nvSpPr>
          <p:cNvPr id="7" name="Rectangle 16">
            <a:extLst>
              <a:ext uri="{FF2B5EF4-FFF2-40B4-BE49-F238E27FC236}">
                <a16:creationId xmlns:a16="http://schemas.microsoft.com/office/drawing/2014/main" id="{49A0134C-6028-4671-8552-6FED7457B823}"/>
              </a:ext>
            </a:extLst>
          </p:cNvPr>
          <p:cNvSpPr>
            <a:spLocks noChangeArrowheads="1"/>
          </p:cNvSpPr>
          <p:nvPr/>
        </p:nvSpPr>
        <p:spPr bwMode="auto">
          <a:xfrm>
            <a:off x="2658376" y="2729619"/>
            <a:ext cx="431560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spcBef>
                <a:spcPct val="2500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凝结成不溶于水的胶状物质 </a:t>
            </a:r>
          </a:p>
        </p:txBody>
      </p:sp>
      <p:sp>
        <p:nvSpPr>
          <p:cNvPr id="9" name="Rectangle 18">
            <a:extLst>
              <a:ext uri="{FF2B5EF4-FFF2-40B4-BE49-F238E27FC236}">
                <a16:creationId xmlns:a16="http://schemas.microsoft.com/office/drawing/2014/main" id="{3BDD8617-DF0D-4002-AEF9-8B735B4BE98C}"/>
              </a:ext>
            </a:extLst>
          </p:cNvPr>
          <p:cNvSpPr>
            <a:spLocks noChangeArrowheads="1"/>
          </p:cNvSpPr>
          <p:nvPr/>
        </p:nvSpPr>
        <p:spPr bwMode="auto">
          <a:xfrm>
            <a:off x="1066800" y="3788978"/>
            <a:ext cx="10591800" cy="525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363538" indent="-3635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30000"/>
              </a:lnSpc>
              <a:spcBef>
                <a:spcPct val="0"/>
              </a:spcBef>
              <a:buFontTx/>
              <a:buNone/>
            </a:pPr>
            <a:r>
              <a:rPr lang="zh-CN" altLang="en-US" sz="2400" b="1">
                <a:latin typeface="微软雅黑" panose="020b0503020204020204" pitchFamily="34" charset="-122"/>
                <a:ea typeface="微软雅黑" panose="020b0503020204020204" pitchFamily="34" charset="-122"/>
              </a:rPr>
              <a:t>（四）香味产生</a:t>
            </a:r>
            <a:endParaRPr kumimoji="1" lang="zh-CN" altLang="en-US" sz="2400">
              <a:latin typeface="微软雅黑" panose="020b0503020204020204" pitchFamily="34" charset="-122"/>
              <a:ea typeface="微软雅黑" panose="020b0503020204020204" pitchFamily="34" charset="-122"/>
            </a:endParaRPr>
          </a:p>
        </p:txBody>
      </p:sp>
      <p:sp>
        <p:nvSpPr>
          <p:cNvPr id="8" name="Rectangle 18">
            <a:extLst>
              <a:ext uri="{FF2B5EF4-FFF2-40B4-BE49-F238E27FC236}">
                <a16:creationId xmlns:a16="http://schemas.microsoft.com/office/drawing/2014/main" id="{24E2E85C-F681-4328-BF53-C799B37361E7}"/>
              </a:ext>
            </a:extLst>
          </p:cNvPr>
          <p:cNvSpPr>
            <a:spLocks noChangeArrowheads="1"/>
          </p:cNvSpPr>
          <p:nvPr/>
        </p:nvSpPr>
        <p:spPr bwMode="auto">
          <a:xfrm>
            <a:off x="1219200" y="4457607"/>
            <a:ext cx="9677400" cy="908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363538" indent="-3635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Clr>
                <a:schemeClr val="tx1"/>
              </a:buClr>
              <a:buSzTx/>
              <a:buFont typeface="Wingdings" panose="05000000000000000000" pitchFamily="2" charset="2"/>
              <a:buChar char="u"/>
            </a:pPr>
            <a:r>
              <a:rPr kumimoji="1" lang="zh-CN" altLang="en-US" sz="2400">
                <a:latin typeface="微软雅黑" panose="020b0503020204020204" pitchFamily="34" charset="-122"/>
                <a:ea typeface="微软雅黑" panose="020b0503020204020204" pitchFamily="34" charset="-122"/>
              </a:rPr>
              <a:t>具有香味的物质</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脂肪族的酯和芳香族的酯，及一些特殊的醛类。如香蕉的特殊香味是乙酸乙酯。</a:t>
            </a:r>
          </a:p>
        </p:txBody>
      </p:sp>
    </p:spTree>
    <p:extLst>
      <p:ext uri="{BB962C8B-B14F-4D97-AF65-F5344CB8AC3E}">
        <p14:creationId xmlns:p14="http://schemas.microsoft.com/office/powerpoint/2010/main" val="4000792480"/>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Left)">
                                      <p:cBhvr>
                                        <p:cTn id="7" dur="500"/>
                                        <p:tgtEl>
                                          <p:spTgt spid="4">
                                            <p:txEl>
                                              <p:pRg st="0" end="0"/>
                                            </p:txEl>
                                          </p:spTgt>
                                        </p:tgtEl>
                                      </p:cBhvr>
                                    </p:animEffect>
                                  </p:childTnLst>
                                </p:cTn>
                              </p:par>
                            </p:childTnLst>
                          </p:cTn>
                        </p:par>
                        <p:par>
                          <p:cTn id="8" fill="hold" nodeType="afterGroup">
                            <p:stCondLst>
                              <p:cond delay="500"/>
                            </p:stCondLst>
                            <p:childTnLst>
                              <p:par>
                                <p:cTn id="9" presetID="12" presetClass="entr" presetSubtype="8"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Left)">
                                      <p:cBhvr>
                                        <p:cTn id="11" dur="500"/>
                                        <p:tgtEl>
                                          <p:spTgt spid="5"/>
                                        </p:tgtEl>
                                      </p:cBhvr>
                                    </p:animEffect>
                                  </p:childTnLst>
                                </p:cTn>
                              </p:par>
                            </p:childTnLst>
                          </p:cTn>
                        </p:par>
                        <p:par>
                          <p:cTn id="12" fill="hold" nodeType="afterGroup">
                            <p:stCondLst>
                              <p:cond delay="1000"/>
                            </p:stCondLst>
                            <p:childTnLst>
                              <p:par>
                                <p:cTn id="13" presetID="12" presetClass="entr" presetSubtype="8" dur="50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slide(fromLeft)">
                                      <p:cBhvr>
                                        <p:cTn id="15" dur="500"/>
                                        <p:tgtEl>
                                          <p:spTgt spid="6"/>
                                        </p:tgtEl>
                                      </p:cBhvr>
                                    </p:animEffect>
                                  </p:childTnLst>
                                </p:cTn>
                              </p:par>
                            </p:childTnLst>
                          </p:cTn>
                        </p:par>
                        <p:par>
                          <p:cTn id="16" fill="hold" nodeType="afterGroup">
                            <p:stCondLst>
                              <p:cond delay="1500"/>
                            </p:stCondLst>
                            <p:childTnLst>
                              <p:par>
                                <p:cTn id="17" presetID="12" presetClass="entr" presetSubtype="8" dur="50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slide(fromLeft)">
                                      <p:cBhvr>
                                        <p:cTn id="19" dur="500"/>
                                        <p:tgtEl>
                                          <p:spTgt spid="7"/>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12" presetClass="entr" presetSubtype="4" dur="500" fill="hold" nodeType="clickEffect">
                                  <p:stCondLst>
                                    <p:cond delay="0"/>
                                  </p:stCondLst>
                                  <p:childTnLst>
                                    <p:set>
                                      <p:cBhvr>
                                        <p:cTn id="23" dur="1" fill="hold">
                                          <p:stCondLst>
                                            <p:cond delay="0"/>
                                          </p:stCondLst>
                                        </p:cTn>
                                        <p:tgtEl>
                                          <p:spTgt spid="9">
                                            <p:txEl>
                                              <p:pRg st="0" end="0"/>
                                            </p:txEl>
                                          </p:spTgt>
                                        </p:tgtEl>
                                        <p:attrNameLst>
                                          <p:attrName>style.visibility</p:attrName>
                                        </p:attrNameLst>
                                      </p:cBhvr>
                                      <p:to>
                                        <p:strVal val="visible"/>
                                      </p:to>
                                    </p:set>
                                    <p:animEffect transition="in" filter="slide(fromBottom)">
                                      <p:cBhvr>
                                        <p:cTn id="24" dur="500"/>
                                        <p:tgtEl>
                                          <p:spTgt spid="9">
                                            <p:txEl>
                                              <p:pRg st="0" end="0"/>
                                            </p:txEl>
                                          </p:spTgt>
                                        </p:tgtEl>
                                      </p:cBhvr>
                                    </p:animEffect>
                                  </p:childTnLst>
                                </p:cTn>
                              </p:par>
                            </p:childTnLst>
                          </p:cTn>
                        </p:par>
                        <p:par>
                          <p:cTn id="25" fill="hold" nodeType="afterGroup">
                            <p:stCondLst>
                              <p:cond delay="500"/>
                            </p:stCondLst>
                            <p:childTnLst>
                              <p:par>
                                <p:cTn id="26" presetID="12" presetClass="entr" presetSubtype="4" dur="500" fill="hold" nodeType="afterEffect">
                                  <p:stCondLst>
                                    <p:cond delay="0"/>
                                  </p:stCondLst>
                                  <p:childTnLst>
                                    <p:set>
                                      <p:cBhvr>
                                        <p:cTn id="27" dur="1" fill="hold">
                                          <p:stCondLst>
                                            <p:cond delay="0"/>
                                          </p:stCondLst>
                                        </p:cTn>
                                        <p:tgtEl>
                                          <p:spTgt spid="8">
                                            <p:txEl>
                                              <p:pRg st="0" end="0"/>
                                            </p:txEl>
                                          </p:spTgt>
                                        </p:tgtEl>
                                        <p:attrNameLst>
                                          <p:attrName>style.visibility</p:attrName>
                                        </p:attrNameLst>
                                      </p:cBhvr>
                                      <p:to>
                                        <p:strVal val="visible"/>
                                      </p:to>
                                    </p:set>
                                    <p:animEffect transition="in" filter="slide(fromBottom)">
                                      <p:cBhvr>
                                        <p:cTn id="28"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P spid="7"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Rectangle 12">
            <a:extLst>
              <a:ext uri="{FF2B5EF4-FFF2-40B4-BE49-F238E27FC236}">
                <a16:creationId xmlns:a16="http://schemas.microsoft.com/office/drawing/2014/main" id="{F9160021-3F43-430D-AEB7-506B1C28AE77}"/>
              </a:ext>
            </a:extLst>
          </p:cNvPr>
          <p:cNvSpPr>
            <a:spLocks noChangeArrowheads="1"/>
          </p:cNvSpPr>
          <p:nvPr/>
        </p:nvSpPr>
        <p:spPr bwMode="auto">
          <a:xfrm>
            <a:off x="1028738" y="2154327"/>
            <a:ext cx="2808288" cy="470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363538" indent="-3635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0000"/>
              </a:lnSpc>
              <a:spcBef>
                <a:spcPct val="0"/>
              </a:spcBef>
              <a:buFontTx/>
              <a:buNone/>
            </a:pPr>
            <a:r>
              <a:rPr lang="zh-CN" altLang="en-US" sz="2400" b="1">
                <a:latin typeface="微软雅黑" panose="020b0503020204020204" pitchFamily="34" charset="-122"/>
                <a:ea typeface="微软雅黑" panose="020b0503020204020204" pitchFamily="34" charset="-122"/>
              </a:rPr>
              <a:t>（五）由硬变软 </a:t>
            </a:r>
          </a:p>
        </p:txBody>
      </p:sp>
      <p:sp>
        <p:nvSpPr>
          <p:cNvPr id="6" name="Rectangle 13">
            <a:extLst>
              <a:ext uri="{FF2B5EF4-FFF2-40B4-BE49-F238E27FC236}">
                <a16:creationId xmlns:a16="http://schemas.microsoft.com/office/drawing/2014/main" id="{E08C0B2B-1EE0-4B32-BBCC-B1001621CBE7}"/>
              </a:ext>
            </a:extLst>
          </p:cNvPr>
          <p:cNvSpPr>
            <a:spLocks noChangeArrowheads="1"/>
          </p:cNvSpPr>
          <p:nvPr/>
        </p:nvSpPr>
        <p:spPr bwMode="auto">
          <a:xfrm>
            <a:off x="3536323" y="1641523"/>
            <a:ext cx="2517774" cy="68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457200" indent="-457200" eaLnBrk="1" hangingPunct="1">
              <a:lnSpc>
                <a:spcPct val="80000"/>
              </a:lnSpc>
              <a:spcBef>
                <a:spcPct val="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果肉细胞壁中层的果胶质</a:t>
            </a:r>
          </a:p>
        </p:txBody>
      </p:sp>
      <p:sp>
        <p:nvSpPr>
          <p:cNvPr id="7" name="Rectangle 14">
            <a:extLst>
              <a:ext uri="{FF2B5EF4-FFF2-40B4-BE49-F238E27FC236}">
                <a16:creationId xmlns:a16="http://schemas.microsoft.com/office/drawing/2014/main" id="{410B846B-5A5F-49CE-BA44-0E2897175186}"/>
              </a:ext>
            </a:extLst>
          </p:cNvPr>
          <p:cNvSpPr>
            <a:spLocks noChangeArrowheads="1"/>
          </p:cNvSpPr>
          <p:nvPr/>
        </p:nvSpPr>
        <p:spPr bwMode="auto">
          <a:xfrm>
            <a:off x="6764375" y="1651048"/>
            <a:ext cx="1143000" cy="68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80000"/>
              </a:lnSpc>
              <a:spcBef>
                <a:spcPct val="0"/>
              </a:spcBef>
              <a:buFontTx/>
              <a:buNone/>
            </a:pPr>
            <a:r>
              <a:rPr kumimoji="1" lang="zh-CN" altLang="en-US" sz="2400">
                <a:latin typeface="微软雅黑" panose="020b0503020204020204" pitchFamily="34" charset="-122"/>
                <a:ea typeface="微软雅黑" panose="020b0503020204020204" pitchFamily="34" charset="-122"/>
              </a:rPr>
              <a:t>可溶性果胶</a:t>
            </a:r>
          </a:p>
        </p:txBody>
      </p:sp>
      <p:sp>
        <p:nvSpPr>
          <p:cNvPr id="8" name="Line 15">
            <a:extLst>
              <a:ext uri="{FF2B5EF4-FFF2-40B4-BE49-F238E27FC236}">
                <a16:creationId xmlns:a16="http://schemas.microsoft.com/office/drawing/2014/main" id="{F8D6A5AD-C267-49D7-9654-A529F880A87B}"/>
              </a:ext>
            </a:extLst>
          </p:cNvPr>
          <p:cNvSpPr>
            <a:spLocks noChangeShapeType="1"/>
          </p:cNvSpPr>
          <p:nvPr/>
        </p:nvSpPr>
        <p:spPr bwMode="auto">
          <a:xfrm>
            <a:off x="6154775" y="2022523"/>
            <a:ext cx="574675" cy="0"/>
          </a:xfrm>
          <a:prstGeom prst="line">
            <a:avLst/>
          </a:prstGeom>
          <a:noFill/>
          <a:ln w="38100">
            <a:solidFill>
              <a:schemeClr val="tx1"/>
            </a:solidFill>
            <a:round/>
            <a:tailEnd type="triangle" w="med" len="med"/>
          </a:ln>
          <a:extLst>
            <a:ext uri="{909E8E84-426E-40DD-AFC4-6F175D3DCCD1}">
              <a14:hiddenFill xmlns:a14="http://schemas.microsoft.com/office/drawing/2010/main">
                <a:noFill/>
              </a14:hiddenFill>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9" name="Line 16">
            <a:extLst>
              <a:ext uri="{FF2B5EF4-FFF2-40B4-BE49-F238E27FC236}">
                <a16:creationId xmlns:a16="http://schemas.microsoft.com/office/drawing/2014/main" id="{6D6BFC64-8406-4A84-882D-AA8A63B681A6}"/>
              </a:ext>
            </a:extLst>
          </p:cNvPr>
          <p:cNvSpPr>
            <a:spLocks noChangeShapeType="1"/>
          </p:cNvSpPr>
          <p:nvPr/>
        </p:nvSpPr>
        <p:spPr bwMode="auto">
          <a:xfrm>
            <a:off x="7831175" y="2022523"/>
            <a:ext cx="574675" cy="0"/>
          </a:xfrm>
          <a:prstGeom prst="line">
            <a:avLst/>
          </a:prstGeom>
          <a:noFill/>
          <a:ln w="38100">
            <a:solidFill>
              <a:schemeClr val="tx1"/>
            </a:solidFill>
            <a:round/>
            <a:tailEnd type="triangle" w="med" len="med"/>
          </a:ln>
          <a:extLst>
            <a:ext uri="{909E8E84-426E-40DD-AFC4-6F175D3DCCD1}">
              <a14:hiddenFill xmlns:a14="http://schemas.microsoft.com/office/drawing/2010/main">
                <a:noFill/>
              </a14:hiddenFill>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10" name="Rectangle 17">
            <a:extLst>
              <a:ext uri="{FF2B5EF4-FFF2-40B4-BE49-F238E27FC236}">
                <a16:creationId xmlns:a16="http://schemas.microsoft.com/office/drawing/2014/main" id="{C6C9CCA0-F800-4A36-9B7F-CB695828462D}"/>
              </a:ext>
            </a:extLst>
          </p:cNvPr>
          <p:cNvSpPr>
            <a:spLocks noChangeArrowheads="1"/>
          </p:cNvSpPr>
          <p:nvPr/>
        </p:nvSpPr>
        <p:spPr bwMode="auto">
          <a:xfrm>
            <a:off x="8420138" y="1641523"/>
            <a:ext cx="1620837" cy="68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80000"/>
              </a:lnSpc>
              <a:spcBef>
                <a:spcPct val="0"/>
              </a:spcBef>
              <a:buFontTx/>
              <a:buNone/>
            </a:pPr>
            <a:r>
              <a:rPr kumimoji="1" lang="zh-CN" altLang="en-US" sz="2400">
                <a:latin typeface="微软雅黑" panose="020b0503020204020204" pitchFamily="34" charset="-122"/>
                <a:ea typeface="微软雅黑" panose="020b0503020204020204" pitchFamily="34" charset="-122"/>
              </a:rPr>
              <a:t>果肉细胞相互分离</a:t>
            </a:r>
          </a:p>
        </p:txBody>
      </p:sp>
      <p:sp>
        <p:nvSpPr>
          <p:cNvPr id="11" name="Rectangle 18">
            <a:extLst>
              <a:ext uri="{FF2B5EF4-FFF2-40B4-BE49-F238E27FC236}">
                <a16:creationId xmlns:a16="http://schemas.microsoft.com/office/drawing/2014/main" id="{7173C94D-B7E0-427C-B8F9-68D4A0EB52D0}"/>
              </a:ext>
            </a:extLst>
          </p:cNvPr>
          <p:cNvSpPr>
            <a:spLocks noChangeArrowheads="1"/>
          </p:cNvSpPr>
          <p:nvPr/>
        </p:nvSpPr>
        <p:spPr bwMode="auto">
          <a:xfrm>
            <a:off x="3536323" y="2690989"/>
            <a:ext cx="2173658"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lnSpc>
                <a:spcPct val="80000"/>
              </a:lnSpc>
              <a:spcBef>
                <a:spcPct val="0"/>
              </a:spcBef>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淀粉粒</a:t>
            </a:r>
          </a:p>
        </p:txBody>
      </p:sp>
      <p:sp>
        <p:nvSpPr>
          <p:cNvPr id="12" name="Line 19">
            <a:extLst>
              <a:ext uri="{FF2B5EF4-FFF2-40B4-BE49-F238E27FC236}">
                <a16:creationId xmlns:a16="http://schemas.microsoft.com/office/drawing/2014/main" id="{1659E32C-859D-4C41-9EAF-97DA1D7D1685}"/>
              </a:ext>
            </a:extLst>
          </p:cNvPr>
          <p:cNvSpPr>
            <a:spLocks noChangeShapeType="1"/>
          </p:cNvSpPr>
          <p:nvPr/>
        </p:nvSpPr>
        <p:spPr bwMode="auto">
          <a:xfrm>
            <a:off x="5257800" y="2804877"/>
            <a:ext cx="574675" cy="0"/>
          </a:xfrm>
          <a:prstGeom prst="line">
            <a:avLst/>
          </a:prstGeom>
          <a:noFill/>
          <a:ln w="38100">
            <a:solidFill>
              <a:schemeClr val="tx1"/>
            </a:solidFill>
            <a:round/>
            <a:tailEnd type="triangle" w="med" len="med"/>
          </a:ln>
          <a:extLst>
            <a:ext uri="{909E8E84-426E-40DD-AFC4-6F175D3DCCD1}">
              <a14:hiddenFill xmlns:a14="http://schemas.microsoft.com/office/drawing/2010/main">
                <a:noFill/>
              </a14:hiddenFill>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13" name="Rectangle 20">
            <a:extLst>
              <a:ext uri="{FF2B5EF4-FFF2-40B4-BE49-F238E27FC236}">
                <a16:creationId xmlns:a16="http://schemas.microsoft.com/office/drawing/2014/main" id="{1BA5E958-CDA7-4EC5-B136-D6CB5D221984}"/>
              </a:ext>
            </a:extLst>
          </p:cNvPr>
          <p:cNvSpPr>
            <a:spLocks noChangeArrowheads="1"/>
          </p:cNvSpPr>
          <p:nvPr/>
        </p:nvSpPr>
        <p:spPr bwMode="auto">
          <a:xfrm>
            <a:off x="6096000" y="2649302"/>
            <a:ext cx="1409700"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80000"/>
              </a:lnSpc>
              <a:spcBef>
                <a:spcPct val="0"/>
              </a:spcBef>
              <a:buFontTx/>
              <a:buNone/>
            </a:pPr>
            <a:r>
              <a:rPr kumimoji="1" lang="zh-CN" altLang="en-US" sz="2400">
                <a:latin typeface="微软雅黑" panose="020b0503020204020204" pitchFamily="34" charset="-122"/>
                <a:ea typeface="微软雅黑" panose="020b0503020204020204" pitchFamily="34" charset="-122"/>
              </a:rPr>
              <a:t>可溶性糖</a:t>
            </a:r>
          </a:p>
        </p:txBody>
      </p:sp>
      <p:sp>
        <p:nvSpPr>
          <p:cNvPr id="15" name="Rectangle 22">
            <a:extLst>
              <a:ext uri="{FF2B5EF4-FFF2-40B4-BE49-F238E27FC236}">
                <a16:creationId xmlns:a16="http://schemas.microsoft.com/office/drawing/2014/main" id="{9418D9B9-34C4-406D-BBCB-D654F4926F52}"/>
              </a:ext>
            </a:extLst>
          </p:cNvPr>
          <p:cNvSpPr>
            <a:spLocks noChangeArrowheads="1"/>
          </p:cNvSpPr>
          <p:nvPr/>
        </p:nvSpPr>
        <p:spPr bwMode="auto">
          <a:xfrm>
            <a:off x="1143000" y="3722651"/>
            <a:ext cx="10744200" cy="1689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363538" indent="-3635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0000"/>
              </a:lnSpc>
              <a:spcBef>
                <a:spcPct val="0"/>
              </a:spcBef>
              <a:buFontTx/>
              <a:buNone/>
            </a:pPr>
            <a:r>
              <a:rPr lang="zh-CN" altLang="en-US" sz="2400" b="1">
                <a:latin typeface="微软雅黑" panose="020b0503020204020204" pitchFamily="34" charset="-122"/>
                <a:ea typeface="微软雅黑" panose="020b0503020204020204" pitchFamily="34" charset="-122"/>
              </a:rPr>
              <a:t>（六）色泽变艳  </a:t>
            </a:r>
            <a:endParaRPr lang="en-US" altLang="zh-CN" sz="2400" b="1">
              <a:latin typeface="微软雅黑" panose="020b0503020204020204" pitchFamily="34" charset="-122"/>
              <a:ea typeface="微软雅黑" panose="020b0503020204020204" pitchFamily="34" charset="-122"/>
            </a:endParaRPr>
          </a:p>
          <a:p>
            <a:pPr eaLnBrk="1" hangingPunct="1">
              <a:lnSpc>
                <a:spcPct val="110000"/>
              </a:lnSpc>
              <a:spcBef>
                <a:spcPct val="0"/>
              </a:spcBef>
              <a:buFontTx/>
              <a:buNone/>
            </a:pPr>
            <a:endParaRPr lang="zh-CN" altLang="en-US" sz="2400" b="1">
              <a:latin typeface="微软雅黑" panose="020b0503020204020204" pitchFamily="34" charset="-122"/>
              <a:ea typeface="微软雅黑" panose="020b0503020204020204" pitchFamily="34" charset="-122"/>
            </a:endParaRPr>
          </a:p>
          <a:p>
            <a:pPr eaLnBrk="1" hangingPunct="1">
              <a:lnSpc>
                <a:spcPct val="110000"/>
              </a:lnSpc>
              <a:spcBef>
                <a:spcPct val="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果皮中的叶绿素逐渐破坏，而类胡萝卜素仍较多存在，呈现黄、橙、红色，或形成花色苷而呈现红色。</a:t>
            </a:r>
          </a:p>
        </p:txBody>
      </p:sp>
    </p:spTree>
    <p:extLst>
      <p:ext uri="{BB962C8B-B14F-4D97-AF65-F5344CB8AC3E}">
        <p14:creationId xmlns:p14="http://schemas.microsoft.com/office/powerpoint/2010/main" val="3121286834"/>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slide(fromLeft)">
                                      <p:cBhvr>
                                        <p:cTn id="7" dur="500"/>
                                        <p:tgtEl>
                                          <p:spTgt spid="5">
                                            <p:txEl>
                                              <p:pRg st="0" end="0"/>
                                            </p:txEl>
                                          </p:spTgt>
                                        </p:tgtEl>
                                      </p:cBhvr>
                                    </p:animEffect>
                                  </p:childTnLst>
                                </p:cTn>
                              </p:par>
                            </p:childTnLst>
                          </p:cTn>
                        </p:par>
                        <p:par>
                          <p:cTn id="8" fill="hold" nodeType="afterGroup">
                            <p:stCondLst>
                              <p:cond delay="500"/>
                            </p:stCondLst>
                            <p:childTnLst>
                              <p:par>
                                <p:cTn id="9" presetID="12" presetClass="entr" presetSubtype="8"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slide(fromLeft)">
                                      <p:cBhvr>
                                        <p:cTn id="11" dur="500"/>
                                        <p:tgtEl>
                                          <p:spTgt spid="6"/>
                                        </p:tgtEl>
                                      </p:cBhvr>
                                    </p:animEffect>
                                  </p:childTnLst>
                                </p:cTn>
                              </p:par>
                            </p:childTnLst>
                          </p:cTn>
                        </p:par>
                        <p:par>
                          <p:cTn id="12" fill="hold" nodeType="afterGroup">
                            <p:stCondLst>
                              <p:cond delay="1000"/>
                            </p:stCondLst>
                            <p:childTnLst>
                              <p:par>
                                <p:cTn id="13" presetID="12" presetClass="entr" presetSubtype="8" dur="50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slide(fromLeft)">
                                      <p:cBhvr>
                                        <p:cTn id="15" dur="500"/>
                                        <p:tgtEl>
                                          <p:spTgt spid="8"/>
                                        </p:tgtEl>
                                      </p:cBhvr>
                                    </p:animEffect>
                                  </p:childTnLst>
                                </p:cTn>
                              </p:par>
                            </p:childTnLst>
                          </p:cTn>
                        </p:par>
                        <p:par>
                          <p:cTn id="16" fill="hold" nodeType="afterGroup">
                            <p:stCondLst>
                              <p:cond delay="1500"/>
                            </p:stCondLst>
                            <p:childTnLst>
                              <p:par>
                                <p:cTn id="17" presetID="12" presetClass="entr" presetSubtype="8" dur="50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slide(fromLeft)">
                                      <p:cBhvr>
                                        <p:cTn id="19" dur="500"/>
                                        <p:tgtEl>
                                          <p:spTgt spid="7"/>
                                        </p:tgtEl>
                                      </p:cBhvr>
                                    </p:animEffect>
                                  </p:childTnLst>
                                </p:cTn>
                              </p:par>
                            </p:childTnLst>
                          </p:cTn>
                        </p:par>
                        <p:par>
                          <p:cTn id="20" fill="hold" nodeType="afterGroup">
                            <p:stCondLst>
                              <p:cond delay="2000"/>
                            </p:stCondLst>
                            <p:childTnLst>
                              <p:par>
                                <p:cTn id="21" presetID="12" presetClass="entr" presetSubtype="8" dur="500"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slide(fromLeft)">
                                      <p:cBhvr>
                                        <p:cTn id="23" dur="500"/>
                                        <p:tgtEl>
                                          <p:spTgt spid="9"/>
                                        </p:tgtEl>
                                      </p:cBhvr>
                                    </p:animEffect>
                                  </p:childTnLst>
                                </p:cTn>
                              </p:par>
                            </p:childTnLst>
                          </p:cTn>
                        </p:par>
                        <p:par>
                          <p:cTn id="24" fill="hold" nodeType="afterGroup">
                            <p:stCondLst>
                              <p:cond delay="2500"/>
                            </p:stCondLst>
                            <p:childTnLst>
                              <p:par>
                                <p:cTn id="25" presetID="12" presetClass="entr" presetSubtype="8" dur="50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slide(fromLeft)">
                                      <p:cBhvr>
                                        <p:cTn id="27" dur="500"/>
                                        <p:tgtEl>
                                          <p:spTgt spid="10"/>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12" presetClass="entr" presetSubtype="8" dur="50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slide(fromLeft)">
                                      <p:cBhvr>
                                        <p:cTn id="32" dur="500"/>
                                        <p:tgtEl>
                                          <p:spTgt spid="11"/>
                                        </p:tgtEl>
                                      </p:cBhvr>
                                    </p:animEffect>
                                  </p:childTnLst>
                                </p:cTn>
                              </p:par>
                            </p:childTnLst>
                          </p:cTn>
                        </p:par>
                        <p:par>
                          <p:cTn id="33" fill="hold" nodeType="afterGroup">
                            <p:stCondLst>
                              <p:cond delay="500"/>
                            </p:stCondLst>
                            <p:childTnLst>
                              <p:par>
                                <p:cTn id="34" presetID="12" presetClass="entr" presetSubtype="8" dur="500" fill="hold"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slide(fromLeft)">
                                      <p:cBhvr>
                                        <p:cTn id="36" dur="500"/>
                                        <p:tgtEl>
                                          <p:spTgt spid="12"/>
                                        </p:tgtEl>
                                      </p:cBhvr>
                                    </p:animEffect>
                                  </p:childTnLst>
                                </p:cTn>
                              </p:par>
                            </p:childTnLst>
                          </p:cTn>
                        </p:par>
                        <p:par>
                          <p:cTn id="37" fill="hold" nodeType="afterGroup">
                            <p:stCondLst>
                              <p:cond delay="1000"/>
                            </p:stCondLst>
                            <p:childTnLst>
                              <p:par>
                                <p:cTn id="38" presetID="12" presetClass="entr" presetSubtype="8" dur="500" fill="hold" grpId="0" nodeType="after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slide(fromLeft)">
                                      <p:cBhvr>
                                        <p:cTn id="40" dur="500"/>
                                        <p:tgtEl>
                                          <p:spTgt spid="13"/>
                                        </p:tgtEl>
                                      </p:cBhvr>
                                    </p:animEffect>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12" presetClass="entr" presetSubtype="4" dur="100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slide(fromBottom)">
                                      <p:cBhvr>
                                        <p:cTn id="45"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P spid="10" grpId="0"/>
      <p:bldP spid="11" grpId="0"/>
      <p:bldP spid="13" grpId="0"/>
      <p:bldP spid="15"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821F8708-7A2C-45A8-B0CB-B68554F7249C}"/>
              </a:ext>
            </a:extLst>
          </p:cNvPr>
          <p:cNvSpPr>
            <a:spLocks noGrp="1"/>
          </p:cNvSpPr>
          <p:nvPr>
            <p:ph type="title" idx="4294967295"/>
          </p:nvPr>
        </p:nvSpPr>
        <p:spPr>
          <a:xfrm>
            <a:off x="1219200" y="1378743"/>
            <a:ext cx="10058400" cy="747713"/>
          </a:xfrm>
          <a:prstGeom prst="rect">
            <a:avLst/>
          </a:prstGeom>
        </p:spPr>
        <p:txBody>
          <a:bodyPr>
            <a:normAutofit/>
          </a:bodyPr>
          <a:lstStyle/>
          <a:p>
            <a:r>
              <a:rPr lang="zh-CN" altLang="en-US" sz="2800" b="1">
                <a:solidFill>
                  <a:schemeClr val="tx1"/>
                </a:solidFill>
              </a:rPr>
              <a:t>四、果实成熟时植物激素的变化</a:t>
            </a:r>
            <a:endParaRPr lang="zh-CN" altLang="en-US"/>
          </a:p>
        </p:txBody>
      </p:sp>
      <p:sp>
        <p:nvSpPr>
          <p:cNvPr id="4" name="Text Box 22">
            <a:extLst>
              <a:ext uri="{FF2B5EF4-FFF2-40B4-BE49-F238E27FC236}">
                <a16:creationId xmlns:a16="http://schemas.microsoft.com/office/drawing/2014/main" id="{6CC6BB71-4830-47E9-96D8-9C212D149466}"/>
              </a:ext>
            </a:extLst>
          </p:cNvPr>
          <p:cNvSpPr txBox="1">
            <a:spLocks noChangeArrowheads="1"/>
          </p:cNvSpPr>
          <p:nvPr/>
        </p:nvSpPr>
        <p:spPr bwMode="auto">
          <a:xfrm>
            <a:off x="1295400" y="2895600"/>
            <a:ext cx="5562600" cy="1938351"/>
          </a:xfrm>
          <a:prstGeom prst="rect">
            <a:avLst/>
          </a:prstGeom>
          <a:noFill/>
          <a:ln w="38100">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20000"/>
              </a:lnSpc>
              <a:spcBef>
                <a:spcPct val="3000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果实生长时，</a:t>
            </a:r>
            <a:r>
              <a:rPr lang="en-US" altLang="zh-CN" sz="2400">
                <a:latin typeface="微软雅黑" panose="020b0503020204020204" pitchFamily="34" charset="-122"/>
                <a:ea typeface="微软雅黑" panose="020b0503020204020204" pitchFamily="34" charset="-122"/>
              </a:rPr>
              <a:t>IAA</a:t>
            </a:r>
            <a:r>
              <a:rPr lang="zh-CN" altLang="en-US" sz="2400">
                <a:latin typeface="微软雅黑" panose="020b0503020204020204" pitchFamily="34" charset="-122"/>
                <a:ea typeface="微软雅黑" panose="020b0503020204020204" pitchFamily="34" charset="-122"/>
              </a:rPr>
              <a:t>、  </a:t>
            </a:r>
            <a:r>
              <a:rPr lang="en-US" altLang="zh-CN" sz="2400">
                <a:latin typeface="微软雅黑" panose="020b0503020204020204" pitchFamily="34" charset="-122"/>
                <a:ea typeface="微软雅黑" panose="020b0503020204020204" pitchFamily="34" charset="-122"/>
              </a:rPr>
              <a:t>GA</a:t>
            </a:r>
            <a:r>
              <a:rPr lang="zh-CN" altLang="en-US"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CTK</a:t>
            </a:r>
            <a:r>
              <a:rPr lang="zh-CN" altLang="en-US" sz="2400">
                <a:latin typeface="微软雅黑" panose="020b0503020204020204" pitchFamily="34" charset="-122"/>
                <a:ea typeface="微软雅黑" panose="020b0503020204020204" pitchFamily="34" charset="-122"/>
              </a:rPr>
              <a:t>含量增加；</a:t>
            </a:r>
          </a:p>
          <a:p>
            <a:pPr eaLnBrk="1" hangingPunct="1">
              <a:lnSpc>
                <a:spcPct val="120000"/>
              </a:lnSpc>
              <a:spcBef>
                <a:spcPct val="3000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实成熟时，苹果成熟时</a:t>
            </a:r>
            <a:r>
              <a:rPr lang="en-US" altLang="zh-CN" sz="2400">
                <a:latin typeface="微软雅黑" panose="020b0503020204020204" pitchFamily="34" charset="-122"/>
                <a:ea typeface="微软雅黑" panose="020b0503020204020204" pitchFamily="34" charset="-122"/>
              </a:rPr>
              <a:t>ETH</a:t>
            </a:r>
            <a:r>
              <a:rPr lang="zh-CN" altLang="en-US" sz="2400">
                <a:latin typeface="微软雅黑" panose="020b0503020204020204" pitchFamily="34" charset="-122"/>
                <a:ea typeface="微软雅黑" panose="020b0503020204020204" pitchFamily="34" charset="-122"/>
              </a:rPr>
              <a:t>含量增加。而柑桔、葡萄成熟时</a:t>
            </a:r>
            <a:r>
              <a:rPr lang="en-US" altLang="zh-CN" sz="2400">
                <a:latin typeface="微软雅黑" panose="020b0503020204020204" pitchFamily="34" charset="-122"/>
                <a:ea typeface="微软雅黑" panose="020b0503020204020204" pitchFamily="34" charset="-122"/>
              </a:rPr>
              <a:t>ABA</a:t>
            </a:r>
            <a:r>
              <a:rPr lang="zh-CN" altLang="en-US" sz="2400">
                <a:latin typeface="微软雅黑" panose="020b0503020204020204" pitchFamily="34" charset="-122"/>
                <a:ea typeface="微软雅黑" panose="020b0503020204020204" pitchFamily="34" charset="-122"/>
              </a:rPr>
              <a:t>含量最高。</a:t>
            </a:r>
          </a:p>
        </p:txBody>
      </p:sp>
      <p:pic>
        <p:nvPicPr>
          <p:cNvPr id="5" name="Picture 23" descr="chengshu-8">
            <a:extLst>
              <a:ext uri="{FF2B5EF4-FFF2-40B4-BE49-F238E27FC236}">
                <a16:creationId xmlns:a16="http://schemas.microsoft.com/office/drawing/2014/main" id="{E5C7F622-5BE5-4E57-879F-939F734D3044}"/>
              </a:ext>
            </a:extLst>
          </p:cNvPr>
          <p:cNvPicPr>
            <a:picLocks noChangeAspect="1" noChangeArrowheads="1"/>
          </p:cNvPicPr>
          <p:nvPr/>
        </p:nvPicPr>
        <p:blipFill>
          <a:blip r:embed="rId2">
            <a:lum contrast="-6000"/>
            <a:extLst>
              <a:ext uri="{28A0092B-C50C-407E-A947-70E740481C1C}">
                <a14:useLocalDpi xmlns:a14="http://schemas.microsoft.com/office/drawing/2010/main" val="0"/>
              </a:ext>
            </a:extLst>
          </a:blip>
          <a:srcRect l="8659" t="3201" r="3374" b="21469"/>
          <a:stretch>
            <a:fillRect/>
          </a:stretch>
        </p:blipFill>
        <p:spPr bwMode="auto">
          <a:xfrm>
            <a:off x="6829425" y="2438400"/>
            <a:ext cx="4067175" cy="2667000"/>
          </a:xfrm>
          <a:prstGeom prst="rect">
            <a:avLst/>
          </a:prstGeom>
          <a:noFill/>
          <a:ln w="38100" cmpd="dbl">
            <a:no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328823"/>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par>
                          <p:cTn id="8" fill="hold" nodeType="afterGroup">
                            <p:stCondLst>
                              <p:cond delay="500"/>
                            </p:stCondLst>
                            <p:childTnLst>
                              <p:par>
                                <p:cTn id="9" presetID="2" presetClass="entr" presetSubtype="8" dur="5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内容占位符 4">
            <a:extLst>
              <a:ext uri="{FF2B5EF4-FFF2-40B4-BE49-F238E27FC236}">
                <a16:creationId xmlns:a16="http://schemas.microsoft.com/office/drawing/2014/main" id="{8C9C955D-8512-4690-A744-73A48978DB47}"/>
              </a:ext>
            </a:extLst>
          </p:cNvPr>
          <p:cNvPicPr>
            <a:picLocks noGrp="1" noChangeAspect="1"/>
          </p:cNvPicPr>
          <p:nvPr>
            <p:ph idx="4294967295"/>
          </p:nvPr>
        </p:nvPicPr>
        <p:blipFill>
          <a:blip r:embed="rId2"/>
          <a:stretch>
            <a:fillRect/>
          </a:stretch>
        </p:blipFill>
        <p:spPr>
          <a:xfrm>
            <a:off x="7382828" y="2209800"/>
            <a:ext cx="3762375" cy="2847975"/>
          </a:xfrm>
          <a:prstGeom prst="rect">
            <a:avLst/>
          </a:prstGeom>
        </p:spPr>
      </p:pic>
      <p:sp>
        <p:nvSpPr>
          <p:cNvPr id="3" name="标题 2">
            <a:extLst>
              <a:ext uri="{FF2B5EF4-FFF2-40B4-BE49-F238E27FC236}">
                <a16:creationId xmlns:a16="http://schemas.microsoft.com/office/drawing/2014/main" id="{2C5445CB-1709-4545-BDDB-A2F2E17A526D}"/>
              </a:ext>
            </a:extLst>
          </p:cNvPr>
          <p:cNvSpPr>
            <a:spLocks noGrp="1"/>
          </p:cNvSpPr>
          <p:nvPr>
            <p:ph type="title" idx="4294967295"/>
          </p:nvPr>
        </p:nvSpPr>
        <p:spPr>
          <a:xfrm>
            <a:off x="1310640" y="1219200"/>
            <a:ext cx="10058400" cy="747713"/>
          </a:xfrm>
          <a:prstGeom prst="rect">
            <a:avLst/>
          </a:prstGeom>
        </p:spPr>
        <p:txBody>
          <a:bodyPr>
            <a:normAutofit/>
          </a:bodyPr>
          <a:lstStyle/>
          <a:p>
            <a:r>
              <a:rPr lang="zh-CN" altLang="en-US" sz="2800" b="1">
                <a:solidFill>
                  <a:schemeClr val="tx1"/>
                </a:solidFill>
              </a:rPr>
              <a:t>五、果实成熟的分子调控机制</a:t>
            </a:r>
            <a:endParaRPr lang="zh-CN" altLang="en-US"/>
          </a:p>
        </p:txBody>
      </p:sp>
      <p:sp>
        <p:nvSpPr>
          <p:cNvPr id="7" name="文本框 6">
            <a:extLst>
              <a:ext uri="{FF2B5EF4-FFF2-40B4-BE49-F238E27FC236}">
                <a16:creationId xmlns:a16="http://schemas.microsoft.com/office/drawing/2014/main" id="{663C447A-BF68-4D57-9E85-901280445BEA}"/>
              </a:ext>
            </a:extLst>
          </p:cNvPr>
          <p:cNvSpPr txBox="1"/>
          <p:nvPr/>
        </p:nvSpPr>
        <p:spPr>
          <a:xfrm>
            <a:off x="1285240" y="2119707"/>
            <a:ext cx="5996800" cy="3754361"/>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342900" indent="-342900">
              <a:lnSpc>
                <a:spcPct val="120000"/>
              </a:lnSpc>
              <a:buFont typeface="Wingdings" panose="05000000000000000000" pitchFamily="2" charset="2"/>
              <a:buChar char="u"/>
            </a:pPr>
            <a:r>
              <a:rPr lang="zh-CN" altLang="en-US" sz="2000">
                <a:latin typeface="微软雅黑" panose="020b0503020204020204" pitchFamily="34" charset="-122"/>
                <a:ea typeface="微软雅黑" panose="020b0503020204020204" pitchFamily="34" charset="-122"/>
              </a:rPr>
              <a:t>多个重要的转录因子如</a:t>
            </a:r>
            <a:r>
              <a:rPr lang="zh-CN" altLang="en-US" sz="2000" b="1">
                <a:latin typeface="微软雅黑" panose="020b0503020204020204" pitchFamily="34" charset="-122"/>
                <a:ea typeface="微软雅黑" panose="020b0503020204020204" pitchFamily="34" charset="-122"/>
              </a:rPr>
              <a:t>NOR、RIN 和CNR </a:t>
            </a:r>
            <a:r>
              <a:rPr lang="zh-CN" altLang="en-US" sz="2000">
                <a:latin typeface="微软雅黑" panose="020b0503020204020204" pitchFamily="34" charset="-122"/>
                <a:ea typeface="微软雅黑" panose="020b0503020204020204" pitchFamily="34" charset="-122"/>
              </a:rPr>
              <a:t>等，它们组成了信号传递链，促进果实成熟相关基因如乙烯合成中ACC合成酶基因(ACS)、细胞壁扩展蛋白基因( EXP)和聚半乳糖醛酸酶基因(PG)、类胡萝卜素合成基因(PSYI)以及香味物质合成基因(LOXC)等的表达，以此调节番茄的成熟。在番茄中抑制RIN基因的表达后番茄无法成熟。CNR基因的表达是受表观遗传调控的，其启动子序列的超甲基化能抑制CNR的表达，从而导致果实一 直处于未成熟状态。</a:t>
            </a:r>
          </a:p>
        </p:txBody>
      </p:sp>
    </p:spTree>
    <p:extLst>
      <p:ext uri="{BB962C8B-B14F-4D97-AF65-F5344CB8AC3E}">
        <p14:creationId xmlns:p14="http://schemas.microsoft.com/office/powerpoint/2010/main" val="414218397"/>
      </p:ext>
    </p:extLst>
  </p:cSld>
  <p:clrMapOvr>
    <a:masterClrMapping/>
  </p:clrMapOvr>
  <p:transition spd="med">
    <p:random/>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660DD8AB-E12A-4F57-927C-202BAA1BCD0D}"/>
              </a:ext>
            </a:extLst>
          </p:cNvPr>
          <p:cNvSpPr>
            <a:spLocks noGrp="1"/>
          </p:cNvSpPr>
          <p:nvPr>
            <p:ph type="title" idx="4294967295"/>
          </p:nvPr>
        </p:nvSpPr>
        <p:spPr>
          <a:xfrm>
            <a:off x="1066800" y="1143000"/>
            <a:ext cx="10058400" cy="747713"/>
          </a:xfrm>
          <a:prstGeom prst="rect">
            <a:avLst/>
          </a:prstGeom>
        </p:spPr>
        <p:txBody>
          <a:bodyPr>
            <a:normAutofit/>
          </a:bodyPr>
          <a:lstStyle/>
          <a:p>
            <a:pPr algn="ctr"/>
            <a:r>
              <a:rPr lang="zh-CN" altLang="en-US" sz="3600">
                <a:latin typeface="微软雅黑" panose="020b0503020204020204" pitchFamily="34" charset="-122"/>
                <a:ea typeface="微软雅黑" panose="020b0503020204020204" pitchFamily="34" charset="-122"/>
              </a:rPr>
              <a:t>第三节 植物休眠的生理</a:t>
            </a:r>
            <a:endParaRPr lang="zh-CN" altLang="en-US" sz="3600">
              <a:solidFill>
                <a:schemeClr val="tx1"/>
              </a:solidFill>
              <a:latin typeface="微软雅黑" panose="020b0503020204020204" pitchFamily="34" charset="-122"/>
              <a:ea typeface="微软雅黑" panose="020b0503020204020204" pitchFamily="34" charset="-122"/>
            </a:endParaRPr>
          </a:p>
        </p:txBody>
      </p:sp>
      <p:sp>
        <p:nvSpPr>
          <p:cNvPr id="2" name="矩形: 圆角 1">
            <a:extLst>
              <a:ext uri="{FF2B5EF4-FFF2-40B4-BE49-F238E27FC236}">
                <a16:creationId xmlns:a16="http://schemas.microsoft.com/office/drawing/2014/main" id="{67CE9746-FFC9-49ED-BC8C-E81560959CE3}"/>
              </a:ext>
            </a:extLst>
          </p:cNvPr>
          <p:cNvSpPr/>
          <p:nvPr/>
        </p:nvSpPr>
        <p:spPr>
          <a:xfrm>
            <a:off x="1638300" y="2539093"/>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一、种子休眠的原因和破除</a:t>
            </a:r>
          </a:p>
        </p:txBody>
      </p:sp>
      <p:sp>
        <p:nvSpPr>
          <p:cNvPr id="7" name="矩形: 圆角 6">
            <a:extLst>
              <a:ext uri="{FF2B5EF4-FFF2-40B4-BE49-F238E27FC236}">
                <a16:creationId xmlns:a16="http://schemas.microsoft.com/office/drawing/2014/main" id="{0174427F-2F46-4429-BA4E-CE11F5F113D4}"/>
              </a:ext>
            </a:extLst>
          </p:cNvPr>
          <p:cNvSpPr/>
          <p:nvPr/>
        </p:nvSpPr>
        <p:spPr>
          <a:xfrm>
            <a:off x="1638300" y="3505200"/>
            <a:ext cx="8915400" cy="747713"/>
          </a:xfrm>
          <a:prstGeom prst="roundRect">
            <a:avLst/>
          </a:prstGeom>
          <a:ln>
            <a:noFill/>
          </a:ln>
          <a:effectLst>
            <a:outerShdw blurRad="107950" dist="12700" dir="5400000" algn="ctr">
              <a:srgbClr val="000000"/>
            </a:outerShdw>
          </a:effectLst>
          <a:scene3d>
            <a:camera prst="orthographicFront">
              <a:rot lat="0" lon="0" rev="0"/>
            </a:camera>
            <a:lightRig rig="soft" dir="t"/>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微软雅黑"/>
                <a:ea typeface="宋体" pitchFamily="2" charset="-122"/>
                <a:cs typeface="+mn-cs"/>
              </a:defRPr>
            </a:lvl1pPr>
            <a:lvl2pPr marL="457200" algn="l" rtl="0" eaLnBrk="0" fontAlgn="base" hangingPunct="0">
              <a:spcBef>
                <a:spcPct val="0"/>
              </a:spcBef>
              <a:spcAft>
                <a:spcPct val="0"/>
              </a:spcAft>
              <a:defRPr kern="1200">
                <a:solidFill>
                  <a:srgbClr val="FFFFFF"/>
                </a:solidFill>
                <a:latin typeface="微软雅黑"/>
                <a:ea typeface="宋体" pitchFamily="2" charset="-122"/>
                <a:cs typeface="+mn-cs"/>
              </a:defRPr>
            </a:lvl2pPr>
            <a:lvl3pPr marL="914400" algn="l" rtl="0" eaLnBrk="0" fontAlgn="base" hangingPunct="0">
              <a:spcBef>
                <a:spcPct val="0"/>
              </a:spcBef>
              <a:spcAft>
                <a:spcPct val="0"/>
              </a:spcAft>
              <a:defRPr kern="1200">
                <a:solidFill>
                  <a:srgbClr val="FFFFFF"/>
                </a:solidFill>
                <a:latin typeface="微软雅黑"/>
                <a:ea typeface="宋体" pitchFamily="2" charset="-122"/>
                <a:cs typeface="+mn-cs"/>
              </a:defRPr>
            </a:lvl3pPr>
            <a:lvl4pPr marL="1371600" algn="l" rtl="0" eaLnBrk="0" fontAlgn="base" hangingPunct="0">
              <a:spcBef>
                <a:spcPct val="0"/>
              </a:spcBef>
              <a:spcAft>
                <a:spcPct val="0"/>
              </a:spcAft>
              <a:defRPr kern="1200">
                <a:solidFill>
                  <a:srgbClr val="FFFFFF"/>
                </a:solidFill>
                <a:latin typeface="微软雅黑"/>
                <a:ea typeface="宋体" pitchFamily="2" charset="-122"/>
                <a:cs typeface="+mn-cs"/>
              </a:defRPr>
            </a:lvl4pPr>
            <a:lvl5pPr marL="1828800" algn="l" rtl="0" eaLnBrk="0" fontAlgn="base" hangingPunct="0">
              <a:spcBef>
                <a:spcPct val="0"/>
              </a:spcBef>
              <a:spcAft>
                <a:spcPct val="0"/>
              </a:spcAft>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r>
              <a:rPr lang="zh-CN" altLang="en-US" sz="2800" b="1">
                <a:solidFill>
                  <a:schemeClr val="tx1"/>
                </a:solidFill>
              </a:rPr>
              <a:t>二、延存器官休眠的打破和延长</a:t>
            </a:r>
          </a:p>
        </p:txBody>
      </p:sp>
    </p:spTree>
    <p:extLst>
      <p:ext uri="{BB962C8B-B14F-4D97-AF65-F5344CB8AC3E}">
        <p14:creationId xmlns:p14="http://schemas.microsoft.com/office/powerpoint/2010/main" val="2129494046"/>
      </p:ext>
    </p:extLst>
  </p:cSld>
  <p:clrMapOvr>
    <a:masterClrMapping/>
  </p:clrMapOvr>
  <p:transition spd="med">
    <p:random/>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EE30D89A-60D9-4562-B2ED-04CC7BC1ABD7}"/>
              </a:ext>
            </a:extLst>
          </p:cNvPr>
          <p:cNvSpPr>
            <a:spLocks noGrp="1"/>
          </p:cNvSpPr>
          <p:nvPr>
            <p:ph type="title" idx="4294967295"/>
          </p:nvPr>
        </p:nvSpPr>
        <p:spPr>
          <a:xfrm>
            <a:off x="1322070" y="1048475"/>
            <a:ext cx="10058400" cy="747713"/>
          </a:xfrm>
          <a:prstGeom prst="rect">
            <a:avLst/>
          </a:prstGeom>
        </p:spPr>
        <p:txBody>
          <a:bodyPr>
            <a:normAutofit/>
          </a:bodyPr>
          <a:lstStyle/>
          <a:p>
            <a:r>
              <a:rPr lang="zh-CN" altLang="en-US" sz="2800" b="1">
                <a:solidFill>
                  <a:schemeClr val="tx1"/>
                </a:solidFill>
              </a:rPr>
              <a:t>一、种子休眠的原因和破除</a:t>
            </a:r>
            <a:endParaRPr lang="zh-CN" altLang="en-US"/>
          </a:p>
        </p:txBody>
      </p:sp>
      <p:sp>
        <p:nvSpPr>
          <p:cNvPr id="5" name="Rectangle 4">
            <a:extLst>
              <a:ext uri="{FF2B5EF4-FFF2-40B4-BE49-F238E27FC236}">
                <a16:creationId xmlns:a16="http://schemas.microsoft.com/office/drawing/2014/main" id="{D503B72A-E57C-4DFD-9AC5-B097A56137AE}"/>
              </a:ext>
            </a:extLst>
          </p:cNvPr>
          <p:cNvSpPr>
            <a:spLocks noChangeArrowheads="1"/>
          </p:cNvSpPr>
          <p:nvPr/>
        </p:nvSpPr>
        <p:spPr bwMode="auto">
          <a:xfrm>
            <a:off x="6172200" y="789018"/>
            <a:ext cx="4724400" cy="973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algn="just" eaLnBrk="1" hangingPunct="1">
              <a:lnSpc>
                <a:spcPct val="125000"/>
              </a:lnSpc>
              <a:spcBef>
                <a:spcPct val="0"/>
              </a:spcBef>
              <a:buFont typeface="Wingdings" panose="05000000000000000000" pitchFamily="2" charset="2"/>
              <a:buChar char="n"/>
            </a:pPr>
            <a:r>
              <a:rPr kumimoji="1" lang="zh-CN" altLang="en-US" sz="2400">
                <a:latin typeface="微软雅黑" panose="020b0503020204020204" pitchFamily="34" charset="-122"/>
                <a:ea typeface="微软雅黑" panose="020b0503020204020204" pitchFamily="34" charset="-122"/>
              </a:rPr>
              <a:t>休眠：成熟种子在适宜的萌发条件下仍不萌发的现象。</a:t>
            </a:r>
          </a:p>
        </p:txBody>
      </p:sp>
      <p:sp>
        <p:nvSpPr>
          <p:cNvPr id="6" name="Rectangle 5">
            <a:extLst>
              <a:ext uri="{FF2B5EF4-FFF2-40B4-BE49-F238E27FC236}">
                <a16:creationId xmlns:a16="http://schemas.microsoft.com/office/drawing/2014/main" id="{B184AC03-2EAF-4FCD-8634-722E96055584}"/>
              </a:ext>
            </a:extLst>
          </p:cNvPr>
          <p:cNvSpPr>
            <a:spLocks noChangeArrowheads="1"/>
          </p:cNvSpPr>
          <p:nvPr/>
        </p:nvSpPr>
        <p:spPr bwMode="auto">
          <a:xfrm>
            <a:off x="1280160" y="1905000"/>
            <a:ext cx="10058400" cy="13335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kumimoji="1" lang="zh-CN" altLang="en-US" sz="2400" b="1">
                <a:latin typeface="微软雅黑" panose="020b0503020204020204" pitchFamily="34" charset="-122"/>
                <a:ea typeface="微软雅黑" panose="020b0503020204020204" pitchFamily="34" charset="-122"/>
              </a:rPr>
              <a:t>（一）种皮的限制</a:t>
            </a:r>
            <a:endParaRPr kumimoji="1" lang="en-US" altLang="zh-CN" sz="2400" b="1">
              <a:latin typeface="微软雅黑" panose="020b0503020204020204" pitchFamily="34" charset="-122"/>
              <a:ea typeface="微软雅黑" panose="020b0503020204020204" pitchFamily="34" charset="-122"/>
            </a:endParaRPr>
          </a:p>
          <a:p>
            <a:pPr eaLnBrk="1" hangingPunct="1">
              <a:lnSpc>
                <a:spcPct val="115000"/>
              </a:lnSpc>
              <a:spcBef>
                <a:spcPct val="0"/>
              </a:spcBef>
              <a:buFontTx/>
              <a:buNone/>
            </a:pPr>
            <a:endParaRPr kumimoji="1" lang="zh-CN" altLang="en-US" sz="2400">
              <a:latin typeface="微软雅黑" panose="020b0503020204020204" pitchFamily="34" charset="-122"/>
              <a:ea typeface="微软雅黑" panose="020b0503020204020204" pitchFamily="34" charset="-122"/>
            </a:endParaRPr>
          </a:p>
          <a:p>
            <a:pPr eaLnBrk="1" hangingPunct="1">
              <a:lnSpc>
                <a:spcPct val="115000"/>
              </a:lnSpc>
              <a:spcBef>
                <a:spcPct val="0"/>
              </a:spcBef>
              <a:buClr>
                <a:schemeClr val="tx1"/>
              </a:buClr>
              <a:buSzTx/>
              <a:buFont typeface="Wingdings" panose="05000000000000000000" pitchFamily="2" charset="2"/>
              <a:buChar char="u"/>
            </a:pPr>
            <a:r>
              <a:rPr kumimoji="1" lang="zh-CN" altLang="en-US" sz="2400">
                <a:latin typeface="微软雅黑" panose="020b0503020204020204" pitchFamily="34" charset="-122"/>
                <a:ea typeface="微软雅黑" panose="020b0503020204020204" pitchFamily="34" charset="-122"/>
              </a:rPr>
              <a:t>种皮坚硬、透水、透气性差。如紫云英、 椴树、苋菜、苜蓿等。</a:t>
            </a:r>
          </a:p>
        </p:txBody>
      </p:sp>
      <p:sp>
        <p:nvSpPr>
          <p:cNvPr id="7" name="Rectangle 6">
            <a:extLst>
              <a:ext uri="{FF2B5EF4-FFF2-40B4-BE49-F238E27FC236}">
                <a16:creationId xmlns:a16="http://schemas.microsoft.com/office/drawing/2014/main" id="{9442BB1F-A576-4A22-AC0A-FF553535F3B2}"/>
              </a:ext>
            </a:extLst>
          </p:cNvPr>
          <p:cNvSpPr>
            <a:spLocks noChangeArrowheads="1"/>
          </p:cNvSpPr>
          <p:nvPr/>
        </p:nvSpPr>
        <p:spPr bwMode="auto">
          <a:xfrm>
            <a:off x="1322070" y="3472347"/>
            <a:ext cx="9574530" cy="233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marL="342900" indent="-342900" eaLnBrk="1" hangingPunct="1">
              <a:lnSpc>
                <a:spcPct val="125000"/>
              </a:lnSpc>
              <a:spcBef>
                <a:spcPct val="0"/>
              </a:spcBef>
              <a:buFont typeface="Wingdings" panose="05000000000000000000" pitchFamily="2" charset="2"/>
              <a:buChar char="u"/>
            </a:pPr>
            <a:r>
              <a:rPr kumimoji="1" lang="zh-CN" altLang="en-US" sz="2400" b="1">
                <a:latin typeface="微软雅黑" panose="020b0503020204020204" pitchFamily="34" charset="-122"/>
                <a:ea typeface="微软雅黑" panose="020b0503020204020204" pitchFamily="34" charset="-122"/>
              </a:rPr>
              <a:t>破除方法：</a:t>
            </a:r>
          </a:p>
          <a:p>
            <a:pPr eaLnBrk="1" hangingPunct="1">
              <a:lnSpc>
                <a:spcPct val="125000"/>
              </a:lnSpc>
              <a:spcBef>
                <a:spcPct val="0"/>
              </a:spcBef>
              <a:buFontTx/>
              <a:buNone/>
            </a:pP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1</a:t>
            </a:r>
            <a:r>
              <a:rPr kumimoji="1" lang="zh-CN" altLang="en-US" sz="2400">
                <a:latin typeface="微软雅黑" panose="020b0503020204020204" pitchFamily="34" charset="-122"/>
                <a:ea typeface="微软雅黑" panose="020b0503020204020204" pitchFamily="34" charset="-122"/>
              </a:rPr>
              <a:t>）自然情况，细菌和真菌分泌酶类水解种皮的多糖和其它组成成分，使种皮变软，透水、透气性增强。</a:t>
            </a:r>
          </a:p>
          <a:p>
            <a:pPr eaLnBrk="1" hangingPunct="1">
              <a:lnSpc>
                <a:spcPct val="125000"/>
              </a:lnSpc>
              <a:spcBef>
                <a:spcPct val="0"/>
              </a:spcBef>
              <a:buFontTx/>
              <a:buNone/>
            </a:pPr>
            <a:r>
              <a:rPr kumimoji="1" lang="zh-CN" altLang="en-US" sz="2400">
                <a:latin typeface="微软雅黑" panose="020b0503020204020204" pitchFamily="34" charset="-122"/>
                <a:ea typeface="微软雅黑" panose="020b0503020204020204" pitchFamily="34" charset="-122"/>
              </a:rPr>
              <a:t>（</a:t>
            </a:r>
            <a:r>
              <a:rPr kumimoji="1" lang="en-US" altLang="zh-CN" sz="24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）生产上采用物理、化学方法 如：磨擦、</a:t>
            </a:r>
            <a:r>
              <a:rPr kumimoji="1" lang="en-US" altLang="zh-CN" sz="2400">
                <a:latin typeface="微软雅黑" panose="020b0503020204020204" pitchFamily="34" charset="-122"/>
                <a:ea typeface="微软雅黑" panose="020b0503020204020204" pitchFamily="34" charset="-122"/>
              </a:rPr>
              <a:t>98%</a:t>
            </a:r>
            <a:r>
              <a:rPr kumimoji="1" lang="zh-CN" altLang="en-US" sz="2400">
                <a:latin typeface="微软雅黑" panose="020b0503020204020204" pitchFamily="34" charset="-122"/>
                <a:ea typeface="微软雅黑" panose="020b0503020204020204" pitchFamily="34" charset="-122"/>
              </a:rPr>
              <a:t>浓硫酸或</a:t>
            </a:r>
            <a:r>
              <a:rPr kumimoji="1" lang="en-US" altLang="zh-CN" sz="2400">
                <a:latin typeface="微软雅黑" panose="020b0503020204020204" pitchFamily="34" charset="-122"/>
                <a:ea typeface="微软雅黑" panose="020b0503020204020204" pitchFamily="34" charset="-122"/>
              </a:rPr>
              <a:t>2%</a:t>
            </a:r>
            <a:r>
              <a:rPr kumimoji="1" lang="zh-CN" altLang="en-US" sz="2400">
                <a:latin typeface="微软雅黑" panose="020b0503020204020204" pitchFamily="34" charset="-122"/>
                <a:ea typeface="微软雅黑" panose="020b0503020204020204" pitchFamily="34" charset="-122"/>
              </a:rPr>
              <a:t>氨水处理等破除休眠。</a:t>
            </a:r>
          </a:p>
        </p:txBody>
      </p:sp>
    </p:spTree>
    <p:extLst>
      <p:ext uri="{BB962C8B-B14F-4D97-AF65-F5344CB8AC3E}">
        <p14:creationId xmlns:p14="http://schemas.microsoft.com/office/powerpoint/2010/main" val="2286746687"/>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lide(fromLeft)">
                                      <p:cBhvr>
                                        <p:cTn id="7" dur="500"/>
                                        <p:tgtEl>
                                          <p:spTgt spid="5"/>
                                        </p:tgtEl>
                                      </p:cBhvr>
                                    </p:animEffect>
                                  </p:childTnLst>
                                </p:cTn>
                              </p:par>
                            </p:childTnLst>
                          </p:cTn>
                        </p:par>
                        <p:par>
                          <p:cTn id="8" fill="hold" nodeType="afterGroup">
                            <p:stCondLst>
                              <p:cond delay="500"/>
                            </p:stCondLst>
                            <p:childTnLst>
                              <p:par>
                                <p:cTn id="9" presetID="12" presetClass="entr" presetSubtype="4" dur="1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slide(fromBottom)">
                                      <p:cBhvr>
                                        <p:cTn id="11" dur="10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4" dur="1000" fill="hold" nodeType="clickEffect">
                                  <p:stCondLst>
                                    <p:cond delay="0"/>
                                  </p:stCondLst>
                                  <p:childTnLst>
                                    <p:set>
                                      <p:cBhvr>
                                        <p:cTn id="15" dur="1" fill="hold">
                                          <p:stCondLst>
                                            <p:cond delay="0"/>
                                          </p:stCondLst>
                                        </p:cTn>
                                        <p:tgtEl>
                                          <p:spTgt spid="7">
                                            <p:txEl>
                                              <p:pRg st="0" end="0"/>
                                            </p:txEl>
                                          </p:spTgt>
                                        </p:tgtEl>
                                        <p:attrNameLst>
                                          <p:attrName>style.visibility</p:attrName>
                                        </p:attrNameLst>
                                      </p:cBhvr>
                                      <p:to>
                                        <p:strVal val="visible"/>
                                      </p:to>
                                    </p:set>
                                    <p:animEffect transition="in" filter="slide(fromBottom)">
                                      <p:cBhvr>
                                        <p:cTn id="16" dur="1000"/>
                                        <p:tgtEl>
                                          <p:spTgt spid="7">
                                            <p:txEl>
                                              <p:pRg st="0" end="0"/>
                                            </p:txEl>
                                          </p:spTgt>
                                        </p:tgtEl>
                                      </p:cBhvr>
                                    </p:animEffect>
                                  </p:childTnLst>
                                </p:cTn>
                              </p:par>
                              <p:par>
                                <p:cTn id="17" presetID="12" presetClass="entr" presetSubtype="4" dur="1000" fill="hold"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slide(fromBottom)">
                                      <p:cBhvr>
                                        <p:cTn id="19" dur="1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12" presetClass="entr" presetSubtype="4" dur="5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slide(fromBottom)">
                                      <p:cBhvr>
                                        <p:cTn id="24"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7">
            <a:extLst>
              <a:ext uri="{FF2B5EF4-FFF2-40B4-BE49-F238E27FC236}">
                <a16:creationId xmlns:a16="http://schemas.microsoft.com/office/drawing/2014/main" id="{2799AFCE-BEE1-48E2-83E6-405BCB969FCE}"/>
              </a:ext>
            </a:extLst>
          </p:cNvPr>
          <p:cNvSpPr>
            <a:spLocks noChangeArrowheads="1"/>
          </p:cNvSpPr>
          <p:nvPr/>
        </p:nvSpPr>
        <p:spPr bwMode="auto">
          <a:xfrm>
            <a:off x="1143000" y="1136857"/>
            <a:ext cx="10591800" cy="908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kumimoji="1" lang="zh-CN" altLang="en-US" sz="2400" b="1">
                <a:latin typeface="微软雅黑" panose="020b0503020204020204" pitchFamily="34" charset="-122"/>
                <a:ea typeface="微软雅黑" panose="020b0503020204020204" pitchFamily="34" charset="-122"/>
              </a:rPr>
              <a:t>（二）种子未完成后熟</a:t>
            </a:r>
            <a:endParaRPr kumimoji="1" lang="en-US" altLang="zh-CN" sz="2400" b="1">
              <a:latin typeface="微软雅黑" panose="020b0503020204020204" pitchFamily="34" charset="-122"/>
              <a:ea typeface="微软雅黑" panose="020b0503020204020204" pitchFamily="34" charset="-122"/>
            </a:endParaRPr>
          </a:p>
          <a:p>
            <a:pPr eaLnBrk="1" hangingPunct="1">
              <a:lnSpc>
                <a:spcPct val="115000"/>
              </a:lnSpc>
              <a:spcBef>
                <a:spcPct val="0"/>
              </a:spcBef>
              <a:buFontTx/>
              <a:buNone/>
            </a:pPr>
            <a:endParaRPr kumimoji="1" lang="en-US" altLang="zh-CN" sz="2400" b="1">
              <a:latin typeface="微软雅黑" panose="020b0503020204020204" pitchFamily="34" charset="-122"/>
              <a:ea typeface="微软雅黑" panose="020b0503020204020204" pitchFamily="34" charset="-122"/>
            </a:endParaRPr>
          </a:p>
        </p:txBody>
      </p:sp>
      <p:sp>
        <p:nvSpPr>
          <p:cNvPr id="5" name="Rectangle 9">
            <a:extLst>
              <a:ext uri="{FF2B5EF4-FFF2-40B4-BE49-F238E27FC236}">
                <a16:creationId xmlns:a16="http://schemas.microsoft.com/office/drawing/2014/main" id="{E32FFDAB-FE11-4460-AE19-1F8C2D3F76E6}"/>
              </a:ext>
            </a:extLst>
          </p:cNvPr>
          <p:cNvSpPr>
            <a:spLocks noChangeArrowheads="1"/>
          </p:cNvSpPr>
          <p:nvPr/>
        </p:nvSpPr>
        <p:spPr bwMode="auto">
          <a:xfrm>
            <a:off x="1204433" y="3429000"/>
            <a:ext cx="969216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363538" indent="-363538" algn="l" rtl="0" eaLnBrk="0" fontAlgn="base" hangingPunct="0">
              <a:spcBef>
                <a:spcPct val="20000"/>
              </a:spcBef>
              <a:spcAft>
                <a:spcPct val="0"/>
              </a:spcAft>
              <a:buChar char="•"/>
              <a:tabLst>
                <a:tab pos="0"/>
              </a:tabLst>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tabLst>
                <a:tab pos="0"/>
              </a:tabLst>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tabLst>
                <a:tab pos="0"/>
              </a:tabLst>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9pPr>
          </a:lstStyle>
          <a:p>
            <a:pPr eaLnBrk="1" hangingPunct="1">
              <a:spcBef>
                <a:spcPct val="0"/>
              </a:spcBef>
              <a:buClr>
                <a:schemeClr val="tx1"/>
              </a:buClr>
              <a:buSzTx/>
              <a:buFont typeface="Wingdings" panose="05000000000000000000" pitchFamily="2" charset="2"/>
              <a:buChar char="u"/>
            </a:pPr>
            <a:r>
              <a:rPr kumimoji="1" lang="zh-CN" altLang="en-US" sz="2400" b="1">
                <a:latin typeface="微软雅黑" panose="020b0503020204020204" pitchFamily="34" charset="-122"/>
                <a:ea typeface="微软雅黑" panose="020b0503020204020204" pitchFamily="34" charset="-122"/>
              </a:rPr>
              <a:t>后熟方法：</a:t>
            </a:r>
            <a:endParaRPr kumimoji="1" lang="en-US" altLang="zh-CN" sz="2400" b="1">
              <a:latin typeface="微软雅黑" panose="020b0503020204020204" pitchFamily="34" charset="-122"/>
              <a:ea typeface="微软雅黑" panose="020b0503020204020204" pitchFamily="34" charset="-122"/>
            </a:endParaRPr>
          </a:p>
          <a:p>
            <a:pPr eaLnBrk="1" hangingPunct="1">
              <a:spcBef>
                <a:spcPct val="0"/>
              </a:spcBef>
              <a:buClr>
                <a:schemeClr val="tx1"/>
              </a:buClr>
              <a:buSzTx/>
              <a:buFont typeface="Wingdings" panose="05000000000000000000" pitchFamily="2" charset="2"/>
              <a:buChar char="u"/>
            </a:pPr>
            <a:endParaRPr kumimoji="1" lang="zh-CN" altLang="en-US" sz="2400">
              <a:solidFill>
                <a:srgbClr val="FF3300"/>
              </a:solidFill>
              <a:latin typeface="微软雅黑" panose="020b0503020204020204" pitchFamily="34" charset="-122"/>
              <a:ea typeface="微软雅黑" panose="020b0503020204020204" pitchFamily="34" charset="-122"/>
            </a:endParaRPr>
          </a:p>
          <a:p>
            <a:pPr marL="0" indent="0" eaLnBrk="1" hangingPunct="1">
              <a:spcBef>
                <a:spcPct val="0"/>
              </a:spcBef>
              <a:buClr>
                <a:schemeClr val="tx1"/>
              </a:buClr>
              <a:buSzTx/>
              <a:buNone/>
            </a:pPr>
            <a:r>
              <a:rPr kumimoji="1" lang="en-US" altLang="zh-CN" sz="2400" b="1">
                <a:latin typeface="微软雅黑" panose="020b0503020204020204" pitchFamily="34" charset="-122"/>
                <a:ea typeface="微软雅黑" panose="020b0503020204020204" pitchFamily="34" charset="-122"/>
              </a:rPr>
              <a:t>1) </a:t>
            </a:r>
            <a:r>
              <a:rPr kumimoji="1" lang="zh-CN" altLang="en-US" sz="2400" b="1">
                <a:latin typeface="微软雅黑" panose="020b0503020204020204" pitchFamily="34" charset="-122"/>
                <a:ea typeface="微软雅黑" panose="020b0503020204020204" pitchFamily="34" charset="-122"/>
              </a:rPr>
              <a:t>低温后熟：</a:t>
            </a:r>
            <a:r>
              <a:rPr kumimoji="1" lang="zh-CN" altLang="en-US" sz="2400">
                <a:latin typeface="微软雅黑" panose="020b0503020204020204" pitchFamily="34" charset="-122"/>
                <a:ea typeface="微软雅黑" panose="020b0503020204020204" pitchFamily="34" charset="-122"/>
              </a:rPr>
              <a:t>某些树木种子</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如蔷薇科植物和松柏类种子</a:t>
            </a:r>
            <a:r>
              <a:rPr kumimoji="1" lang="en-US" altLang="zh-CN" sz="2400">
                <a:latin typeface="微软雅黑" panose="020b0503020204020204" pitchFamily="34" charset="-122"/>
                <a:ea typeface="微软雅黑" panose="020b0503020204020204" pitchFamily="34" charset="-122"/>
              </a:rPr>
              <a:t>)1-5℃</a:t>
            </a:r>
            <a:r>
              <a:rPr kumimoji="1" lang="zh-CN" altLang="en-US" sz="2400">
                <a:latin typeface="微软雅黑" panose="020b0503020204020204" pitchFamily="34" charset="-122"/>
                <a:ea typeface="微软雅黑" panose="020b0503020204020204" pitchFamily="34" charset="-122"/>
              </a:rPr>
              <a:t>层积处理</a:t>
            </a:r>
            <a:r>
              <a:rPr kumimoji="1" lang="en-US" altLang="zh-CN" sz="2400">
                <a:latin typeface="微软雅黑" panose="020b0503020204020204" pitchFamily="34" charset="-122"/>
                <a:ea typeface="微软雅黑" panose="020b0503020204020204" pitchFamily="34" charset="-122"/>
              </a:rPr>
              <a:t>1-3</a:t>
            </a:r>
            <a:r>
              <a:rPr kumimoji="1" lang="zh-CN" altLang="en-US" sz="2400">
                <a:latin typeface="微软雅黑" panose="020b0503020204020204" pitchFamily="34" charset="-122"/>
                <a:ea typeface="微软雅黑" panose="020b0503020204020204" pitchFamily="34" charset="-122"/>
              </a:rPr>
              <a:t>个月即可，称为层积处理，也称“砂藏”。</a:t>
            </a:r>
          </a:p>
          <a:p>
            <a:pPr marL="0" indent="0" eaLnBrk="1" hangingPunct="1">
              <a:spcBef>
                <a:spcPct val="0"/>
              </a:spcBef>
              <a:buClr>
                <a:schemeClr val="tx1"/>
              </a:buClr>
              <a:buSzTx/>
              <a:buNone/>
            </a:pPr>
            <a:r>
              <a:rPr kumimoji="1" lang="en-US" altLang="zh-CN" sz="2400" b="1">
                <a:latin typeface="微软雅黑" panose="020b0503020204020204" pitchFamily="34" charset="-122"/>
                <a:ea typeface="微软雅黑" panose="020b0503020204020204" pitchFamily="34" charset="-122"/>
              </a:rPr>
              <a:t>2) </a:t>
            </a:r>
            <a:r>
              <a:rPr kumimoji="1" lang="zh-CN" altLang="en-US" sz="2400" b="1">
                <a:latin typeface="微软雅黑" panose="020b0503020204020204" pitchFamily="34" charset="-122"/>
                <a:ea typeface="微软雅黑" panose="020b0503020204020204" pitchFamily="34" charset="-122"/>
              </a:rPr>
              <a:t>干燥后熟：</a:t>
            </a:r>
            <a:r>
              <a:rPr kumimoji="1" lang="zh-CN" altLang="en-US" sz="2400">
                <a:latin typeface="微软雅黑" panose="020b0503020204020204" pitchFamily="34" charset="-122"/>
                <a:ea typeface="微软雅黑" panose="020b0503020204020204" pitchFamily="34" charset="-122"/>
              </a:rPr>
              <a:t>一些禾谷类植物种子晒干贮藏几周或几个月即可。</a:t>
            </a:r>
          </a:p>
        </p:txBody>
      </p:sp>
      <p:sp>
        <p:nvSpPr>
          <p:cNvPr id="7" name="文本框 6">
            <a:extLst>
              <a:ext uri="{FF2B5EF4-FFF2-40B4-BE49-F238E27FC236}">
                <a16:creationId xmlns:a16="http://schemas.microsoft.com/office/drawing/2014/main" id="{59B0F754-A9CA-4E93-97EB-EA279DC3A9A0}"/>
              </a:ext>
            </a:extLst>
          </p:cNvPr>
          <p:cNvSpPr txBox="1"/>
          <p:nvPr/>
        </p:nvSpPr>
        <p:spPr>
          <a:xfrm>
            <a:off x="1229833" y="2045696"/>
            <a:ext cx="9666767" cy="908839"/>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 typeface="Wingdings" panose="05000000000000000000" pitchFamily="2" charset="2"/>
              <a:buChar char="n"/>
            </a:pPr>
            <a:r>
              <a:rPr kumimoji="1" lang="zh-CN" altLang="en-US" sz="2400" b="1">
                <a:latin typeface="微软雅黑" panose="020b0503020204020204" pitchFamily="34" charset="-122"/>
                <a:ea typeface="微软雅黑" panose="020b0503020204020204" pitchFamily="34" charset="-122"/>
              </a:rPr>
              <a:t> 后熟作用：</a:t>
            </a:r>
            <a:r>
              <a:rPr kumimoji="1" lang="zh-CN" altLang="en-US" sz="2400">
                <a:latin typeface="微软雅黑" panose="020b0503020204020204" pitchFamily="34" charset="-122"/>
                <a:ea typeface="微软雅黑" panose="020b0503020204020204" pitchFamily="34" charset="-122"/>
              </a:rPr>
              <a:t>许多植物的种子脱离母体后，经过一段时间才能达到生理上成熟过程，称为后熟作用。如苹果、桃、梨、樱桃等。</a:t>
            </a:r>
          </a:p>
        </p:txBody>
      </p:sp>
    </p:spTree>
    <p:extLst>
      <p:ext uri="{BB962C8B-B14F-4D97-AF65-F5344CB8AC3E}">
        <p14:creationId xmlns:p14="http://schemas.microsoft.com/office/powerpoint/2010/main" val="3781934851"/>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Bottom)">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2" presetClass="entr" presetSubtype="8"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slide(fromLeft)">
                                      <p:cBhvr>
                                        <p:cTn id="12" dur="500"/>
                                        <p:tgtEl>
                                          <p:spTgt spid="5">
                                            <p:txEl>
                                              <p:pRg st="0" end="0"/>
                                            </p:txEl>
                                          </p:spTgt>
                                        </p:tgtEl>
                                      </p:cBhvr>
                                    </p:animEffect>
                                  </p:childTnLst>
                                </p:cTn>
                              </p:par>
                            </p:childTnLst>
                          </p:cTn>
                        </p:par>
                        <p:par>
                          <p:cTn id="13" fill="hold" nodeType="afterGroup">
                            <p:stCondLst>
                              <p:cond delay="500"/>
                            </p:stCondLst>
                            <p:childTnLst>
                              <p:par>
                                <p:cTn id="14" presetID="12" presetClass="entr" presetSubtype="8" dur="500" fill="hold" nodeType="after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slide(fromLeft)">
                                      <p:cBhvr>
                                        <p:cTn id="16" dur="500"/>
                                        <p:tgtEl>
                                          <p:spTgt spid="5">
                                            <p:txEl>
                                              <p:pRg st="2" end="2"/>
                                            </p:txEl>
                                          </p:spTgt>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2" presetClass="entr" presetSubtype="8" dur="500" fill="hold"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slide(fromLeft)">
                                      <p:cBhvr>
                                        <p:cTn id="21"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9">
            <a:extLst>
              <a:ext uri="{FF2B5EF4-FFF2-40B4-BE49-F238E27FC236}">
                <a16:creationId xmlns:a16="http://schemas.microsoft.com/office/drawing/2014/main" id="{63F643E9-748C-4123-A1D5-86F549A10C97}"/>
              </a:ext>
            </a:extLst>
          </p:cNvPr>
          <p:cNvSpPr>
            <a:spLocks noChangeArrowheads="1"/>
          </p:cNvSpPr>
          <p:nvPr/>
        </p:nvSpPr>
        <p:spPr bwMode="auto">
          <a:xfrm>
            <a:off x="1295400" y="1903988"/>
            <a:ext cx="5257800" cy="3600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363538" indent="-363538" algn="l" rtl="0" eaLnBrk="0" fontAlgn="base" hangingPunct="0">
              <a:spcBef>
                <a:spcPct val="20000"/>
              </a:spcBef>
              <a:spcAft>
                <a:spcPct val="0"/>
              </a:spcAft>
              <a:buChar char="•"/>
              <a:tabLst>
                <a:tab pos="0"/>
              </a:tabLst>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tabLst>
                <a:tab pos="0"/>
              </a:tabLst>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tabLst>
                <a:tab pos="0"/>
              </a:tabLst>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tabLst>
                <a:tab pos="0"/>
              </a:tabLst>
              <a:defRPr sz="2000" kern="1200">
                <a:solidFill>
                  <a:schemeClr val="tx1"/>
                </a:solidFill>
                <a:latin typeface="Arial" pitchFamily="34" charset="0"/>
                <a:ea typeface="宋体" pitchFamily="2" charset="-122"/>
                <a:cs typeface="+mn-cs"/>
              </a:defRPr>
            </a:lvl9pPr>
          </a:lstStyle>
          <a:p>
            <a:pPr eaLnBrk="1" hangingPunct="1">
              <a:lnSpc>
                <a:spcPct val="120000"/>
              </a:lnSpc>
              <a:spcBef>
                <a:spcPct val="0"/>
              </a:spcBef>
              <a:buClr>
                <a:schemeClr val="tx1"/>
              </a:buClr>
              <a:buSzTx/>
              <a:buFont typeface="Wingdings" panose="05000000000000000000" pitchFamily="2" charset="2"/>
              <a:buChar char="ü"/>
            </a:pPr>
            <a:r>
              <a:rPr kumimoji="1" lang="zh-CN" altLang="en-US" sz="2400" b="1">
                <a:latin typeface="微软雅黑" panose="020b0503020204020204" pitchFamily="34" charset="-122"/>
                <a:ea typeface="微软雅黑" panose="020b0503020204020204" pitchFamily="34" charset="-122"/>
              </a:rPr>
              <a:t>后熟过程中生理变化：</a:t>
            </a:r>
            <a:r>
              <a:rPr kumimoji="1" lang="zh-CN" altLang="en-US" sz="2400">
                <a:latin typeface="微软雅黑" panose="020b0503020204020204" pitchFamily="34" charset="-122"/>
                <a:ea typeface="微软雅黑" panose="020b0503020204020204" pitchFamily="34" charset="-122"/>
              </a:rPr>
              <a:t>一般认为，在后熟过程中，种子内的淀粉、蛋白质、脂肪等有机物的合成作用加强，呼吸减弱，酸度降低。</a:t>
            </a:r>
            <a:endParaRPr kumimoji="1" lang="en-US" altLang="zh-CN" sz="2400">
              <a:latin typeface="微软雅黑" panose="020b0503020204020204" pitchFamily="34" charset="-122"/>
              <a:ea typeface="微软雅黑" panose="020b0503020204020204" pitchFamily="34" charset="-122"/>
            </a:endParaRPr>
          </a:p>
          <a:p>
            <a:pPr eaLnBrk="1" hangingPunct="1">
              <a:lnSpc>
                <a:spcPct val="120000"/>
              </a:lnSpc>
              <a:spcBef>
                <a:spcPct val="0"/>
              </a:spcBef>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经过后熟，种皮透性加大，呼吸作用增强，有机物开始水解。</a:t>
            </a:r>
            <a:endParaRPr kumimoji="1" lang="en-US" altLang="zh-CN" sz="2400">
              <a:latin typeface="微软雅黑" panose="020b0503020204020204" pitchFamily="34" charset="-122"/>
              <a:ea typeface="微软雅黑" panose="020b0503020204020204" pitchFamily="34" charset="-122"/>
            </a:endParaRPr>
          </a:p>
          <a:p>
            <a:pPr eaLnBrk="1" hangingPunct="1">
              <a:lnSpc>
                <a:spcPct val="120000"/>
              </a:lnSpc>
              <a:spcBef>
                <a:spcPct val="0"/>
              </a:spcBef>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后熟过程中，</a:t>
            </a:r>
            <a:r>
              <a:rPr kumimoji="1" lang="en-US" altLang="zh-CN" sz="2400">
                <a:latin typeface="微软雅黑" panose="020b0503020204020204" pitchFamily="34" charset="-122"/>
                <a:ea typeface="微软雅黑" panose="020b0503020204020204" pitchFamily="34" charset="-122"/>
              </a:rPr>
              <a:t>ABA</a:t>
            </a:r>
            <a:r>
              <a:rPr kumimoji="1" lang="zh-CN" altLang="en-US" sz="2400">
                <a:latin typeface="微软雅黑" panose="020b0503020204020204" pitchFamily="34" charset="-122"/>
                <a:ea typeface="微软雅黑" panose="020b0503020204020204" pitchFamily="34" charset="-122"/>
              </a:rPr>
              <a:t>下降，</a:t>
            </a:r>
            <a:r>
              <a:rPr kumimoji="1" lang="en-US" altLang="zh-CN" sz="2400">
                <a:latin typeface="微软雅黑" panose="020b0503020204020204" pitchFamily="34" charset="-122"/>
                <a:ea typeface="微软雅黑" panose="020b0503020204020204" pitchFamily="34" charset="-122"/>
              </a:rPr>
              <a:t>CTK</a:t>
            </a:r>
            <a:r>
              <a:rPr kumimoji="1" lang="zh-CN" altLang="en-US" sz="2400">
                <a:latin typeface="微软雅黑" panose="020b0503020204020204" pitchFamily="34" charset="-122"/>
                <a:ea typeface="微软雅黑" panose="020b0503020204020204" pitchFamily="34" charset="-122"/>
              </a:rPr>
              <a:t>先上升以后随</a:t>
            </a:r>
            <a:r>
              <a:rPr kumimoji="1" lang="en-US" altLang="zh-CN" sz="2400">
                <a:latin typeface="微软雅黑" panose="020b0503020204020204" pitchFamily="34" charset="-122"/>
                <a:ea typeface="微软雅黑" panose="020b0503020204020204" pitchFamily="34" charset="-122"/>
              </a:rPr>
              <a:t>GA</a:t>
            </a:r>
            <a:r>
              <a:rPr kumimoji="1" lang="zh-CN" altLang="en-US" sz="2400">
                <a:latin typeface="微软雅黑" panose="020b0503020204020204" pitchFamily="34" charset="-122"/>
                <a:ea typeface="微软雅黑" panose="020b0503020204020204" pitchFamily="34" charset="-122"/>
              </a:rPr>
              <a:t>上升而下降。</a:t>
            </a:r>
          </a:p>
        </p:txBody>
      </p:sp>
      <p:pic>
        <p:nvPicPr>
          <p:cNvPr id="5" name="Picture 3">
            <a:extLst>
              <a:ext uri="{FF2B5EF4-FFF2-40B4-BE49-F238E27FC236}">
                <a16:creationId xmlns:a16="http://schemas.microsoft.com/office/drawing/2014/main" id="{2C2C6F6C-D3D8-4A89-A2E5-DDBDF8A84C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1800" y="2332560"/>
            <a:ext cx="41148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736151991"/>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10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lide(fromBottom)">
                                      <p:cBhvr>
                                        <p:cTn id="7" dur="1000"/>
                                        <p:tgtEl>
                                          <p:spTgt spid="4">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2" presetClass="entr" presetSubtype="4" dur="100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slide(fromBottom)">
                                      <p:cBhvr>
                                        <p:cTn id="12" dur="1000"/>
                                        <p:tgtEl>
                                          <p:spTgt spid="4">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2" presetClass="entr" presetSubtype="4" dur="100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slide(fromBottom)">
                                      <p:cBhvr>
                                        <p:cTn id="17" dur="1000"/>
                                        <p:tgtEl>
                                          <p:spTgt spid="4">
                                            <p:txEl>
                                              <p:pRg st="2" end="2"/>
                                            </p:txEl>
                                          </p:spTgt>
                                        </p:tgtEl>
                                      </p:cBhvr>
                                    </p:animEffect>
                                  </p:childTnLst>
                                </p:cTn>
                              </p:par>
                            </p:childTnLst>
                          </p:cTn>
                        </p:par>
                        <p:par>
                          <p:cTn id="18" fill="hold" nodeType="afterGroup">
                            <p:stCondLst>
                              <p:cond delay="1000"/>
                            </p:stCondLst>
                            <p:childTnLst>
                              <p:par>
                                <p:cTn id="19" presetID="2" presetClass="entr" presetSubtype="2"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1+#ppt_w/2"/>
                                          </p:val>
                                        </p:tav>
                                        <p:tav tm="100000">
                                          <p:val>
                                            <p:strVal val="#ppt_x"/>
                                          </p:val>
                                        </p:tav>
                                      </p:tavLst>
                                    </p:anim>
                                    <p:anim calcmode="lin" valueType="num">
                                      <p:cBhvr additive="base">
                                        <p:cTn id="2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8">
            <a:extLst>
              <a:ext uri="{FF2B5EF4-FFF2-40B4-BE49-F238E27FC236}">
                <a16:creationId xmlns:a16="http://schemas.microsoft.com/office/drawing/2014/main" id="{9F883CFF-E468-421F-BE80-EF1BEACF45AE}"/>
              </a:ext>
            </a:extLst>
          </p:cNvPr>
          <p:cNvSpPr>
            <a:spLocks noChangeArrowheads="1"/>
          </p:cNvSpPr>
          <p:nvPr/>
        </p:nvSpPr>
        <p:spPr bwMode="auto">
          <a:xfrm>
            <a:off x="1127760" y="1232933"/>
            <a:ext cx="3889375" cy="48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kumimoji="1" lang="zh-CN" altLang="en-US" sz="2400" b="1">
                <a:latin typeface="微软雅黑" panose="020b0503020204020204" pitchFamily="34" charset="-122"/>
                <a:ea typeface="微软雅黑" panose="020b0503020204020204" pitchFamily="34" charset="-122"/>
              </a:rPr>
              <a:t>（三）胚未完全发育</a:t>
            </a:r>
          </a:p>
        </p:txBody>
      </p:sp>
      <p:sp>
        <p:nvSpPr>
          <p:cNvPr id="5" name="Rectangle 9">
            <a:extLst>
              <a:ext uri="{FF2B5EF4-FFF2-40B4-BE49-F238E27FC236}">
                <a16:creationId xmlns:a16="http://schemas.microsoft.com/office/drawing/2014/main" id="{32E16B77-1147-4DC2-B69B-1346C048904D}"/>
              </a:ext>
            </a:extLst>
          </p:cNvPr>
          <p:cNvSpPr>
            <a:spLocks noChangeArrowheads="1"/>
          </p:cNvSpPr>
          <p:nvPr/>
        </p:nvSpPr>
        <p:spPr bwMode="auto">
          <a:xfrm>
            <a:off x="1143000" y="1872734"/>
            <a:ext cx="495300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defPPr>
              <a:defRPr lang="zh-CN"/>
            </a:defPPr>
            <a:lvl1pPr marL="363538" indent="-36353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分布于我国西南地区的木本植物珙桐的果核，要在湿砂中层积长达</a:t>
            </a:r>
            <a:r>
              <a:rPr lang="en-US" altLang="zh-CN" sz="2400">
                <a:latin typeface="微软雅黑" panose="020b0503020204020204" pitchFamily="34" charset="-122"/>
                <a:ea typeface="微软雅黑" panose="020b0503020204020204" pitchFamily="34" charset="-122"/>
              </a:rPr>
              <a:t>1</a:t>
            </a:r>
            <a:r>
              <a:rPr lang="zh-CN" altLang="en-US"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2</a:t>
            </a:r>
            <a:r>
              <a:rPr lang="zh-CN" altLang="en-US" sz="2400">
                <a:latin typeface="微软雅黑" panose="020b0503020204020204" pitchFamily="34" charset="-122"/>
                <a:ea typeface="微软雅黑" panose="020b0503020204020204" pitchFamily="34" charset="-122"/>
              </a:rPr>
              <a:t>年之久，才能发芽。</a:t>
            </a:r>
          </a:p>
          <a:p>
            <a:pPr eaLnBrk="1" hangingPunct="1">
              <a:spcBef>
                <a:spcPct val="0"/>
              </a:spcBef>
              <a:buClr>
                <a:schemeClr val="tx1"/>
              </a:buClr>
              <a:buSzTx/>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新采收的珙桐种子的胚轴顶端无肉眼可见的胚芽，层积</a:t>
            </a:r>
            <a:r>
              <a:rPr lang="en-US" altLang="zh-CN" sz="2400">
                <a:latin typeface="微软雅黑" panose="020b0503020204020204" pitchFamily="34" charset="-122"/>
                <a:ea typeface="微软雅黑" panose="020b0503020204020204" pitchFamily="34" charset="-122"/>
              </a:rPr>
              <a:t>3</a:t>
            </a:r>
            <a:r>
              <a:rPr lang="zh-CN" altLang="en-US" sz="2400">
                <a:latin typeface="微软雅黑" panose="020b0503020204020204" pitchFamily="34" charset="-122"/>
                <a:ea typeface="微软雅黑" panose="020b0503020204020204" pitchFamily="34" charset="-122"/>
              </a:rPr>
              <a:t>～</a:t>
            </a:r>
            <a:r>
              <a:rPr lang="en-US" altLang="zh-CN" sz="2400">
                <a:latin typeface="微软雅黑" panose="020b0503020204020204" pitchFamily="34" charset="-122"/>
                <a:ea typeface="微软雅黑" panose="020b0503020204020204" pitchFamily="34" charset="-122"/>
              </a:rPr>
              <a:t>6</a:t>
            </a:r>
            <a:r>
              <a:rPr lang="zh-CN" altLang="en-US" sz="2400">
                <a:latin typeface="微软雅黑" panose="020b0503020204020204" pitchFamily="34" charset="-122"/>
                <a:ea typeface="微软雅黑" panose="020b0503020204020204" pitchFamily="34" charset="-122"/>
              </a:rPr>
              <a:t>个月后，胚芽才肉眼可见，</a:t>
            </a:r>
            <a:r>
              <a:rPr lang="en-US" altLang="zh-CN" sz="2400">
                <a:latin typeface="微软雅黑" panose="020b0503020204020204" pitchFamily="34" charset="-122"/>
                <a:ea typeface="微软雅黑" panose="020b0503020204020204" pitchFamily="34" charset="-122"/>
              </a:rPr>
              <a:t>9</a:t>
            </a:r>
            <a:r>
              <a:rPr lang="zh-CN" altLang="en-US" sz="2400">
                <a:latin typeface="微软雅黑" panose="020b0503020204020204" pitchFamily="34" charset="-122"/>
                <a:ea typeface="微软雅黑" panose="020b0503020204020204" pitchFamily="34" charset="-122"/>
              </a:rPr>
              <a:t>个月后胚芽伸长并分化为叶原基状，</a:t>
            </a:r>
            <a:r>
              <a:rPr lang="en-US" altLang="zh-CN" sz="2400">
                <a:latin typeface="微软雅黑" panose="020b0503020204020204" pitchFamily="34" charset="-122"/>
                <a:ea typeface="微软雅黑" panose="020b0503020204020204" pitchFamily="34" charset="-122"/>
              </a:rPr>
              <a:t>1</a:t>
            </a:r>
            <a:r>
              <a:rPr lang="zh-CN" altLang="en-US" sz="2400">
                <a:latin typeface="微软雅黑" panose="020b0503020204020204" pitchFamily="34" charset="-122"/>
                <a:ea typeface="微软雅黑" panose="020b0503020204020204" pitchFamily="34" charset="-122"/>
              </a:rPr>
              <a:t>年后叶原基伸长，</a:t>
            </a:r>
            <a:r>
              <a:rPr lang="en-US" altLang="zh-CN" sz="2400">
                <a:latin typeface="微软雅黑" panose="020b0503020204020204" pitchFamily="34" charset="-122"/>
                <a:ea typeface="微软雅黑" panose="020b0503020204020204" pitchFamily="34" charset="-122"/>
              </a:rPr>
              <a:t>1.5</a:t>
            </a:r>
            <a:r>
              <a:rPr lang="zh-CN" altLang="en-US" sz="2400">
                <a:latin typeface="微软雅黑" panose="020b0503020204020204" pitchFamily="34" charset="-122"/>
                <a:ea typeface="微软雅黑" panose="020b0503020204020204" pitchFamily="34" charset="-122"/>
              </a:rPr>
              <a:t>年后叶原基分化为营养叶，此时胚芽形态分化结束，种胚完成形态后熟，胚根开始伸入土中，进入萌发阶段。 </a:t>
            </a:r>
          </a:p>
        </p:txBody>
      </p:sp>
      <p:pic>
        <p:nvPicPr>
          <p:cNvPr id="7" name="图片 6">
            <a:extLst>
              <a:ext uri="{FF2B5EF4-FFF2-40B4-BE49-F238E27FC236}">
                <a16:creationId xmlns:a16="http://schemas.microsoft.com/office/drawing/2014/main" id="{9E09FD0F-A39B-4838-811D-A312F45FE1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8401" y="2514600"/>
            <a:ext cx="4412959" cy="2886075"/>
          </a:xfrm>
          <a:prstGeom prst="rect">
            <a:avLst/>
          </a:prstGeom>
        </p:spPr>
      </p:pic>
    </p:spTree>
    <p:extLst>
      <p:ext uri="{BB962C8B-B14F-4D97-AF65-F5344CB8AC3E}">
        <p14:creationId xmlns:p14="http://schemas.microsoft.com/office/powerpoint/2010/main" val="2871321223"/>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par>
                          <p:cTn id="8" fill="hold" nodeType="afterGroup">
                            <p:stCondLst>
                              <p:cond delay="500"/>
                            </p:stCondLst>
                            <p:childTnLst>
                              <p:par>
                                <p:cTn id="9" presetID="12" presetClass="entr" presetSubtype="4" dur="50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slide(fromBottom)">
                                      <p:cBhvr>
                                        <p:cTn id="11" dur="500"/>
                                        <p:tgtEl>
                                          <p:spTgt spid="5">
                                            <p:txEl>
                                              <p:pRg st="0" end="0"/>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4" dur="50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slide(fromBottom)">
                                      <p:cBhvr>
                                        <p:cTn id="16"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8">
            <a:extLst>
              <a:ext uri="{FF2B5EF4-FFF2-40B4-BE49-F238E27FC236}">
                <a16:creationId xmlns:a16="http://schemas.microsoft.com/office/drawing/2014/main" id="{51684C17-FD80-4715-9B41-B2CAC5BD175F}"/>
              </a:ext>
            </a:extLst>
          </p:cNvPr>
          <p:cNvSpPr>
            <a:spLocks noChangeArrowheads="1"/>
          </p:cNvSpPr>
          <p:nvPr/>
        </p:nvSpPr>
        <p:spPr bwMode="auto">
          <a:xfrm>
            <a:off x="1143000" y="1247333"/>
            <a:ext cx="3889375" cy="48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kumimoji="1" lang="zh-CN" altLang="en-US" sz="2400" b="1">
                <a:latin typeface="微软雅黑" panose="020b0503020204020204" pitchFamily="34" charset="-122"/>
                <a:ea typeface="微软雅黑" panose="020b0503020204020204" pitchFamily="34" charset="-122"/>
              </a:rPr>
              <a:t>（四）抑制物质的存在</a:t>
            </a:r>
          </a:p>
        </p:txBody>
      </p:sp>
      <p:sp>
        <p:nvSpPr>
          <p:cNvPr id="5" name="Rectangle 9">
            <a:extLst>
              <a:ext uri="{FF2B5EF4-FFF2-40B4-BE49-F238E27FC236}">
                <a16:creationId xmlns:a16="http://schemas.microsoft.com/office/drawing/2014/main" id="{325F9D72-7286-448F-A920-3947179E7004}"/>
              </a:ext>
            </a:extLst>
          </p:cNvPr>
          <p:cNvSpPr>
            <a:spLocks noChangeArrowheads="1"/>
          </p:cNvSpPr>
          <p:nvPr/>
        </p:nvSpPr>
        <p:spPr bwMode="auto">
          <a:xfrm>
            <a:off x="1295400" y="2146213"/>
            <a:ext cx="9601200" cy="128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8288" indent="-26828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just" eaLnBrk="1" hangingPunct="1">
              <a:lnSpc>
                <a:spcPct val="110000"/>
              </a:lnSpc>
              <a:spcBef>
                <a:spcPct val="0"/>
              </a:spcBef>
              <a:buClr>
                <a:schemeClr val="tx1"/>
              </a:buClr>
              <a:buSzTx/>
              <a:buFont typeface="Wingdings" panose="05000000000000000000" pitchFamily="2" charset="2"/>
              <a:buChar char="ü"/>
            </a:pPr>
            <a:r>
              <a:rPr kumimoji="1" lang="zh-CN" altLang="en-US" sz="2400">
                <a:latin typeface="微软雅黑" panose="020b0503020204020204" pitchFamily="34" charset="-122"/>
                <a:ea typeface="微软雅黑" panose="020b0503020204020204" pitchFamily="34" charset="-122"/>
              </a:rPr>
              <a:t>有些植物种子的子叶</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菜豆</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、胚乳</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鸢尾</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、种皮</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苍耳甘蓝</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、果肉</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番茄、西瓜</a:t>
            </a:r>
            <a:r>
              <a:rPr kumimoji="1" lang="en-US" altLang="zh-CN" sz="2400">
                <a:latin typeface="微软雅黑" panose="020b0503020204020204" pitchFamily="34" charset="-122"/>
                <a:ea typeface="微软雅黑" panose="020b0503020204020204" pitchFamily="34" charset="-122"/>
              </a:rPr>
              <a:t>)</a:t>
            </a:r>
            <a:r>
              <a:rPr kumimoji="1" lang="zh-CN" altLang="en-US" sz="2400">
                <a:latin typeface="微软雅黑" panose="020b0503020204020204" pitchFamily="34" charset="-122"/>
                <a:ea typeface="微软雅黑" panose="020b0503020204020204" pitchFamily="34" charset="-122"/>
              </a:rPr>
              <a:t>里存在一些酚类、</a:t>
            </a:r>
            <a:r>
              <a:rPr kumimoji="1" lang="en-US" altLang="zh-CN" sz="2400">
                <a:latin typeface="微软雅黑" panose="020b0503020204020204" pitchFamily="34" charset="-122"/>
                <a:ea typeface="微软雅黑" panose="020b0503020204020204" pitchFamily="34" charset="-122"/>
              </a:rPr>
              <a:t>ABA</a:t>
            </a:r>
            <a:r>
              <a:rPr kumimoji="1" lang="zh-CN" altLang="en-US" sz="2400">
                <a:latin typeface="微软雅黑" panose="020b0503020204020204" pitchFamily="34" charset="-122"/>
                <a:ea typeface="微软雅黑" panose="020b0503020204020204" pitchFamily="34" charset="-122"/>
              </a:rPr>
              <a:t>、有机酸、醛类、植物碱、挥发油等萌发抑制剂抑制萌发。</a:t>
            </a:r>
          </a:p>
        </p:txBody>
      </p:sp>
      <p:sp>
        <p:nvSpPr>
          <p:cNvPr id="6" name="Rectangle 10">
            <a:extLst>
              <a:ext uri="{FF2B5EF4-FFF2-40B4-BE49-F238E27FC236}">
                <a16:creationId xmlns:a16="http://schemas.microsoft.com/office/drawing/2014/main" id="{2E82C2CE-1EE0-4C2C-8154-4312BEEA5B6B}"/>
              </a:ext>
            </a:extLst>
          </p:cNvPr>
          <p:cNvSpPr>
            <a:spLocks noChangeArrowheads="1"/>
          </p:cNvSpPr>
          <p:nvPr/>
        </p:nvSpPr>
        <p:spPr bwMode="auto">
          <a:xfrm>
            <a:off x="1295400" y="3733800"/>
            <a:ext cx="96012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8288" indent="-26828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just" eaLnBrk="1" hangingPunct="1">
              <a:spcBef>
                <a:spcPct val="0"/>
              </a:spcBef>
              <a:buClr>
                <a:schemeClr val="tx1"/>
              </a:buClr>
              <a:buSzTx/>
              <a:buFont typeface="Wingdings" panose="05000000000000000000" pitchFamily="2" charset="2"/>
              <a:buChar char="ü"/>
            </a:pPr>
            <a:r>
              <a:rPr kumimoji="1" lang="zh-CN" altLang="en-US" sz="2400" b="1">
                <a:latin typeface="微软雅黑" panose="020b0503020204020204" pitchFamily="34" charset="-122"/>
                <a:ea typeface="微软雅黑" panose="020b0503020204020204" pitchFamily="34" charset="-122"/>
              </a:rPr>
              <a:t>萌发抑制物抑制种子萌发有重要的生物学意义：</a:t>
            </a:r>
            <a:r>
              <a:rPr kumimoji="1" lang="zh-CN" altLang="en-US" sz="2400">
                <a:latin typeface="微软雅黑" panose="020b0503020204020204" pitchFamily="34" charset="-122"/>
                <a:ea typeface="微软雅黑" panose="020b0503020204020204" pitchFamily="34" charset="-122"/>
              </a:rPr>
              <a:t>如生长在沙漠中的植物就是依靠种子中的抑制剂使种子在外界雨量能满足植物生长时才萌发，巧妙地适应干旱的沙漠条件。</a:t>
            </a:r>
          </a:p>
        </p:txBody>
      </p:sp>
    </p:spTree>
    <p:extLst>
      <p:ext uri="{BB962C8B-B14F-4D97-AF65-F5344CB8AC3E}">
        <p14:creationId xmlns:p14="http://schemas.microsoft.com/office/powerpoint/2010/main" val="295269371"/>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Bottom)">
                                      <p:cBhvr>
                                        <p:cTn id="11" dur="500"/>
                                        <p:tgtEl>
                                          <p:spTgt spid="5"/>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2" presetClass="entr" presetSubtype="4" dur="50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slide(fromBottom)">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8">
            <a:extLst>
              <a:ext uri="{FF2B5EF4-FFF2-40B4-BE49-F238E27FC236}">
                <a16:creationId xmlns:a16="http://schemas.microsoft.com/office/drawing/2014/main" id="{51684C17-FD80-4715-9B41-B2CAC5BD175F}"/>
              </a:ext>
            </a:extLst>
          </p:cNvPr>
          <p:cNvSpPr>
            <a:spLocks noChangeArrowheads="1"/>
          </p:cNvSpPr>
          <p:nvPr/>
        </p:nvSpPr>
        <p:spPr bwMode="auto">
          <a:xfrm>
            <a:off x="1104900" y="1268493"/>
            <a:ext cx="6477000" cy="48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174625" indent="-174625"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lnSpc>
                <a:spcPct val="115000"/>
              </a:lnSpc>
              <a:spcBef>
                <a:spcPct val="0"/>
              </a:spcBef>
              <a:buFontTx/>
              <a:buNone/>
            </a:pPr>
            <a:r>
              <a:rPr kumimoji="1" lang="zh-CN" altLang="en-US" sz="2400" b="1">
                <a:latin typeface="微软雅黑" panose="020b0503020204020204" pitchFamily="34" charset="-122"/>
                <a:ea typeface="微软雅黑" panose="020b0503020204020204" pitchFamily="34" charset="-122"/>
              </a:rPr>
              <a:t>（五）植物激素与休眠调控基因种子脱落酸</a:t>
            </a:r>
          </a:p>
        </p:txBody>
      </p:sp>
      <p:sp>
        <p:nvSpPr>
          <p:cNvPr id="5" name="Rectangle 9">
            <a:extLst>
              <a:ext uri="{FF2B5EF4-FFF2-40B4-BE49-F238E27FC236}">
                <a16:creationId xmlns:a16="http://schemas.microsoft.com/office/drawing/2014/main" id="{325F9D72-7286-448F-A920-3947179E7004}"/>
              </a:ext>
            </a:extLst>
          </p:cNvPr>
          <p:cNvSpPr>
            <a:spLocks noChangeArrowheads="1"/>
          </p:cNvSpPr>
          <p:nvPr/>
        </p:nvSpPr>
        <p:spPr bwMode="auto">
          <a:xfrm>
            <a:off x="1295400" y="1981200"/>
            <a:ext cx="9601200" cy="4192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defPPr>
              <a:defRPr lang="zh-CN"/>
            </a:defPPr>
            <a:lvl1pPr marL="268288" indent="-268288" algn="l" rtl="0" eaLnBrk="0" fontAlgn="base" hangingPunct="0">
              <a:spcBef>
                <a:spcPct val="20000"/>
              </a:spcBef>
              <a:spcAft>
                <a:spcPct val="0"/>
              </a:spcAft>
              <a:buChar char="•"/>
              <a:defRPr sz="3200" kern="1200">
                <a:solidFill>
                  <a:schemeClr val="tx1"/>
                </a:solidFill>
                <a:latin typeface="Arial" pitchFamily="34" charset="0"/>
                <a:ea typeface="宋体" pitchFamily="2" charset="-122"/>
                <a:cs typeface="+mn-cs"/>
              </a:defRPr>
            </a:lvl1pPr>
            <a:lvl2pPr marL="742950" indent="-285750" algn="l" rtl="0" eaLnBrk="0" fontAlgn="base" hangingPunct="0">
              <a:spcBef>
                <a:spcPct val="20000"/>
              </a:spcBef>
              <a:spcAft>
                <a:spcPct val="0"/>
              </a:spcAft>
              <a:buChar char="–"/>
              <a:defRPr sz="2800" kern="1200">
                <a:solidFill>
                  <a:schemeClr val="tx1"/>
                </a:solidFill>
                <a:latin typeface="Arial" pitchFamily="34" charset="0"/>
                <a:ea typeface="宋体" pitchFamily="2" charset="-122"/>
                <a:cs typeface="+mn-cs"/>
              </a:defRPr>
            </a:lvl2pPr>
            <a:lvl3pPr marL="1143000" indent="-228600" algn="l" rtl="0" eaLnBrk="0" fontAlgn="base" hangingPunct="0">
              <a:spcBef>
                <a:spcPct val="20000"/>
              </a:spcBef>
              <a:spcAft>
                <a:spcPct val="0"/>
              </a:spcAft>
              <a:buChar char="•"/>
              <a:defRPr sz="2400" kern="1200">
                <a:solidFill>
                  <a:schemeClr val="tx1"/>
                </a:solidFill>
                <a:latin typeface="Arial" pitchFamily="34" charset="0"/>
                <a:ea typeface="宋体" pitchFamily="2" charset="-122"/>
                <a:cs typeface="+mn-cs"/>
              </a:defRPr>
            </a:lvl3pPr>
            <a:lvl4pPr marL="16002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4pPr>
            <a:lvl5pPr marL="2057400" indent="-228600" algn="l" rtl="0" eaLnBrk="0" fontAlgn="base" hangingPunct="0">
              <a:spcBef>
                <a:spcPct val="20000"/>
              </a:spcBef>
              <a:spcAft>
                <a:spcPct val="0"/>
              </a:spcAft>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algn="just" eaLnBrk="1" hangingPunct="1">
              <a:lnSpc>
                <a:spcPct val="150000"/>
              </a:lnSpc>
              <a:spcBef>
                <a:spcPct val="0"/>
              </a:spcBef>
              <a:buClr>
                <a:schemeClr val="tx1"/>
              </a:buClr>
              <a:buSzTx/>
              <a:buFont typeface="Wingdings" panose="05000000000000000000" pitchFamily="2" charset="2"/>
              <a:buChar char="u"/>
            </a:pPr>
            <a:r>
              <a:rPr kumimoji="1" lang="zh-CN" altLang="en-US" sz="2000" b="1">
                <a:latin typeface="微软雅黑" panose="020b0503020204020204" pitchFamily="34" charset="-122"/>
                <a:ea typeface="微软雅黑" panose="020b0503020204020204" pitchFamily="34" charset="-122"/>
              </a:rPr>
              <a:t>赤霉素和脱落酸</a:t>
            </a:r>
            <a:endParaRPr kumimoji="1" lang="en-US" altLang="zh-CN" sz="2000" b="1">
              <a:latin typeface="微软雅黑" panose="020b0503020204020204" pitchFamily="34" charset="-122"/>
              <a:ea typeface="微软雅黑" panose="020b0503020204020204" pitchFamily="34" charset="-122"/>
            </a:endParaRPr>
          </a:p>
          <a:p>
            <a:pPr algn="just" eaLnBrk="1" hangingPunct="1">
              <a:lnSpc>
                <a:spcPct val="150000"/>
              </a:lnSpc>
              <a:spcBef>
                <a:spcPct val="0"/>
              </a:spcBef>
              <a:buClr>
                <a:schemeClr val="tx1"/>
              </a:buClr>
              <a:buSzTx/>
              <a:buFont typeface="Wingdings" panose="05000000000000000000" pitchFamily="2" charset="2"/>
              <a:buChar char="ü"/>
            </a:pPr>
            <a:r>
              <a:rPr kumimoji="1" lang="zh-CN" altLang="en-US" sz="2000">
                <a:latin typeface="微软雅黑" panose="020b0503020204020204" pitchFamily="34" charset="-122"/>
                <a:ea typeface="微软雅黑" panose="020b0503020204020204" pitchFamily="34" charset="-122"/>
              </a:rPr>
              <a:t>赤霉素含量的平衡在调控种子休眠和破除休眠中发挥主导作用。</a:t>
            </a:r>
            <a:endParaRPr kumimoji="1" lang="en-US" altLang="zh-CN" sz="2000">
              <a:latin typeface="微软雅黑" panose="020b0503020204020204" pitchFamily="34" charset="-122"/>
              <a:ea typeface="微软雅黑" panose="020b0503020204020204" pitchFamily="34" charset="-122"/>
            </a:endParaRPr>
          </a:p>
          <a:p>
            <a:pPr algn="just" eaLnBrk="1" hangingPunct="1">
              <a:lnSpc>
                <a:spcPct val="150000"/>
              </a:lnSpc>
              <a:spcBef>
                <a:spcPct val="0"/>
              </a:spcBef>
              <a:buClr>
                <a:schemeClr val="tx1"/>
              </a:buClr>
              <a:buSzTx/>
              <a:buFont typeface="Wingdings" panose="05000000000000000000" pitchFamily="2" charset="2"/>
              <a:buChar char="ü"/>
            </a:pPr>
            <a:r>
              <a:rPr kumimoji="1" lang="zh-CN" altLang="en-US" sz="2000">
                <a:latin typeface="微软雅黑" panose="020b0503020204020204" pitchFamily="34" charset="-122"/>
                <a:ea typeface="微软雅黑" panose="020b0503020204020204" pitchFamily="34" charset="-122"/>
              </a:rPr>
              <a:t>脱落酸促进和维持种子休眠，赤霉素抑制休眠，促进萌发。</a:t>
            </a:r>
            <a:endParaRPr kumimoji="1" lang="en-US" altLang="zh-CN" sz="2000">
              <a:latin typeface="微软雅黑" panose="020b0503020204020204" pitchFamily="34" charset="-122"/>
              <a:ea typeface="微软雅黑" panose="020b0503020204020204" pitchFamily="34" charset="-122"/>
            </a:endParaRPr>
          </a:p>
          <a:p>
            <a:pPr algn="just" eaLnBrk="1" hangingPunct="1">
              <a:lnSpc>
                <a:spcPct val="150000"/>
              </a:lnSpc>
              <a:spcBef>
                <a:spcPct val="0"/>
              </a:spcBef>
              <a:buClr>
                <a:schemeClr val="tx1"/>
              </a:buClr>
              <a:buSzTx/>
              <a:buFont typeface="Wingdings" panose="05000000000000000000" pitchFamily="2" charset="2"/>
              <a:buChar char="ü"/>
            </a:pPr>
            <a:r>
              <a:rPr kumimoji="1" lang="zh-CN" altLang="en-US" sz="2000">
                <a:latin typeface="微软雅黑" panose="020b0503020204020204" pitchFamily="34" charset="-122"/>
                <a:ea typeface="微软雅黑" panose="020b0503020204020204" pitchFamily="34" charset="-122"/>
              </a:rPr>
              <a:t>脱落酸和赤霉素的合成、降解和信号途径的突变可显著改变种子的休眠程度。</a:t>
            </a:r>
            <a:endParaRPr kumimoji="1" lang="en-US" altLang="zh-CN" sz="2000">
              <a:latin typeface="微软雅黑" panose="020b0503020204020204" pitchFamily="34" charset="-122"/>
              <a:ea typeface="微软雅黑" panose="020b0503020204020204" pitchFamily="34" charset="-122"/>
            </a:endParaRPr>
          </a:p>
          <a:p>
            <a:pPr algn="just" eaLnBrk="1" hangingPunct="1">
              <a:lnSpc>
                <a:spcPct val="150000"/>
              </a:lnSpc>
              <a:spcBef>
                <a:spcPct val="0"/>
              </a:spcBef>
              <a:buClr>
                <a:schemeClr val="tx1"/>
              </a:buClr>
              <a:buSzTx/>
              <a:buFont typeface="Wingdings" panose="05000000000000000000" pitchFamily="2" charset="2"/>
              <a:buChar char="ü"/>
            </a:pPr>
            <a:r>
              <a:rPr kumimoji="1" lang="zh-CN" altLang="en-US" sz="2000">
                <a:latin typeface="微软雅黑" panose="020b0503020204020204" pitchFamily="34" charset="-122"/>
                <a:ea typeface="微软雅黑" panose="020b0503020204020204" pitchFamily="34" charset="-122"/>
              </a:rPr>
              <a:t>外界环境信号因素如温度和光照等能够通过影响种子中脱落酸和赤霉素含量的比率使种子处于休眠或者非休眠状态。</a:t>
            </a:r>
            <a:endParaRPr kumimoji="1" lang="en-US" altLang="zh-CN" sz="2000">
              <a:latin typeface="微软雅黑" panose="020b0503020204020204" pitchFamily="34" charset="-122"/>
              <a:ea typeface="微软雅黑" panose="020b0503020204020204" pitchFamily="34" charset="-122"/>
            </a:endParaRPr>
          </a:p>
          <a:p>
            <a:pPr algn="just" eaLnBrk="1" hangingPunct="1">
              <a:lnSpc>
                <a:spcPct val="150000"/>
              </a:lnSpc>
              <a:spcBef>
                <a:spcPct val="0"/>
              </a:spcBef>
              <a:buClr>
                <a:schemeClr val="tx1"/>
              </a:buClr>
              <a:buSzTx/>
              <a:buFont typeface="Wingdings" panose="05000000000000000000" pitchFamily="2" charset="2"/>
              <a:buChar char="ü"/>
            </a:pPr>
            <a:r>
              <a:rPr kumimoji="1" lang="zh-CN" altLang="en-US" sz="2000">
                <a:latin typeface="微软雅黑" panose="020b0503020204020204" pitchFamily="34" charset="-122"/>
                <a:ea typeface="微软雅黑" panose="020b0503020204020204" pitchFamily="34" charset="-122"/>
              </a:rPr>
              <a:t>休眠的种子中脱落酸含量高，对赤霉素敏感性降低</a:t>
            </a:r>
            <a:r>
              <a:rPr kumimoji="1" lang="en-US" altLang="zh-CN" sz="2000">
                <a:latin typeface="微软雅黑" panose="020b0503020204020204" pitchFamily="34" charset="-122"/>
                <a:ea typeface="微软雅黑" panose="020b0503020204020204" pitchFamily="34" charset="-122"/>
              </a:rPr>
              <a:t>;</a:t>
            </a:r>
            <a:r>
              <a:rPr kumimoji="1" lang="zh-CN" altLang="en-US" sz="2000">
                <a:latin typeface="微软雅黑" panose="020b0503020204020204" pitchFamily="34" charset="-122"/>
                <a:ea typeface="微软雅黑" panose="020b0503020204020204" pitchFamily="34" charset="-122"/>
              </a:rPr>
              <a:t>而破除休眠后的种子对脱落酸敏感性降低，对赤霉素敏感性增强，并且对外界环境如温度和光照的敏感性逐渐增加。</a:t>
            </a:r>
            <a:endParaRPr kumimoji="1" lang="en-US" altLang="zh-CN" sz="20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326837377"/>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Bottom)">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https://d.book118.com/865020021044011124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回顾">
  <a:themeElements>
    <a:clrScheme name="黄绿色">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自定义 1">
      <a:majorFont>
        <a:latin typeface="微软雅黑"/>
        <a:ea typeface="微软雅黑"/>
        <a:cs typeface="Arial"/>
      </a:majorFont>
      <a:minorFont>
        <a:latin typeface="微软雅黑"/>
        <a:ea typeface="微软雅黑"/>
        <a:cs typeface="Arial"/>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Lst>
    <a:ext uri="{05A4C25C-085E-4340-85A3-A5531E510DB2}">
      <thm15:themeFamily xmlns:thm15="http://schemas.microsoft.com/office/thememl/2012/main" name="Retrospect" id="{5F128B03-DCCA-4EEB-AB3B-CF2899314A46}" vid="{D26EA377-59BD-4C9C-9D94-EE8416EE4C79}"/>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38</Slides>
  <Notes>5</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38</vt:i4>
      </vt:variant>
    </vt:vector>
  </HeadingPairs>
  <TitlesOfParts>
    <vt:vector baseType="lpstr" size="44">
      <vt:lpstr>Arial</vt:lpstr>
      <vt:lpstr>Calibri</vt:lpstr>
      <vt:lpstr>微软雅黑</vt:lpstr>
      <vt:lpstr>宋体</vt:lpstr>
      <vt:lpstr>Wingdings</vt:lpstr>
      <vt:lpstr>Office Theme</vt:lpstr>
      <vt:lpstr>第四篇  植物的生长和发育</vt:lpstr>
      <vt:lpstr>PowerPoint Presentation</vt:lpstr>
      <vt:lpstr>第十二章 植物的成熟和衰老生理</vt:lpstr>
      <vt:lpstr>PowerPoint Presentation</vt:lpstr>
      <vt:lpstr>PowerPoint Presentation</vt:lpstr>
      <vt:lpstr>第一节 种子成熟生理</vt:lpstr>
      <vt:lpstr>一、主要有机物的变化</vt:lpstr>
      <vt:lpstr>PowerPoint Presentation</vt:lpstr>
      <vt:lpstr>二、其他生理变化</vt:lpstr>
      <vt:lpstr>PowerPoint Presentation</vt:lpstr>
      <vt:lpstr>三、外界条件对种子成熟和化学成分的影响</vt:lpstr>
      <vt:lpstr>PowerPoint Presentation</vt:lpstr>
      <vt:lpstr>PowerPoint Presentation</vt:lpstr>
      <vt:lpstr>第二节 果实成熟生理</vt:lpstr>
      <vt:lpstr>一、果实的生长</vt:lpstr>
      <vt:lpstr>PowerPoint Presentation</vt:lpstr>
      <vt:lpstr>PowerPoint Presentation</vt:lpstr>
      <vt:lpstr>PowerPoint Presentation</vt:lpstr>
      <vt:lpstr>PowerPoint Presentation</vt:lpstr>
      <vt:lpstr>二、呼吸跃变</vt:lpstr>
      <vt:lpstr>PowerPoint Presentation</vt:lpstr>
      <vt:lpstr>PowerPoint Presentation</vt:lpstr>
      <vt:lpstr>PowerPoint Presentation</vt:lpstr>
      <vt:lpstr>PowerPoint Presentation</vt:lpstr>
      <vt:lpstr>三、肉质果实成熟时的色香味变化</vt:lpstr>
      <vt:lpstr>PowerPoint Presentation</vt:lpstr>
      <vt:lpstr>PowerPoint Presentation</vt:lpstr>
      <vt:lpstr>PowerPoint Presentation</vt:lpstr>
      <vt:lpstr>四、果实成熟时植物激素的变化</vt:lpstr>
      <vt:lpstr>五、果实成熟的分子调控机制</vt:lpstr>
      <vt:lpstr>第三节 植物休眠的生理</vt:lpstr>
      <vt:lpstr>一、种子休眠的原因和破除</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2024-09-28T09:41:40.143</cp:lastPrinted>
  <dcterms:created xsi:type="dcterms:W3CDTF">2024-09-28T01:41:40Z</dcterms:created>
  <dcterms:modified xsi:type="dcterms:W3CDTF">2024-09-28T01:41:42Z</dcterms:modified>
</cp:coreProperties>
</file>