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F64CC16-46F3-4B37-9097-6AF59F9A88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FCC426-3E45-4DB2-9798-50CD090908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1393958-CF1C-4EE8-9B38-8F30C85011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E7026D4-E752-47DA-AB31-9AB0E9B716F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645E6B9-1C75-4A96-B60D-8A703C0DF17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1309472-AC4F-46D7-90E6-DD18EDFA90E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94390FE-AB7D-465B-89BD-42A98DDDE27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CC067EF-16CB-44FA-8097-D0ACBF44C8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B20DFE-4F5D-4116-940A-E869C99BD2C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2613A3-293D-4D0C-8456-C1FBFF3989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09F5CE6-AEE0-4624-95C6-954BBA9895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65020301320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625811" y="1717202"/>
            <a:ext cx="6025042"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《概率密度函数》PPT课件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概率密度函数的基本概念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概率密度函数的性质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概率密度函数的应用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概率密度函数与其他概念的关系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概率密度函数的实例分析</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概率密度函数是概率论和统计学中的核心概念，是理解和分析随机现象的重要工具。</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学科关联</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6787" r="678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实际应用</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4167" b="41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发展历程</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在金融、物理、工程等领域，概率密度函数都发挥着关键作用，用于描述随机变量的分布特性。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概率密度函数的历史发展，从早期古典概率到现代概率论，体现了人类对随机现象认识的深化。</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课程背景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知识目标</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掌握概率密度函数的基本概念、性质和计算方法。</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技能目标</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能够运用概率密度函数解决实际问题，进行数据分析和统计推断。</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情感态度</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培养学生对概率论的兴趣，认识到概率密度函数在实际工作和生活中的重要性。</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价值观目标</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通过了解概率密度函数的历史发展，培养学生的科学精神和探索欲望。</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课程目标</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概率密度函数的基本概念</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90" r="90"/>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概率密度函数的定义</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概率密度函数是描述随机变量概率分布的函数，它表示随机变量取值在任意区间内的概率。</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对于离散型随机变量，概率密度函数定义为概率质量函数的导数；对于连续型随机变量，概率密度函数则定义为概率质量函数的积分。</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非负性</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概率密度函数总是非负的，即对于随机变量的任意取值，其概率密度函数的值都大于等于0。</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归一性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在整个实数域上，概率密度函数的积分等于1，即概率密度函数描述的随机变量取值在所有可能取值范围内的概率为1。</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5501" b="5501"/>
          <a:stretch>
            <a:fillRect/>
          </a:stretch>
        </p:blipFill>
        <p:spPr>
          <a:xfrm>
            <a:off x="7803289" y="1299241"/>
            <a:ext cx="3679824" cy="4906432"/>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概率密度函数的特点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27" b="262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连续型随机变量的概率密度函数</a:t>
              </a:r>
            </a:p>
          </p:txBody>
        </p:sp>
      </p:grpSp>
      <p:grpSp>
        <p:nvGrpSpPr>
          <p:cNvPr id="33" name="Group 33"/>
          <p:cNvGrpSpPr/>
          <p:nvPr/>
        </p:nvGrpSpPr>
        <p:grpSpPr>
          <a:xfrm>
            <a:off x="1057922" y="1822244"/>
            <a:ext cx="3286271" cy="1654845"/>
            <a:chOff x="1057922" y="1822244"/>
            <a:chExt cx="3286271" cy="1654845"/>
          </a:xfrm>
        </p:grpSpPr>
        <p:sp>
          <p:nvSpPr>
            <p:cNvPr id="34" name="TextBox 34"/>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连续型随机变量的概率密度函数是描述随机变量取值在任意区间内的连续变化的函数。</a:t>
              </a:r>
            </a:p>
          </p:txBody>
        </p:sp>
      </p:grpSp>
      <p:grpSp>
        <p:nvGrpSpPr>
          <p:cNvPr id="35" name="Group 35"/>
          <p:cNvGrpSpPr/>
          <p:nvPr/>
        </p:nvGrpSpPr>
        <p:grpSpPr>
          <a:xfrm>
            <a:off x="4452917" y="3966127"/>
            <a:ext cx="3286271" cy="1654845"/>
            <a:chOff x="4452917" y="3966127"/>
            <a:chExt cx="3286271" cy="1654845"/>
          </a:xfrm>
        </p:grpSpPr>
        <p:sp>
          <p:nvSpPr>
            <p:cNvPr id="36" name="TextBox 36"/>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连续型随机变量的概率密度函数具有连续性，即在其定义域内是连续不断的。</a:t>
              </a:r>
            </a:p>
          </p:txBody>
        </p:sp>
      </p:grpSp>
      <p:grpSp>
        <p:nvGrpSpPr>
          <p:cNvPr id="37" name="Group 37"/>
          <p:cNvGrpSpPr/>
          <p:nvPr/>
        </p:nvGrpSpPr>
        <p:grpSpPr>
          <a:xfrm>
            <a:off x="7847818" y="1822244"/>
            <a:ext cx="3286271" cy="1654845"/>
            <a:chOff x="7847818" y="1822244"/>
            <a:chExt cx="3286271" cy="1654845"/>
          </a:xfrm>
        </p:grpSpPr>
        <p:sp>
          <p:nvSpPr>
            <p:cNvPr id="38" name="TextBox 38"/>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连续型随机变量的概率密度函数可以由其分布函数的导数得到，分布函数是描述随机变量取值在任意区间内的累积概率的函数。</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概率密度函数的性质</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概率密度函数的积化和差公式是描述两个随机变量之间关系的公式，它表示两个随机变量的联合概率密度函数可以由两个随机变量的边缘概率密度函数通过一定的运算规则得出。</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积化和差公式</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积化和差公式在概率论和统计中有着广泛的应用，例如在计算联合概率、条件概率以及随机变量的相关系数时都会用到。</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应用场景</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积化和差公式</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91113" y="1349255"/>
            <a:ext cx="1102900" cy="11029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846826" y="1336491"/>
            <a:ext cx="347186" cy="34928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15621" y="1171423"/>
            <a:ext cx="158782" cy="15878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 name="Group 5"/>
          <p:cNvGrpSpPr/>
          <p:nvPr/>
        </p:nvGrpSpPr>
        <p:grpSpPr>
          <a:xfrm>
            <a:off x="5257991" y="1574521"/>
            <a:ext cx="859155" cy="624840"/>
            <a:chOff x="5257991" y="1574521"/>
            <a:chExt cx="859155" cy="624840"/>
          </a:xfrm>
        </p:grpSpPr>
        <p:sp>
          <p:nvSpPr>
            <p:cNvPr id="6" name="TextBox 6"/>
            <p:cNvSpPr txBox="1"/>
            <p:nvPr/>
          </p:nvSpPr>
          <p:spPr>
            <a:xfrm>
              <a:off x="5257991" y="1574521"/>
              <a:ext cx="8591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01</a:t>
              </a:r>
            </a:p>
          </p:txBody>
        </p:sp>
      </p:grpSp>
      <p:sp>
        <p:nvSpPr>
          <p:cNvPr id="7" name="AutoShape 7"/>
          <p:cNvSpPr/>
          <p:nvPr/>
        </p:nvSpPr>
        <p:spPr>
          <a:xfrm>
            <a:off x="5091113" y="3060668"/>
            <a:ext cx="1102900" cy="110499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846826" y="3048000"/>
            <a:ext cx="347186" cy="34928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115621" y="2882837"/>
            <a:ext cx="158782" cy="160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5257991" y="3286601"/>
            <a:ext cx="935355" cy="624840"/>
            <a:chOff x="5257991" y="3286601"/>
            <a:chExt cx="935355" cy="624840"/>
          </a:xfrm>
        </p:grpSpPr>
        <p:sp>
          <p:nvSpPr>
            <p:cNvPr id="11" name="TextBox 11"/>
            <p:cNvSpPr txBox="1"/>
            <p:nvPr/>
          </p:nvSpPr>
          <p:spPr>
            <a:xfrm>
              <a:off x="5257991" y="3286601"/>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02</a:t>
              </a:r>
            </a:p>
          </p:txBody>
        </p:sp>
      </p:grpSp>
      <p:sp>
        <p:nvSpPr>
          <p:cNvPr id="12" name="AutoShape 12"/>
          <p:cNvSpPr/>
          <p:nvPr/>
        </p:nvSpPr>
        <p:spPr>
          <a:xfrm>
            <a:off x="5091113" y="4780407"/>
            <a:ext cx="1102900" cy="11029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846826" y="4767644"/>
            <a:ext cx="347186" cy="34928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115621" y="4602575"/>
            <a:ext cx="158782" cy="15878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5257991" y="5005674"/>
            <a:ext cx="935355" cy="624840"/>
            <a:chOff x="5257991" y="5005674"/>
            <a:chExt cx="935355" cy="624840"/>
          </a:xfrm>
        </p:grpSpPr>
        <p:sp>
          <p:nvSpPr>
            <p:cNvPr id="16" name="TextBox 16"/>
            <p:cNvSpPr txBox="1"/>
            <p:nvPr/>
          </p:nvSpPr>
          <p:spPr>
            <a:xfrm>
              <a:off x="5257991" y="5005674"/>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03</a:t>
              </a:r>
            </a:p>
          </p:txBody>
        </p:sp>
      </p:grpSp>
      <p:grpSp>
        <p:nvGrpSpPr>
          <p:cNvPr id="17" name="Group 17"/>
          <p:cNvGrpSpPr/>
          <p:nvPr/>
        </p:nvGrpSpPr>
        <p:grpSpPr>
          <a:xfrm>
            <a:off x="1353066" y="1349255"/>
            <a:ext cx="1968722" cy="4629531"/>
            <a:chOff x="1353066" y="1349255"/>
            <a:chExt cx="1968722" cy="4629531"/>
          </a:xfrm>
        </p:grpSpPr>
        <p:sp>
          <p:nvSpPr>
            <p:cNvPr id="18" name="Freeform 18"/>
            <p:cNvSpPr/>
            <p:nvPr/>
          </p:nvSpPr>
          <p:spPr>
            <a:xfrm>
              <a:off x="1956379" y="4609281"/>
              <a:ext cx="827723" cy="1223582"/>
            </a:xfrm>
            <a:custGeom>
              <a:rect l="l" t="t" r="r" b="b"/>
              <a:pathLst>
                <a:path w="277" h="410">
                  <a:moveTo>
                    <a:pt x="277" y="410"/>
                  </a:moveTo>
                  <a:lnTo>
                    <a:pt x="167" y="410"/>
                  </a:lnTo>
                  <a:lnTo>
                    <a:pt x="139" y="105"/>
                  </a:lnTo>
                  <a:lnTo>
                    <a:pt x="110" y="410"/>
                  </a:lnTo>
                  <a:lnTo>
                    <a:pt x="0" y="410"/>
                  </a:lnTo>
                  <a:lnTo>
                    <a:pt x="0" y="0"/>
                  </a:lnTo>
                  <a:lnTo>
                    <a:pt x="277" y="0"/>
                  </a:lnTo>
                  <a:lnTo>
                    <a:pt x="277" y="41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725684" y="5635886"/>
              <a:ext cx="609695" cy="342900"/>
            </a:xfrm>
            <a:custGeom>
              <a:rect l="l" t="t" r="r" b="b"/>
              <a:pathLst>
                <a:path w="141" h="79">
                  <a:moveTo>
                    <a:pt x="112" y="17"/>
                  </a:moveTo>
                  <a:cubicBezTo>
                    <a:pt x="130" y="36"/>
                    <a:pt x="141" y="57"/>
                    <a:pt x="109" y="61"/>
                  </a:cubicBezTo>
                  <a:cubicBezTo>
                    <a:pt x="80" y="65"/>
                    <a:pt x="0" y="79"/>
                    <a:pt x="20" y="40"/>
                  </a:cubicBezTo>
                  <a:cubicBezTo>
                    <a:pt x="39" y="3"/>
                    <a:pt x="61" y="0"/>
                    <a:pt x="74" y="0"/>
                  </a:cubicBezTo>
                  <a:cubicBezTo>
                    <a:pt x="86" y="0"/>
                    <a:pt x="102" y="7"/>
                    <a:pt x="112" y="17"/>
                  </a:cubicBezTo>
                  <a:close/>
                </a:path>
              </a:pathLst>
            </a:custGeom>
            <a:solidFill>
              <a:srgbClr val="563A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407293" y="5635886"/>
              <a:ext cx="607504" cy="342900"/>
            </a:xfrm>
            <a:custGeom>
              <a:rect l="l" t="t" r="r" b="b"/>
              <a:pathLst>
                <a:path w="140" h="79">
                  <a:moveTo>
                    <a:pt x="29" y="17"/>
                  </a:moveTo>
                  <a:cubicBezTo>
                    <a:pt x="10" y="36"/>
                    <a:pt x="0" y="57"/>
                    <a:pt x="31" y="61"/>
                  </a:cubicBezTo>
                  <a:cubicBezTo>
                    <a:pt x="60" y="65"/>
                    <a:pt x="140" y="79"/>
                    <a:pt x="120" y="40"/>
                  </a:cubicBezTo>
                  <a:cubicBezTo>
                    <a:pt x="101" y="3"/>
                    <a:pt x="79" y="0"/>
                    <a:pt x="67" y="0"/>
                  </a:cubicBezTo>
                  <a:cubicBezTo>
                    <a:pt x="54" y="0"/>
                    <a:pt x="38" y="7"/>
                    <a:pt x="29" y="17"/>
                  </a:cubicBezTo>
                  <a:close/>
                </a:path>
              </a:pathLst>
            </a:custGeom>
            <a:solidFill>
              <a:srgbClr val="563A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2123638" y="3523241"/>
              <a:ext cx="495395" cy="1115568"/>
            </a:xfrm>
            <a:prstGeom prst="rect">
              <a:avLst/>
            </a:prstGeom>
            <a:solidFill>
              <a:srgbClr val="F4EFE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2314138" y="3546577"/>
              <a:ext cx="97346" cy="110109"/>
            </a:xfrm>
            <a:prstGeom prst="rect">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233652" y="3643923"/>
              <a:ext cx="281559" cy="965263"/>
            </a:xfrm>
            <a:custGeom>
              <a:rect l="l" t="t" r="r" b="b"/>
              <a:pathLst>
                <a:path w="94" h="323">
                  <a:moveTo>
                    <a:pt x="34" y="0"/>
                  </a:moveTo>
                  <a:lnTo>
                    <a:pt x="0" y="268"/>
                  </a:lnTo>
                  <a:lnTo>
                    <a:pt x="48" y="323"/>
                  </a:lnTo>
                  <a:lnTo>
                    <a:pt x="94" y="267"/>
                  </a:lnTo>
                  <a:lnTo>
                    <a:pt x="52" y="0"/>
                  </a:lnTo>
                  <a:lnTo>
                    <a:pt x="34" y="0"/>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1442029" y="4422972"/>
              <a:ext cx="556736" cy="535591"/>
            </a:xfrm>
            <a:custGeom>
              <a:rect l="l" t="t" r="r" b="b"/>
              <a:pathLst>
                <a:path w="128" h="123">
                  <a:moveTo>
                    <a:pt x="48" y="0"/>
                  </a:moveTo>
                  <a:cubicBezTo>
                    <a:pt x="48" y="0"/>
                    <a:pt x="39" y="21"/>
                    <a:pt x="26" y="44"/>
                  </a:cubicBezTo>
                  <a:cubicBezTo>
                    <a:pt x="13" y="66"/>
                    <a:pt x="0" y="89"/>
                    <a:pt x="9" y="94"/>
                  </a:cubicBezTo>
                  <a:cubicBezTo>
                    <a:pt x="18" y="100"/>
                    <a:pt x="35" y="72"/>
                    <a:pt x="35" y="72"/>
                  </a:cubicBezTo>
                  <a:cubicBezTo>
                    <a:pt x="35" y="72"/>
                    <a:pt x="22" y="112"/>
                    <a:pt x="39" y="114"/>
                  </a:cubicBezTo>
                  <a:cubicBezTo>
                    <a:pt x="57" y="117"/>
                    <a:pt x="64" y="81"/>
                    <a:pt x="64" y="81"/>
                  </a:cubicBezTo>
                  <a:cubicBezTo>
                    <a:pt x="64" y="81"/>
                    <a:pt x="60" y="120"/>
                    <a:pt x="78" y="121"/>
                  </a:cubicBezTo>
                  <a:cubicBezTo>
                    <a:pt x="96" y="123"/>
                    <a:pt x="88" y="77"/>
                    <a:pt x="88" y="77"/>
                  </a:cubicBezTo>
                  <a:cubicBezTo>
                    <a:pt x="88" y="77"/>
                    <a:pt x="100" y="100"/>
                    <a:pt x="114" y="90"/>
                  </a:cubicBezTo>
                  <a:cubicBezTo>
                    <a:pt x="128" y="80"/>
                    <a:pt x="93" y="55"/>
                    <a:pt x="99" y="29"/>
                  </a:cubicBezTo>
                  <a:lnTo>
                    <a:pt x="48" y="0"/>
                  </a:ln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1598620" y="3538100"/>
              <a:ext cx="582168" cy="1030891"/>
            </a:xfrm>
            <a:custGeom>
              <a:rect l="l" t="t" r="r" b="b"/>
              <a:pathLst>
                <a:path w="134" h="238">
                  <a:moveTo>
                    <a:pt x="119" y="0"/>
                  </a:moveTo>
                  <a:cubicBezTo>
                    <a:pt x="119" y="0"/>
                    <a:pt x="22" y="34"/>
                    <a:pt x="0" y="213"/>
                  </a:cubicBezTo>
                  <a:cubicBezTo>
                    <a:pt x="0" y="213"/>
                    <a:pt x="28" y="236"/>
                    <a:pt x="68" y="238"/>
                  </a:cubicBezTo>
                  <a:cubicBezTo>
                    <a:pt x="68" y="238"/>
                    <a:pt x="84" y="189"/>
                    <a:pt x="102" y="183"/>
                  </a:cubicBezTo>
                  <a:cubicBezTo>
                    <a:pt x="134" y="2"/>
                    <a:pt x="134" y="2"/>
                    <a:pt x="134" y="2"/>
                  </a:cubicBezTo>
                  <a:lnTo>
                    <a:pt x="119" y="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197743" y="3538100"/>
              <a:ext cx="165164" cy="135446"/>
            </a:xfrm>
            <a:custGeom>
              <a:rect l="l" t="t" r="r" b="b"/>
              <a:pathLst>
                <a:path w="55" h="46">
                  <a:moveTo>
                    <a:pt x="55" y="5"/>
                  </a:moveTo>
                  <a:lnTo>
                    <a:pt x="23" y="46"/>
                  </a:lnTo>
                  <a:lnTo>
                    <a:pt x="0" y="0"/>
                  </a:lnTo>
                  <a:lnTo>
                    <a:pt x="55" y="5"/>
                  </a:lnTo>
                  <a:close/>
                </a:path>
              </a:pathLst>
            </a:custGeom>
            <a:solidFill>
              <a:srgbClr val="E2DC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1920375" y="3489427"/>
              <a:ext cx="326041" cy="1166431"/>
            </a:xfrm>
            <a:custGeom>
              <a:rect l="l" t="t" r="r" b="b"/>
              <a:pathLst>
                <a:path w="75" h="269">
                  <a:moveTo>
                    <a:pt x="52" y="0"/>
                  </a:moveTo>
                  <a:cubicBezTo>
                    <a:pt x="52" y="0"/>
                    <a:pt x="0" y="62"/>
                    <a:pt x="6" y="259"/>
                  </a:cubicBezTo>
                  <a:cubicBezTo>
                    <a:pt x="6" y="259"/>
                    <a:pt x="24" y="269"/>
                    <a:pt x="50" y="264"/>
                  </a:cubicBezTo>
                  <a:cubicBezTo>
                    <a:pt x="50" y="264"/>
                    <a:pt x="57" y="102"/>
                    <a:pt x="75" y="0"/>
                  </a:cubicBezTo>
                  <a:lnTo>
                    <a:pt x="52" y="0"/>
                  </a:lnTo>
                  <a:close/>
                </a:path>
              </a:pathLst>
            </a:custGeom>
            <a:solidFill>
              <a:srgbClr val="3F3E3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735429" y="4422972"/>
              <a:ext cx="563118" cy="535591"/>
            </a:xfrm>
            <a:custGeom>
              <a:rect l="l" t="t" r="r" b="b"/>
              <a:pathLst>
                <a:path w="129" h="123">
                  <a:moveTo>
                    <a:pt x="81" y="0"/>
                  </a:moveTo>
                  <a:cubicBezTo>
                    <a:pt x="81" y="0"/>
                    <a:pt x="90" y="21"/>
                    <a:pt x="103" y="44"/>
                  </a:cubicBezTo>
                  <a:cubicBezTo>
                    <a:pt x="116" y="66"/>
                    <a:pt x="129" y="89"/>
                    <a:pt x="120" y="94"/>
                  </a:cubicBezTo>
                  <a:cubicBezTo>
                    <a:pt x="111" y="100"/>
                    <a:pt x="93" y="72"/>
                    <a:pt x="93" y="72"/>
                  </a:cubicBezTo>
                  <a:cubicBezTo>
                    <a:pt x="93" y="72"/>
                    <a:pt x="107" y="112"/>
                    <a:pt x="89" y="114"/>
                  </a:cubicBezTo>
                  <a:cubicBezTo>
                    <a:pt x="72" y="117"/>
                    <a:pt x="65" y="81"/>
                    <a:pt x="65" y="81"/>
                  </a:cubicBezTo>
                  <a:cubicBezTo>
                    <a:pt x="65" y="81"/>
                    <a:pt x="69" y="120"/>
                    <a:pt x="51" y="121"/>
                  </a:cubicBezTo>
                  <a:cubicBezTo>
                    <a:pt x="33" y="123"/>
                    <a:pt x="40" y="77"/>
                    <a:pt x="40" y="77"/>
                  </a:cubicBezTo>
                  <a:cubicBezTo>
                    <a:pt x="40" y="77"/>
                    <a:pt x="29" y="100"/>
                    <a:pt x="15" y="90"/>
                  </a:cubicBezTo>
                  <a:cubicBezTo>
                    <a:pt x="0" y="80"/>
                    <a:pt x="35" y="55"/>
                    <a:pt x="29" y="29"/>
                  </a:cubicBezTo>
                  <a:lnTo>
                    <a:pt x="81" y="0"/>
                  </a:ln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553311" y="3538100"/>
              <a:ext cx="586359" cy="1030891"/>
            </a:xfrm>
            <a:custGeom>
              <a:rect l="l" t="t" r="r" b="b"/>
              <a:pathLst>
                <a:path w="135" h="238">
                  <a:moveTo>
                    <a:pt x="16" y="0"/>
                  </a:moveTo>
                  <a:cubicBezTo>
                    <a:pt x="16" y="0"/>
                    <a:pt x="112" y="34"/>
                    <a:pt x="135" y="213"/>
                  </a:cubicBezTo>
                  <a:cubicBezTo>
                    <a:pt x="135" y="213"/>
                    <a:pt x="106" y="236"/>
                    <a:pt x="67" y="238"/>
                  </a:cubicBezTo>
                  <a:cubicBezTo>
                    <a:pt x="67" y="238"/>
                    <a:pt x="51" y="189"/>
                    <a:pt x="33" y="183"/>
                  </a:cubicBezTo>
                  <a:cubicBezTo>
                    <a:pt x="0" y="2"/>
                    <a:pt x="0" y="2"/>
                    <a:pt x="0" y="2"/>
                  </a:cubicBezTo>
                  <a:lnTo>
                    <a:pt x="16" y="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377670" y="3538100"/>
              <a:ext cx="165164" cy="135446"/>
            </a:xfrm>
            <a:custGeom>
              <a:rect l="l" t="t" r="r" b="b"/>
              <a:pathLst>
                <a:path w="55" h="46">
                  <a:moveTo>
                    <a:pt x="0" y="5"/>
                  </a:moveTo>
                  <a:lnTo>
                    <a:pt x="32" y="46"/>
                  </a:lnTo>
                  <a:lnTo>
                    <a:pt x="55" y="0"/>
                  </a:lnTo>
                  <a:lnTo>
                    <a:pt x="0" y="5"/>
                  </a:lnTo>
                  <a:close/>
                </a:path>
              </a:pathLst>
            </a:custGeom>
            <a:solidFill>
              <a:srgbClr val="E2DC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2494065" y="3489427"/>
              <a:ext cx="326041" cy="1166431"/>
            </a:xfrm>
            <a:custGeom>
              <a:rect l="l" t="t" r="r" b="b"/>
              <a:pathLst>
                <a:path w="75" h="269">
                  <a:moveTo>
                    <a:pt x="23" y="0"/>
                  </a:moveTo>
                  <a:cubicBezTo>
                    <a:pt x="23" y="0"/>
                    <a:pt x="75" y="62"/>
                    <a:pt x="68" y="259"/>
                  </a:cubicBezTo>
                  <a:cubicBezTo>
                    <a:pt x="68" y="259"/>
                    <a:pt x="51" y="269"/>
                    <a:pt x="25" y="264"/>
                  </a:cubicBezTo>
                  <a:cubicBezTo>
                    <a:pt x="25" y="264"/>
                    <a:pt x="18" y="102"/>
                    <a:pt x="0" y="0"/>
                  </a:cubicBezTo>
                  <a:lnTo>
                    <a:pt x="23" y="0"/>
                  </a:lnTo>
                  <a:close/>
                </a:path>
              </a:pathLst>
            </a:custGeom>
            <a:solidFill>
              <a:srgbClr val="3F3E3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1420788" y="1349255"/>
              <a:ext cx="1901000" cy="1293400"/>
            </a:xfrm>
            <a:custGeom>
              <a:rect l="l" t="t" r="r" b="b"/>
              <a:pathLst>
                <a:path w="438" h="297">
                  <a:moveTo>
                    <a:pt x="14" y="295"/>
                  </a:moveTo>
                  <a:cubicBezTo>
                    <a:pt x="14" y="295"/>
                    <a:pt x="0" y="238"/>
                    <a:pt x="10" y="192"/>
                  </a:cubicBezTo>
                  <a:cubicBezTo>
                    <a:pt x="20" y="145"/>
                    <a:pt x="23" y="154"/>
                    <a:pt x="22" y="134"/>
                  </a:cubicBezTo>
                  <a:cubicBezTo>
                    <a:pt x="22" y="134"/>
                    <a:pt x="31" y="139"/>
                    <a:pt x="31" y="145"/>
                  </a:cubicBezTo>
                  <a:cubicBezTo>
                    <a:pt x="31" y="145"/>
                    <a:pt x="56" y="67"/>
                    <a:pt x="119" y="52"/>
                  </a:cubicBezTo>
                  <a:cubicBezTo>
                    <a:pt x="119" y="52"/>
                    <a:pt x="114" y="62"/>
                    <a:pt x="116" y="73"/>
                  </a:cubicBezTo>
                  <a:cubicBezTo>
                    <a:pt x="116" y="73"/>
                    <a:pt x="173" y="0"/>
                    <a:pt x="296" y="15"/>
                  </a:cubicBezTo>
                  <a:cubicBezTo>
                    <a:pt x="296" y="15"/>
                    <a:pt x="281" y="31"/>
                    <a:pt x="285" y="40"/>
                  </a:cubicBezTo>
                  <a:cubicBezTo>
                    <a:pt x="285" y="40"/>
                    <a:pt x="342" y="31"/>
                    <a:pt x="363" y="48"/>
                  </a:cubicBezTo>
                  <a:cubicBezTo>
                    <a:pt x="363" y="48"/>
                    <a:pt x="347" y="61"/>
                    <a:pt x="348" y="69"/>
                  </a:cubicBezTo>
                  <a:cubicBezTo>
                    <a:pt x="348" y="69"/>
                    <a:pt x="393" y="67"/>
                    <a:pt x="422" y="115"/>
                  </a:cubicBezTo>
                  <a:cubicBezTo>
                    <a:pt x="422" y="115"/>
                    <a:pt x="405" y="128"/>
                    <a:pt x="407" y="137"/>
                  </a:cubicBezTo>
                  <a:cubicBezTo>
                    <a:pt x="407" y="137"/>
                    <a:pt x="432" y="147"/>
                    <a:pt x="438" y="171"/>
                  </a:cubicBezTo>
                  <a:cubicBezTo>
                    <a:pt x="438" y="171"/>
                    <a:pt x="413" y="195"/>
                    <a:pt x="412" y="229"/>
                  </a:cubicBezTo>
                  <a:cubicBezTo>
                    <a:pt x="411" y="262"/>
                    <a:pt x="401" y="295"/>
                    <a:pt x="399" y="297"/>
                  </a:cubicBezTo>
                  <a:lnTo>
                    <a:pt x="14" y="295"/>
                  </a:lnTo>
                  <a:close/>
                </a:path>
              </a:pathLst>
            </a:custGeom>
            <a:solidFill>
              <a:srgbClr val="4C453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197743" y="1901800"/>
              <a:ext cx="751523" cy="683704"/>
            </a:xfrm>
            <a:custGeom>
              <a:rect l="l" t="t" r="r" b="b"/>
              <a:pathLst>
                <a:path w="173" h="157">
                  <a:moveTo>
                    <a:pt x="2" y="103"/>
                  </a:moveTo>
                  <a:cubicBezTo>
                    <a:pt x="2" y="103"/>
                    <a:pt x="0" y="14"/>
                    <a:pt x="70" y="0"/>
                  </a:cubicBezTo>
                  <a:cubicBezTo>
                    <a:pt x="70" y="0"/>
                    <a:pt x="53" y="29"/>
                    <a:pt x="56" y="36"/>
                  </a:cubicBezTo>
                  <a:cubicBezTo>
                    <a:pt x="56" y="36"/>
                    <a:pt x="84" y="4"/>
                    <a:pt x="131" y="19"/>
                  </a:cubicBezTo>
                  <a:cubicBezTo>
                    <a:pt x="131" y="19"/>
                    <a:pt x="110" y="24"/>
                    <a:pt x="108" y="35"/>
                  </a:cubicBezTo>
                  <a:cubicBezTo>
                    <a:pt x="108" y="35"/>
                    <a:pt x="169" y="26"/>
                    <a:pt x="173" y="109"/>
                  </a:cubicBezTo>
                  <a:cubicBezTo>
                    <a:pt x="173" y="109"/>
                    <a:pt x="51" y="157"/>
                    <a:pt x="2" y="103"/>
                  </a:cubicBez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353066" y="2541023"/>
              <a:ext cx="281559" cy="419100"/>
            </a:xfrm>
            <a:custGeom>
              <a:rect l="l" t="t" r="r" b="b"/>
              <a:pathLst>
                <a:path w="65" h="97">
                  <a:moveTo>
                    <a:pt x="65" y="21"/>
                  </a:moveTo>
                  <a:cubicBezTo>
                    <a:pt x="65" y="21"/>
                    <a:pt x="30" y="0"/>
                    <a:pt x="15" y="21"/>
                  </a:cubicBezTo>
                  <a:cubicBezTo>
                    <a:pt x="0" y="43"/>
                    <a:pt x="28" y="82"/>
                    <a:pt x="65" y="97"/>
                  </a:cubicBezTo>
                  <a:lnTo>
                    <a:pt x="65" y="21"/>
                  </a:lnTo>
                  <a:close/>
                </a:path>
              </a:pathLst>
            </a:custGeom>
            <a:solidFill>
              <a:srgbClr val="F4D3B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14797" y="2541023"/>
              <a:ext cx="283655" cy="419100"/>
            </a:xfrm>
            <a:custGeom>
              <a:rect l="l" t="t" r="r" b="b"/>
              <a:pathLst>
                <a:path w="65" h="97">
                  <a:moveTo>
                    <a:pt x="0" y="21"/>
                  </a:moveTo>
                  <a:cubicBezTo>
                    <a:pt x="0" y="21"/>
                    <a:pt x="36" y="0"/>
                    <a:pt x="51" y="21"/>
                  </a:cubicBezTo>
                  <a:cubicBezTo>
                    <a:pt x="65" y="43"/>
                    <a:pt x="38" y="82"/>
                    <a:pt x="0" y="97"/>
                  </a:cubicBezTo>
                  <a:lnTo>
                    <a:pt x="0" y="21"/>
                  </a:lnTo>
                  <a:close/>
                </a:path>
              </a:pathLst>
            </a:custGeom>
            <a:solidFill>
              <a:srgbClr val="F4D3B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1439838" y="2111350"/>
              <a:ext cx="1771841" cy="1458563"/>
            </a:xfrm>
            <a:custGeom>
              <a:rect l="l" t="t" r="r" b="b"/>
              <a:pathLst>
                <a:path w="408" h="336">
                  <a:moveTo>
                    <a:pt x="389" y="194"/>
                  </a:moveTo>
                  <a:cubicBezTo>
                    <a:pt x="379" y="175"/>
                    <a:pt x="371" y="170"/>
                    <a:pt x="371" y="118"/>
                  </a:cubicBezTo>
                  <a:cubicBezTo>
                    <a:pt x="371" y="66"/>
                    <a:pt x="346" y="44"/>
                    <a:pt x="346" y="44"/>
                  </a:cubicBezTo>
                  <a:cubicBezTo>
                    <a:pt x="287" y="0"/>
                    <a:pt x="204" y="61"/>
                    <a:pt x="204" y="61"/>
                  </a:cubicBezTo>
                  <a:cubicBezTo>
                    <a:pt x="204" y="61"/>
                    <a:pt x="121" y="0"/>
                    <a:pt x="62" y="44"/>
                  </a:cubicBezTo>
                  <a:cubicBezTo>
                    <a:pt x="62" y="44"/>
                    <a:pt x="37" y="66"/>
                    <a:pt x="37" y="118"/>
                  </a:cubicBezTo>
                  <a:cubicBezTo>
                    <a:pt x="37" y="170"/>
                    <a:pt x="29" y="175"/>
                    <a:pt x="19" y="194"/>
                  </a:cubicBezTo>
                  <a:cubicBezTo>
                    <a:pt x="10" y="214"/>
                    <a:pt x="0" y="336"/>
                    <a:pt x="204" y="336"/>
                  </a:cubicBezTo>
                  <a:cubicBezTo>
                    <a:pt x="408" y="336"/>
                    <a:pt x="399" y="214"/>
                    <a:pt x="389" y="194"/>
                  </a:cubicBez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837888" y="2761241"/>
              <a:ext cx="171450" cy="175736"/>
            </a:xfrm>
            <a:prstGeom prst="ellipse">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1873797" y="2769718"/>
              <a:ext cx="82582" cy="55055"/>
            </a:xfrm>
            <a:custGeom>
              <a:rect l="l" t="t" r="r" b="b"/>
              <a:pathLst>
                <a:path w="19" h="12">
                  <a:moveTo>
                    <a:pt x="18" y="4"/>
                  </a:moveTo>
                  <a:cubicBezTo>
                    <a:pt x="19" y="7"/>
                    <a:pt x="15" y="10"/>
                    <a:pt x="10" y="11"/>
                  </a:cubicBezTo>
                  <a:cubicBezTo>
                    <a:pt x="5" y="12"/>
                    <a:pt x="1" y="11"/>
                    <a:pt x="0" y="8"/>
                  </a:cubicBezTo>
                  <a:cubicBezTo>
                    <a:pt x="0" y="5"/>
                    <a:pt x="3" y="2"/>
                    <a:pt x="8" y="1"/>
                  </a:cubicBezTo>
                  <a:cubicBezTo>
                    <a:pt x="13" y="0"/>
                    <a:pt x="18" y="2"/>
                    <a:pt x="18" y="4"/>
                  </a:cubicBezTo>
                  <a:close/>
                </a:path>
              </a:pathLst>
            </a:custGeom>
            <a:solidFill>
              <a:srgbClr val="E8DF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1757402" y="2549500"/>
              <a:ext cx="334423" cy="112204"/>
            </a:xfrm>
            <a:custGeom>
              <a:rect l="l" t="t" r="r" b="b"/>
              <a:pathLst>
                <a:path w="112" h="38">
                  <a:moveTo>
                    <a:pt x="0" y="9"/>
                  </a:moveTo>
                  <a:lnTo>
                    <a:pt x="0" y="38"/>
                  </a:lnTo>
                  <a:lnTo>
                    <a:pt x="112" y="32"/>
                  </a:lnTo>
                  <a:lnTo>
                    <a:pt x="112" y="0"/>
                  </a:lnTo>
                  <a:lnTo>
                    <a:pt x="0" y="9"/>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2608365" y="2761241"/>
              <a:ext cx="175736" cy="175736"/>
            </a:xfrm>
            <a:prstGeom prst="ellipse">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640179" y="2769718"/>
              <a:ext cx="84677" cy="55055"/>
            </a:xfrm>
            <a:custGeom>
              <a:rect l="l" t="t" r="r" b="b"/>
              <a:pathLst>
                <a:path w="19" h="12">
                  <a:moveTo>
                    <a:pt x="19" y="4"/>
                  </a:moveTo>
                  <a:cubicBezTo>
                    <a:pt x="19" y="7"/>
                    <a:pt x="16" y="10"/>
                    <a:pt x="11" y="11"/>
                  </a:cubicBezTo>
                  <a:cubicBezTo>
                    <a:pt x="6" y="12"/>
                    <a:pt x="1" y="11"/>
                    <a:pt x="1" y="8"/>
                  </a:cubicBezTo>
                  <a:cubicBezTo>
                    <a:pt x="0" y="5"/>
                    <a:pt x="4" y="2"/>
                    <a:pt x="9" y="1"/>
                  </a:cubicBezTo>
                  <a:cubicBezTo>
                    <a:pt x="13" y="0"/>
                    <a:pt x="18" y="2"/>
                    <a:pt x="19" y="4"/>
                  </a:cubicBezTo>
                  <a:close/>
                </a:path>
              </a:pathLst>
            </a:custGeom>
            <a:solidFill>
              <a:srgbClr val="E8DF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527974" y="2549500"/>
              <a:ext cx="338709" cy="112204"/>
            </a:xfrm>
            <a:custGeom>
              <a:rect l="l" t="t" r="r" b="b"/>
              <a:pathLst>
                <a:path w="114" h="38">
                  <a:moveTo>
                    <a:pt x="114" y="9"/>
                  </a:moveTo>
                  <a:lnTo>
                    <a:pt x="114" y="38"/>
                  </a:lnTo>
                  <a:lnTo>
                    <a:pt x="0" y="32"/>
                  </a:lnTo>
                  <a:lnTo>
                    <a:pt x="0" y="0"/>
                  </a:lnTo>
                  <a:lnTo>
                    <a:pt x="114" y="9"/>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2227365" y="2979268"/>
              <a:ext cx="230695" cy="131254"/>
            </a:xfrm>
            <a:custGeom>
              <a:rect l="l" t="t" r="r" b="b"/>
              <a:pathLst>
                <a:path w="52" h="30">
                  <a:moveTo>
                    <a:pt x="0" y="30"/>
                  </a:moveTo>
                  <a:cubicBezTo>
                    <a:pt x="0" y="30"/>
                    <a:pt x="1" y="4"/>
                    <a:pt x="22" y="2"/>
                  </a:cubicBezTo>
                  <a:cubicBezTo>
                    <a:pt x="43" y="0"/>
                    <a:pt x="53" y="27"/>
                    <a:pt x="53" y="27"/>
                  </a:cubicBezTo>
                  <a:cubicBezTo>
                    <a:pt x="53" y="27"/>
                    <a:pt x="39" y="9"/>
                    <a:pt x="23" y="11"/>
                  </a:cubicBezTo>
                  <a:cubicBezTo>
                    <a:pt x="7" y="12"/>
                    <a:pt x="0" y="30"/>
                    <a:pt x="0" y="30"/>
                  </a:cubicBezTo>
                  <a:close/>
                </a:path>
              </a:pathLst>
            </a:custGeom>
            <a:solidFill>
              <a:srgbClr val="EFC4A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2055915" y="3102045"/>
              <a:ext cx="694373" cy="359854"/>
            </a:xfrm>
            <a:custGeom>
              <a:rect l="l" t="t" r="r" b="b"/>
              <a:pathLst>
                <a:path w="160" h="83">
                  <a:moveTo>
                    <a:pt x="0" y="32"/>
                  </a:moveTo>
                  <a:cubicBezTo>
                    <a:pt x="0" y="32"/>
                    <a:pt x="118" y="44"/>
                    <a:pt x="150" y="0"/>
                  </a:cubicBezTo>
                  <a:cubicBezTo>
                    <a:pt x="150" y="0"/>
                    <a:pt x="160" y="83"/>
                    <a:pt x="29" y="68"/>
                  </a:cubicBezTo>
                  <a:cubicBezTo>
                    <a:pt x="29" y="68"/>
                    <a:pt x="30" y="50"/>
                    <a:pt x="0" y="32"/>
                  </a:cubicBezTo>
                  <a:close/>
                </a:path>
              </a:pathLst>
            </a:custGeom>
            <a:solidFill>
              <a:srgbClr val="49202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2240034" y="3298927"/>
              <a:ext cx="349282" cy="116396"/>
            </a:xfrm>
            <a:custGeom>
              <a:rect l="l" t="t" r="r" b="b"/>
              <a:pathLst>
                <a:path w="80" h="27">
                  <a:moveTo>
                    <a:pt x="80" y="10"/>
                  </a:moveTo>
                  <a:cubicBezTo>
                    <a:pt x="63" y="1"/>
                    <a:pt x="47" y="0"/>
                    <a:pt x="27" y="1"/>
                  </a:cubicBezTo>
                  <a:cubicBezTo>
                    <a:pt x="3" y="2"/>
                    <a:pt x="0" y="13"/>
                    <a:pt x="1" y="24"/>
                  </a:cubicBezTo>
                  <a:cubicBezTo>
                    <a:pt x="40" y="27"/>
                    <a:pt x="64" y="20"/>
                    <a:pt x="80" y="10"/>
                  </a:cubicBezTo>
                  <a:close/>
                </a:path>
              </a:pathLst>
            </a:custGeom>
            <a:solidFill>
              <a:srgbClr val="C6504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6" name="TextBox 46"/>
          <p:cNvSpPr txBox="1"/>
          <p:nvPr/>
        </p:nvSpPr>
        <p:spPr>
          <a:xfrm>
            <a:off x="6542983" y="1171423"/>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微积分运算性质</a:t>
            </a:r>
          </a:p>
        </p:txBody>
      </p:sp>
      <p:sp>
        <p:nvSpPr>
          <p:cNvPr id="47" name="TextBox 47"/>
          <p:cNvSpPr txBox="1"/>
          <p:nvPr/>
        </p:nvSpPr>
        <p:spPr>
          <a:xfrm>
            <a:off x="6542983" y="1511132"/>
            <a:ext cx="4495800" cy="11049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概率密度函数具有一些重要的微积分运算性质，这些性质在处理概率密度函数的积分、微分以及极限问题时非常有用。</a:t>
            </a:r>
          </a:p>
        </p:txBody>
      </p:sp>
      <p:sp>
        <p:nvSpPr>
          <p:cNvPr id="48" name="TextBox 48"/>
          <p:cNvSpPr txBox="1"/>
          <p:nvPr/>
        </p:nvSpPr>
        <p:spPr>
          <a:xfrm>
            <a:off x="6542983" y="2934249"/>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性质描述</a:t>
            </a:r>
          </a:p>
        </p:txBody>
      </p:sp>
      <p:sp>
        <p:nvSpPr>
          <p:cNvPr id="49" name="TextBox 49"/>
          <p:cNvSpPr txBox="1"/>
          <p:nvPr/>
        </p:nvSpPr>
        <p:spPr>
          <a:xfrm>
            <a:off x="6542983" y="3273958"/>
            <a:ext cx="4495800"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概率密度函数在定义域内是连续的，并且满足一定的可微性条件。此外，概率密度函数在积分时可以应用微积分的基本定理，例如牛顿-莱布尼兹定理和泰勒定理。这些性质使得我们可以对概率密度函数进行微分、积分以及求极限等运算。</a:t>
            </a:r>
          </a:p>
        </p:txBody>
      </p:sp>
      <p:sp>
        <p:nvSpPr>
          <p:cNvPr id="50" name="TextBox 50"/>
          <p:cNvSpPr txBox="1"/>
          <p:nvPr/>
        </p:nvSpPr>
        <p:spPr>
          <a:xfrm>
            <a:off x="6542983" y="4626808"/>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应用场景</a:t>
            </a:r>
          </a:p>
        </p:txBody>
      </p:sp>
      <p:sp>
        <p:nvSpPr>
          <p:cNvPr id="51" name="TextBox 51"/>
          <p:cNvSpPr txBox="1"/>
          <p:nvPr/>
        </p:nvSpPr>
        <p:spPr>
          <a:xfrm>
            <a:off x="6542983" y="4966517"/>
            <a:ext cx="4499225"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微积分运算性质在概率论和统计中有着广泛的应用，例如在计算概率分布函数的导数、随机变量的期望和方差以及随机过程的概率密度函数时会用到。</a:t>
            </a:r>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微积分运算性质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概率密度函数具有一些重要的积分性质，这些性质描述了概率密度函数在某个区间上的积分值与该区间内随机变量的取值之间的关系。</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如果$X$是一个随机变量，其概率密度函数为$f_X(x)$，那么对于任意实数$a &lt; b$，有$int_a^b f_X(x) dx = P(X in (a, b))$，即随机变量$X$在区间$(a, b)$上取值的概率为该区间上概率密度函数积分值的大小。此外，如果随机变量$X$的取值范围是全体实数，那么$int_{-infty}^{infty} f_X(x) dx = 1$，即概率密度函数在整个实数域上的积分值为1。</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概率密度函数的积分性质在概率论和统计中有着广泛的应用，例如在计算随机变量的分布函数、概率质量函数以及随机变量的期望和方差时会用到。</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概率密度函数的积分性质</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性质描述</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应用场景</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概率密度函数的积分性质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https://d.book118.com/865020301320011041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2024-09-02T14:30:59.668</cp:lastPrinted>
  <dcterms:created xsi:type="dcterms:W3CDTF">2024-09-02T06:30:59Z</dcterms:created>
  <dcterms:modified xsi:type="dcterms:W3CDTF">2024-09-02T06:31:01Z</dcterms:modified>
</cp:coreProperties>
</file>