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BNEEB+MS-UIGothic"/>
      <p:regular r:id="rId15"/>
    </p:embeddedFont>
    <p:embeddedFont>
      <p:font typeface="LUVKVO+ITFPQM+Arial-BoldMT"/>
      <p:regular r:id="rId16"/>
    </p:embeddedFont>
    <p:embeddedFont>
      <p:font typeface="FBEIFK+DPJSAS+ArialMT"/>
      <p:regular r:id="rId17"/>
    </p:embeddedFont>
    <p:embeddedFont>
      <p:font typeface="HEQUKQ+ENRIFQ+MicrosoftYaHei-Bold"/>
      <p:regular r:id="rId18"/>
    </p:embeddedFont>
    <p:embeddedFont>
      <p:font typeface="VKINNO+DPIDVA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67432-C18A-45C9-9BEB-474B5AE58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43D3F-63F8-467C-8984-A861B336D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AB414-80DB-4D1C-A9F5-17368318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6A1C8-1756-4CA3-867E-233C56ACB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2ADF9-C56B-4481-89C5-238A1FFB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EE0EF-B015-4B4B-B920-7E87AFA5A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C9725-AF0B-45F4-AAED-5AF98E9A8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06BE4-CC9C-4776-B6B8-B8F96C31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E74E6-4C8E-4227-AB82-3A7030DF1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52268-5CCE-4FB2-AC3D-9621BC8CA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FCF8D-0D5E-46A3-8436-FF3DC967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242202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804824"/>
            <a:ext cx="4698700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8">
                <a:solidFill>
                  <a:srgbClr val="0084FF"/>
                </a:solidFill>
                <a:latin typeface="TBNEEB+MS-UIGothic"/>
                <a:cs typeface="TBNEEB+MS-UIGothic"/>
              </a:rPr>
              <a:t>食品交份法</a:t>
            </a:r>
            <a:r>
              <a:rPr sz="5150">
                <a:solidFill>
                  <a:srgbClr val="0084FF"/>
                </a:solidFill>
                <a:latin typeface="LUVKVO+ITFPQM+Arial-BoldMT"/>
                <a:cs typeface="LUVKVO+ITFPQM+Arial-BoldMT"/>
              </a:rPr>
              <a:t>()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1850" y="2729765"/>
            <a:ext cx="309758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BNEEB+MS-UIGothic"/>
                <a:cs typeface="TBNEEB+MS-UIGothic"/>
              </a:rPr>
              <a:t>分析</a:t>
            </a:r>
            <a:r>
              <a:rPr sz="5150" spc="-124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5150">
                <a:solidFill>
                  <a:srgbClr val="0084FF"/>
                </a:solidFill>
                <a:latin typeface="TBNEEB+MS-UIGothic"/>
                <a:cs typeface="TBNEEB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BEIFK+DPJSAS+ArialMT"/>
                <a:cs typeface="FBEIFK+DPJSA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份法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BEIFK+DPJSAS+ArialMT"/>
                <a:cs typeface="FBEIFK+DPJSA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份法的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4790381" cy="18807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BEIFK+DPJSAS+ArialMT"/>
                <a:cs typeface="FBEIFK+DPJSA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份法的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与局限性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BEIFK+DPJSAS+ArialMT"/>
                <a:cs typeface="FBEIFK+DPJSA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份法的学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BEIFK+DPJSAS+ArialMT"/>
                <a:cs typeface="FBEIFK+DPJSAS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案例分享与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0084FF"/>
                </a:solidFill>
                <a:latin typeface="TBNEEB+MS-UIGothic"/>
                <a:cs typeface="TBNEEB+MS-UIGothic"/>
              </a:rPr>
              <a:t>交流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BNEEB+MS-UIGothic"/>
                <a:cs typeface="TBNEEB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HEQUKQ+ENRIFQ+MicrosoftYaHei-Bold"/>
                <a:cs typeface="HEQUKQ+ENRIF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BNEEB+MS-UIGothic"/>
                <a:cs typeface="TBNEEB+MS-UIGothic"/>
              </a:rPr>
              <a:t>食品交份法介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UVKVO+ITFPQM+Arial-BoldMT"/>
                <a:cs typeface="LUVKVO+ITFPQM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什么是食品交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份法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份法是一种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养学上的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方法，用于帮助糖尿病患者和需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要控制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食的人群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行自我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管理。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它将食物按照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养素含量划分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不同的份量，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可以根据自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养需求和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量需求来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份法，人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可以在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养均衡的同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，控制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总热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量，从而达到控制血糖、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降低体重等健康目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份法的起源与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份法起源于美国，最初是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了方便糖尿病患者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食管理而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随着人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健康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食的关注不断提高，食品交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份法逐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受到广泛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迎和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如今，食品交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份法已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全球范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内广泛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食管理方法之一，不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适用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于糖尿病患者，也适用于需要控制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食的人群。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份法的原理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5975" y="46415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份法的原理是将食物按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养素含量划分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不同的份量，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定每个份量的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过选择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不同份量的食物，人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可以自由搭配出一餐或一天的食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物，以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足自己的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量需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11540" y="46415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份法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提供了一些表格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算工具，帮助人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到不同食物的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养素含量，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方便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TBNEEB+MS-UIGothic"/>
                <a:cs typeface="TBNEEB+MS-UIGothic"/>
              </a:rPr>
              <a:t>食管理。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2107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BNEEB+MS-UIGothic"/>
                <a:cs typeface="TBNEEB+MS-UIGothic"/>
              </a:rPr>
              <a:t>食品交份法的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TBNEEB+MS-UIGothic"/>
                <a:cs typeface="TBNEEB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UVKVO+ITFPQM+Arial-BoldMT"/>
                <a:cs typeface="LUVKVO+ITFPQM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份法的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823704" cy="4920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FBEIFK+DPJSAS+ArialMT"/>
                <a:cs typeface="FBEIFK+DPJSAS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请输</a:t>
            </a:r>
            <a:r>
              <a:rPr sz="1500">
                <a:solidFill>
                  <a:srgbClr val="000000"/>
                </a:solidFill>
                <a:latin typeface="TBNEEB+MS-UIGothic"/>
                <a:cs typeface="TBNEEB+MS-UIGothic"/>
              </a:rPr>
              <a:t>入您的内容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2107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TBNEEB+MS-UIGothic"/>
                <a:cs typeface="TBNEEB+MS-UIGothic"/>
              </a:rPr>
              <a:t>食品交份法的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-1364">
                <a:solidFill>
                  <a:srgbClr val="0084FF"/>
                </a:solidFill>
                <a:latin typeface="TBNEEB+MS-UIGothic"/>
                <a:cs typeface="TBNEEB+MS-UIGothic"/>
              </a:rPr>
              <a:t>与局限性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LUVKVO+ITFPQM+Arial-BoldMT"/>
                <a:cs typeface="LUVKVO+ITFPQM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食品交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84FF"/>
                </a:solidFill>
                <a:latin typeface="TBNEEB+MS-UIGothic"/>
                <a:cs typeface="TBNEEB+MS-UIGothic"/>
              </a:rPr>
              <a:t>份法的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BNEEB+MS-UIGothic"/>
                <a:cs typeface="TBNEEB+MS-UIGothic"/>
              </a:rPr>
              <a:t>灵活性高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BNEEB+MS-UIGothic"/>
                <a:cs typeface="TBNEEB+MS-UIGothic"/>
              </a:rPr>
              <a:t>控制血糖波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食品交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份法允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个体根据自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身需求和口味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食物，有助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于提高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足度和依从性。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食品交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份法有助于控制血糖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于糖尿病患者来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更好地管理血糖水平。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BNEEB+MS-UIGothic"/>
                <a:cs typeface="TBNEEB+MS-UIGothic"/>
              </a:rPr>
              <a:t>易于操作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TBNEEB+MS-UIGothic"/>
                <a:cs typeface="TBNEEB+MS-UIGothic"/>
              </a:rPr>
              <a:t>降低心血管疾病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食品交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份法将食物按照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养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值归类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，使得食物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和搭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配更加方便快捷。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遵循食品交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份法的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食模式，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有助于降低心血管疾病的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  <a:p>
            <a:pPr marL="20574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BNEEB+MS-UIGothic"/>
                <a:cs typeface="TBNEEB+MS-UIGothic"/>
              </a:rPr>
              <a:t>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https://d.book118.com/865024220241011104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TBNEEB+MS-UIGothic</vt:lpstr>
      <vt:lpstr>LUVKVO+ITFPQM+Arial-BoldMT</vt:lpstr>
      <vt:lpstr>Times New Roman</vt:lpstr>
      <vt:lpstr>FBEIFK+DPJSAS+ArialMT</vt:lpstr>
      <vt:lpstr>SimSun</vt:lpstr>
      <vt:lpstr>HEQUKQ+ENRIFQ+MicrosoftYaHei-Bold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2024-09-14T15:04:36.305</cp:lastPrinted>
  <dcterms:created xsi:type="dcterms:W3CDTF">2024-09-14T07:04:36Z</dcterms:created>
  <dcterms:modified xsi:type="dcterms:W3CDTF">2024-09-14T07:04:37Z</dcterms:modified>
</cp:coreProperties>
</file>