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1B57047-5DBD-4075-B958-72ABB0FBA3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6D8FD9-39A5-47CA-9320-813664E471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55AE56E-F6D8-4945-B75A-ED43756BC7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97CE68F-3073-4B88-92E7-1F35AAD4388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C2339A7-4DA1-4559-BB5F-3F4788176CC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940E30C-1DB8-4B6B-8393-5928E449AD4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7100220-CD7D-4A4C-AE58-E80D1F22D23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1882C66-4C20-4B4E-844A-B29CF0617A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9FC1E78-E2FC-4D9E-B503-BB2988E4CFD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E21FF6D-F37B-4C08-A00B-2BC9CF1C78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9054AC-877B-4C04-BA75-26EA92B6F1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6504011412101112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21252" y="4375458"/>
            <a:ext cx="10720639" cy="1402534"/>
          </a:xfrm>
          <a:prstGeom prst="rect">
            <a:avLst/>
          </a:prstGeom>
        </p:spPr>
        <p:txBody>
          <a:bodyPr vert="horz" wrap="square" lIns="114300" tIns="57150" rIns="114300" bIns="5715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900" b="1">
                <a:solidFill>
                  <a:srgbClr val="FFFFFF">
                    <a:alpha val="100000"/>
                  </a:srgbClr>
                </a:solidFill>
                <a:latin typeface="Microsoft Yahei"/>
                <a:ea typeface="Microsoft Yahei"/>
                <a:cs typeface="Microsoft Yahei"/>
              </a:rPr>
              <a:t>制定管理信息系统战略规划的常用方法</a:t>
            </a:r>
          </a:p>
        </p:txBody>
      </p:sp>
      <p:sp>
        <p:nvSpPr>
          <p:cNvPr id="3" name="TextBox 3"/>
          <p:cNvSpPr txBox="1"/>
          <p:nvPr/>
        </p:nvSpPr>
        <p:spPr>
          <a:xfrm>
            <a:off x="321252" y="5777992"/>
            <a:ext cx="2312000" cy="504825"/>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汇报人：AA</a:t>
            </a:r>
          </a:p>
        </p:txBody>
      </p:sp>
      <p:sp>
        <p:nvSpPr>
          <p:cNvPr id="4" name="TextBox 4"/>
          <p:cNvSpPr txBox="1"/>
          <p:nvPr/>
        </p:nvSpPr>
        <p:spPr>
          <a:xfrm>
            <a:off x="2628530" y="5777992"/>
            <a:ext cx="2809438" cy="504825"/>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a:solidFill>
                  <a:srgbClr val="FFFFFF">
                    <a:alpha val="100000"/>
                  </a:srgb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53515" y="345275"/>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1627613" y="812712"/>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547412" y="1585599"/>
            <a:ext cx="6449687" cy="49609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管理信息系统概述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制定战略规划的常用方法</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实施步骤与流程</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成功案例分享</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挑战与对策</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9600" b="1">
                <a:solidFill>
                  <a:srgbClr val="FFFFFF">
                    <a:alpha val="100000"/>
                  </a:srgbClr>
                </a:solidFill>
                <a:latin typeface="Microsoft Yahei"/>
                <a:ea typeface="Microsoft Yahei"/>
                <a:cs typeface="Microsoft Yahei"/>
              </a:rPr>
              <a:t>01</a:t>
            </a:r>
          </a:p>
        </p:txBody>
      </p:sp>
      <p:sp>
        <p:nvSpPr>
          <p:cNvPr id="3" name="TextBox 3"/>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5129" r="512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通过优化管理流程、提高决策效率，帮助组织在快速变化的市场环境中保持竞争优势。</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随着信息技术的不断发展和应用，管理信息系统已成为组织提升竞争力的重要手段，制定战略规划有助于更好地利用信息技术资源。</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适应信息化发展趋势</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提升组织效率和竞争力</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6662" r="26662"/>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通过制定战略规划，明确管理信息系统的发展方向、目标和重点，为组织的信息化建设提供指导。</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明确发展方向和目标</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合理规划和配置信息技术资源，避免重复建设和浪费，提高资源利用效率。</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优化资源配置</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通过分析和预测未来市场和技术发展趋势，制定相应的风险应对措施，降低信息化建设过程中的风险。</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降低风险</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通过构建完善的管理信息系统，为组织的决策提供全面、准确、及时的信息支持，提高决策的科学性和有效性。</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提升决策支持能力</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战略规划的重要性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9600" b="1">
                <a:solidFill>
                  <a:srgbClr val="FFFFFF">
                    <a:alpha val="100000"/>
                  </a:srgbClr>
                </a:solidFill>
                <a:latin typeface="Microsoft Yahei"/>
                <a:ea typeface="Microsoft Yahei"/>
                <a:cs typeface="Microsoft Yahei"/>
              </a:rPr>
              <a:t>02</a:t>
            </a:r>
          </a:p>
        </p:txBody>
      </p:sp>
      <p:sp>
        <p:nvSpPr>
          <p:cNvPr id="3" name="TextBox 3"/>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管理信息系统概述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管理信息系统是一个以人为主导，利用计算机硬件、软件、网络通信设备以及其他办公设备，进行信息的收集、传输、加工、储存、更新和维护，以企业战略竞优、提高效益和效率为目的，支持企业的高层决策、中层控制、基层运作的集成化的人机系统。</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包括数据处理功能、计划功能、控制功能、预测功能和辅助决策功能。</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功能</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定义与功能</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发展历程</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经历了电子数据处理系统（EDPS）、管理信息系统（MIS）、决策支持系统（DSS）三个阶段。</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现状</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目前，管理信息系统已经广泛应用于各个领域和行业，成为企业和组织不可或缺的重要工具。同时，随着大数据、人工智能等技术的不断发展，管理信息系统的功能和作用也在不断拓展和深化。</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发展历程及现状</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面临的挑战与机遇</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挑战</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包括信息安全问题、系统复杂性问题、数据质量问题等。</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机遇</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包括云计算、大数据、人工智能等新技术带来的创新机遇，以及数字化转型带来的发展机遇。</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9600" b="1">
                <a:solidFill>
                  <a:srgbClr val="FFFFFF">
                    <a:alpha val="100000"/>
                  </a:srgbClr>
                </a:solidFill>
                <a:latin typeface="Microsoft Yahei"/>
                <a:ea typeface="Microsoft Yahei"/>
                <a:cs typeface="Microsoft Yahei"/>
              </a:rPr>
              <a:t>03</a:t>
            </a:r>
          </a:p>
        </p:txBody>
      </p:sp>
      <p:sp>
        <p:nvSpPr>
          <p:cNvPr id="3" name="TextBox 3"/>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制定战略规划的常用方法</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企业系统规划法是一种结构化方法，旨在帮助企业制定全面的信息系统战略规划。它通过识别企业目标、业务流程和数据需求，以及分析现有系统和技术能力，来制定一个符合企业战略目标的信息系统规划。</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优点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BSP方法能够确保信息系统战略与企业战略保持一致，有助于优化业务流程和提高数据质量。</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720" r="1272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企业系统规划法（BSP）</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定义</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关键成功因素法是一种通过分析企业在特定市场或行业中的关键成功因素来制定信息系统战略规划的方法。它关注于那些对企业成功至关重要的因素，如客户满意度、产品质量、市场份额等。</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步骤</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使用CSF方法时，需要识别关键成功因素、评估现有系统对这些因素的支持程度、确定信息系统战略目标和制定实施计划。</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优点</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CSF方法能够帮助企业专注于那些对其成功至关重要的因素，并制定相应的信息系统战略来支持这些因素。</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关键成功因素法（CSF）</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战略目标集转化法是一种将企业的战略目标转化为信息系统战略目标的方法。它通过识别企业战略目标和相关的业务流程，以及分析现有系统的能力和局限性，来制定一个支持企业战略目标的信息系统规划。</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优点</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SST方法能够确保信息系统战略与企业战略保持一致，有助于实现企业战略目标。</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战略目标集转化法（SST）</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5091113" y="1349255"/>
            <a:ext cx="1102900" cy="11029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5846826" y="1336491"/>
            <a:ext cx="347186" cy="34928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6115621" y="1171423"/>
            <a:ext cx="158782" cy="15878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5257991" y="1574521"/>
            <a:ext cx="8591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3600" b="1">
                <a:solidFill>
                  <a:srgbClr val="FFFFFF">
                    <a:alpha val="100000"/>
                  </a:srgbClr>
                </a:solidFill>
                <a:latin typeface="微软雅黑"/>
                <a:ea typeface="微软雅黑"/>
                <a:cs typeface="微软雅黑"/>
              </a:rPr>
              <a:t>01</a:t>
            </a:r>
          </a:p>
        </p:txBody>
      </p:sp>
      <p:sp>
        <p:nvSpPr>
          <p:cNvPr id="6" name="AutoShape 6"/>
          <p:cNvSpPr/>
          <p:nvPr/>
        </p:nvSpPr>
        <p:spPr>
          <a:xfrm>
            <a:off x="5091113" y="3060668"/>
            <a:ext cx="1102900" cy="110499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5846826" y="3048000"/>
            <a:ext cx="347186" cy="34928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6115621" y="2882837"/>
            <a:ext cx="158782" cy="160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5257991" y="3286601"/>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3600" b="1">
                <a:solidFill>
                  <a:srgbClr val="FFFFFF">
                    <a:alpha val="100000"/>
                  </a:srgbClr>
                </a:solidFill>
                <a:latin typeface="微软雅黑"/>
                <a:ea typeface="微软雅黑"/>
                <a:cs typeface="微软雅黑"/>
              </a:rPr>
              <a:t>02</a:t>
            </a:r>
          </a:p>
        </p:txBody>
      </p:sp>
      <p:sp>
        <p:nvSpPr>
          <p:cNvPr id="10" name="AutoShape 10"/>
          <p:cNvSpPr/>
          <p:nvPr/>
        </p:nvSpPr>
        <p:spPr>
          <a:xfrm>
            <a:off x="5091113" y="4780407"/>
            <a:ext cx="1102900" cy="11029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5846826" y="4767644"/>
            <a:ext cx="347186" cy="34928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6115621" y="4602575"/>
            <a:ext cx="158782" cy="15878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5257991" y="5005674"/>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3600" b="1">
                <a:solidFill>
                  <a:srgbClr val="FFFFFF">
                    <a:alpha val="100000"/>
                  </a:srgbClr>
                </a:solidFill>
                <a:latin typeface="微软雅黑"/>
                <a:ea typeface="微软雅黑"/>
                <a:cs typeface="微软雅黑"/>
              </a:rPr>
              <a:t>03</a:t>
            </a:r>
          </a:p>
        </p:txBody>
      </p:sp>
      <p:sp>
        <p:nvSpPr>
          <p:cNvPr id="14" name="TextBox 14"/>
          <p:cNvSpPr txBox="1"/>
          <p:nvPr/>
        </p:nvSpPr>
        <p:spPr>
          <a:xfrm>
            <a:off x="6542983" y="1171423"/>
            <a:ext cx="4076700" cy="46672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定义</a:t>
            </a:r>
          </a:p>
        </p:txBody>
      </p:sp>
      <p:sp>
        <p:nvSpPr>
          <p:cNvPr id="15" name="TextBox 15"/>
          <p:cNvSpPr txBox="1"/>
          <p:nvPr/>
        </p:nvSpPr>
        <p:spPr>
          <a:xfrm>
            <a:off x="6542983" y="1511132"/>
            <a:ext cx="4495800" cy="11049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企业信息分析与集成技术是一种综合性的方法，旨在通过分析和集成企业的信息来制定全面的信息系统战略规划。它关注于企业信息的流动、处理和存储，以及如何通过信息技术来优化这些信息流程。</a:t>
            </a:r>
          </a:p>
        </p:txBody>
      </p:sp>
      <p:sp>
        <p:nvSpPr>
          <p:cNvPr id="16" name="TextBox 16"/>
          <p:cNvSpPr txBox="1"/>
          <p:nvPr/>
        </p:nvSpPr>
        <p:spPr>
          <a:xfrm>
            <a:off x="6542983" y="2934249"/>
            <a:ext cx="4076700" cy="46672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步骤</a:t>
            </a:r>
          </a:p>
        </p:txBody>
      </p:sp>
      <p:sp>
        <p:nvSpPr>
          <p:cNvPr id="17" name="TextBox 17"/>
          <p:cNvSpPr txBox="1"/>
          <p:nvPr/>
        </p:nvSpPr>
        <p:spPr>
          <a:xfrm>
            <a:off x="6542983" y="3273958"/>
            <a:ext cx="4495800"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使用BIAIT方法时，需要进行企业信息分析、识别信息流动和处理过程中的瓶颈和问题、制定信息系统战略规划和实施计划。</a:t>
            </a:r>
          </a:p>
        </p:txBody>
      </p:sp>
      <p:sp>
        <p:nvSpPr>
          <p:cNvPr id="18" name="TextBox 18"/>
          <p:cNvSpPr txBox="1"/>
          <p:nvPr/>
        </p:nvSpPr>
        <p:spPr>
          <a:xfrm>
            <a:off x="6542983" y="4626808"/>
            <a:ext cx="4076700" cy="46672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优点</a:t>
            </a:r>
          </a:p>
        </p:txBody>
      </p:sp>
      <p:sp>
        <p:nvSpPr>
          <p:cNvPr id="19" name="TextBox 19"/>
          <p:cNvSpPr txBox="1"/>
          <p:nvPr/>
        </p:nvSpPr>
        <p:spPr>
          <a:xfrm>
            <a:off x="6542983" y="4966517"/>
            <a:ext cx="4499225"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BIAIT方法能够帮助企业全面了解其信息流动和处理过程，并制定相应的信息系统战略来优化这些信息流程，提高企业的运营效率和竞争力。</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企业信息分析与集成技术（BIAIT）</a:t>
              </a:r>
            </a:p>
          </p:txBody>
        </p:sp>
      </p:grpSp>
      <p:sp>
        <p:nvSpPr>
          <p:cNvPr id="42" name="AutoShape 42"/>
          <p:cNvSpPr/>
          <p:nvPr/>
        </p:nvSpPr>
        <p:spPr>
          <a:xfrm>
            <a:off x="1199617" y="2591922"/>
            <a:ext cx="2395784" cy="2042488"/>
          </a:xfrm>
          <a:prstGeom prst="hexagon">
            <a:avLst>
              <a:gd name="adj" fmla="val 25000"/>
              <a:gd name="vf" fmla="val 115470"/>
            </a:avLst>
          </a:prstGeom>
          <a:no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a:endParaRPr/>
          </a:p>
        </p:txBody>
      </p:sp>
      <p:sp>
        <p:nvSpPr>
          <p:cNvPr id="43" name="Freeform 43"/>
          <p:cNvSpPr/>
          <p:nvPr/>
        </p:nvSpPr>
        <p:spPr>
          <a:xfrm>
            <a:off x="1961410" y="3129442"/>
            <a:ext cx="872198" cy="872198"/>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9600" b="1">
                <a:solidFill>
                  <a:srgbClr val="FFFFFF">
                    <a:alpha val="100000"/>
                  </a:srgbClr>
                </a:solidFill>
                <a:latin typeface="Microsoft Yahei"/>
                <a:ea typeface="Microsoft Yahei"/>
                <a:cs typeface="Microsoft Yahei"/>
              </a:rPr>
              <a:t>04</a:t>
            </a:r>
          </a:p>
        </p:txBody>
      </p:sp>
      <p:sp>
        <p:nvSpPr>
          <p:cNvPr id="3" name="TextBox 3"/>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实施步骤与流程</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https://d.book118.com/865040114121011120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C1118"/>
      </a:lt1>
      <a:dk2>
        <a:srgbClr val="F7F7F7"/>
      </a:dk2>
      <a:lt2>
        <a:srgbClr val="121C23"/>
      </a:lt2>
      <a:accent1>
        <a:srgbClr val="E27536"/>
      </a:accent1>
      <a:accent2>
        <a:srgbClr val="3195CF"/>
      </a:accent2>
      <a:accent3>
        <a:srgbClr val="1A638D"/>
      </a:accent3>
      <a:accent4>
        <a:srgbClr val="25B3BC"/>
      </a:accent4>
      <a:accent5>
        <a:srgbClr val="073A6A"/>
      </a:accent5>
      <a:accent6>
        <a:srgbClr val="D97F5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2024-09-22T19:54:14.154</cp:lastPrinted>
  <dcterms:created xsi:type="dcterms:W3CDTF">2024-09-22T11:54:14Z</dcterms:created>
  <dcterms:modified xsi:type="dcterms:W3CDTF">2024-09-22T11:54:16Z</dcterms:modified>
</cp:coreProperties>
</file>