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B4DE69-AD97-48A0-AEE0-589A03C89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3D3764B-9AE4-4B6E-B382-BFB0A2D873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02EBDE5-B014-428F-A07B-84D29A80D2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EAED05D-8A8C-4F98-8BAE-58E4CBCA85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FDA4EF8-C997-4603-B7BB-7E325A7240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1D56D71-6AAB-454C-806A-608B8FF3200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63A1B870-DE7F-4310-88CD-1CA5700B00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120D87B-0557-41EF-9D95-3AF93178A0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867BDB-AA41-41ED-B6F8-EFCFE0E2DA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D1CA3C-4BEC-4E0A-B06A-E0786EBAEFC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8D992C-4257-40F1-ABF4-A6281AE5E36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04022032401110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723949" y="1562007"/>
            <a:ext cx="8744102" cy="21531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公司一年来的技术研发成果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19901" y="3818645"/>
            <a:ext cx="8024774" cy="4828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25012" y="5590905"/>
            <a:ext cx="1941977" cy="42184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2024-01-22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92925" y="885825"/>
            <a:ext cx="5295900" cy="50863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技术研发背景与目标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技术研发团队建设与投入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技术研发项目进展与成果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技术研发成果应用与转化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技术研发合作与交流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技术研发挑战与未来规划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技术研发背景与目标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38" b="263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行业现状及发展趋势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智能化、数字化趋势加速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随着人工智能、大数据等技术的不断发展，行业正朝着智能化、数字化方向加速前进。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新技术不断涌现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5G、物联网、区块链等新技术不断涌现，为行业创新提供了更多可能性。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跨界融合成为趋势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行业间的跨界融合越来越普遍，为技术研发带来了更多挑战和机遇。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9727" r="19727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注重研发成果转化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公司注重将研发成果转化为实际产品或服务，提升公司的核心竞争力和市场影响力。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保持技术领先地位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公司致力于在行业内保持技术领先地位，通过不断研发新技术、新产品来满足市场需求。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加强跨界合作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公司积极寻求与其他行业的跨界合作，共同推动技术创新和产业升级。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公司技术研发战略定位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突破关键技术难题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通过研发，解决行业内的关键技术难题，提升公司的技术实力。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开发新产品或服务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基于市场需求和技术趋势，开发具有竞争力的新产品或服务。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申请专利及知识产权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保护公司的技术研发成果，积极申请相关专利和知识产权。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提升品牌影响力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通过技术研发和成果转化，提升公司在行业内的品牌影响力和市场地位。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研发目标及预期成果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技术研发团队建设与投入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44001" y="1600152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2079755" y="160015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2079755" y="3212750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439820" y="3012201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44001" y="4825344"/>
            <a:ext cx="6918594" cy="1211501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079755" y="4424248"/>
            <a:ext cx="1922776" cy="1612594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研发团队规模及结构</a:t>
              </a:r>
            </a:p>
          </p:txBody>
        </p:sp>
      </p:grpSp>
      <p:sp>
        <p:nvSpPr>
          <p:cNvPr id="30" name="Freeform 30"/>
          <p:cNvSpPr/>
          <p:nvPr/>
        </p:nvSpPr>
        <p:spPr>
          <a:xfrm>
            <a:off x="2600086" y="1951546"/>
            <a:ext cx="843915" cy="860108"/>
          </a:xfrm>
          <a:custGeom>
            <a:rect l="l" t="t" r="r" b="b"/>
            <a:pathLst>
              <a:path w="68" h="69">
                <a:moveTo>
                  <a:pt x="65" y="29"/>
                </a:moveTo>
                <a:cubicBezTo>
                  <a:pt x="67" y="30"/>
                  <a:pt x="68" y="32"/>
                  <a:pt x="68" y="34"/>
                </a:cubicBezTo>
                <a:cubicBezTo>
                  <a:pt x="68" y="63"/>
                  <a:pt x="68" y="63"/>
                  <a:pt x="68" y="63"/>
                </a:cubicBezTo>
                <a:cubicBezTo>
                  <a:pt x="68" y="66"/>
                  <a:pt x="65" y="69"/>
                  <a:pt x="61" y="69"/>
                </a:cubicBezTo>
                <a:cubicBezTo>
                  <a:pt x="7" y="69"/>
                  <a:pt x="7" y="69"/>
                  <a:pt x="7" y="69"/>
                </a:cubicBezTo>
                <a:cubicBezTo>
                  <a:pt x="3" y="69"/>
                  <a:pt x="0" y="66"/>
                  <a:pt x="0" y="63"/>
                </a:cubicBezTo>
                <a:cubicBezTo>
                  <a:pt x="0" y="34"/>
                  <a:pt x="0" y="34"/>
                  <a:pt x="0" y="34"/>
                </a:cubicBezTo>
                <a:cubicBezTo>
                  <a:pt x="0" y="33"/>
                  <a:pt x="1" y="31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30"/>
                  <a:pt x="2" y="30"/>
                  <a:pt x="2" y="30"/>
                </a:cubicBezTo>
                <a:cubicBezTo>
                  <a:pt x="2" y="29"/>
                  <a:pt x="2" y="29"/>
                  <a:pt x="2" y="29"/>
                </a:cubicBezTo>
                <a:cubicBezTo>
                  <a:pt x="30" y="2"/>
                  <a:pt x="30" y="2"/>
                  <a:pt x="30" y="2"/>
                </a:cubicBezTo>
                <a:cubicBezTo>
                  <a:pt x="33" y="0"/>
                  <a:pt x="35" y="0"/>
                  <a:pt x="38" y="2"/>
                </a:cubicBezTo>
                <a:cubicBezTo>
                  <a:pt x="65" y="29"/>
                  <a:pt x="65" y="29"/>
                  <a:pt x="65" y="29"/>
                </a:cubicBezTo>
                <a:close/>
                <a:moveTo>
                  <a:pt x="12" y="22"/>
                </a:moveTo>
                <a:cubicBezTo>
                  <a:pt x="12" y="39"/>
                  <a:pt x="12" y="39"/>
                  <a:pt x="12" y="39"/>
                </a:cubicBezTo>
                <a:cubicBezTo>
                  <a:pt x="34" y="56"/>
                  <a:pt x="34" y="56"/>
                  <a:pt x="34" y="56"/>
                </a:cubicBezTo>
                <a:cubicBezTo>
                  <a:pt x="55" y="40"/>
                  <a:pt x="55" y="40"/>
                  <a:pt x="55" y="40"/>
                </a:cubicBezTo>
                <a:cubicBezTo>
                  <a:pt x="55" y="22"/>
                  <a:pt x="55" y="22"/>
                  <a:pt x="55" y="22"/>
                </a:cubicBezTo>
                <a:cubicBezTo>
                  <a:pt x="12" y="22"/>
                  <a:pt x="12" y="22"/>
                  <a:pt x="12" y="22"/>
                </a:cubicBezTo>
                <a:close/>
                <a:moveTo>
                  <a:pt x="19" y="26"/>
                </a:moveTo>
                <a:cubicBezTo>
                  <a:pt x="19" y="29"/>
                  <a:pt x="19" y="29"/>
                  <a:pt x="19" y="29"/>
                </a:cubicBezTo>
                <a:cubicBezTo>
                  <a:pt x="48" y="29"/>
                  <a:pt x="48" y="29"/>
                  <a:pt x="48" y="29"/>
                </a:cubicBezTo>
                <a:cubicBezTo>
                  <a:pt x="48" y="26"/>
                  <a:pt x="48" y="26"/>
                  <a:pt x="48" y="26"/>
                </a:cubicBezTo>
                <a:cubicBezTo>
                  <a:pt x="19" y="26"/>
                  <a:pt x="19" y="26"/>
                  <a:pt x="19" y="26"/>
                </a:cubicBezTo>
                <a:close/>
                <a:moveTo>
                  <a:pt x="19" y="38"/>
                </a:moveTo>
                <a:cubicBezTo>
                  <a:pt x="19" y="41"/>
                  <a:pt x="19" y="41"/>
                  <a:pt x="19" y="41"/>
                </a:cubicBezTo>
                <a:cubicBezTo>
                  <a:pt x="48" y="41"/>
                  <a:pt x="48" y="41"/>
                  <a:pt x="48" y="41"/>
                </a:cubicBezTo>
                <a:cubicBezTo>
                  <a:pt x="48" y="38"/>
                  <a:pt x="48" y="38"/>
                  <a:pt x="48" y="38"/>
                </a:cubicBezTo>
                <a:cubicBezTo>
                  <a:pt x="19" y="38"/>
                  <a:pt x="19" y="38"/>
                  <a:pt x="19" y="38"/>
                </a:cubicBezTo>
                <a:close/>
                <a:moveTo>
                  <a:pt x="19" y="32"/>
                </a:moveTo>
                <a:cubicBezTo>
                  <a:pt x="19" y="35"/>
                  <a:pt x="19" y="35"/>
                  <a:pt x="19" y="35"/>
                </a:cubicBezTo>
                <a:cubicBezTo>
                  <a:pt x="48" y="35"/>
                  <a:pt x="48" y="35"/>
                  <a:pt x="48" y="35"/>
                </a:cubicBezTo>
                <a:cubicBezTo>
                  <a:pt x="48" y="32"/>
                  <a:pt x="48" y="32"/>
                  <a:pt x="48" y="32"/>
                </a:cubicBezTo>
                <a:cubicBezTo>
                  <a:pt x="19" y="32"/>
                  <a:pt x="19" y="32"/>
                  <a:pt x="19" y="32"/>
                </a:cubicBezTo>
                <a:close/>
                <a:moveTo>
                  <a:pt x="8" y="65"/>
                </a:moveTo>
                <a:cubicBezTo>
                  <a:pt x="21" y="52"/>
                  <a:pt x="21" y="52"/>
                  <a:pt x="21" y="52"/>
                </a:cubicBezTo>
                <a:cubicBezTo>
                  <a:pt x="22" y="52"/>
                  <a:pt x="22" y="51"/>
                  <a:pt x="21" y="50"/>
                </a:cubicBezTo>
                <a:cubicBezTo>
                  <a:pt x="21" y="49"/>
                  <a:pt x="20" y="49"/>
                  <a:pt x="19" y="50"/>
                </a:cubicBezTo>
                <a:cubicBezTo>
                  <a:pt x="6" y="63"/>
                  <a:pt x="6" y="63"/>
                  <a:pt x="6" y="63"/>
                </a:cubicBezTo>
                <a:cubicBezTo>
                  <a:pt x="5" y="64"/>
                  <a:pt x="5" y="64"/>
                  <a:pt x="6" y="65"/>
                </a:cubicBezTo>
                <a:cubicBezTo>
                  <a:pt x="6" y="66"/>
                  <a:pt x="7" y="66"/>
                  <a:pt x="8" y="65"/>
                </a:cubicBezTo>
                <a:close/>
                <a:moveTo>
                  <a:pt x="63" y="63"/>
                </a:moveTo>
                <a:cubicBezTo>
                  <a:pt x="50" y="50"/>
                  <a:pt x="50" y="50"/>
                  <a:pt x="50" y="50"/>
                </a:cubicBezTo>
                <a:cubicBezTo>
                  <a:pt x="49" y="49"/>
                  <a:pt x="48" y="49"/>
                  <a:pt x="48" y="50"/>
                </a:cubicBezTo>
                <a:cubicBezTo>
                  <a:pt x="47" y="51"/>
                  <a:pt x="47" y="52"/>
                  <a:pt x="48" y="52"/>
                </a:cubicBezTo>
                <a:cubicBezTo>
                  <a:pt x="61" y="65"/>
                  <a:pt x="61" y="65"/>
                  <a:pt x="61" y="65"/>
                </a:cubicBezTo>
                <a:cubicBezTo>
                  <a:pt x="62" y="66"/>
                  <a:pt x="63" y="66"/>
                  <a:pt x="64" y="65"/>
                </a:cubicBezTo>
                <a:cubicBezTo>
                  <a:pt x="64" y="64"/>
                  <a:pt x="64" y="64"/>
                  <a:pt x="63" y="63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1" name="Freeform 31"/>
          <p:cNvSpPr/>
          <p:nvPr/>
        </p:nvSpPr>
        <p:spPr>
          <a:xfrm>
            <a:off x="8998349" y="3304525"/>
            <a:ext cx="857250" cy="857250"/>
          </a:xfrm>
          <a:custGeom>
            <a:rect l="l" t="t" r="r" b="b"/>
            <a:pathLst>
              <a:path w="304800" h="304800">
                <a:moveTo>
                  <a:pt x="152400" y="190500"/>
                </a:moveTo>
                <a:cubicBezTo>
                  <a:pt x="152400" y="169459"/>
                  <a:pt x="169459" y="152400"/>
                  <a:pt x="190500" y="152400"/>
                </a:cubicBezTo>
                <a:cubicBezTo>
                  <a:pt x="211541" y="152400"/>
                  <a:pt x="228600" y="169459"/>
                  <a:pt x="228600" y="190500"/>
                </a:cubicBezTo>
                <a:cubicBezTo>
                  <a:pt x="228600" y="211541"/>
                  <a:pt x="211541" y="228600"/>
                  <a:pt x="190500" y="228600"/>
                </a:cubicBezTo>
                <a:cubicBezTo>
                  <a:pt x="169459" y="228600"/>
                  <a:pt x="152400" y="211541"/>
                  <a:pt x="152400" y="190500"/>
                </a:cubicBezTo>
                <a:close/>
                <a:moveTo>
                  <a:pt x="266700" y="76200"/>
                </a:moveTo>
                <a:lnTo>
                  <a:pt x="235372" y="12925"/>
                </a:lnTo>
                <a:cubicBezTo>
                  <a:pt x="232801" y="5410"/>
                  <a:pt x="225695" y="0"/>
                  <a:pt x="217284" y="0"/>
                </a:cubicBezTo>
                <a:lnTo>
                  <a:pt x="164973" y="0"/>
                </a:lnTo>
                <a:cubicBezTo>
                  <a:pt x="156467" y="0"/>
                  <a:pt x="149295" y="5544"/>
                  <a:pt x="146837" y="13192"/>
                </a:cubicBezTo>
                <a:lnTo>
                  <a:pt x="114338" y="76200"/>
                </a:lnTo>
                <a:lnTo>
                  <a:pt x="38100" y="76200"/>
                </a:lnTo>
                <a:cubicBezTo>
                  <a:pt x="17059" y="76200"/>
                  <a:pt x="0" y="93259"/>
                  <a:pt x="0" y="114300"/>
                </a:cubicBezTo>
                <a:lnTo>
                  <a:pt x="0" y="304800"/>
                </a:lnTo>
                <a:lnTo>
                  <a:pt x="304800" y="304800"/>
                </a:lnTo>
                <a:lnTo>
                  <a:pt x="304800" y="114300"/>
                </a:lnTo>
                <a:cubicBezTo>
                  <a:pt x="304800" y="93259"/>
                  <a:pt x="287760" y="76200"/>
                  <a:pt x="266700" y="76200"/>
                </a:cubicBezTo>
                <a:close/>
                <a:moveTo>
                  <a:pt x="57150" y="152400"/>
                </a:moveTo>
                <a:cubicBezTo>
                  <a:pt x="46625" y="152400"/>
                  <a:pt x="38100" y="143875"/>
                  <a:pt x="38100" y="133350"/>
                </a:cubicBezTo>
                <a:cubicBezTo>
                  <a:pt x="38100" y="122825"/>
                  <a:pt x="46625" y="114300"/>
                  <a:pt x="57150" y="114300"/>
                </a:cubicBezTo>
                <a:cubicBezTo>
                  <a:pt x="67675" y="114300"/>
                  <a:pt x="76200" y="122825"/>
                  <a:pt x="76200" y="133350"/>
                </a:cubicBezTo>
                <a:cubicBezTo>
                  <a:pt x="76200" y="143875"/>
                  <a:pt x="67675" y="152400"/>
                  <a:pt x="57150" y="152400"/>
                </a:cubicBezTo>
                <a:close/>
                <a:moveTo>
                  <a:pt x="190500" y="266700"/>
                </a:moveTo>
                <a:cubicBezTo>
                  <a:pt x="148419" y="266700"/>
                  <a:pt x="114300" y="232581"/>
                  <a:pt x="114300" y="190500"/>
                </a:cubicBezTo>
                <a:cubicBezTo>
                  <a:pt x="114300" y="148419"/>
                  <a:pt x="148419" y="114300"/>
                  <a:pt x="190500" y="114300"/>
                </a:cubicBezTo>
                <a:cubicBezTo>
                  <a:pt x="232581" y="114300"/>
                  <a:pt x="266700" y="148419"/>
                  <a:pt x="266700" y="190500"/>
                </a:cubicBezTo>
                <a:cubicBezTo>
                  <a:pt x="266700" y="232581"/>
                  <a:pt x="232581" y="266700"/>
                  <a:pt x="190500" y="26670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2" name="Freeform 32"/>
          <p:cNvSpPr/>
          <p:nvPr/>
        </p:nvSpPr>
        <p:spPr>
          <a:xfrm>
            <a:off x="2648637" y="4816650"/>
            <a:ext cx="857250" cy="857250"/>
          </a:xfrm>
          <a:custGeom>
            <a:rect l="l" t="t" r="r" b="b"/>
            <a:pathLst>
              <a:path w="304800" h="304800">
                <a:moveTo>
                  <a:pt x="81229" y="194615"/>
                </a:moveTo>
                <a:cubicBezTo>
                  <a:pt x="74981" y="196987"/>
                  <a:pt x="67751" y="198358"/>
                  <a:pt x="60208" y="198358"/>
                </a:cubicBezTo>
                <a:cubicBezTo>
                  <a:pt x="26537" y="198358"/>
                  <a:pt x="-752" y="171069"/>
                  <a:pt x="-752" y="137398"/>
                </a:cubicBezTo>
                <a:cubicBezTo>
                  <a:pt x="-752" y="108871"/>
                  <a:pt x="18840" y="84925"/>
                  <a:pt x="45301" y="78276"/>
                </a:cubicBezTo>
                <a:lnTo>
                  <a:pt x="45720" y="78191"/>
                </a:lnTo>
                <a:lnTo>
                  <a:pt x="45720" y="76210"/>
                </a:lnTo>
                <a:cubicBezTo>
                  <a:pt x="45720" y="76190"/>
                  <a:pt x="45720" y="76171"/>
                  <a:pt x="45720" y="76152"/>
                </a:cubicBezTo>
                <a:cubicBezTo>
                  <a:pt x="45720" y="42481"/>
                  <a:pt x="73009" y="15192"/>
                  <a:pt x="106680" y="15192"/>
                </a:cubicBezTo>
                <a:cubicBezTo>
                  <a:pt x="116148" y="15192"/>
                  <a:pt x="125111" y="17355"/>
                  <a:pt x="133102" y="21203"/>
                </a:cubicBezTo>
                <a:lnTo>
                  <a:pt x="132740" y="21041"/>
                </a:lnTo>
                <a:cubicBezTo>
                  <a:pt x="142580" y="8153"/>
                  <a:pt x="157953" y="-86"/>
                  <a:pt x="175250" y="-86"/>
                </a:cubicBezTo>
                <a:cubicBezTo>
                  <a:pt x="202273" y="-86"/>
                  <a:pt x="224600" y="20002"/>
                  <a:pt x="228114" y="46063"/>
                </a:cubicBezTo>
                <a:lnTo>
                  <a:pt x="228143" y="46339"/>
                </a:lnTo>
                <a:cubicBezTo>
                  <a:pt x="243964" y="49454"/>
                  <a:pt x="256127" y="62036"/>
                  <a:pt x="258594" y="77819"/>
                </a:cubicBezTo>
                <a:lnTo>
                  <a:pt x="258623" y="78038"/>
                </a:lnTo>
                <a:cubicBezTo>
                  <a:pt x="285255" y="84953"/>
                  <a:pt x="304610" y="108785"/>
                  <a:pt x="304610" y="137131"/>
                </a:cubicBezTo>
                <a:cubicBezTo>
                  <a:pt x="304610" y="170802"/>
                  <a:pt x="277320" y="198091"/>
                  <a:pt x="243649" y="198091"/>
                </a:cubicBezTo>
                <a:cubicBezTo>
                  <a:pt x="234134" y="198091"/>
                  <a:pt x="225133" y="195910"/>
                  <a:pt x="217113" y="192024"/>
                </a:cubicBezTo>
                <a:lnTo>
                  <a:pt x="217475" y="192186"/>
                </a:lnTo>
                <a:cubicBezTo>
                  <a:pt x="209226" y="205435"/>
                  <a:pt x="197406" y="215779"/>
                  <a:pt x="183366" y="222018"/>
                </a:cubicBezTo>
                <a:lnTo>
                  <a:pt x="182880" y="222209"/>
                </a:lnTo>
                <a:lnTo>
                  <a:pt x="182880" y="274330"/>
                </a:lnTo>
                <a:lnTo>
                  <a:pt x="213360" y="289570"/>
                </a:lnTo>
                <a:lnTo>
                  <a:pt x="213360" y="304810"/>
                </a:lnTo>
                <a:lnTo>
                  <a:pt x="91440" y="304810"/>
                </a:lnTo>
                <a:lnTo>
                  <a:pt x="91440" y="289570"/>
                </a:lnTo>
                <a:lnTo>
                  <a:pt x="121920" y="274330"/>
                </a:lnTo>
                <a:lnTo>
                  <a:pt x="121920" y="228610"/>
                </a:lnTo>
                <a:lnTo>
                  <a:pt x="81229" y="194624"/>
                </a:lnTo>
                <a:close/>
                <a:moveTo>
                  <a:pt x="76200" y="152400"/>
                </a:moveTo>
                <a:lnTo>
                  <a:pt x="121920" y="198120"/>
                </a:lnTo>
                <a:lnTo>
                  <a:pt x="121920" y="152400"/>
                </a:lnTo>
                <a:lnTo>
                  <a:pt x="7620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33" name="Group 33"/>
          <p:cNvGrpSpPr/>
          <p:nvPr/>
        </p:nvGrpSpPr>
        <p:grpSpPr>
          <a:xfrm>
            <a:off x="4068198" y="1804533"/>
            <a:ext cx="6294397" cy="802744"/>
            <a:chOff x="4068198" y="1804533"/>
            <a:chExt cx="6294397" cy="802744"/>
          </a:xfrm>
        </p:grpSpPr>
        <p:sp>
          <p:nvSpPr>
            <p:cNvPr id="34" name="TextBox 34"/>
            <p:cNvSpPr txBox="1"/>
            <p:nvPr/>
          </p:nvSpPr>
          <p:spPr>
            <a:xfrm>
              <a:off x="4068198" y="1804533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研发团队总人数达到150人，其中高级研发工程师50人，中级研发工程师70人，初级研发工程师30人。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2102790" y="3417125"/>
            <a:ext cx="6294397" cy="802744"/>
            <a:chOff x="2102790" y="3417125"/>
            <a:chExt cx="6294397" cy="802744"/>
          </a:xfrm>
        </p:grpSpPr>
        <p:sp>
          <p:nvSpPr>
            <p:cNvPr id="36" name="TextBox 36"/>
            <p:cNvSpPr txBox="1"/>
            <p:nvPr/>
          </p:nvSpPr>
          <p:spPr>
            <a:xfrm>
              <a:off x="2102790" y="3417125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研发团队分为5个小组，分别负责不同的技术领域，包括人工智能、大数据、云计算、物联网和前端开发。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025566" y="5029724"/>
            <a:ext cx="6294397" cy="802744"/>
            <a:chOff x="4025566" y="5029724"/>
            <a:chExt cx="6294397" cy="802744"/>
          </a:xfrm>
        </p:grpSpPr>
        <p:sp>
          <p:nvSpPr>
            <p:cNvPr id="38" name="TextBox 38"/>
            <p:cNvSpPr txBox="1"/>
            <p:nvPr/>
          </p:nvSpPr>
          <p:spPr>
            <a:xfrm>
              <a:off x="4025566" y="5029724"/>
              <a:ext cx="6294397" cy="80274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1500">
                  <a:solidFill>
                    <a:srgbClr val="060001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每个小组均配备项目经理和产品经理，确保项目研发流程的高效运作。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208" r="18208"/>
          <a:stretch>
            <a:fillRect/>
          </a:stretch>
        </p:blipFill>
        <p:spPr>
          <a:xfrm>
            <a:off x="539110" y="1500306"/>
            <a:ext cx="4453160" cy="445316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827317" y="1652939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公司对技术研发的投入持续加大，研发经费占公司总营收的比例已达到10%。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5303897" y="1500306"/>
            <a:ext cx="1289643" cy="4453160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827317" y="3205107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在过去一年中，公司共投入5000万元用于技术研发，其中3000万元用于人员薪酬和福利，2000万元用于设备采购和实验室建设。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827317" y="4795486"/>
            <a:ext cx="4178137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公司还与多所高校和研究机构建立了合作关系，共同开展技术研发项目，提升公司的技术实力。</a:t>
            </a:r>
          </a:p>
        </p:txBody>
      </p:sp>
      <p:sp>
        <p:nvSpPr>
          <p:cNvPr id="7" name="Freeform 7"/>
          <p:cNvSpPr/>
          <p:nvPr/>
        </p:nvSpPr>
        <p:spPr>
          <a:xfrm>
            <a:off x="5682324" y="1976969"/>
            <a:ext cx="532790" cy="435254"/>
          </a:xfrm>
          <a:custGeom>
            <a:rect l="l" t="t" r="r" b="b"/>
            <a:pathLst>
              <a:path w="304800" h="304800">
                <a:moveTo>
                  <a:pt x="257299" y="240773"/>
                </a:moveTo>
                <a:lnTo>
                  <a:pt x="257299" y="258156"/>
                </a:lnTo>
                <a:lnTo>
                  <a:pt x="47501" y="258156"/>
                </a:lnTo>
                <a:lnTo>
                  <a:pt x="47501" y="240773"/>
                </a:lnTo>
                <a:cubicBezTo>
                  <a:pt x="47501" y="240773"/>
                  <a:pt x="43015" y="231162"/>
                  <a:pt x="67361" y="208112"/>
                </a:cubicBezTo>
                <a:cubicBezTo>
                  <a:pt x="91688" y="185071"/>
                  <a:pt x="88487" y="125511"/>
                  <a:pt x="88487" y="85173"/>
                </a:cubicBezTo>
                <a:cubicBezTo>
                  <a:pt x="88487" y="44834"/>
                  <a:pt x="145142" y="43977"/>
                  <a:pt x="145142" y="43977"/>
                </a:cubicBezTo>
                <a:lnTo>
                  <a:pt x="147085" y="43977"/>
                </a:lnTo>
                <a:cubicBezTo>
                  <a:pt x="147085" y="43996"/>
                  <a:pt x="147085" y="43701"/>
                  <a:pt x="147085" y="37424"/>
                </a:cubicBezTo>
                <a:cubicBezTo>
                  <a:pt x="147085" y="33395"/>
                  <a:pt x="133560" y="18802"/>
                  <a:pt x="133560" y="18802"/>
                </a:cubicBezTo>
                <a:lnTo>
                  <a:pt x="133360" y="9973"/>
                </a:lnTo>
                <a:lnTo>
                  <a:pt x="171555" y="9973"/>
                </a:lnTo>
                <a:lnTo>
                  <a:pt x="171298" y="19136"/>
                </a:lnTo>
                <a:cubicBezTo>
                  <a:pt x="171298" y="19136"/>
                  <a:pt x="156639" y="33719"/>
                  <a:pt x="156639" y="38014"/>
                </a:cubicBezTo>
                <a:cubicBezTo>
                  <a:pt x="156639" y="42167"/>
                  <a:pt x="156639" y="43558"/>
                  <a:pt x="156639" y="43967"/>
                </a:cubicBezTo>
                <a:lnTo>
                  <a:pt x="159658" y="43967"/>
                </a:lnTo>
                <a:cubicBezTo>
                  <a:pt x="159658" y="43967"/>
                  <a:pt x="216313" y="44825"/>
                  <a:pt x="216313" y="85163"/>
                </a:cubicBezTo>
                <a:cubicBezTo>
                  <a:pt x="216313" y="125501"/>
                  <a:pt x="213112" y="185071"/>
                  <a:pt x="237449" y="208121"/>
                </a:cubicBezTo>
                <a:cubicBezTo>
                  <a:pt x="261785" y="231172"/>
                  <a:pt x="257299" y="240773"/>
                  <a:pt x="257299" y="240773"/>
                </a:cubicBezTo>
                <a:close/>
                <a:moveTo>
                  <a:pt x="176327" y="267367"/>
                </a:moveTo>
                <a:cubicBezTo>
                  <a:pt x="176327" y="280559"/>
                  <a:pt x="165640" y="294827"/>
                  <a:pt x="152457" y="294827"/>
                </a:cubicBezTo>
                <a:cubicBezTo>
                  <a:pt x="139275" y="294827"/>
                  <a:pt x="128588" y="280559"/>
                  <a:pt x="128588" y="267367"/>
                </a:cubicBezTo>
                <a:cubicBezTo>
                  <a:pt x="128588" y="267662"/>
                  <a:pt x="176327" y="267062"/>
                  <a:pt x="176327" y="267367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5751818" y="3549091"/>
            <a:ext cx="381610" cy="381610"/>
          </a:xfrm>
          <a:custGeom>
            <a:rect l="l" t="t" r="r" b="b"/>
            <a:pathLst>
              <a:path w="304800" h="304800">
                <a:moveTo>
                  <a:pt x="106680" y="259080"/>
                </a:moveTo>
                <a:lnTo>
                  <a:pt x="30480" y="259080"/>
                </a:lnTo>
                <a:cubicBezTo>
                  <a:pt x="13649" y="259080"/>
                  <a:pt x="0" y="245431"/>
                  <a:pt x="0" y="228600"/>
                </a:cubicBezTo>
                <a:lnTo>
                  <a:pt x="0" y="228600"/>
                </a:lnTo>
                <a:lnTo>
                  <a:pt x="0" y="30480"/>
                </a:lnTo>
                <a:cubicBezTo>
                  <a:pt x="0" y="13716"/>
                  <a:pt x="13716" y="0"/>
                  <a:pt x="30480" y="0"/>
                </a:cubicBezTo>
                <a:lnTo>
                  <a:pt x="274320" y="0"/>
                </a:lnTo>
                <a:cubicBezTo>
                  <a:pt x="291151" y="0"/>
                  <a:pt x="304800" y="13649"/>
                  <a:pt x="304800" y="30480"/>
                </a:cubicBezTo>
                <a:lnTo>
                  <a:pt x="304800" y="30480"/>
                </a:lnTo>
                <a:lnTo>
                  <a:pt x="304800" y="228600"/>
                </a:lnTo>
                <a:cubicBezTo>
                  <a:pt x="304800" y="245431"/>
                  <a:pt x="291151" y="259080"/>
                  <a:pt x="274320" y="259080"/>
                </a:cubicBezTo>
                <a:lnTo>
                  <a:pt x="274320" y="259080"/>
                </a:lnTo>
                <a:lnTo>
                  <a:pt x="198120" y="259080"/>
                </a:lnTo>
                <a:lnTo>
                  <a:pt x="259080" y="289560"/>
                </a:lnTo>
                <a:lnTo>
                  <a:pt x="259080" y="304800"/>
                </a:lnTo>
                <a:lnTo>
                  <a:pt x="45720" y="304800"/>
                </a:lnTo>
                <a:lnTo>
                  <a:pt x="45720" y="289560"/>
                </a:lnTo>
                <a:lnTo>
                  <a:pt x="106680" y="259080"/>
                </a:lnTo>
                <a:close/>
                <a:moveTo>
                  <a:pt x="30480" y="30480"/>
                </a:moveTo>
                <a:lnTo>
                  <a:pt x="30480" y="198120"/>
                </a:lnTo>
                <a:lnTo>
                  <a:pt x="274320" y="198120"/>
                </a:lnTo>
                <a:lnTo>
                  <a:pt x="274320" y="30480"/>
                </a:lnTo>
                <a:lnTo>
                  <a:pt x="30480" y="304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738407" y="5059127"/>
            <a:ext cx="396240" cy="384048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研发经费投入情况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25" r="16625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99336" y="5251464"/>
            <a:ext cx="979144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5019816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公司还定期组织技术培训和交流活动，提升员工的技术水平和团队协作能力。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4926142" y="198727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074571" y="181958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公司制定了完善的研发团队激励机制，包括股票期权、项目奖金、技术创新奖等多种奖励方式。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4926142" y="3625466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096000" y="3521834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对于在技术研发中取得突出成绩的员工，公司给予晋升机会和薪酬调整等激励措施。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研发团队激励机制与措施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876034" y="2655088"/>
            <a:ext cx="9439275" cy="2085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技术研发项目进展与成果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5043" y="1520539"/>
            <a:ext cx="7683398" cy="9948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9083" r="19083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成功开发出高效的人工智能算法，提高了数据处理速度和准确性，为公司多个业务线提供了强有力的技术支持。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人工智能算法优化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完成了云计算平台的升级工作，实现了更高效的资源调度和更稳定的服务质量，满足了不断增长的业务需求。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云计算平台升级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在智能家居、智慧城市等领域成功应用了物联网技术，推动了相关业务的快速发展。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物联网技术应用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重点项目介绍及进展情况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专利申请数量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提交了50项专利申请，涵盖了人工智能、云计算、物联网等多个技术领域。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专利授权数量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获得了30项专利授权，进一步增强了公司的技术实力和竞争优势。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专利质量评估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多项专利被评为高质量专利，体现了公司在技术创新方面的领先地位。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专利申请与授权情况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https://d.book118.com/865040220324011103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2024-09-13T10:24:14.214</cp:lastPrinted>
  <dcterms:created xsi:type="dcterms:W3CDTF">2024-09-13T02:24:14Z</dcterms:created>
  <dcterms:modified xsi:type="dcterms:W3CDTF">2024-09-13T02:24:16Z</dcterms:modified>
</cp:coreProperties>
</file>