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4F06E7-B321-4DAF-B131-C46AECE5C8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763D58-7864-43C1-9C06-FDB0A972D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10E926-F6B2-4513-A21A-AEFE62CF0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4AD303-568A-4D7C-8BBB-05033E542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259769-1566-4D2A-BED7-9C1CD0551B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4653E8-B82F-4485-ADD2-F40FAFD623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C853BB-915E-4B41-BDEE-910EBC8EC5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39063C-6D41-4A30-BA4D-E056BBF12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96C895-AE95-4EB0-8B35-8670AC31A6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D3BAB7-794F-483E-8F1D-803A2A933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5369D8-F8E1-4455-AE2D-7F4ABD369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020142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样品的全体样本容量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全体样本容量概念及意义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影响全体样本容量因素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确定全体样本容量方法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实际操作中注意事项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阐明样品全体样本容量的重要性和意义</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为相关研究提供基础数据和参考</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促进相关领域的发展和进步</a:t>
              </a:r>
            </a:p>
          </p:txBody>
        </p:sp>
      </p:grpSp>
      <p:pic>
        <p:nvPicPr>
          <p:cNvPr id="14" name="Picture 14"/>
          <p:cNvPicPr>
            <a:picLocks noChangeAspect="1"/>
          </p:cNvPicPr>
          <p:nvPr/>
        </p:nvPicPr>
        <p:blipFill>
          <a:blip r:embed="rId2"/>
          <a:srcRect l="16675" r="166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4625" r="146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852041" y="2608040"/>
            <a:ext cx="1741075" cy="1743361"/>
            <a:chOff x="1852041" y="2608040"/>
            <a:chExt cx="1741075" cy="1743361"/>
          </a:xfrm>
        </p:grpSpPr>
        <p:sp>
          <p:nvSpPr>
            <p:cNvPr id="3" name="Freeform 3"/>
            <p:cNvSpPr/>
            <p:nvPr/>
          </p:nvSpPr>
          <p:spPr>
            <a:xfrm>
              <a:off x="1852041" y="2608040"/>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2474404" y="2441829"/>
            <a:ext cx="497967" cy="2077498"/>
            <a:chOff x="2474404" y="2441829"/>
            <a:chExt cx="497967" cy="2077498"/>
          </a:xfrm>
        </p:grpSpPr>
        <p:sp>
          <p:nvSpPr>
            <p:cNvPr id="5" name="Freeform 5"/>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2474404" y="2441829"/>
            <a:ext cx="497967" cy="2077498"/>
            <a:chOff x="2474404" y="2441829"/>
            <a:chExt cx="497967" cy="2077498"/>
          </a:xfrm>
        </p:grpSpPr>
        <p:sp>
          <p:nvSpPr>
            <p:cNvPr id="8" name="Freeform 8"/>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474404" y="2441829"/>
            <a:ext cx="497967" cy="2077498"/>
            <a:chOff x="2474404" y="2441829"/>
            <a:chExt cx="497967" cy="2077498"/>
          </a:xfrm>
        </p:grpSpPr>
        <p:sp>
          <p:nvSpPr>
            <p:cNvPr id="11" name="Freeform 11"/>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76214" y="2441829"/>
            <a:ext cx="497967" cy="2077498"/>
            <a:chOff x="2476214" y="2441829"/>
            <a:chExt cx="497967" cy="2077498"/>
          </a:xfrm>
        </p:grpSpPr>
        <p:sp>
          <p:nvSpPr>
            <p:cNvPr id="14" name="Freeform 14"/>
            <p:cNvSpPr/>
            <p:nvPr/>
          </p:nvSpPr>
          <p:spPr>
            <a:xfrm>
              <a:off x="247621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flipV="1">
              <a:off x="247621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852041" y="2607469"/>
            <a:ext cx="1741075" cy="1743361"/>
            <a:chOff x="1852041" y="2607469"/>
            <a:chExt cx="1741075" cy="1743361"/>
          </a:xfrm>
        </p:grpSpPr>
        <p:sp>
          <p:nvSpPr>
            <p:cNvPr id="17" name="Freeform 17"/>
            <p:cNvSpPr/>
            <p:nvPr/>
          </p:nvSpPr>
          <p:spPr>
            <a:xfrm>
              <a:off x="1852041" y="2607469"/>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2474404" y="2441257"/>
            <a:ext cx="497967" cy="2077498"/>
            <a:chOff x="2474404" y="2441257"/>
            <a:chExt cx="497967" cy="2077498"/>
          </a:xfrm>
        </p:grpSpPr>
        <p:sp>
          <p:nvSpPr>
            <p:cNvPr id="19" name="Freeform 19"/>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2474404" y="2441257"/>
            <a:ext cx="497967" cy="2077498"/>
            <a:chOff x="2474404" y="2441257"/>
            <a:chExt cx="497967" cy="2077498"/>
          </a:xfrm>
        </p:grpSpPr>
        <p:sp>
          <p:nvSpPr>
            <p:cNvPr id="22" name="Freeform 22"/>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2474404" y="2441257"/>
            <a:ext cx="497967" cy="2077498"/>
            <a:chOff x="2474404" y="2441257"/>
            <a:chExt cx="497967" cy="2077498"/>
          </a:xfrm>
        </p:grpSpPr>
        <p:sp>
          <p:nvSpPr>
            <p:cNvPr id="25" name="Freeform 25"/>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2476214" y="2441257"/>
            <a:ext cx="497967" cy="2077498"/>
            <a:chOff x="2476214" y="2441257"/>
            <a:chExt cx="497967" cy="2077498"/>
          </a:xfrm>
        </p:grpSpPr>
        <p:sp>
          <p:nvSpPr>
            <p:cNvPr id="28" name="Freeform 28"/>
            <p:cNvSpPr/>
            <p:nvPr/>
          </p:nvSpPr>
          <p:spPr>
            <a:xfrm>
              <a:off x="247621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flipV="1">
              <a:off x="247621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3653980" y="3200971"/>
            <a:ext cx="2390966" cy="2394109"/>
            <a:chOff x="3653980" y="3200971"/>
            <a:chExt cx="2390966" cy="2394109"/>
          </a:xfrm>
        </p:grpSpPr>
        <p:sp>
          <p:nvSpPr>
            <p:cNvPr id="31" name="Freeform 31"/>
            <p:cNvSpPr/>
            <p:nvPr/>
          </p:nvSpPr>
          <p:spPr>
            <a:xfrm>
              <a:off x="3653980" y="3200971"/>
              <a:ext cx="2390966" cy="2394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08754" y="2972753"/>
            <a:ext cx="683800" cy="2852928"/>
            <a:chOff x="4508754" y="2972753"/>
            <a:chExt cx="683800" cy="2852928"/>
          </a:xfrm>
        </p:grpSpPr>
        <p:sp>
          <p:nvSpPr>
            <p:cNvPr id="33" name="Freeform 33"/>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4508754" y="2972753"/>
            <a:ext cx="683800" cy="2852928"/>
            <a:chOff x="4508754" y="2972753"/>
            <a:chExt cx="683800" cy="2852928"/>
          </a:xfrm>
        </p:grpSpPr>
        <p:sp>
          <p:nvSpPr>
            <p:cNvPr id="36" name="Freeform 36"/>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508754" y="2972753"/>
            <a:ext cx="683800" cy="2852928"/>
            <a:chOff x="4508754" y="2972753"/>
            <a:chExt cx="683800" cy="2852928"/>
          </a:xfrm>
        </p:grpSpPr>
        <p:sp>
          <p:nvSpPr>
            <p:cNvPr id="39" name="Freeform 39"/>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11135" y="2972753"/>
            <a:ext cx="683800" cy="2852928"/>
            <a:chOff x="4511135" y="2972753"/>
            <a:chExt cx="683800" cy="2852928"/>
          </a:xfrm>
        </p:grpSpPr>
        <p:sp>
          <p:nvSpPr>
            <p:cNvPr id="42" name="Freeform 42"/>
            <p:cNvSpPr/>
            <p:nvPr/>
          </p:nvSpPr>
          <p:spPr>
            <a:xfrm>
              <a:off x="4511135"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flipV="1">
              <a:off x="4511135"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3648742" y="3197923"/>
            <a:ext cx="2396966" cy="2400109"/>
            <a:chOff x="3648742" y="3197923"/>
            <a:chExt cx="2396966" cy="2400109"/>
          </a:xfrm>
        </p:grpSpPr>
        <p:sp>
          <p:nvSpPr>
            <p:cNvPr id="45" name="Freeform 45"/>
            <p:cNvSpPr/>
            <p:nvPr/>
          </p:nvSpPr>
          <p:spPr>
            <a:xfrm>
              <a:off x="3648742" y="3197923"/>
              <a:ext cx="2396966" cy="2400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4505706" y="2969133"/>
            <a:ext cx="685514" cy="2860167"/>
            <a:chOff x="4505706" y="2969133"/>
            <a:chExt cx="685514" cy="2860167"/>
          </a:xfrm>
        </p:grpSpPr>
        <p:sp>
          <p:nvSpPr>
            <p:cNvPr id="47" name="Freeform 47"/>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9" name="Group 49"/>
          <p:cNvGrpSpPr/>
          <p:nvPr/>
        </p:nvGrpSpPr>
        <p:grpSpPr>
          <a:xfrm>
            <a:off x="4505706" y="2969133"/>
            <a:ext cx="685514" cy="2860167"/>
            <a:chOff x="4505706" y="2969133"/>
            <a:chExt cx="685514" cy="2860167"/>
          </a:xfrm>
        </p:grpSpPr>
        <p:sp>
          <p:nvSpPr>
            <p:cNvPr id="50" name="Freeform 50"/>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4505706" y="2969133"/>
            <a:ext cx="685514" cy="2860167"/>
            <a:chOff x="4505706" y="2969133"/>
            <a:chExt cx="685514" cy="2860167"/>
          </a:xfrm>
        </p:grpSpPr>
        <p:sp>
          <p:nvSpPr>
            <p:cNvPr id="53" name="Freeform 53"/>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5" name="Group 55"/>
          <p:cNvGrpSpPr/>
          <p:nvPr/>
        </p:nvGrpSpPr>
        <p:grpSpPr>
          <a:xfrm>
            <a:off x="4508087" y="2969133"/>
            <a:ext cx="685514" cy="2860167"/>
            <a:chOff x="4508087" y="2969133"/>
            <a:chExt cx="685514" cy="2860167"/>
          </a:xfrm>
        </p:grpSpPr>
        <p:sp>
          <p:nvSpPr>
            <p:cNvPr id="56" name="Freeform 56"/>
            <p:cNvSpPr/>
            <p:nvPr/>
          </p:nvSpPr>
          <p:spPr>
            <a:xfrm>
              <a:off x="4508087"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flipV="1">
              <a:off x="4508087"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124670" y="2332768"/>
            <a:ext cx="2128075" cy="2130933"/>
            <a:chOff x="6124670" y="2332768"/>
            <a:chExt cx="2128075" cy="2130933"/>
          </a:xfrm>
        </p:grpSpPr>
        <p:sp>
          <p:nvSpPr>
            <p:cNvPr id="59" name="Freeform 59"/>
            <p:cNvSpPr/>
            <p:nvPr/>
          </p:nvSpPr>
          <p:spPr>
            <a:xfrm>
              <a:off x="6124670" y="2332768"/>
              <a:ext cx="2128075" cy="2130933"/>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885432" y="2129600"/>
            <a:ext cx="608648" cy="2539364"/>
            <a:chOff x="6885432" y="2129600"/>
            <a:chExt cx="608648" cy="2539364"/>
          </a:xfrm>
        </p:grpSpPr>
        <p:sp>
          <p:nvSpPr>
            <p:cNvPr id="61" name="Freeform 61"/>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6885432" y="2129600"/>
            <a:ext cx="608648" cy="2539364"/>
            <a:chOff x="6885432" y="2129600"/>
            <a:chExt cx="608648" cy="2539364"/>
          </a:xfrm>
        </p:grpSpPr>
        <p:sp>
          <p:nvSpPr>
            <p:cNvPr id="64" name="Freeform 64"/>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6885432" y="2129600"/>
            <a:ext cx="608648" cy="2539364"/>
            <a:chOff x="6885432" y="2129600"/>
            <a:chExt cx="608648" cy="2539364"/>
          </a:xfrm>
        </p:grpSpPr>
        <p:sp>
          <p:nvSpPr>
            <p:cNvPr id="67" name="Freeform 67"/>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9" name="Group 69"/>
          <p:cNvGrpSpPr/>
          <p:nvPr/>
        </p:nvGrpSpPr>
        <p:grpSpPr>
          <a:xfrm>
            <a:off x="6887527" y="2129600"/>
            <a:ext cx="608648" cy="2539364"/>
            <a:chOff x="6887527" y="2129600"/>
            <a:chExt cx="608648" cy="2539364"/>
          </a:xfrm>
        </p:grpSpPr>
        <p:sp>
          <p:nvSpPr>
            <p:cNvPr id="70" name="Freeform 70"/>
            <p:cNvSpPr/>
            <p:nvPr/>
          </p:nvSpPr>
          <p:spPr>
            <a:xfrm>
              <a:off x="6887527"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flipV="1">
              <a:off x="6887527"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6128195" y="2331911"/>
            <a:ext cx="2132933" cy="2135696"/>
            <a:chOff x="6128195" y="2331911"/>
            <a:chExt cx="2132933" cy="2135696"/>
          </a:xfrm>
        </p:grpSpPr>
        <p:sp>
          <p:nvSpPr>
            <p:cNvPr id="73" name="Freeform 73"/>
            <p:cNvSpPr/>
            <p:nvPr/>
          </p:nvSpPr>
          <p:spPr>
            <a:xfrm>
              <a:off x="6128195" y="2331911"/>
              <a:ext cx="2132933" cy="2135696"/>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6890766" y="2128361"/>
            <a:ext cx="609981" cy="2545080"/>
            <a:chOff x="6890766" y="2128361"/>
            <a:chExt cx="609981" cy="2545080"/>
          </a:xfrm>
        </p:grpSpPr>
        <p:sp>
          <p:nvSpPr>
            <p:cNvPr id="75" name="Freeform 75"/>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90766" y="2128361"/>
            <a:ext cx="609981" cy="2545080"/>
            <a:chOff x="6890766" y="2128361"/>
            <a:chExt cx="609981" cy="2545080"/>
          </a:xfrm>
        </p:grpSpPr>
        <p:sp>
          <p:nvSpPr>
            <p:cNvPr id="78" name="Freeform 78"/>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6890766" y="2128361"/>
            <a:ext cx="609981" cy="2545080"/>
            <a:chOff x="6890766" y="2128361"/>
            <a:chExt cx="609981" cy="2545080"/>
          </a:xfrm>
        </p:grpSpPr>
        <p:sp>
          <p:nvSpPr>
            <p:cNvPr id="81" name="Freeform 81"/>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3" name="Group 83"/>
          <p:cNvGrpSpPr/>
          <p:nvPr/>
        </p:nvGrpSpPr>
        <p:grpSpPr>
          <a:xfrm>
            <a:off x="6892861" y="2128361"/>
            <a:ext cx="609981" cy="2545080"/>
            <a:chOff x="6892861" y="2128361"/>
            <a:chExt cx="609981" cy="2545080"/>
          </a:xfrm>
        </p:grpSpPr>
        <p:sp>
          <p:nvSpPr>
            <p:cNvPr id="84" name="Freeform 84"/>
            <p:cNvSpPr/>
            <p:nvPr/>
          </p:nvSpPr>
          <p:spPr>
            <a:xfrm>
              <a:off x="6892861"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flipV="1">
              <a:off x="6892861"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8370475" y="3384518"/>
            <a:ext cx="1691640" cy="1693831"/>
            <a:chOff x="8370475" y="3384518"/>
            <a:chExt cx="1691640" cy="1693831"/>
          </a:xfrm>
        </p:grpSpPr>
        <p:sp>
          <p:nvSpPr>
            <p:cNvPr id="87" name="Freeform 87"/>
            <p:cNvSpPr/>
            <p:nvPr/>
          </p:nvSpPr>
          <p:spPr>
            <a:xfrm>
              <a:off x="8370475" y="3384518"/>
              <a:ext cx="1691640" cy="169383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8" name="Group 88"/>
          <p:cNvGrpSpPr/>
          <p:nvPr/>
        </p:nvGrpSpPr>
        <p:grpSpPr>
          <a:xfrm>
            <a:off x="8975217" y="3223070"/>
            <a:ext cx="483775" cy="2018442"/>
            <a:chOff x="8975217" y="3223070"/>
            <a:chExt cx="483775" cy="2018442"/>
          </a:xfrm>
        </p:grpSpPr>
        <p:sp>
          <p:nvSpPr>
            <p:cNvPr id="89" name="Freeform 89"/>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1" name="Group 91"/>
          <p:cNvGrpSpPr/>
          <p:nvPr/>
        </p:nvGrpSpPr>
        <p:grpSpPr>
          <a:xfrm>
            <a:off x="8975217" y="3223070"/>
            <a:ext cx="483775" cy="2018442"/>
            <a:chOff x="8975217" y="3223070"/>
            <a:chExt cx="483775" cy="2018442"/>
          </a:xfrm>
        </p:grpSpPr>
        <p:sp>
          <p:nvSpPr>
            <p:cNvPr id="92" name="Freeform 92"/>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8975217" y="3223070"/>
            <a:ext cx="483775" cy="2018442"/>
            <a:chOff x="8975217" y="3223070"/>
            <a:chExt cx="483775" cy="2018442"/>
          </a:xfrm>
        </p:grpSpPr>
        <p:sp>
          <p:nvSpPr>
            <p:cNvPr id="95" name="Freeform 95"/>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976932" y="3223070"/>
            <a:ext cx="483775" cy="2018442"/>
            <a:chOff x="8976932" y="3223070"/>
            <a:chExt cx="483775" cy="2018442"/>
          </a:xfrm>
        </p:grpSpPr>
        <p:sp>
          <p:nvSpPr>
            <p:cNvPr id="98" name="Freeform 98"/>
            <p:cNvSpPr/>
            <p:nvPr/>
          </p:nvSpPr>
          <p:spPr>
            <a:xfrm>
              <a:off x="8976932"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flipV="1">
              <a:off x="8976932"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8365141" y="3394805"/>
            <a:ext cx="1696498" cy="1698688"/>
            <a:chOff x="8365141" y="3394805"/>
            <a:chExt cx="1696498" cy="1698688"/>
          </a:xfrm>
        </p:grpSpPr>
        <p:sp>
          <p:nvSpPr>
            <p:cNvPr id="101" name="Freeform 101"/>
            <p:cNvSpPr/>
            <p:nvPr/>
          </p:nvSpPr>
          <p:spPr>
            <a:xfrm>
              <a:off x="8365141" y="3394805"/>
              <a:ext cx="1696498" cy="1698688"/>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8971692" y="3232880"/>
            <a:ext cx="485203" cy="2024254"/>
            <a:chOff x="8971692" y="3232880"/>
            <a:chExt cx="485203" cy="2024254"/>
          </a:xfrm>
        </p:grpSpPr>
        <p:sp>
          <p:nvSpPr>
            <p:cNvPr id="103" name="Freeform 103"/>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5" name="Group 105"/>
          <p:cNvGrpSpPr/>
          <p:nvPr/>
        </p:nvGrpSpPr>
        <p:grpSpPr>
          <a:xfrm>
            <a:off x="8971692" y="3232880"/>
            <a:ext cx="485203" cy="2024254"/>
            <a:chOff x="8971692" y="3232880"/>
            <a:chExt cx="485203" cy="2024254"/>
          </a:xfrm>
        </p:grpSpPr>
        <p:sp>
          <p:nvSpPr>
            <p:cNvPr id="106" name="Freeform 106"/>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 name="Group 108"/>
          <p:cNvGrpSpPr/>
          <p:nvPr/>
        </p:nvGrpSpPr>
        <p:grpSpPr>
          <a:xfrm>
            <a:off x="8971692" y="3232880"/>
            <a:ext cx="485203" cy="2024254"/>
            <a:chOff x="8971692" y="3232880"/>
            <a:chExt cx="485203" cy="2024254"/>
          </a:xfrm>
        </p:grpSpPr>
        <p:sp>
          <p:nvSpPr>
            <p:cNvPr id="109" name="Freeform 109"/>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 name="Group 111"/>
          <p:cNvGrpSpPr/>
          <p:nvPr/>
        </p:nvGrpSpPr>
        <p:grpSpPr>
          <a:xfrm>
            <a:off x="8973312" y="3232880"/>
            <a:ext cx="485203" cy="2024254"/>
            <a:chOff x="8973312" y="3232880"/>
            <a:chExt cx="485203" cy="2024254"/>
          </a:xfrm>
        </p:grpSpPr>
        <p:sp>
          <p:nvSpPr>
            <p:cNvPr id="112" name="Freeform 112"/>
            <p:cNvSpPr/>
            <p:nvPr/>
          </p:nvSpPr>
          <p:spPr>
            <a:xfrm>
              <a:off x="897331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flipV="1">
              <a:off x="897331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4" name="AutoShape 114"/>
          <p:cNvSpPr/>
          <p:nvPr/>
        </p:nvSpPr>
        <p:spPr>
          <a:xfrm>
            <a:off x="1881440" y="1529633"/>
            <a:ext cx="1711676" cy="926585"/>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01</a:t>
            </a:r>
            <a:endParaRPr lang="en-US" sz="1100"/>
          </a:p>
        </p:txBody>
      </p:sp>
      <p:sp>
        <p:nvSpPr>
          <p:cNvPr id="115" name="AutoShape 115"/>
          <p:cNvSpPr/>
          <p:nvPr/>
        </p:nvSpPr>
        <p:spPr>
          <a:xfrm>
            <a:off x="3930347" y="2068834"/>
            <a:ext cx="1861281" cy="801731"/>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02</a:t>
            </a:r>
            <a:endParaRPr lang="en-US" sz="1100"/>
          </a:p>
        </p:txBody>
      </p:sp>
      <p:sp>
        <p:nvSpPr>
          <p:cNvPr id="116" name="AutoShape 116"/>
          <p:cNvSpPr/>
          <p:nvPr/>
        </p:nvSpPr>
        <p:spPr>
          <a:xfrm>
            <a:off x="6291044" y="4827209"/>
            <a:ext cx="1961702" cy="676877"/>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03</a:t>
            </a:r>
            <a:endParaRPr lang="en-US" sz="1100"/>
          </a:p>
        </p:txBody>
      </p:sp>
      <p:sp>
        <p:nvSpPr>
          <p:cNvPr id="117" name="AutoShape 117"/>
          <p:cNvSpPr/>
          <p:nvPr/>
        </p:nvSpPr>
        <p:spPr>
          <a:xfrm>
            <a:off x="8259490" y="2472045"/>
            <a:ext cx="1802625" cy="598843"/>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04</a:t>
            </a:r>
            <a:endParaRPr lang="en-US" sz="1100"/>
          </a:p>
        </p:txBody>
      </p:sp>
      <p:sp>
        <p:nvSpPr>
          <p:cNvPr id="118" name="AutoShape 118"/>
          <p:cNvSpPr/>
          <p:nvPr/>
        </p:nvSpPr>
        <p:spPr>
          <a:xfrm>
            <a:off x="2048111" y="2956888"/>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样品来源和采集方法</a:t>
            </a:r>
            <a:endParaRPr lang="en-US" sz="1100"/>
          </a:p>
        </p:txBody>
      </p:sp>
      <p:sp>
        <p:nvSpPr>
          <p:cNvPr id="119" name="AutoShape 119"/>
          <p:cNvSpPr/>
          <p:nvPr/>
        </p:nvSpPr>
        <p:spPr>
          <a:xfrm>
            <a:off x="4161675" y="3892047"/>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全体样本容量的统计和分析</a:t>
            </a:r>
            <a:endParaRPr lang="en-US" sz="1100"/>
          </a:p>
        </p:txBody>
      </p:sp>
      <p:sp>
        <p:nvSpPr>
          <p:cNvPr id="120" name="AutoShape 120"/>
          <p:cNvSpPr/>
          <p:nvPr/>
        </p:nvSpPr>
        <p:spPr>
          <a:xfrm>
            <a:off x="6500820" y="2876320"/>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结果展示和讨论</a:t>
            </a:r>
            <a:endParaRPr lang="en-US" sz="1100"/>
          </a:p>
        </p:txBody>
      </p:sp>
      <p:sp>
        <p:nvSpPr>
          <p:cNvPr id="121" name="AutoShape 121"/>
          <p:cNvSpPr/>
          <p:nvPr/>
        </p:nvSpPr>
        <p:spPr>
          <a:xfrm>
            <a:off x="8543982" y="3710771"/>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对未来研究的建议和展望</a:t>
            </a:r>
            <a:endParaRPr lang="en-US" sz="1100"/>
          </a:p>
        </p:txBody>
      </p:sp>
      <p:grpSp>
        <p:nvGrpSpPr>
          <p:cNvPr id="122" name="Group 122"/>
          <p:cNvGrpSpPr/>
          <p:nvPr/>
        </p:nvGrpSpPr>
        <p:grpSpPr>
          <a:xfrm>
            <a:off x="355440" y="80608"/>
            <a:ext cx="8413466" cy="723900"/>
            <a:chOff x="355440" y="80608"/>
            <a:chExt cx="8413466" cy="723900"/>
          </a:xfrm>
        </p:grpSpPr>
        <p:sp>
          <p:nvSpPr>
            <p:cNvPr id="123" name="TextBox 123"/>
            <p:cNvSpPr txBox="1"/>
            <p:nvPr/>
          </p:nvSpPr>
          <p:spPr>
            <a:xfrm>
              <a:off x="948881" y="80608"/>
              <a:ext cx="7820025"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alpha val="100000"/>
                    </a:schemeClr>
                  </a:solidFill>
                  <a:latin typeface="Microsoft Yahei"/>
                  <a:ea typeface="Microsoft Yahei"/>
                  <a:cs typeface="Microsoft Yahei"/>
                </a:rPr>
                <a:t>汇报范围</a:t>
              </a:r>
            </a:p>
          </p:txBody>
        </p:sp>
        <p:sp>
          <p:nvSpPr>
            <p:cNvPr id="124" name="AutoShape 124"/>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全体样本容量概念及意义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全体样本容量定义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全体样本容量指的是研究总体中所有个体的数量，即总体中所包含的观察单位或个体的总数。</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在统计学中，全体样本容量通常用大写字母"N"表示，代表研究总体的全部数据。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000" r="17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反之，当全体样本容量较小时，抽样误差可能较大，因为小样本可能无法充分反映总体特征，导致估计结果存在偏差。</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抽样误差是由于从总体中抽取样本而导致的误差，与全体样本容量密切相关。</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当全体样本容量较大时，抽样误差相对较小，因为大样本更能代表总体特征，使得估计结果更加准确。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全体样本容量与抽样误差关系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确定全体样本容量重要性</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确定合适的全体样本容量对于保证研究结果的准确性和可靠性至关重要。</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因此，在确定全体样本容量时，需要综合考虑研究目的、总体特征、抽样方法、可接受误差范围等因素，以确保研究结果的准确性和有效性。</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过大的全体样本容量则可能增加研究成本和时间，造成资源浪费。</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过小的全体样本容量可能导致研究结果不稳定、缺乏代表性，从而无法得出有效结论。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影响全体样本容量因素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总体方差越大，需要的样本容量越大。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总体方差</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总体分布偏态程度越高，需要的样本容量越大。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总体偏态程度</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如果总体存在明显的分层现象，需要针对不同层进行抽样，样本容量会相应增加。</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总体分层情况</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总体分布特征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811" b="781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置信水平选择</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置信水平越高，需要的样本容量越大。</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通常选择的置信水平为95%或99%，对应的z值分别为1.96和2.58。</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https://d.book118.com/865102014200011110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2024-09-15T18:36:39.396</cp:lastPrinted>
  <dcterms:created xsi:type="dcterms:W3CDTF">2024-09-15T10:36:39Z</dcterms:created>
  <dcterms:modified xsi:type="dcterms:W3CDTF">2024-09-15T10:36:41Z</dcterms:modified>
</cp:coreProperties>
</file>