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2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AF138-BD8A-49CA-B2B0-E1A369A5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5DDF5-0EED-4FD5-B906-15605A6EC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2CF51-3BC0-4D8B-9126-4F4B73341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F95C6-18D2-4903-AF15-3AD58E4CE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2304BF-CF75-4370-9D3A-BEA73F321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5026A9-847A-4539-A97D-45EB048E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69F9C5-8D4A-4D73-A737-1EFCF383B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FFD20-C2D4-4B15-AB31-4F10F5475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42A72-D5AF-4AA0-8DB1-D4051EC7A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6E1C8-F0EA-4256-BDF4-A9FF6DA49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45D79-0D5B-455B-B0E2-F3DA8C32C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63" r:id="rId2"/>
    <p:sldLayoutId id="2147489364" r:id="rId3"/>
    <p:sldLayoutId id="2147489365" r:id="rId4"/>
    <p:sldLayoutId id="2147489366" r:id="rId5"/>
    <p:sldLayoutId id="2147489367" r:id="rId6"/>
    <p:sldLayoutId id="2147489368" r:id="rId7"/>
    <p:sldLayoutId id="2147489369" r:id="rId8"/>
    <p:sldLayoutId id="2147489370" r:id="rId9"/>
    <p:sldLayoutId id="2147489371" r:id="rId10"/>
    <p:sldLayoutId id="214748937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11134233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建立有效的招聘流程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招聘流程的重要性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招聘流程的设计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面试环节的设计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背景调查环节的设计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录用环节的设计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招聘流程的重要性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招聘流程对组织的影响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吸引优秀人才：有效的招聘流程能够吸引更多的优秀人才，提高组织的竞争力和创新能力。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降低人员流失率：通过科学的招聘流程，组织能够更准确地选拔人才，提高员工的满意度和忠诚度，从而降低人员流失率。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提升组织形象：一个严谨、规范的招聘流程能够提升组织的形象和声誉，吸引更多的求职者关注和加入。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降低招聘成本：优化招聘流程可以减少无效的招聘活动和不必要的开支，从而降低招聘成本。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招聘流程对员工的影响</a:t>
            </a:r>
            <a:endParaRPr lang="zh-CN" altLang="en-US"/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招聘流程的规范化可以减少员工流失率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招聘流程的透明化可以增强员工对公司的信任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招聘流程的标准化可以提高员工素质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招聘流程的优化可以吸引更多优秀人才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招聘流程对组织文化的影响</a:t>
            </a:r>
            <a:endParaRPr lang="zh-CN" altLang="en-US"/>
          </a:p>
        </p:txBody>
      </p:sp>
      <p:sp>
        <p:nvSpPr>
          <p:cNvPr id="104909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招聘流程对员工行为和态度有深远影响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招聘流程是组织文化的重要组成部分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招聘流程可以塑造组织形象和品牌形象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招聘流程可以促进员工之间的交流和合作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招聘流程的设计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确定招聘需求</a:t>
            </a:r>
            <a:endParaRPr lang="zh-CN" altLang="en-US"/>
          </a:p>
        </p:txBody>
      </p:sp>
      <p:sp>
        <p:nvSpPr>
          <p:cNvPr id="104920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明确招聘目的和岗位需求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制定招聘计划和时间表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发布招聘信息和广告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收集简历和筛选候选人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制定招聘计划</a:t>
            </a:r>
            <a:endParaRPr lang="zh-CN" altLang="en-US"/>
          </a:p>
        </p:txBody>
      </p:sp>
      <p:cxnSp>
        <p:nvCxnSpPr>
          <p:cNvPr id="3145779" name="直接箭头连接符 183"/>
          <p:cNvCxnSpPr/>
          <p:nvPr>
            <p:custDataLst>
              <p:tags r:id="rId2"/>
            </p:custDataLst>
          </p:nvPr>
        </p:nvCxnSpPr>
        <p:spPr>
          <a:xfrm>
            <a:off x="828787" y="3912999"/>
            <a:ext cx="105290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4"/>
          <p:cNvCxnSpPr/>
          <p:nvPr>
            <p:custDataLst>
              <p:tags r:id="rId3"/>
            </p:custDataLst>
          </p:nvPr>
        </p:nvCxnSpPr>
        <p:spPr>
          <a:xfrm flipV="1">
            <a:off x="4657860" y="3908120"/>
            <a:ext cx="3660" cy="10758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6" name="正文"/>
          <p:cNvSpPr txBox="1"/>
          <p:nvPr>
            <p:custDataLst>
              <p:tags r:id="rId4"/>
            </p:custDataLst>
          </p:nvPr>
        </p:nvSpPr>
        <p:spPr>
          <a:xfrm>
            <a:off x="3770428" y="5204808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发布招聘信息：撰写招聘广告，选择合适的招聘平台发布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3" name="直接连接符 6"/>
          <p:cNvCxnSpPr/>
          <p:nvPr>
            <p:custDataLst>
              <p:tags r:id="rId5"/>
            </p:custDataLst>
          </p:nvPr>
        </p:nvCxnSpPr>
        <p:spPr>
          <a:xfrm flipH="1">
            <a:off x="7508013" y="3953864"/>
            <a:ext cx="0" cy="5379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48" name="正文"/>
          <p:cNvSpPr txBox="1"/>
          <p:nvPr>
            <p:custDataLst>
              <p:tags r:id="rId6"/>
            </p:custDataLst>
          </p:nvPr>
        </p:nvSpPr>
        <p:spPr>
          <a:xfrm>
            <a:off x="6618750" y="4714433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面试安排：确定面试时间、地点和面试官，通知候选人面试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5" name="直接连接符 83"/>
          <p:cNvCxnSpPr/>
          <p:nvPr>
            <p:custDataLst>
              <p:tags r:id="rId7"/>
            </p:custDataLst>
          </p:nvPr>
        </p:nvCxnSpPr>
        <p:spPr>
          <a:xfrm flipH="1" flipV="1">
            <a:off x="10356336" y="3908120"/>
            <a:ext cx="610" cy="129424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0" name="正文"/>
          <p:cNvSpPr txBox="1"/>
          <p:nvPr>
            <p:custDataLst>
              <p:tags r:id="rId8"/>
            </p:custDataLst>
          </p:nvPr>
        </p:nvSpPr>
        <p:spPr>
          <a:xfrm>
            <a:off x="9467073" y="5437187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录用通知：向录用候选人发放录用通知，并办理相关手续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9"/>
            </p:custDataLst>
          </p:nvPr>
        </p:nvSpPr>
        <p:spPr>
          <a:xfrm>
            <a:off x="922105" y="4314326"/>
            <a:ext cx="1778524" cy="81302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确定招聘需求：根据业务发展需求，明确所需岗位和人数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7" name="直接连接符 32"/>
          <p:cNvCxnSpPr/>
          <p:nvPr>
            <p:custDataLst>
              <p:tags r:id="rId10"/>
            </p:custDataLst>
          </p:nvPr>
        </p:nvCxnSpPr>
        <p:spPr>
          <a:xfrm flipH="1">
            <a:off x="3236138" y="2957256"/>
            <a:ext cx="0" cy="89780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4" name="正文"/>
          <p:cNvSpPr txBox="1"/>
          <p:nvPr>
            <p:custDataLst>
              <p:tags r:id="rId11"/>
            </p:custDataLst>
          </p:nvPr>
        </p:nvSpPr>
        <p:spPr>
          <a:xfrm>
            <a:off x="2221843" y="186855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制定招聘策略：确定招聘渠道、时间、预算等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89" name="直接连接符 96"/>
          <p:cNvCxnSpPr/>
          <p:nvPr>
            <p:custDataLst>
              <p:tags r:id="rId12"/>
            </p:custDataLst>
          </p:nvPr>
        </p:nvCxnSpPr>
        <p:spPr>
          <a:xfrm flipV="1">
            <a:off x="8930344" y="2569957"/>
            <a:ext cx="3660" cy="127961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6" name="正文"/>
          <p:cNvSpPr txBox="1"/>
          <p:nvPr>
            <p:custDataLst>
              <p:tags r:id="rId13"/>
            </p:custDataLst>
          </p:nvPr>
        </p:nvSpPr>
        <p:spPr>
          <a:xfrm>
            <a:off x="7918488" y="1490400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面试评估：对候选人进行综合评估，包括专业技能、沟通能力、团队协作等方面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91" name="直接连接符 4"/>
          <p:cNvCxnSpPr/>
          <p:nvPr>
            <p:custDataLst>
              <p:tags r:id="rId14"/>
            </p:custDataLst>
          </p:nvPr>
        </p:nvCxnSpPr>
        <p:spPr>
          <a:xfrm flipH="1">
            <a:off x="6082022" y="3596451"/>
            <a:ext cx="3660" cy="25677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58" name="正文"/>
          <p:cNvSpPr txBox="1"/>
          <p:nvPr>
            <p:custDataLst>
              <p:tags r:id="rId15"/>
            </p:custDataLst>
          </p:nvPr>
        </p:nvSpPr>
        <p:spPr>
          <a:xfrm>
            <a:off x="5070166" y="2511405"/>
            <a:ext cx="2027372" cy="8313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筛选简历：根据岗位要求，筛选符合条件的简历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椭圆 17"/>
          <p:cNvSpPr/>
          <p:nvPr>
            <p:custDataLst>
              <p:tags r:id="rId16"/>
            </p:custDataLst>
          </p:nvPr>
        </p:nvSpPr>
        <p:spPr>
          <a:xfrm>
            <a:off x="4595648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2" name="椭圆 14"/>
          <p:cNvSpPr/>
          <p:nvPr>
            <p:custDataLst>
              <p:tags r:id="rId17"/>
            </p:custDataLst>
          </p:nvPr>
        </p:nvSpPr>
        <p:spPr>
          <a:xfrm>
            <a:off x="7443971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4" name="椭圆 21"/>
          <p:cNvSpPr/>
          <p:nvPr>
            <p:custDataLst>
              <p:tags r:id="rId18"/>
            </p:custDataLst>
          </p:nvPr>
        </p:nvSpPr>
        <p:spPr>
          <a:xfrm>
            <a:off x="10292294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66" name="椭圆 19"/>
          <p:cNvSpPr/>
          <p:nvPr>
            <p:custDataLst>
              <p:tags r:id="rId19"/>
            </p:custDataLst>
          </p:nvPr>
        </p:nvSpPr>
        <p:spPr>
          <a:xfrm>
            <a:off x="1747326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cxnSp>
        <p:nvCxnSpPr>
          <p:cNvPr id="3145793" name="直接连接符 91"/>
          <p:cNvCxnSpPr/>
          <p:nvPr>
            <p:custDataLst>
              <p:tags r:id="rId20"/>
            </p:custDataLst>
          </p:nvPr>
        </p:nvCxnSpPr>
        <p:spPr>
          <a:xfrm flipV="1">
            <a:off x="1811367" y="3928247"/>
            <a:ext cx="610" cy="17687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68" name="椭圆 18"/>
          <p:cNvSpPr/>
          <p:nvPr>
            <p:custDataLst>
              <p:tags r:id="rId21"/>
            </p:custDataLst>
          </p:nvPr>
        </p:nvSpPr>
        <p:spPr>
          <a:xfrm>
            <a:off x="3172097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70" name="椭圆 13"/>
          <p:cNvSpPr/>
          <p:nvPr>
            <p:custDataLst>
              <p:tags r:id="rId22"/>
            </p:custDataLst>
          </p:nvPr>
        </p:nvSpPr>
        <p:spPr>
          <a:xfrm>
            <a:off x="8868133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272" name="椭圆 15"/>
          <p:cNvSpPr/>
          <p:nvPr>
            <p:custDataLst>
              <p:tags r:id="rId23"/>
            </p:custDataLst>
          </p:nvPr>
        </p:nvSpPr>
        <p:spPr>
          <a:xfrm>
            <a:off x="6019810" y="3848958"/>
            <a:ext cx="128083" cy="12808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发布招聘信息</a:t>
            </a:r>
            <a:endParaRPr lang="zh-CN" altLang="en-US"/>
          </a:p>
        </p:txBody>
      </p:sp>
      <p:sp>
        <p:nvSpPr>
          <p:cNvPr id="10493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明确招聘需求：确定所需岗位、职责和要求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选择合适的招聘渠道：如招聘网站、社交媒体、招聘会等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编写吸引人的职位描述：包括工作职责、任职要求、工作地点、薪资福利等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发布招聘信息：及时发布，确保受众广泛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筛选简历</a:t>
            </a:r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简历筛选标准：根据职位需求和公司文化，制定明确的筛选标准，如学历、工作经验、技能等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简历评估：对收到的简历进行评估，根据筛选标准淘汰不符合要求的简历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简历分类：将符合要求的简历进行分类，如初级职位、中级职位、高级职位等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邀请面试：根据分类结果，邀请符合要求的候选人参加面试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0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面试环节的设计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面试前的准备</a:t>
            </a:r>
            <a:endParaRPr lang="zh-CN" altLang="en-US"/>
          </a:p>
        </p:txBody>
      </p:sp>
      <p:sp>
        <p:nvSpPr>
          <p:cNvPr id="104947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确定面试官：选择有经验、专业且公正的面试官，确保面试的准确性和客观性。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制定面试计划：明确面试的时间、地点、流程和评估标准，确保面试的顺利进行。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准备面试材料：提前准备好应聘者的简历、面试问题以及评估表等，确保面试的顺利进行。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通知应聘者：及时通知应聘者面试的时间、地点和注意事项，确保应聘者能够准时参加面试。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面试过程中的技巧</a:t>
            </a:r>
            <a:endParaRPr lang="zh-CN" altLang="en-US"/>
          </a:p>
        </p:txBody>
      </p:sp>
      <p:sp>
        <p:nvSpPr>
          <p:cNvPr id="104953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面试后的跟进：及时反馈面试结果，对未通过面试的应聘者给予礼貌的拒绝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面试前的准备：了解应聘者的背景和经历，准备好面试问题和评估标准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面试中的技巧：保持积极的态度，注意倾听和观察，提出有针对性的问题，避免偏见和歧视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面试过程中的注意事项：遵守法律法规，保护应聘者隐私，避免不正当行为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https://d.book118.com/865111342332011042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i*1_1"/>
  <p:tag name="KSO_WM_UNIT_INDEX" val="1_1"/>
  <p:tag name="KSO_WM_UNIT_LAYERLEVEL" val="1_1"/>
  <p:tag name="KSO_WM_UNIT_TYPE" val="m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1"/>
  <p:tag name="KSO_WM_UNIT_INDEX" val="1_3_1"/>
  <p:tag name="KSO_WM_UNIT_LAYERLEVEL" val="1_1_1"/>
  <p:tag name="KSO_WM_UNIT_LINE_FORE_SCHEMECOLOR_INDEX" val="5"/>
  <p:tag name="KSO_WM_UNIT_TYPE" val="m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1"/>
  <p:tag name="KSO_WM_UNIT_INDEX" val="1_5_1"/>
  <p:tag name="KSO_WM_UNIT_LAYERLEVEL" val="1_1_1"/>
  <p:tag name="KSO_WM_UNIT_LINE_FORE_SCHEMECOLOR_INDEX" val="5"/>
  <p:tag name="KSO_WM_UNIT_TYPE" val="m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1"/>
  <p:tag name="KSO_WM_UNIT_INDEX" val="1_7_1"/>
  <p:tag name="KSO_WM_UNIT_LAYERLEVEL" val="1_1_1"/>
  <p:tag name="KSO_WM_UNIT_LINE_FORE_SCHEMECOLOR_INDEX" val="5"/>
  <p:tag name="KSO_WM_UNIT_TYPE" val="m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1"/>
  <p:tag name="KSO_WM_UNIT_INDEX" val="1_2_1"/>
  <p:tag name="KSO_WM_UNIT_LAYERLEVEL" val="1_1_1"/>
  <p:tag name="KSO_WM_UNIT_LINE_FORE_SCHEMECOLOR_INDEX" val="5"/>
  <p:tag name="KSO_WM_UNIT_TYPE" val="m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1"/>
  <p:tag name="KSO_WM_UNIT_INDEX" val="1_6_1"/>
  <p:tag name="KSO_WM_UNIT_LAYERLEVEL" val="1_1_1"/>
  <p:tag name="KSO_WM_UNIT_LINE_FORE_SCHEMECOLOR_INDEX" val="5"/>
  <p:tag name="KSO_WM_UNIT_TYPE" val="m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1"/>
  <p:tag name="KSO_WM_UNIT_INDEX" val="1_4_1"/>
  <p:tag name="KSO_WM_UNIT_LAYERLEVEL" val="1_1_1"/>
  <p:tag name="KSO_WM_UNIT_LINE_FORE_SCHEMECOLOR_INDEX" val="5"/>
  <p:tag name="KSO_WM_UNIT_TYPE" val="m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3_2"/>
  <p:tag name="KSO_WM_UNIT_INDEX" val="1_3_2"/>
  <p:tag name="KSO_WM_UNIT_LAYERLEVEL" val="1_1_1"/>
  <p:tag name="KSO_WM_UNIT_LINE_FORE_SCHEMECOLOR_INDEX" val="5"/>
  <p:tag name="KSO_WM_UNIT_TYPE" val="m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5_2"/>
  <p:tag name="KSO_WM_UNIT_INDEX" val="1_5_2"/>
  <p:tag name="KSO_WM_UNIT_LAYERLEVEL" val="1_1_1"/>
  <p:tag name="KSO_WM_UNIT_LINE_FORE_SCHEMECOLOR_INDEX" val="5"/>
  <p:tag name="KSO_WM_UNIT_TYPE" val="m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7_2"/>
  <p:tag name="KSO_WM_UNIT_INDEX" val="1_7_2"/>
  <p:tag name="KSO_WM_UNIT_LAYERLEVEL" val="1_1_1"/>
  <p:tag name="KSO_WM_UNIT_LINE_FORE_SCHEMECOLOR_INDEX" val="5"/>
  <p:tag name="KSO_WM_UNIT_TYPE" val="m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1"/>
  <p:tag name="KSO_WM_UNIT_INDEX" val="1_1_1"/>
  <p:tag name="KSO_WM_UNIT_LAYERLEVEL" val="1_1_1"/>
  <p:tag name="KSO_WM_UNIT_LINE_FORE_SCHEMECOLOR_INDEX" val="5"/>
  <p:tag name="KSO_WM_UNIT_TYPE" val="m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1_2"/>
  <p:tag name="KSO_WM_UNIT_INDEX" val="1_1_2"/>
  <p:tag name="KSO_WM_UNIT_LAYERLEVEL" val="1_1_1"/>
  <p:tag name="KSO_WM_UNIT_LINE_FORE_SCHEMECOLOR_INDEX" val="5"/>
  <p:tag name="KSO_WM_UNIT_TYPE" val="m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2_2"/>
  <p:tag name="KSO_WM_UNIT_INDEX" val="1_2_2"/>
  <p:tag name="KSO_WM_UNIT_LAYERLEVEL" val="1_1_1"/>
  <p:tag name="KSO_WM_UNIT_LINE_FORE_SCHEMECOLOR_INDEX" val="5"/>
  <p:tag name="KSO_WM_UNIT_TYPE" val="m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6_2"/>
  <p:tag name="KSO_WM_UNIT_INDEX" val="1_6_2"/>
  <p:tag name="KSO_WM_UNIT_LAYERLEVEL" val="1_1_1"/>
  <p:tag name="KSO_WM_UNIT_LINE_FORE_SCHEMECOLOR_INDEX" val="5"/>
  <p:tag name="KSO_WM_UNIT_TYPE" val="m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6*m_h_i*1_4_2"/>
  <p:tag name="KSO_WM_UNIT_INDEX" val="1_4_2"/>
  <p:tag name="KSO_WM_UNIT_LAYERLEVEL" val="1_1_1"/>
  <p:tag name="KSO_WM_UNIT_LINE_FORE_SCHEMECOLOR_INDEX" val="5"/>
  <p:tag name="KSO_WM_UNIT_TYPE" val="m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7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建立有效的招聘流程</vt:lpstr>
      <vt:lpstr>目录</vt:lpstr>
      <vt:lpstr>单击添加章节标题</vt:lpstr>
      <vt:lpstr>招聘流程的重要性</vt:lpstr>
      <vt:lpstr>招聘流程对组织的影响</vt:lpstr>
      <vt:lpstr>招聘流程对员工的影响</vt:lpstr>
      <vt:lpstr>招聘流程对组织文化的影响</vt:lpstr>
      <vt:lpstr>招聘流程的设计</vt:lpstr>
      <vt:lpstr>确定招聘需求</vt:lpstr>
      <vt:lpstr>制定招聘计划</vt:lpstr>
      <vt:lpstr>发布招聘信息</vt:lpstr>
      <vt:lpstr>筛选简历</vt:lpstr>
      <vt:lpstr>面试环节的设计</vt:lpstr>
      <vt:lpstr>面试前的准备</vt:lpstr>
      <vt:lpstr>面试过程中的技巧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2024-09-04T10:25:15.927</cp:lastPrinted>
  <dcterms:created xsi:type="dcterms:W3CDTF">2024-09-04T02:25:15Z</dcterms:created>
  <dcterms:modified xsi:type="dcterms:W3CDTF">2024-09-04T02:25:18Z</dcterms:modified>
</cp:coreProperties>
</file>