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embeddedFontLst>
    <p:embeddedFont>
      <p:font typeface="GOSQLF+MS-UIGothic"/>
      <p:regular r:id="rId16"/>
    </p:embeddedFont>
    <p:embeddedFont>
      <p:font typeface="QDPTUO+QOOIHS+ArialMT"/>
      <p:regular r:id="rId17"/>
    </p:embeddedFont>
    <p:embeddedFont>
      <p:font typeface="RLJMOA+ITJTNI+MicrosoftYaHei-Bold"/>
      <p:regular r:id="rId18"/>
    </p:embeddedFont>
    <p:embeddedFont>
      <p:font typeface="GOIFQA+WEAIJM+MicrosoftYaHei"/>
      <p:regular r:id="rId19"/>
    </p:embeddedFont>
  </p:embeddedFontLst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font" Target="fonts/font1.fntdata" /><Relationship Id="rId17" Type="http://schemas.openxmlformats.org/officeDocument/2006/relationships/font" Target="fonts/font2.fntdata" /><Relationship Id="rId18" Type="http://schemas.openxmlformats.org/officeDocument/2006/relationships/font" Target="fonts/font3.fntdata" /><Relationship Id="rId19" Type="http://schemas.openxmlformats.org/officeDocument/2006/relationships/font" Target="fonts/font4.fntdata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EACD0E-F235-4C15-A0C6-5E1BEFFED9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871225-E076-46FF-A6AC-29DD488349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D543C5-198B-4DCB-AC31-A1FA05BDEB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44F3D8-37D6-417C-90D5-81E2240218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E03F25-BA51-42E1-9AAA-31B3AE2D8E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38FC5DB-DAD0-44FC-B910-2B999B408F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146490-AB0F-4F46-9DB7-F87E08F69D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A87C0E-A4D3-4C12-B3F3-2797830581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474A57-4BD9-400E-B5B6-F88B211F6A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E66017-D4E2-41B9-B580-E55178B1B9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D3653C-09A3-4308-B8DD-227E15D4CD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5122103241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16635" y="1797204"/>
            <a:ext cx="6893033" cy="2581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27DFF4"/>
                </a:solidFill>
                <a:latin typeface="SimSun"/>
                <a:cs typeface="SimSun"/>
              </a:rPr>
              <a:t>银</a:t>
            </a:r>
            <a:r>
              <a:rPr sz="5150" spc="25">
                <a:solidFill>
                  <a:srgbClr val="27DFF4"/>
                </a:solidFill>
                <a:latin typeface="GOSQLF+MS-UIGothic"/>
                <a:cs typeface="GOSQLF+MS-UIGothic"/>
              </a:rPr>
              <a:t>行卡</a:t>
            </a:r>
            <a:r>
              <a:rPr sz="5150" spc="23">
                <a:solidFill>
                  <a:srgbClr val="27DFF4"/>
                </a:solidFill>
                <a:latin typeface="SimSun"/>
                <a:cs typeface="SimSun"/>
              </a:rPr>
              <a:t>风险</a:t>
            </a:r>
            <a:r>
              <a:rPr sz="5150" spc="25">
                <a:solidFill>
                  <a:srgbClr val="27DFF4"/>
                </a:solidFill>
                <a:latin typeface="GOSQLF+MS-UIGothic"/>
                <a:cs typeface="GOSQLF+MS-UIGothic"/>
              </a:rPr>
              <a:t>分析及防</a:t>
            </a:r>
          </a:p>
          <a:p>
            <a:pPr marL="0" marR="0">
              <a:lnSpc>
                <a:spcPts val="5150"/>
              </a:lnSpc>
              <a:spcBef>
                <a:spcPts val="2300"/>
              </a:spcBef>
              <a:spcAft>
                <a:spcPct val="0"/>
              </a:spcAft>
            </a:pPr>
            <a:r>
              <a:rPr sz="5150" spc="25">
                <a:solidFill>
                  <a:srgbClr val="27DFF4"/>
                </a:solidFill>
                <a:latin typeface="GOSQLF+MS-UIGothic"/>
                <a:cs typeface="GOSQLF+MS-UIGothic"/>
              </a:rPr>
              <a:t>范指南</a:t>
            </a:r>
            <a:r>
              <a:rPr sz="5150" spc="20">
                <a:solidFill>
                  <a:srgbClr val="27DFF4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27DFF4"/>
                </a:solidFill>
                <a:latin typeface="GOSQLF+MS-UIGothic"/>
                <a:cs typeface="GOSQLF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68620" y="1588960"/>
            <a:ext cx="2795139" cy="78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QDPTUO+QOOIHS+ArialMT"/>
                <a:cs typeface="QDPTUO+QOOIHS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银</a:t>
            </a:r>
            <a:r>
              <a:rPr sz="2400">
                <a:solidFill>
                  <a:srgbClr val="00B6FF"/>
                </a:solidFill>
                <a:latin typeface="GOSQLF+MS-UIGothic"/>
                <a:cs typeface="GOSQLF+MS-UIGothic"/>
              </a:rPr>
              <a:t>行卡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风险</a:t>
            </a:r>
            <a:r>
              <a:rPr sz="2400">
                <a:solidFill>
                  <a:srgbClr val="00B6FF"/>
                </a:solidFill>
                <a:latin typeface="GOSQLF+MS-UIGothic"/>
                <a:cs typeface="GOSQLF+MS-UIGothic"/>
              </a:rPr>
              <a:t>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68620" y="2137600"/>
            <a:ext cx="4439861" cy="24294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QDPTUO+QOOIHS+ArialMT"/>
                <a:cs typeface="QDPTUO+QOOIHS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银</a:t>
            </a:r>
            <a:r>
              <a:rPr sz="2400">
                <a:solidFill>
                  <a:srgbClr val="00B6FF"/>
                </a:solidFill>
                <a:latin typeface="GOSQLF+MS-UIGothic"/>
                <a:cs typeface="GOSQLF+MS-UIGothic"/>
              </a:rPr>
              <a:t>行卡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风险识别</a:t>
            </a:r>
            <a:r>
              <a:rPr sz="2400">
                <a:solidFill>
                  <a:srgbClr val="00B6FF"/>
                </a:solidFill>
                <a:latin typeface="GOSQLF+MS-UIGothic"/>
                <a:cs typeface="GOSQLF+MS-UIGothic"/>
              </a:rPr>
              <a:t>与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评</a:t>
            </a:r>
            <a:r>
              <a:rPr sz="2400">
                <a:solidFill>
                  <a:srgbClr val="00B6FF"/>
                </a:solidFill>
                <a:latin typeface="GOSQLF+MS-UIGothic"/>
                <a:cs typeface="GOSQLF+MS-UIGothic"/>
              </a:rPr>
              <a:t>估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QDPTUO+QOOIHS+ArialMT"/>
                <a:cs typeface="QDPTUO+QOOIHS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银</a:t>
            </a:r>
            <a:r>
              <a:rPr sz="2400">
                <a:solidFill>
                  <a:srgbClr val="00B6FF"/>
                </a:solidFill>
                <a:latin typeface="GOSQLF+MS-UIGothic"/>
                <a:cs typeface="GOSQLF+MS-UIGothic"/>
              </a:rPr>
              <a:t>行卡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风险</a:t>
            </a:r>
            <a:r>
              <a:rPr sz="2400">
                <a:solidFill>
                  <a:srgbClr val="00B6FF"/>
                </a:solidFill>
                <a:latin typeface="GOSQLF+MS-UIGothic"/>
                <a:cs typeface="GOSQLF+MS-UIGothic"/>
              </a:rPr>
              <a:t>防范措施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QDPTUO+QOOIHS+ArialMT"/>
                <a:cs typeface="QDPTUO+QOOIHS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银</a:t>
            </a:r>
            <a:r>
              <a:rPr sz="2400">
                <a:solidFill>
                  <a:srgbClr val="00B6FF"/>
                </a:solidFill>
                <a:latin typeface="GOSQLF+MS-UIGothic"/>
                <a:cs typeface="GOSQLF+MS-UIGothic"/>
              </a:rPr>
              <a:t>行卡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风险应对</a:t>
            </a:r>
            <a:r>
              <a:rPr sz="2400">
                <a:solidFill>
                  <a:srgbClr val="00B6FF"/>
                </a:solidFill>
                <a:latin typeface="GOSQLF+MS-UIGothic"/>
                <a:cs typeface="GOSQLF+MS-UIGothic"/>
              </a:rPr>
              <a:t>策略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QDPTUO+QOOIHS+ArialMT"/>
                <a:cs typeface="QDPTUO+QOOIHS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银</a:t>
            </a:r>
            <a:r>
              <a:rPr sz="2400">
                <a:solidFill>
                  <a:srgbClr val="00B6FF"/>
                </a:solidFill>
                <a:latin typeface="GOSQLF+MS-UIGothic"/>
                <a:cs typeface="GOSQLF+MS-UIGothic"/>
              </a:rPr>
              <a:t>行卡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风险</a:t>
            </a:r>
            <a:r>
              <a:rPr sz="2400">
                <a:solidFill>
                  <a:srgbClr val="00B6FF"/>
                </a:solidFill>
                <a:latin typeface="GOSQLF+MS-UIGothic"/>
                <a:cs typeface="GOSQLF+MS-UIGothic"/>
              </a:rPr>
              <a:t>防范的未来展望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3500" y="168035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27DFF4"/>
                </a:solidFill>
                <a:latin typeface="RLJMOA+ITJTNI+MicrosoftYaHei-Bold"/>
                <a:cs typeface="RLJMOA+ITJTNI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00" y="3116881"/>
            <a:ext cx="4120921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27DFF4"/>
                </a:solidFill>
                <a:latin typeface="SimSun"/>
                <a:cs typeface="SimSun"/>
              </a:rPr>
              <a:t>银</a:t>
            </a:r>
            <a:r>
              <a:rPr sz="3800" spc="25">
                <a:solidFill>
                  <a:srgbClr val="27DFF4"/>
                </a:solidFill>
                <a:latin typeface="GOSQLF+MS-UIGothic"/>
                <a:cs typeface="GOSQLF+MS-UIGothic"/>
              </a:rPr>
              <a:t>行卡</a:t>
            </a:r>
            <a:r>
              <a:rPr sz="3800" spc="25">
                <a:solidFill>
                  <a:srgbClr val="27DFF4"/>
                </a:solidFill>
                <a:latin typeface="SimSun"/>
                <a:cs typeface="SimSun"/>
              </a:rPr>
              <a:t>风险</a:t>
            </a:r>
            <a:r>
              <a:rPr sz="3800" spc="23">
                <a:solidFill>
                  <a:srgbClr val="27DFF4"/>
                </a:solidFill>
                <a:latin typeface="GOSQLF+MS-UIGothic"/>
                <a:cs typeface="GOSQLF+MS-UIGothic"/>
              </a:rPr>
              <a:t>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银</a:t>
            </a:r>
            <a:r>
              <a:rPr sz="3000">
                <a:solidFill>
                  <a:srgbClr val="00B6FF"/>
                </a:solidFill>
                <a:latin typeface="GOSQLF+MS-UIGothic"/>
                <a:cs typeface="GOSQLF+MS-UIGothic"/>
              </a:rPr>
              <a:t>行卡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风险</a:t>
            </a:r>
            <a:r>
              <a:rPr sz="3000">
                <a:solidFill>
                  <a:srgbClr val="00B6FF"/>
                </a:solidFill>
                <a:latin typeface="GOSQLF+MS-UIGothic"/>
                <a:cs typeface="GOSQLF+MS-UIGothic"/>
              </a:rPr>
              <a:t>的种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252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GOSQLF+MS-UIGothic"/>
                <a:cs typeface="GOSQLF+MS-UIGothic"/>
              </a:rPr>
              <a:t>欺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诈风险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48150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GOSQLF+MS-UIGothic"/>
                <a:cs typeface="GOSQLF+MS-UIGothic"/>
              </a:rPr>
              <a:t>信用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风险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529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GOSQLF+MS-UIGothic"/>
                <a:cs typeface="GOSQLF+MS-UIGothic"/>
              </a:rPr>
              <a:t>操作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风险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50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GOSQLF+MS-UIGothic"/>
                <a:cs typeface="GOSQLF+MS-UIGothic"/>
              </a:rPr>
              <a:t>系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统风险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62330" y="4839708"/>
            <a:ext cx="217512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包括卡欺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诈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、</a:t>
            </a:r>
            <a:r>
              <a:rPr sz="1500">
                <a:solidFill>
                  <a:srgbClr val="FFFDFD"/>
                </a:solidFill>
                <a:latin typeface="GOIFQA+WEAIJM+MicrosoftYaHei"/>
                <a:cs typeface="GOIFQA+WEAIJM+MicrosoftYaHei"/>
              </a:rPr>
              <a:t>ATM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诈</a:t>
            </a:r>
          </a:p>
          <a:p>
            <a:pPr marL="24129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等，涉及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伪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造、盗用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银</a:t>
            </a:r>
          </a:p>
          <a:p>
            <a:pPr marL="119379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行卡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行非法交易。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75856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持卡人因各种原因无法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时偿还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卡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债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致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银</a:t>
            </a:r>
          </a:p>
          <a:p>
            <a:pPr marL="19050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行面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临资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金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损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失。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44816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银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行信息系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故障或外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部攻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击导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致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银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行卡交易</a:t>
            </a:r>
          </a:p>
          <a:p>
            <a:pPr marL="19050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受阻或数据泄露。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597015" y="5011158"/>
            <a:ext cx="219075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银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行内部操作失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误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违</a:t>
            </a:r>
          </a:p>
          <a:p>
            <a:pPr marL="95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操作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致的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银</a:t>
            </a:r>
            <a:r>
              <a:rPr sz="3000">
                <a:solidFill>
                  <a:srgbClr val="00B6FF"/>
                </a:solidFill>
                <a:latin typeface="GOSQLF+MS-UIGothic"/>
                <a:cs typeface="GOSQLF+MS-UIGothic"/>
              </a:rPr>
              <a:t>行卡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风险</a:t>
            </a:r>
            <a:r>
              <a:rPr sz="3000">
                <a:solidFill>
                  <a:srgbClr val="00B6FF"/>
                </a:solidFill>
                <a:latin typeface="GOSQLF+MS-UIGothic"/>
                <a:cs typeface="GOSQLF+MS-UIGothic"/>
              </a:rPr>
              <a:t>的危害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GOIFQA+WEAIJM+MicrosoftYaHei"/>
                <a:cs typeface="GOIFQA+WEAIJM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GOIFQA+WEAIJM+MicrosoftYaHei"/>
                <a:cs typeface="GOIFQA+WEAIJM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GOIFQA+WEAIJM+MicrosoftYaHei"/>
                <a:cs typeface="GOIFQA+WEAIJM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GOIFQA+WEAIJM+MicrosoftYaHei"/>
                <a:cs typeface="GOIFQA+WEAIJM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76400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资</a:t>
            </a:r>
            <a:r>
              <a:rPr sz="1550" spc="25">
                <a:solidFill>
                  <a:srgbClr val="00B6FF"/>
                </a:solidFill>
                <a:latin typeface="GOSQLF+MS-UIGothic"/>
                <a:cs typeface="GOSQLF+MS-UIGothic"/>
              </a:rPr>
              <a:t>金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损</a:t>
            </a:r>
            <a:r>
              <a:rPr sz="1550">
                <a:solidFill>
                  <a:srgbClr val="00B6FF"/>
                </a:solidFill>
                <a:latin typeface="GOSQLF+MS-UIGothic"/>
                <a:cs typeface="GOSQLF+MS-UIGothic"/>
              </a:rPr>
              <a:t>失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83404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GOSQLF+MS-UIGothic"/>
                <a:cs typeface="GOSQLF+MS-UIGothic"/>
              </a:rPr>
              <a:t>声誉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风险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02818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GOSQLF+MS-UIGothic"/>
                <a:cs typeface="GOSQLF+MS-UIGothic"/>
              </a:rPr>
              <a:t>法律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风险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3455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GOSQLF+MS-UIGothic"/>
                <a:cs typeface="GOSQLF+MS-UIGothic"/>
              </a:rPr>
              <a:t>客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户</a:t>
            </a:r>
            <a:r>
              <a:rPr sz="1550" spc="25">
                <a:solidFill>
                  <a:srgbClr val="00B6FF"/>
                </a:solidFill>
                <a:latin typeface="GOSQLF+MS-UIGothic"/>
                <a:cs typeface="GOSQLF+MS-UIGothic"/>
              </a:rPr>
              <a:t>流失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银</a:t>
            </a:r>
            <a:r>
              <a:rPr sz="3000">
                <a:solidFill>
                  <a:srgbClr val="00B6FF"/>
                </a:solidFill>
                <a:latin typeface="GOSQLF+MS-UIGothic"/>
                <a:cs typeface="GOSQLF+MS-UIGothic"/>
              </a:rPr>
              <a:t>行卡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风险产</a:t>
            </a:r>
            <a:r>
              <a:rPr sz="3000">
                <a:solidFill>
                  <a:srgbClr val="00B6FF"/>
                </a:solidFill>
                <a:latin typeface="GOSQLF+MS-UIGothic"/>
                <a:cs typeface="GOSQLF+MS-UIGothic"/>
              </a:rPr>
              <a:t>生的原因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09825" y="2105655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GOSQLF+MS-UIGothic"/>
                <a:cs typeface="GOSQLF+MS-UIGothic"/>
              </a:rPr>
              <a:t>技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术</a:t>
            </a:r>
            <a:r>
              <a:rPr sz="1550" spc="25">
                <a:solidFill>
                  <a:srgbClr val="00B6FF"/>
                </a:solidFill>
                <a:latin typeface="GOSQLF+MS-UIGothic"/>
                <a:cs typeface="GOSQLF+MS-UIGothic"/>
              </a:rPr>
              <a:t>漏洞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18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GOSQLF+MS-UIGothic"/>
                <a:cs typeface="GOSQLF+MS-UIGothic"/>
              </a:rPr>
              <a:t>客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户</a:t>
            </a:r>
            <a:r>
              <a:rPr sz="1550" spc="25">
                <a:solidFill>
                  <a:srgbClr val="00B6FF"/>
                </a:solidFill>
                <a:latin typeface="GOSQLF+MS-UIGothic"/>
                <a:cs typeface="GOSQLF+MS-UIGothic"/>
              </a:rPr>
              <a:t>信息保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护</a:t>
            </a:r>
            <a:r>
              <a:rPr sz="1550" spc="25">
                <a:solidFill>
                  <a:srgbClr val="00B6FF"/>
                </a:solidFill>
                <a:latin typeface="GOSQLF+MS-UIGothic"/>
                <a:cs typeface="GOSQLF+MS-UIGothic"/>
              </a:rPr>
              <a:t>不力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09925" y="2846558"/>
            <a:ext cx="3710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GOSQLF+MS-UIGothic"/>
                <a:cs typeface="GOSQLF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32000" y="4764401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GOSQLF+MS-UIGothic"/>
                <a:cs typeface="GOSQLF+MS-UIGothic"/>
              </a:rPr>
              <a:t>内部管理不善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107169" y="4764401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GOSQLF+MS-UIGothic"/>
                <a:cs typeface="GOSQLF+MS-UIGothic"/>
              </a:rPr>
              <a:t>法律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监</a:t>
            </a:r>
            <a:r>
              <a:rPr sz="1550" spc="25">
                <a:solidFill>
                  <a:srgbClr val="00B6FF"/>
                </a:solidFill>
                <a:latin typeface="GOSQLF+MS-UIGothic"/>
                <a:cs typeface="GOSQLF+MS-UIGothic"/>
              </a:rPr>
              <a:t>管不足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3500" y="168035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27DFF4"/>
                </a:solidFill>
                <a:latin typeface="RLJMOA+ITJTNI+MicrosoftYaHei-Bold"/>
                <a:cs typeface="RLJMOA+ITJTNI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00" y="3116881"/>
            <a:ext cx="5582644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27DFF4"/>
                </a:solidFill>
                <a:latin typeface="SimSun"/>
                <a:cs typeface="SimSun"/>
              </a:rPr>
              <a:t>银</a:t>
            </a:r>
            <a:r>
              <a:rPr sz="3800" spc="25">
                <a:solidFill>
                  <a:srgbClr val="27DFF4"/>
                </a:solidFill>
                <a:latin typeface="GOSQLF+MS-UIGothic"/>
                <a:cs typeface="GOSQLF+MS-UIGothic"/>
              </a:rPr>
              <a:t>行卡</a:t>
            </a:r>
            <a:r>
              <a:rPr sz="3800" spc="25">
                <a:solidFill>
                  <a:srgbClr val="27DFF4"/>
                </a:solidFill>
                <a:latin typeface="SimSun"/>
                <a:cs typeface="SimSun"/>
              </a:rPr>
              <a:t>风险识别</a:t>
            </a:r>
            <a:r>
              <a:rPr sz="3800" spc="27">
                <a:solidFill>
                  <a:srgbClr val="27DFF4"/>
                </a:solidFill>
                <a:latin typeface="GOSQLF+MS-UIGothic"/>
                <a:cs typeface="GOSQLF+MS-UIGothic"/>
              </a:rPr>
              <a:t>与</a:t>
            </a:r>
            <a:r>
              <a:rPr sz="3800" spc="23">
                <a:solidFill>
                  <a:srgbClr val="27DFF4"/>
                </a:solidFill>
                <a:latin typeface="SimSun"/>
                <a:cs typeface="SimSun"/>
              </a:rPr>
              <a:t>评</a:t>
            </a:r>
            <a:r>
              <a:rPr sz="3800">
                <a:solidFill>
                  <a:srgbClr val="27DFF4"/>
                </a:solidFill>
                <a:latin typeface="GOSQLF+MS-UIGothic"/>
                <a:cs typeface="GOSQLF+MS-UIGothic"/>
              </a:rPr>
              <a:t>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银</a:t>
            </a:r>
            <a:r>
              <a:rPr sz="3000">
                <a:solidFill>
                  <a:srgbClr val="00B6FF"/>
                </a:solidFill>
                <a:latin typeface="GOSQLF+MS-UIGothic"/>
                <a:cs typeface="GOSQLF+MS-UIGothic"/>
              </a:rPr>
              <a:t>行卡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风险识别</a:t>
            </a:r>
            <a:r>
              <a:rPr sz="3000">
                <a:solidFill>
                  <a:srgbClr val="00B6FF"/>
                </a:solidFill>
                <a:latin typeface="GOSQLF+MS-UIGothic"/>
                <a:cs typeface="GOSQLF+MS-UIGothic"/>
              </a:rPr>
              <a:t>的方法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RLJMOA+ITJTNI+MicrosoftYaHei-Bold"/>
                <a:cs typeface="RLJMOA+ITJTNI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RLJMOA+ITJTNI+MicrosoftYaHei-Bold"/>
                <a:cs typeface="RLJMOA+ITJTNI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RLJMOA+ITJTNI+MicrosoftYaHei-Bold"/>
                <a:cs typeface="RLJMOA+ITJTNI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历</a:t>
            </a:r>
            <a:r>
              <a:rPr sz="2000" spc="25">
                <a:solidFill>
                  <a:srgbClr val="00B6FF"/>
                </a:solidFill>
                <a:latin typeface="GOSQLF+MS-UIGothic"/>
                <a:cs typeface="GOSQLF+MS-UIGothic"/>
              </a:rPr>
              <a:t>史数据法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专</a:t>
            </a:r>
            <a:r>
              <a:rPr sz="2000" spc="25">
                <a:solidFill>
                  <a:srgbClr val="00B6FF"/>
                </a:solidFill>
                <a:latin typeface="GOSQLF+MS-UIGothic"/>
                <a:cs typeface="GOSQLF+MS-UIGothic"/>
              </a:rPr>
              <a:t>家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规则</a:t>
            </a:r>
            <a:r>
              <a:rPr sz="2000">
                <a:solidFill>
                  <a:srgbClr val="00B6FF"/>
                </a:solidFill>
                <a:latin typeface="GOSQLF+MS-UIGothic"/>
                <a:cs typeface="GOSQLF+MS-UIGothic"/>
              </a:rPr>
              <a:t>法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GOSQLF+MS-UIGothic"/>
                <a:cs typeface="GOSQLF+MS-UIGothic"/>
              </a:rPr>
              <a:t>机器学</a:t>
            </a: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习</a:t>
            </a:r>
            <a:r>
              <a:rPr sz="2000" spc="25">
                <a:solidFill>
                  <a:srgbClr val="00B6FF"/>
                </a:solidFill>
                <a:latin typeface="GOSQLF+MS-UIGothic"/>
                <a:cs typeface="GOSQLF+MS-UIGothic"/>
              </a:rPr>
              <a:t>方法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银</a:t>
            </a:r>
            <a:r>
              <a:rPr sz="3000">
                <a:solidFill>
                  <a:srgbClr val="00B6FF"/>
                </a:solidFill>
                <a:latin typeface="GOSQLF+MS-UIGothic"/>
                <a:cs typeface="GOSQLF+MS-UIGothic"/>
              </a:rPr>
              <a:t>行卡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风险评</a:t>
            </a:r>
            <a:r>
              <a:rPr sz="3000">
                <a:solidFill>
                  <a:srgbClr val="00B6FF"/>
                </a:solidFill>
                <a:latin typeface="GOSQLF+MS-UIGothic"/>
                <a:cs typeface="GOSQLF+MS-UIGothic"/>
              </a:rPr>
              <a:t>估的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标</a:t>
            </a:r>
            <a:r>
              <a:rPr sz="3000">
                <a:solidFill>
                  <a:srgbClr val="00B6FF"/>
                </a:solidFill>
                <a:latin typeface="GOSQLF+MS-UIGothic"/>
                <a:cs typeface="GOSQLF+MS-UIGothic"/>
              </a:rPr>
              <a:t>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50364" y="1709959"/>
            <a:ext cx="243509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风险发</a:t>
            </a:r>
            <a:r>
              <a:rPr sz="2000" spc="25">
                <a:solidFill>
                  <a:srgbClr val="FFFDFD"/>
                </a:solidFill>
                <a:latin typeface="GOSQLF+MS-UIGothic"/>
                <a:cs typeface="GOSQLF+MS-UIGothic"/>
              </a:rPr>
              <a:t>生的可能性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697594" y="170995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风险</a:t>
            </a:r>
            <a:r>
              <a:rPr sz="2000" spc="25">
                <a:solidFill>
                  <a:srgbClr val="FFFDFD"/>
                </a:solidFill>
                <a:latin typeface="GOSQLF+MS-UIGothic"/>
                <a:cs typeface="GOSQLF+MS-UIGothic"/>
              </a:rPr>
              <a:t>的可控性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99730" y="2452742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估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银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对风险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的控制能力，包括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风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险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防范措施的有效性和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风险应对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策略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的可行性等。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09675" y="2624192"/>
            <a:ext cx="34316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估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风险发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生的概率，即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风险发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生的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09675" y="2967093"/>
            <a:ext cx="1364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可能性大小。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788534" y="3853719"/>
            <a:ext cx="2953715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风险发</a:t>
            </a:r>
            <a:r>
              <a:rPr sz="2000" spc="25">
                <a:solidFill>
                  <a:srgbClr val="FFFDFD"/>
                </a:solidFill>
                <a:latin typeface="GOSQLF+MS-UIGothic"/>
                <a:cs typeface="GOSQLF+MS-UIGothic"/>
              </a:rPr>
              <a:t>生后的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损</a:t>
            </a:r>
            <a:r>
              <a:rPr sz="2000" spc="25">
                <a:solidFill>
                  <a:srgbClr val="FFFDFD"/>
                </a:solidFill>
                <a:latin typeface="GOSQLF+MS-UIGothic"/>
                <a:cs typeface="GOSQLF+MS-UIGothic"/>
              </a:rPr>
              <a:t>失程度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509134" y="4768588"/>
            <a:ext cx="365067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估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风险发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生后可能造成的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损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失程度，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包括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财务损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失和声誉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损</a:t>
            </a:r>
            <a:r>
              <a:rPr sz="1500">
                <a:solidFill>
                  <a:srgbClr val="FFFDFD"/>
                </a:solidFill>
                <a:latin typeface="GOSQLF+MS-UIGothic"/>
                <a:cs typeface="GOSQLF+MS-UIGothic"/>
              </a:rPr>
              <a:t>失等。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银</a:t>
            </a:r>
            <a:r>
              <a:rPr sz="3000">
                <a:solidFill>
                  <a:srgbClr val="00B6FF"/>
                </a:solidFill>
                <a:latin typeface="GOSQLF+MS-UIGothic"/>
                <a:cs typeface="GOSQLF+MS-UIGothic"/>
              </a:rPr>
              <a:t>行卡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风险评</a:t>
            </a:r>
            <a:r>
              <a:rPr sz="3000">
                <a:solidFill>
                  <a:srgbClr val="00B6FF"/>
                </a:solidFill>
                <a:latin typeface="GOSQLF+MS-UIGothic"/>
                <a:cs typeface="GOSQLF+MS-UIGothic"/>
              </a:rPr>
              <a:t>估的流程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90365" y="1529079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GOSQLF+MS-UIGothic"/>
                <a:cs typeface="GOSQLF+MS-UIGothic"/>
              </a:rPr>
              <a:t>数据收集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10550" y="1529079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风险识别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78300" y="2257163"/>
            <a:ext cx="34316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收集与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银</a:t>
            </a: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行卡交易相关的各种数据，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98484" y="2257163"/>
            <a:ext cx="343160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根据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识别</a:t>
            </a: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方法，从数据中找出潜在的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点。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178300" y="2531483"/>
            <a:ext cx="335800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包括持卡人信息、交易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、交易地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点、交易金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额</a:t>
            </a: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等。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190365" y="4123689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风险评</a:t>
            </a:r>
            <a:r>
              <a:rPr sz="1600">
                <a:solidFill>
                  <a:srgbClr val="FFFFFF"/>
                </a:solidFill>
                <a:latin typeface="GOSQLF+MS-UIGothic"/>
                <a:cs typeface="GOSQLF+MS-UIGothic"/>
              </a:rPr>
              <a:t>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210550" y="4123689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风险报</a:t>
            </a:r>
            <a:r>
              <a:rPr sz="1600">
                <a:solidFill>
                  <a:srgbClr val="FFFFFF"/>
                </a:solidFill>
                <a:latin typeface="GOSQLF+MS-UIGothic"/>
                <a:cs typeface="GOSQLF+MS-UIGothic"/>
              </a:rPr>
              <a:t>告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178300" y="4851138"/>
            <a:ext cx="343160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根据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估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准，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对识别</a:t>
            </a: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出的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风险进</a:t>
            </a: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量化和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估。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198484" y="4854313"/>
            <a:ext cx="343160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估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果以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报</a:t>
            </a: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告的形式呈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为银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行管理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层</a:t>
            </a:r>
            <a:r>
              <a:rPr sz="1500">
                <a:solidFill>
                  <a:srgbClr val="FFFFFF"/>
                </a:solidFill>
                <a:latin typeface="GOSQLF+MS-UIGothic"/>
                <a:cs typeface="GOSQLF+MS-UIGothic"/>
              </a:rPr>
              <a:t>提供决策依据。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3500" y="168035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27DFF4"/>
                </a:solidFill>
                <a:latin typeface="RLJMOA+ITJTNI+MicrosoftYaHei-Bold"/>
                <a:cs typeface="RLJMOA+ITJTNI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00" y="3116881"/>
            <a:ext cx="5092877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27DFF4"/>
                </a:solidFill>
                <a:latin typeface="SimSun"/>
                <a:cs typeface="SimSun"/>
              </a:rPr>
              <a:t>银</a:t>
            </a:r>
            <a:r>
              <a:rPr sz="3800" spc="25">
                <a:solidFill>
                  <a:srgbClr val="27DFF4"/>
                </a:solidFill>
                <a:latin typeface="GOSQLF+MS-UIGothic"/>
                <a:cs typeface="GOSQLF+MS-UIGothic"/>
              </a:rPr>
              <a:t>行卡</a:t>
            </a:r>
            <a:r>
              <a:rPr sz="3800" spc="25">
                <a:solidFill>
                  <a:srgbClr val="27DFF4"/>
                </a:solidFill>
                <a:latin typeface="SimSun"/>
                <a:cs typeface="SimSun"/>
              </a:rPr>
              <a:t>风险</a:t>
            </a:r>
            <a:r>
              <a:rPr sz="3800" spc="25">
                <a:solidFill>
                  <a:srgbClr val="27DFF4"/>
                </a:solidFill>
                <a:latin typeface="GOSQLF+MS-UIGothic"/>
                <a:cs typeface="GOSQLF+MS-UIGothic"/>
              </a:rPr>
              <a:t>防范措施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https://d.book118.com/865122103241011104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SimSun</vt:lpstr>
      <vt:lpstr>GOSQLF+MS-UIGothic</vt:lpstr>
      <vt:lpstr>QDPTUO+QOOIHS+ArialMT</vt:lpstr>
      <vt:lpstr>Times New Roman</vt:lpstr>
      <vt:lpstr>RLJMOA+ITJTNI+MicrosoftYaHei-Bold</vt:lpstr>
      <vt:lpstr>GOIFQA+WEAIJM+MicrosoftYaHei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2024-09-14T15:06:40.642</cp:lastPrinted>
  <dcterms:created xsi:type="dcterms:W3CDTF">2024-09-14T07:06:40Z</dcterms:created>
  <dcterms:modified xsi:type="dcterms:W3CDTF">2024-09-14T07:06:41Z</dcterms:modified>
</cp:coreProperties>
</file>