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EBDA14-AFC1-401A-BF0B-EC930252A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709948-D104-4102-BA3F-BCC68931D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51D066-EDD7-4EDD-9DFB-29417FEAF2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96E9D5-5234-4124-A543-F048E744F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CE9005-4286-47D6-9C37-AF9CFE2D43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65AF5C-DB1A-4A8E-A43A-309DCD318D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EFB459-F675-45BC-8862-C4D17A7D5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3846CC-169C-4145-B541-576D8DC7E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7B2FE3-2EBA-42FC-A500-BD1F86B25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B44D4A-0725-4587-B875-9BA173C97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847EA9-6733-4D8D-9854-E0342F79D2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4294967295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Relationship Id="rId5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513032403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安徽省律师劳动法讲座\n## 1.律师在劳动法中的角色与职责\n### 1.1律师在劳动法中的定位与作用\n### 1.2律师在劳动法中的主要职责\n### 1.3律师在劳动法中的职业道德与素质要求\n## 2.劳动法的法律法规及适用范围\n### 2.1劳动法的法律法规体系\n### 2.2劳动法的适用范围\n### 2.3劳动法的法律解释与适用原则\n## 3.劳动合同法律制度\n### 3.1劳动合同的订立与变更\n### 3.2劳动合同的解除与终止\n### 3.3劳动合同的法律责任与救济途径\n## 4.劳动报酬与福利制度\n### 4.1劳动报酬的确定与支付\n### 4.2福利待遇的种类与标准\n### 4.3劳动报酬与福利的法律保障与争议解决\n## 5.劳动争议处理与法律援助\n### 5.1劳动争议的处理程序与方式\n### 5.2法律援助在劳动争议处理中的应用\n### 5.3劳动争议的预防与调解策略\n## 6.特殊群体劳动权益保护\n### 6.1女职工与未成年工的特殊保护\n### 6.2残疾人等特殊群体的就业权益保障\n### 6.3特殊群体劳动权益保护的法律途径与措施\n## 7.劳动法的未来发展趋势与展望\n### 7.1劳动法制的国际化发展趋势\n### 7.2劳动法制的本土化创新与发展\n### 7.3劳动法在未来的发展趋势与律师的应对策略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安徽省律师劳动法讲座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360568" y="5591814"/>
            <a:ext cx="292067" cy="341632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 smtClean="0"/>
              <a:t>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律师在劳动法中的角色与职责</a:t>
            </a:r>
            <a:endParaRPr/>
          </a:p>
        </p:txBody>
      </p:sp>
      <p:sp>
        <p:nvSpPr>
          <p:cNvPr id="12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5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5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维护劳动者权益</a:t>
                </a:r>
                <a:endParaRPr/>
              </a:p>
            </p:txBody>
          </p:sp>
          <p:sp>
            <p:nvSpPr>
              <p:cNvPr id="25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为劳动者提供法律咨询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协助劳动者签订劳动合同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代表劳动者进行劳动争议诉讼</a:t>
                </a:r>
                <a:endParaRPr/>
              </a:p>
            </p:txBody>
          </p:sp>
        </p:grpSp>
        <p:grpSp>
          <p:nvGrpSpPr>
            <p:cNvPr id="25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5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保障企业合法权益</a:t>
                </a:r>
                <a:endParaRPr/>
              </a:p>
            </p:txBody>
          </p:sp>
          <p:sp>
            <p:nvSpPr>
              <p:cNvPr id="25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为企业提供劳动法律培训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协助企业制定劳动规章制度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代表企业应对劳动争议诉讼</a:t>
                </a:r>
                <a:endParaRPr/>
              </a:p>
            </p:txBody>
          </p:sp>
        </p:grpSp>
        <p:grpSp>
          <p:nvGrpSpPr>
            <p:cNvPr id="25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5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促进劳动关系的和谐稳定</a:t>
                </a:r>
                <a:endParaRPr/>
              </a:p>
            </p:txBody>
          </p:sp>
          <p:sp>
            <p:nvSpPr>
              <p:cNvPr id="26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调解劳动纠纷，减少诉讼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提高劳动法律法规的普及程度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维护劳动市场的公平竞争秩序</a:t>
                </a:r>
                <a:endParaRPr/>
              </a:p>
            </p:txBody>
          </p:sp>
        </p:grpSp>
      </p:grpSp>
      <p:pic>
        <p:nvPicPr>
          <p:cNvPr id="26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律师在劳动法中的定位与作用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6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2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73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74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7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为劳动者解答劳动法律法规问题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为企业提供劳动法律风险评估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协助劳动者和企业进行劳动合同谈判</a:t>
                </a:r>
                <a:endParaRPr/>
              </a:p>
            </p:txBody>
          </p:sp>
          <p:sp>
            <p:nvSpPr>
              <p:cNvPr id="27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提供法律咨询</a:t>
                </a:r>
                <a:endParaRPr/>
              </a:p>
            </p:txBody>
          </p:sp>
        </p:grpSp>
        <p:grpSp>
          <p:nvGrpSpPr>
            <p:cNvPr id="277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7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代表劳动者进行劳动争议诉讼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代表企业进行劳动争议诉讼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处理劳动刑事案件</a:t>
                </a:r>
                <a:endParaRPr/>
              </a:p>
            </p:txBody>
          </p:sp>
          <p:sp>
            <p:nvSpPr>
              <p:cNvPr id="27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代理诉讼</a:t>
                </a:r>
                <a:endParaRPr/>
              </a:p>
            </p:txBody>
          </p:sp>
        </p:grpSp>
        <p:grpSp>
          <p:nvGrpSpPr>
            <p:cNvPr id="280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8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协助劳动者和企业进行调解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提供劳动法律培训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参与集体谈判，维护劳动双方权益</a:t>
                </a:r>
                <a:endParaRPr/>
              </a:p>
            </p:txBody>
          </p:sp>
          <p:sp>
            <p:nvSpPr>
              <p:cNvPr id="28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提供非诉讼法律服务</a:t>
                </a:r>
                <a:endParaRPr/>
              </a:p>
            </p:txBody>
          </p:sp>
        </p:grpSp>
      </p:grpSp>
      <p:pic>
        <p:nvPicPr>
          <p:cNvPr id="283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84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85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86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律师在劳动法中的主要职责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职业道德</a:t>
                </a:r>
                <a:endParaRPr/>
              </a:p>
            </p:txBody>
          </p:sp>
          <p:sp>
            <p:nvSpPr>
              <p:cNvPr id="29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遵守法律法规，诚实守信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尊重劳动者权益，公正公平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维护客户利益，保守商业秘密</a:t>
                </a:r>
                <a:endParaRPr/>
              </a:p>
            </p:txBody>
          </p:sp>
          <p:sp>
            <p:nvSpPr>
              <p:cNvPr id="29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素质要求</a:t>
                </a:r>
                <a:endParaRPr/>
              </a:p>
            </p:txBody>
          </p:sp>
          <p:sp>
            <p:nvSpPr>
              <p:cNvPr id="30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熟悉劳动法律法规和政策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具备良好的沟通能力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具备较强的逻辑思维能力和应变能力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具备一定的心理学、社会学知识</a:t>
                </a:r>
                <a:endParaRPr/>
              </a:p>
            </p:txBody>
          </p:sp>
          <p:sp>
            <p:nvSpPr>
              <p:cNvPr id="30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律师在劳动法中的职业道德与素质要求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0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劳动法的法律法规及适用范围</a:t>
            </a:r>
            <a:endParaRPr/>
          </a:p>
        </p:txBody>
      </p:sp>
      <p:sp>
        <p:nvSpPr>
          <p:cNvPr id="30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10" name="组合 30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311" name="组合 310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312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宪法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规定公民的基本权利和义务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为劳动法提供基本法律依据</a:t>
                </a:r>
                <a:endParaRPr/>
              </a:p>
            </p:txBody>
          </p:sp>
          <p:pic>
            <p:nvPicPr>
              <p:cNvPr id="315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16" name="组合 315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317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劳动合同法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规定劳动合同的订立、变更、解除和终止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保障劳动双方的合法权益</a:t>
                </a:r>
                <a:endParaRPr/>
              </a:p>
            </p:txBody>
          </p:sp>
          <p:pic>
            <p:nvPicPr>
              <p:cNvPr id="320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21" name="组合 320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322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劳动争议调解仲裁法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规定劳动争议的处理程序和方式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为劳动争议提供法律途径</a:t>
                </a:r>
                <a:endParaRPr/>
              </a:p>
            </p:txBody>
          </p:sp>
          <p:pic>
            <p:nvPicPr>
              <p:cNvPr id="325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26" name="组合 325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327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工伤保险法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规定工伤保险的范围和待遇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保障劳动者的工伤保险权益</a:t>
                </a:r>
                <a:endParaRPr/>
              </a:p>
            </p:txBody>
          </p:sp>
          <p:pic>
            <p:nvPicPr>
              <p:cNvPr id="330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劳动法的法律法规体系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33" name="组合 33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334" name="组合 333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33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中华人民共和国境内的企业、个体经济组织、民办非企业单位等用人单位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与劳动者建立劳动关系的，适用劳动法</a:t>
                </a:r>
                <a:endParaRPr/>
              </a:p>
            </p:txBody>
          </p:sp>
        </p:grpSp>
        <p:grpSp>
          <p:nvGrpSpPr>
            <p:cNvPr id="337" name="组合 336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33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国家机关、事业单位、社会团体和与其建立劳动关系的劳动者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参照劳动法执行</a:t>
                </a:r>
                <a:endParaRPr/>
              </a:p>
            </p:txBody>
          </p:sp>
        </p:grpSp>
        <p:grpSp>
          <p:nvGrpSpPr>
            <p:cNvPr id="340" name="组合 339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34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外国人、无国籍人在中华人民共和国境内就业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与用人单位建立劳动关系的，适用劳动法</a:t>
                </a:r>
                <a:endParaRPr/>
              </a:p>
            </p:txBody>
          </p:sp>
        </p:grpSp>
      </p:grpSp>
      <p:sp>
        <p:nvSpPr>
          <p:cNvPr id="3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劳动法的适用范围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劳动法的法律解释与适用原则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46" name="组合 34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47" name="组合 346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4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法律解释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由最高人民法院进行司法解释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解释劳动法律法规的具体适用问题</a:t>
                </a:r>
                <a:endParaRPr/>
              </a:p>
            </p:txBody>
          </p:sp>
          <p:pic>
            <p:nvPicPr>
              <p:cNvPr id="35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52" name="组合 351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5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适用原则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遵循法律优先原则，上位法优于下位法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遵循法律公正原则，同等情况下，适用法律平等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遵循法律便民原则，简化诉讼程序，方便当事人</a:t>
                </a:r>
                <a:endParaRPr/>
              </a:p>
            </p:txBody>
          </p:sp>
          <p:pic>
            <p:nvPicPr>
              <p:cNvPr id="35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劳动合同法律制度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劳动合同的订立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用人单位与劳动者在自愿、平等、协商一致的基础上订立劳动合同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劳动合同应当包括劳动合同期限、工作内容、工作地点、劳动报酬等条款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劳动合同的变更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用人单位与劳动者协商一致，可以变更劳动合同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变更劳动合同应当采用书面形式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劳动合同的订立与变更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劳动合同的解除与终止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" name="组合 2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" name="组合 29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劳动合同的解除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用人单位与劳动者可以协商解除、单方解除和法定解除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解除劳动合同时，应当遵循法定程序</a:t>
                </a:r>
                <a:endParaRPr/>
              </a:p>
            </p:txBody>
          </p:sp>
          <p:pic>
            <p:nvPicPr>
              <p:cNvPr id="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5" name="组合 34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劳动合同的终止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劳动合同期满或者劳动者开始享受基本养老保险待遇的，劳动合同终止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劳动合同在特定情况下，可以提前终止</a:t>
                </a:r>
                <a:endParaRPr/>
              </a:p>
            </p:txBody>
          </p:sp>
          <p:pic>
            <p:nvPicPr>
              <p:cNvPr id="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法律责任</a:t>
                </a:r>
                <a:endParaRPr/>
              </a:p>
            </p:txBody>
          </p:sp>
          <p:sp>
            <p:nvSpPr>
              <p:cNvPr id="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用人单位违法解除劳动合同的，应当承担法律责任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劳动者违法解除劳动合同的，应当承担法律责任</a:t>
                </a:r>
                <a:endParaRPr/>
              </a:p>
            </p:txBody>
          </p:sp>
          <p:sp>
            <p:nvSpPr>
              <p:cNvPr id="4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救济途径</a:t>
                </a:r>
                <a:endParaRPr/>
              </a:p>
            </p:txBody>
          </p:sp>
          <p:sp>
            <p:nvSpPr>
              <p:cNvPr id="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用工单位和劳动者可以通过调解、仲裁、诉讼等方式解决劳动争议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劳动者可以向劳动保障行政部门投诉，要求依法处理</a:t>
                </a:r>
                <a:endParaRPr/>
              </a:p>
            </p:txBody>
          </p:sp>
          <p:sp>
            <p:nvSpPr>
              <p:cNvPr id="5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劳动合同的法律责任与救济途径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9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劳动报酬与福利制度</a:t>
            </a:r>
            <a:endParaRPr/>
          </a:p>
        </p:txBody>
      </p:sp>
      <p:sp>
        <p:nvSpPr>
          <p:cNvPr id="60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04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劳动报酬的确定与支付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63" name="组合 6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64" name="组合 63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6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劳动报酬的确定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应当按照劳动合同约定和国家规定支付劳动报酬   -不得低于当地最低工资标准</a:t>
                </a:r>
                <a:endParaRPr/>
              </a:p>
            </p:txBody>
          </p:sp>
          <p:pic>
            <p:nvPicPr>
              <p:cNvPr id="6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69" name="组合 68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7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劳动报酬的支付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用人单位应当按照约定支付劳动报酬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支付劳动报酬应当按时足额支付</a:t>
                </a:r>
                <a:endParaRPr/>
              </a:p>
            </p:txBody>
          </p:sp>
          <p:pic>
            <p:nvPicPr>
              <p:cNvPr id="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https://d.book118.com/865130324034011111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安徽省律师劳动法讲座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2024-09-16T20:58:35.944</cp:lastPrinted>
  <dcterms:created xsi:type="dcterms:W3CDTF">2024-09-16T12:58:35Z</dcterms:created>
  <dcterms:modified xsi:type="dcterms:W3CDTF">2024-09-16T12:58:37Z</dcterms:modified>
</cp:coreProperties>
</file>