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A4EC23F3-ED93-429F-9919-89D995EA95B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5E06BF6-AA9B-4762-A563-007830FD05E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4EFB94D6-38FD-4F86-915E-0CEBA834DD0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96637C4F-5BAA-4B0A-994D-E89E92C4C6A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415C5C88-D440-4168-A94E-ADC33E356743}"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C49D20AD-4512-4536-B699-5477A446DFDB}"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131E81F0-B144-4256-84C9-9E534CAE7176}"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FD57200-87A3-49E0-B37C-A785552F923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637B04F-BB9D-4E98-B5AA-513C7464F22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8284B38-0E9B-4A60-805D-87163386DBA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522D6DA-6227-4FC3-898B-B21D264D777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6513232311101110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752725" y="1782322"/>
            <a:ext cx="6686550"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950" b="1">
                <a:solidFill>
                  <a:srgbClr val="C9B67E">
                    <a:alpha val="100000"/>
                  </a:srgbClr>
                </a:solidFill>
                <a:latin typeface="Microsoft Yahei"/>
                <a:ea typeface="Microsoft Yahei"/>
                <a:cs typeface="Microsoft Yahei"/>
              </a:rPr>
              <a:t>《哲学前沿五》ppt课件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1260848" y="2862048"/>
            <a:ext cx="1851660" cy="114584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700" b="1">
                <a:solidFill>
                  <a:srgbClr val="C9B67E">
                    <a:alpha val="100000"/>
                  </a:srgbClr>
                </a:solidFill>
                <a:latin typeface="微软雅黑"/>
                <a:ea typeface="微软雅黑"/>
                <a:cs typeface="微软雅黑"/>
              </a:rPr>
              <a:t>目录</a:t>
            </a:r>
            <a:endParaRPr lang="en-US" sz="1100"/>
          </a:p>
        </p:txBody>
      </p:sp>
      <p:sp>
        <p:nvSpPr>
          <p:cNvPr id="4" name="TextBox 4"/>
          <p:cNvSpPr txBox="1"/>
          <p:nvPr/>
        </p:nvSpPr>
        <p:spPr>
          <a:xfrm>
            <a:off x="6096000" y="1379475"/>
            <a:ext cx="5439702" cy="411099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rgbClr val="C9B67E">
                    <a:alpha val="100000"/>
                  </a:srgbClr>
                </a:solidFill>
                <a:latin typeface="Microsoft Yahei"/>
                <a:ea typeface="Microsoft Yahei"/>
                <a:cs typeface="Microsoft Yahei"/>
              </a:rPr>
              <a:t>哲学概述</a:t>
            </a:r>
          </a:p>
          <a:p>
            <a:pPr marL="203200" lvl="0" indent="-203200">
              <a:lnSpc>
                <a:spcPct val="140000"/>
              </a:lnSpc>
              <a:spcBef>
                <a:spcPts val="375"/>
              </a:spcBef>
              <a:buFont typeface="Arial"/>
              <a:buChar char="•"/>
            </a:pPr>
            <a:r>
              <a:rPr lang="en-US" sz="2400">
                <a:solidFill>
                  <a:srgbClr val="C9B67E">
                    <a:alpha val="100000"/>
                  </a:srgbClr>
                </a:solidFill>
                <a:latin typeface="Microsoft Yahei"/>
                <a:ea typeface="Microsoft Yahei"/>
                <a:cs typeface="Microsoft Yahei"/>
              </a:rPr>
              <a:t>现代哲学流派</a:t>
            </a:r>
          </a:p>
          <a:p>
            <a:pPr marL="203200" lvl="0" indent="-203200">
              <a:lnSpc>
                <a:spcPct val="140000"/>
              </a:lnSpc>
              <a:spcBef>
                <a:spcPts val="375"/>
              </a:spcBef>
              <a:buFont typeface="Arial"/>
              <a:buChar char="•"/>
            </a:pPr>
            <a:r>
              <a:rPr lang="en-US" sz="2400">
                <a:solidFill>
                  <a:srgbClr val="C9B67E">
                    <a:alpha val="100000"/>
                  </a:srgbClr>
                </a:solidFill>
                <a:latin typeface="Microsoft Yahei"/>
                <a:ea typeface="Microsoft Yahei"/>
                <a:cs typeface="Microsoft Yahei"/>
              </a:rPr>
              <a:t>当代哲学问题</a:t>
            </a:r>
          </a:p>
          <a:p>
            <a:pPr marL="203200" lvl="0" indent="-203200">
              <a:lnSpc>
                <a:spcPct val="140000"/>
              </a:lnSpc>
              <a:spcBef>
                <a:spcPts val="375"/>
              </a:spcBef>
              <a:buFont typeface="Arial"/>
              <a:buChar char="•"/>
            </a:pPr>
            <a:r>
              <a:rPr lang="en-US" sz="2400">
                <a:solidFill>
                  <a:srgbClr val="C9B67E">
                    <a:alpha val="100000"/>
                  </a:srgbClr>
                </a:solidFill>
                <a:latin typeface="Microsoft Yahei"/>
                <a:ea typeface="Microsoft Yahei"/>
                <a:cs typeface="Microsoft Yahei"/>
              </a:rPr>
              <a:t>哲学前沿研究</a:t>
            </a:r>
          </a:p>
          <a:p>
            <a:pPr marL="203200" lvl="0" indent="-203200">
              <a:lnSpc>
                <a:spcPct val="140000"/>
              </a:lnSpc>
              <a:spcBef>
                <a:spcPts val="375"/>
              </a:spcBef>
              <a:buFont typeface="Arial"/>
              <a:buChar char="•"/>
            </a:pPr>
            <a:r>
              <a:rPr lang="en-US" sz="2400">
                <a:solidFill>
                  <a:srgbClr val="C9B67E">
                    <a:alpha val="100000"/>
                  </a:srgbClr>
                </a:solidFill>
                <a:latin typeface="Microsoft Yahei"/>
                <a:ea typeface="Microsoft Yahei"/>
                <a:cs typeface="Microsoft Yahei"/>
              </a:rPr>
              <a:t>哲学应用与实践</a:t>
            </a:r>
          </a:p>
        </p:txBody>
      </p:sp>
      <p:sp>
        <p:nvSpPr>
          <p:cNvPr id="5" name="AutoShape 5"/>
          <p:cNvSpPr/>
          <p:nvPr/>
        </p:nvSpPr>
        <p:spPr>
          <a:xfrm>
            <a:off x="1260848" y="1716203"/>
            <a:ext cx="4835152" cy="114584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700" b="1">
                <a:solidFill>
                  <a:srgbClr val="C9B67E">
                    <a:alpha val="100000"/>
                  </a:srgbClr>
                </a:solidFill>
                <a:latin typeface="微软雅黑"/>
                <a:ea typeface="微软雅黑"/>
                <a:cs typeface="微软雅黑"/>
              </a:rPr>
              <a:t>CONTENTS</a:t>
            </a:r>
            <a:endParaRPr lang="en-US" sz="1100"/>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2056175"/>
            <a:ext cx="7405389" cy="1138956"/>
            <a:chOff x="2393306" y="2056175"/>
            <a:chExt cx="7405389" cy="1138956"/>
          </a:xfrm>
        </p:grpSpPr>
        <p:sp>
          <p:nvSpPr>
            <p:cNvPr id="3" name="TextBox 3"/>
            <p:cNvSpPr txBox="1"/>
            <p:nvPr/>
          </p:nvSpPr>
          <p:spPr>
            <a:xfrm>
              <a:off x="2393306" y="2056175"/>
              <a:ext cx="7405389"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400" b="1">
                  <a:solidFill>
                    <a:srgbClr val="C9B67E">
                      <a:alpha val="100000"/>
                    </a:srgbClr>
                  </a:solidFill>
                  <a:latin typeface="Microsoft Yahei"/>
                  <a:ea typeface="Microsoft Yahei"/>
                  <a:cs typeface="Microsoft Yahei"/>
                </a:rPr>
                <a:t>01</a:t>
              </a:r>
            </a:p>
          </p:txBody>
        </p:sp>
      </p:grpSp>
      <p:sp>
        <p:nvSpPr>
          <p:cNvPr id="4" name="TextBox 4"/>
          <p:cNvSpPr txBox="1"/>
          <p:nvPr/>
        </p:nvSpPr>
        <p:spPr>
          <a:xfrm>
            <a:off x="1651635" y="3678423"/>
            <a:ext cx="8888730"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C9B67E">
                    <a:alpha val="100000"/>
                  </a:srgbClr>
                </a:solidFill>
                <a:latin typeface="Microsoft Yahei"/>
                <a:ea typeface="Microsoft Yahei"/>
                <a:cs typeface="Microsoft Yahei"/>
              </a:rPr>
              <a:t>哲学概述</a:t>
            </a:r>
          </a:p>
        </p:txBody>
      </p:sp>
      <p:grpSp>
        <p:nvGrpSpPr>
          <p:cNvPr id="5" name="Group 5"/>
          <p:cNvGrpSpPr/>
          <p:nvPr/>
        </p:nvGrpSpPr>
        <p:grpSpPr>
          <a:xfrm>
            <a:off x="2393306" y="917219"/>
            <a:ext cx="7405389" cy="1138956"/>
            <a:chOff x="2393306" y="917219"/>
            <a:chExt cx="7405389" cy="1138956"/>
          </a:xfrm>
        </p:grpSpPr>
        <p:sp>
          <p:nvSpPr>
            <p:cNvPr id="6" name="TextBox 6"/>
            <p:cNvSpPr txBox="1"/>
            <p:nvPr/>
          </p:nvSpPr>
          <p:spPr>
            <a:xfrm>
              <a:off x="2393306" y="917219"/>
              <a:ext cx="7405389"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400" b="1">
                  <a:solidFill>
                    <a:srgbClr val="C9B67E">
                      <a:alpha val="100000"/>
                    </a:srgbClr>
                  </a:solidFill>
                  <a:latin typeface="Microsoft Yahei"/>
                  <a:ea typeface="Microsoft Yahei"/>
                  <a:cs typeface="Microsoft Yahei"/>
                </a:rPr>
                <a:t>CHAPTER</a:t>
              </a:r>
            </a:p>
          </p:txBody>
        </p:sp>
      </p:gr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总结词</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哲学的定义与特点</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详细描述</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哲学是一门探究人类存在、意义、价值、知识和真理等根本性问题的学科。它具有思辨性、普遍性和深刻性的特点，通过理性思考和哲学思考来探究这些根本性问题，并寻求对人类存在和世界的深刻理解。</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哲学的定义与特点</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哲学的重要性</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哲学对人类社会和个人的发展具有重要意义。它不仅可以帮助我们认识自己和世界，还可以引导我们思考人生的意义和价值，培养我们的批判性思维和独立思考能力，提高我们的道德素养和精神境界。同时，哲学还可以为其他学科提供思想基础和方法论指导，推动人类文明的进步和发展。</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详细描述</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哲学的重要性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54963" y="93878"/>
            <a:ext cx="10641129" cy="914400"/>
            <a:chOff x="454963" y="93878"/>
            <a:chExt cx="10641129" cy="914400"/>
          </a:xfrm>
        </p:grpSpPr>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哲学的历史与发展</a:t>
              </a:r>
            </a:p>
          </p:txBody>
        </p:sp>
      </p:grpSp>
      <p:grpSp>
        <p:nvGrpSpPr>
          <p:cNvPr id="24" name="Group 24"/>
          <p:cNvGrpSpPr/>
          <p:nvPr/>
        </p:nvGrpSpPr>
        <p:grpSpPr>
          <a:xfrm>
            <a:off x="3561535" y="2061200"/>
            <a:ext cx="7382690" cy="1531407"/>
            <a:chOff x="3561535" y="2061200"/>
            <a:chExt cx="7382690" cy="1531407"/>
          </a:xfrm>
        </p:grpSpPr>
        <p:sp>
          <p:nvSpPr>
            <p:cNvPr id="25" name="TextBox 25"/>
            <p:cNvSpPr txBox="1"/>
            <p:nvPr/>
          </p:nvSpPr>
          <p:spPr>
            <a:xfrm>
              <a:off x="3561535" y="2061200"/>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哲学的历史与发展</a:t>
              </a:r>
            </a:p>
          </p:txBody>
        </p:sp>
      </p:grpSp>
      <p:grpSp>
        <p:nvGrpSpPr>
          <p:cNvPr id="26" name="Group 26"/>
          <p:cNvGrpSpPr/>
          <p:nvPr/>
        </p:nvGrpSpPr>
        <p:grpSpPr>
          <a:xfrm>
            <a:off x="3561535" y="1520189"/>
            <a:ext cx="7382690" cy="490334"/>
            <a:chOff x="3561535" y="1520189"/>
            <a:chExt cx="7382690" cy="490334"/>
          </a:xfrm>
        </p:grpSpPr>
        <p:sp>
          <p:nvSpPr>
            <p:cNvPr id="27" name="TextBox 27"/>
            <p:cNvSpPr txBox="1"/>
            <p:nvPr/>
          </p:nvSpPr>
          <p:spPr>
            <a:xfrm>
              <a:off x="3561535" y="1520189"/>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总结词</a:t>
              </a:r>
            </a:p>
          </p:txBody>
        </p:sp>
      </p:grpSp>
      <p:grpSp>
        <p:nvGrpSpPr>
          <p:cNvPr id="28" name="Group 28"/>
          <p:cNvGrpSpPr/>
          <p:nvPr/>
        </p:nvGrpSpPr>
        <p:grpSpPr>
          <a:xfrm>
            <a:off x="3561535" y="4422893"/>
            <a:ext cx="7382690" cy="1531407"/>
            <a:chOff x="3561535" y="4422893"/>
            <a:chExt cx="7382690" cy="1531407"/>
          </a:xfrm>
        </p:grpSpPr>
        <p:sp>
          <p:nvSpPr>
            <p:cNvPr id="29" name="TextBox 29"/>
            <p:cNvSpPr txBox="1"/>
            <p:nvPr/>
          </p:nvSpPr>
          <p:spPr>
            <a:xfrm>
              <a:off x="3561535" y="4422893"/>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哲学有着悠久的历史，最早可以追溯到古希腊时期。从早期的自然哲学、道德哲学和形而上学，到中世纪的宗教哲学、近代的启蒙哲学和现代的多元哲学，哲学经历了漫长的发展历程。在现代社会，哲学与其他学科的交叉融合不断深化，呈现出多元化、跨学科和全球化的趋势，继续为人类文明的发展做出贡献。</a:t>
              </a:r>
            </a:p>
          </p:txBody>
        </p:sp>
      </p:grpSp>
      <p:grpSp>
        <p:nvGrpSpPr>
          <p:cNvPr id="30" name="Group 30"/>
          <p:cNvGrpSpPr/>
          <p:nvPr/>
        </p:nvGrpSpPr>
        <p:grpSpPr>
          <a:xfrm>
            <a:off x="3561535" y="3881882"/>
            <a:ext cx="7382690" cy="490334"/>
            <a:chOff x="3561535" y="3881882"/>
            <a:chExt cx="7382690" cy="490334"/>
          </a:xfrm>
        </p:grpSpPr>
        <p:sp>
          <p:nvSpPr>
            <p:cNvPr id="31" name="TextBox 31"/>
            <p:cNvSpPr txBox="1"/>
            <p:nvPr/>
          </p:nvSpPr>
          <p:spPr>
            <a:xfrm>
              <a:off x="3561535" y="3881882"/>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详细描述</a:t>
              </a:r>
            </a:p>
          </p:txBody>
        </p:sp>
      </p:grpSp>
      <p:sp>
        <p:nvSpPr>
          <p:cNvPr id="32" name="AutoShape 32"/>
          <p:cNvSpPr/>
          <p:nvPr/>
        </p:nvSpPr>
        <p:spPr>
          <a:xfrm>
            <a:off x="1075314" y="4179055"/>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1075314" y="1789318"/>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1537812" y="4641553"/>
            <a:ext cx="822960" cy="822960"/>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1537812" y="2251817"/>
            <a:ext cx="822960" cy="82296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2056175"/>
            <a:ext cx="7405389" cy="1138956"/>
            <a:chOff x="2393306" y="2056175"/>
            <a:chExt cx="7405389" cy="1138956"/>
          </a:xfrm>
        </p:grpSpPr>
        <p:sp>
          <p:nvSpPr>
            <p:cNvPr id="3" name="TextBox 3"/>
            <p:cNvSpPr txBox="1"/>
            <p:nvPr/>
          </p:nvSpPr>
          <p:spPr>
            <a:xfrm>
              <a:off x="2393306" y="2056175"/>
              <a:ext cx="7405389"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400" b="1">
                  <a:solidFill>
                    <a:srgbClr val="C9B67E">
                      <a:alpha val="100000"/>
                    </a:srgbClr>
                  </a:solidFill>
                  <a:latin typeface="Microsoft Yahei"/>
                  <a:ea typeface="Microsoft Yahei"/>
                  <a:cs typeface="Microsoft Yahei"/>
                </a:rPr>
                <a:t>02</a:t>
              </a:r>
            </a:p>
          </p:txBody>
        </p:sp>
      </p:grpSp>
      <p:sp>
        <p:nvSpPr>
          <p:cNvPr id="4" name="TextBox 4"/>
          <p:cNvSpPr txBox="1"/>
          <p:nvPr/>
        </p:nvSpPr>
        <p:spPr>
          <a:xfrm>
            <a:off x="1651635" y="3678423"/>
            <a:ext cx="8888730"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C9B67E">
                    <a:alpha val="100000"/>
                  </a:srgbClr>
                </a:solidFill>
                <a:latin typeface="Microsoft Yahei"/>
                <a:ea typeface="Microsoft Yahei"/>
                <a:cs typeface="Microsoft Yahei"/>
              </a:rPr>
              <a:t>现代哲学流派</a:t>
            </a:r>
          </a:p>
        </p:txBody>
      </p:sp>
      <p:grpSp>
        <p:nvGrpSpPr>
          <p:cNvPr id="5" name="Group 5"/>
          <p:cNvGrpSpPr/>
          <p:nvPr/>
        </p:nvGrpSpPr>
        <p:grpSpPr>
          <a:xfrm>
            <a:off x="2393306" y="917219"/>
            <a:ext cx="7405389" cy="1138956"/>
            <a:chOff x="2393306" y="917219"/>
            <a:chExt cx="7405389" cy="1138956"/>
          </a:xfrm>
        </p:grpSpPr>
        <p:sp>
          <p:nvSpPr>
            <p:cNvPr id="6" name="TextBox 6"/>
            <p:cNvSpPr txBox="1"/>
            <p:nvPr/>
          </p:nvSpPr>
          <p:spPr>
            <a:xfrm>
              <a:off x="2393306" y="917219"/>
              <a:ext cx="7405389"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400" b="1">
                  <a:solidFill>
                    <a:srgbClr val="C9B67E">
                      <a:alpha val="100000"/>
                    </a:srgbClr>
                  </a:solidFill>
                  <a:latin typeface="Microsoft Yahei"/>
                  <a:ea typeface="Microsoft Yahei"/>
                  <a:cs typeface="Microsoft Yahei"/>
                </a:rPr>
                <a:t>CHAPTER</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总结词</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强调个体存在的意义和价值</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详细描述</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存在主义认为个体存在具有绝对意义，强调个体在面对自由、选择和责任时所经历的痛苦和孤独。它关注人的自由意志和选择，以及如何在无意义的世界中寻找意义。</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9994" r="19994"/>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存在主义</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分析哲学</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总结词</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注重语言分析、概念清晰和逻辑推理</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详细描述</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分析哲学强调对语言、概念和逻辑的精确分析，以澄清哲学问题。它主张通过语言分析来揭示概念的本质，并寻求对知识的可靠基础。</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85766" y="1751287"/>
            <a:ext cx="5242663" cy="4234459"/>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571" y="1751287"/>
            <a:ext cx="5242663" cy="423445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30718" y="2430558"/>
            <a:ext cx="3130564" cy="3130564"/>
          </a:xfrm>
          <a:prstGeom prst="ellipse">
            <a:avLst/>
          </a:prstGeom>
          <a:solidFill>
            <a:srgbClr val="FFFFFF">
              <a:alpha val="5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721546" y="2621386"/>
            <a:ext cx="2748908" cy="274890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879259" y="2959520"/>
            <a:ext cx="225395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650" b="1">
                <a:solidFill>
                  <a:srgbClr val="FFFFFF">
                    <a:alpha val="100000"/>
                  </a:srgbClr>
                </a:solidFill>
                <a:latin typeface="Microsoft Yahei"/>
                <a:ea typeface="Microsoft Yahei"/>
                <a:cs typeface="Microsoft Yahei"/>
              </a:rPr>
              <a:t>VS</a:t>
            </a:r>
          </a:p>
        </p:txBody>
      </p:sp>
      <p:cxnSp>
        <p:nvCxnSpPr>
          <p:cNvPr id="7" name="Connector 7"/>
          <p:cNvCxnSpPr/>
          <p:nvPr/>
        </p:nvCxnSpPr>
        <p:spPr>
          <a:xfrm>
            <a:off x="1214515" y="2855191"/>
            <a:ext cx="2856056" cy="0"/>
          </a:xfrm>
          <a:prstGeom prst="line">
            <a:avLst/>
          </a:prstGeom>
          <a:ln w="9525">
            <a:solidFill>
              <a:srgbClr val="FFFFFF">
                <a:alpha val="100000"/>
              </a:srgbClr>
            </a:solidFill>
            <a:prstDash val="solid"/>
          </a:ln>
        </p:spPr>
      </p:cxnSp>
      <p:sp>
        <p:nvSpPr>
          <p:cNvPr id="8" name="TextBox 8"/>
          <p:cNvSpPr txBox="1"/>
          <p:nvPr/>
        </p:nvSpPr>
        <p:spPr>
          <a:xfrm>
            <a:off x="1085072" y="2931894"/>
            <a:ext cx="3263018"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反对现代主义的普遍主义和结构主义的结构性分析</a:t>
            </a:r>
          </a:p>
        </p:txBody>
      </p:sp>
      <p:sp>
        <p:nvSpPr>
          <p:cNvPr id="9" name="TextBox 9"/>
          <p:cNvSpPr txBox="1"/>
          <p:nvPr/>
        </p:nvSpPr>
        <p:spPr>
          <a:xfrm>
            <a:off x="6389233" y="2064798"/>
            <a:ext cx="4714875"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014" b="1">
                <a:solidFill>
                  <a:schemeClr val="accent1">
                    <a:alpha val="100000"/>
                  </a:schemeClr>
                </a:solidFill>
                <a:latin typeface="Microsoft Yahei"/>
                <a:ea typeface="Microsoft Yahei"/>
                <a:cs typeface="Microsoft Yahei"/>
              </a:rPr>
              <a:t>详细描述</a:t>
            </a:r>
          </a:p>
        </p:txBody>
      </p:sp>
      <p:cxnSp>
        <p:nvCxnSpPr>
          <p:cNvPr id="10" name="Connector 10"/>
          <p:cNvCxnSpPr/>
          <p:nvPr/>
        </p:nvCxnSpPr>
        <p:spPr>
          <a:xfrm>
            <a:off x="8117660" y="2855191"/>
            <a:ext cx="2856056"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1" name="TextBox 11"/>
          <p:cNvSpPr txBox="1"/>
          <p:nvPr/>
        </p:nvSpPr>
        <p:spPr>
          <a:xfrm>
            <a:off x="7817683" y="2931894"/>
            <a:ext cx="3286125" cy="2819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alpha val="100000"/>
                  </a:schemeClr>
                </a:solidFill>
                <a:latin typeface="Microsoft Yahei"/>
                <a:ea typeface="Microsoft Yahei"/>
                <a:cs typeface="Microsoft Yahei"/>
              </a:rPr>
              <a:t>后现代主义对现代主义的普遍主义观念和结构主义的结构性分析持批判态度，它强调相对主义、多元主义和非线性思维方式，反对宏大叙事和整体性解释。</a:t>
            </a:r>
          </a:p>
        </p:txBody>
      </p:sp>
      <p:sp>
        <p:nvSpPr>
          <p:cNvPr id="12" name="TextBox 12"/>
          <p:cNvSpPr txBox="1"/>
          <p:nvPr/>
        </p:nvSpPr>
        <p:spPr>
          <a:xfrm>
            <a:off x="1085072" y="2064798"/>
            <a:ext cx="4150786"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后现代主义</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69632" y="2076770"/>
            <a:ext cx="1303226" cy="130322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0405045" y="2076770"/>
            <a:ext cx="1347972" cy="134797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a:off x="2099221" y="2318568"/>
            <a:ext cx="3468643" cy="0"/>
          </a:xfrm>
          <a:prstGeom prst="line">
            <a:avLst/>
          </a:prstGeom>
          <a:ln w="9525">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5" name="TextBox 5"/>
          <p:cNvSpPr txBox="1"/>
          <p:nvPr/>
        </p:nvSpPr>
        <p:spPr>
          <a:xfrm>
            <a:off x="1964092" y="2344711"/>
            <a:ext cx="3829140" cy="35356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强调整体结构和系统功能的重要性</a:t>
            </a:r>
          </a:p>
        </p:txBody>
      </p:sp>
      <p:cxnSp>
        <p:nvCxnSpPr>
          <p:cNvPr id="6" name="Connector 6"/>
          <p:cNvCxnSpPr/>
          <p:nvPr/>
        </p:nvCxnSpPr>
        <p:spPr>
          <a:xfrm>
            <a:off x="6516784" y="2318568"/>
            <a:ext cx="3468643" cy="0"/>
          </a:xfrm>
          <a:prstGeom prst="line">
            <a:avLst/>
          </a:prstGeom>
          <a:ln w="9525">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7" name="TextBox 7"/>
          <p:cNvSpPr txBox="1"/>
          <p:nvPr/>
        </p:nvSpPr>
        <p:spPr>
          <a:xfrm>
            <a:off x="6381655" y="2344711"/>
            <a:ext cx="3829140" cy="35356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结构主义认为事物是由各种关系和结构组成的整体，强调整体结构和系统功能的重要性。它主张通过分析事物的内在结构和关系来理解其意义和功能。</a:t>
            </a:r>
          </a:p>
        </p:txBody>
      </p:sp>
      <p:sp>
        <p:nvSpPr>
          <p:cNvPr id="8" name="TextBox 8"/>
          <p:cNvSpPr txBox="1"/>
          <p:nvPr/>
        </p:nvSpPr>
        <p:spPr>
          <a:xfrm>
            <a:off x="1964092" y="1532038"/>
            <a:ext cx="401955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014" b="1">
                <a:solidFill>
                  <a:schemeClr val="accent1">
                    <a:alpha val="100000"/>
                  </a:schemeClr>
                </a:solidFill>
                <a:latin typeface="Microsoft Yahei"/>
                <a:ea typeface="Microsoft Yahei"/>
                <a:cs typeface="Microsoft Yahei"/>
              </a:rPr>
              <a:t>总结词</a:t>
            </a:r>
          </a:p>
        </p:txBody>
      </p:sp>
      <p:sp>
        <p:nvSpPr>
          <p:cNvPr id="9" name="TextBox 9"/>
          <p:cNvSpPr txBox="1"/>
          <p:nvPr/>
        </p:nvSpPr>
        <p:spPr>
          <a:xfrm>
            <a:off x="6381655" y="1532038"/>
            <a:ext cx="401955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014" b="1">
                <a:solidFill>
                  <a:schemeClr val="accent1">
                    <a:alpha val="100000"/>
                  </a:schemeClr>
                </a:solidFill>
                <a:latin typeface="Microsoft Yahei"/>
                <a:ea typeface="Microsoft Yahei"/>
                <a:cs typeface="Microsoft Yahei"/>
              </a:rPr>
              <a:t>详细描述</a:t>
            </a:r>
          </a:p>
        </p:txBody>
      </p:sp>
      <p:sp>
        <p:nvSpPr>
          <p:cNvPr id="10" name="Freeform 10"/>
          <p:cNvSpPr/>
          <p:nvPr/>
        </p:nvSpPr>
        <p:spPr>
          <a:xfrm>
            <a:off x="10761443" y="2433168"/>
            <a:ext cx="635177" cy="635177"/>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794451" y="2401589"/>
            <a:ext cx="653588" cy="653588"/>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结构主义</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543457" y="1876457"/>
            <a:ext cx="3105086" cy="3105086"/>
          </a:xfrm>
          <a:prstGeom prst="ellipse">
            <a:avLst/>
          </a:prstGeom>
          <a:solidFill>
            <a:schemeClr val="accent2">
              <a:alpha val="2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838682" y="2171682"/>
            <a:ext cx="2514635" cy="251463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97329" y="1537698"/>
            <a:ext cx="346677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325" b="1">
                <a:solidFill>
                  <a:schemeClr val="accent1">
                    <a:alpha val="100000"/>
                  </a:schemeClr>
                </a:solidFill>
                <a:latin typeface="Microsoft Yahei"/>
                <a:ea typeface="Microsoft Yahei"/>
                <a:cs typeface="Microsoft Yahei"/>
              </a:rPr>
              <a:t>总结词</a:t>
            </a:r>
          </a:p>
        </p:txBody>
      </p:sp>
      <p:sp>
        <p:nvSpPr>
          <p:cNvPr id="5" name="TextBox 5"/>
          <p:cNvSpPr txBox="1"/>
          <p:nvPr/>
        </p:nvSpPr>
        <p:spPr>
          <a:xfrm>
            <a:off x="797329" y="2820233"/>
            <a:ext cx="3466777" cy="341833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对结构主义的批判和超越，强调文本解读的多样性和相对性</a:t>
            </a:r>
          </a:p>
        </p:txBody>
      </p:sp>
      <p:sp>
        <p:nvSpPr>
          <p:cNvPr id="6" name="TextBox 6"/>
          <p:cNvSpPr txBox="1"/>
          <p:nvPr/>
        </p:nvSpPr>
        <p:spPr>
          <a:xfrm>
            <a:off x="7936144" y="1537698"/>
            <a:ext cx="346677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325" b="1">
                <a:solidFill>
                  <a:schemeClr val="accent1">
                    <a:alpha val="100000"/>
                  </a:schemeClr>
                </a:solidFill>
                <a:latin typeface="Microsoft Yahei"/>
                <a:ea typeface="Microsoft Yahei"/>
                <a:cs typeface="Microsoft Yahei"/>
              </a:rPr>
              <a:t>详细描述</a:t>
            </a:r>
          </a:p>
        </p:txBody>
      </p:sp>
      <p:sp>
        <p:nvSpPr>
          <p:cNvPr id="7" name="TextBox 7"/>
          <p:cNvSpPr txBox="1"/>
          <p:nvPr/>
        </p:nvSpPr>
        <p:spPr>
          <a:xfrm>
            <a:off x="7936144" y="2820233"/>
            <a:ext cx="3466777" cy="341833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86000"/>
              </a:lnSpc>
            </a:pPr>
            <a:r>
              <a:rPr lang="en-US" sz="1350">
                <a:solidFill>
                  <a:schemeClr val="dk1">
                    <a:alpha val="100000"/>
                  </a:schemeClr>
                </a:solidFill>
                <a:latin typeface="Microsoft Yahei"/>
                <a:ea typeface="Microsoft Yahei"/>
                <a:cs typeface="Microsoft Yahei"/>
              </a:rPr>
              <a:t>解构主义对结构主义持批判态度，认为结构和意义是相对的，没有固定不变的解读。它主张文本解读的多样性和相对性，强调对文本进行深入细致的分析和解释。</a:t>
            </a:r>
          </a:p>
        </p:txBody>
      </p:sp>
      <p:sp>
        <p:nvSpPr>
          <p:cNvPr id="8" name="Freeform 8"/>
          <p:cNvSpPr/>
          <p:nvPr/>
        </p:nvSpPr>
        <p:spPr>
          <a:xfrm>
            <a:off x="5503755" y="2836755"/>
            <a:ext cx="1184490" cy="1184490"/>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解构主义</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2056175"/>
            <a:ext cx="7405389" cy="1138956"/>
            <a:chOff x="2393306" y="2056175"/>
            <a:chExt cx="7405389" cy="1138956"/>
          </a:xfrm>
        </p:grpSpPr>
        <p:sp>
          <p:nvSpPr>
            <p:cNvPr id="3" name="TextBox 3"/>
            <p:cNvSpPr txBox="1"/>
            <p:nvPr/>
          </p:nvSpPr>
          <p:spPr>
            <a:xfrm>
              <a:off x="2393306" y="2056175"/>
              <a:ext cx="7405389"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400" b="1">
                  <a:solidFill>
                    <a:srgbClr val="C9B67E">
                      <a:alpha val="100000"/>
                    </a:srgbClr>
                  </a:solidFill>
                  <a:latin typeface="Microsoft Yahei"/>
                  <a:ea typeface="Microsoft Yahei"/>
                  <a:cs typeface="Microsoft Yahei"/>
                </a:rPr>
                <a:t>03</a:t>
              </a:r>
            </a:p>
          </p:txBody>
        </p:sp>
      </p:grpSp>
      <p:sp>
        <p:nvSpPr>
          <p:cNvPr id="4" name="TextBox 4"/>
          <p:cNvSpPr txBox="1"/>
          <p:nvPr/>
        </p:nvSpPr>
        <p:spPr>
          <a:xfrm>
            <a:off x="1651635" y="3678423"/>
            <a:ext cx="8888730"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C9B67E">
                    <a:alpha val="100000"/>
                  </a:srgbClr>
                </a:solidFill>
                <a:latin typeface="Microsoft Yahei"/>
                <a:ea typeface="Microsoft Yahei"/>
                <a:cs typeface="Microsoft Yahei"/>
              </a:rPr>
              <a:t>当代哲学问题</a:t>
            </a:r>
          </a:p>
        </p:txBody>
      </p:sp>
      <p:grpSp>
        <p:nvGrpSpPr>
          <p:cNvPr id="5" name="Group 5"/>
          <p:cNvGrpSpPr/>
          <p:nvPr/>
        </p:nvGrpSpPr>
        <p:grpSpPr>
          <a:xfrm>
            <a:off x="2393306" y="917219"/>
            <a:ext cx="7405389" cy="1138956"/>
            <a:chOff x="2393306" y="917219"/>
            <a:chExt cx="7405389" cy="1138956"/>
          </a:xfrm>
        </p:grpSpPr>
        <p:sp>
          <p:nvSpPr>
            <p:cNvPr id="6" name="TextBox 6"/>
            <p:cNvSpPr txBox="1"/>
            <p:nvPr/>
          </p:nvSpPr>
          <p:spPr>
            <a:xfrm>
              <a:off x="2393306" y="917219"/>
              <a:ext cx="7405389"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400" b="1">
                  <a:solidFill>
                    <a:srgbClr val="C9B67E">
                      <a:alpha val="100000"/>
                    </a:srgbClr>
                  </a:solidFill>
                  <a:latin typeface="Microsoft Yahei"/>
                  <a:ea typeface="Microsoft Yahei"/>
                  <a:cs typeface="Microsoft Yahei"/>
                </a:rPr>
                <a:t>CHAPTER</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270200" y="1337640"/>
            <a:ext cx="5127218" cy="4704522"/>
          </a:xfrm>
          <a:prstGeom prst="rect">
            <a:avLst/>
          </a:prstGeom>
          <a:solidFill>
            <a:schemeClr val="accent1">
              <a:lumMod val="60000"/>
              <a:lumOff val="40000"/>
              <a:alpha val="1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829" y="1337640"/>
            <a:ext cx="5127218" cy="4704522"/>
          </a:xfrm>
          <a:prstGeom prst="rect">
            <a:avLst/>
          </a:prstGeom>
          <a:solidFill>
            <a:schemeClr val="accent1">
              <a:lumMod val="60000"/>
              <a:lumOff val="40000"/>
              <a:alpha val="1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56128" y="1337640"/>
            <a:ext cx="2037627" cy="505943"/>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385959" y="1337640"/>
            <a:ext cx="663153" cy="505943"/>
          </a:xfrm>
          <a:prstGeom prst="parallelogram">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270200" y="1337640"/>
            <a:ext cx="2037627" cy="505943"/>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00031" y="1337640"/>
            <a:ext cx="663153" cy="505943"/>
          </a:xfrm>
          <a:prstGeom prst="parallelogram">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1027151" y="1991575"/>
            <a:ext cx="4600575" cy="1800225"/>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人工智能的发展对人类意识的影响</a:t>
            </a:r>
          </a:p>
        </p:txBody>
      </p:sp>
      <p:sp>
        <p:nvSpPr>
          <p:cNvPr id="9" name="TextBox 9"/>
          <p:cNvSpPr txBox="1"/>
          <p:nvPr/>
        </p:nvSpPr>
        <p:spPr>
          <a:xfrm>
            <a:off x="1027151" y="3277450"/>
            <a:ext cx="4600575" cy="248412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随着人工智能技术的不断进步，它对人类意识的影响越来越显著。一方面，人工智能可以模拟人类的某些思维过程，帮助我们更好地理解人类的认知机制；另一方面，人工智能的发展也引发了关于人类意识独特性和意义的深入思考。</a:t>
            </a:r>
          </a:p>
        </p:txBody>
      </p:sp>
      <p:sp>
        <p:nvSpPr>
          <p:cNvPr id="10" name="TextBox 10"/>
          <p:cNvSpPr txBox="1"/>
          <p:nvPr/>
        </p:nvSpPr>
        <p:spPr>
          <a:xfrm>
            <a:off x="1218180" y="1247318"/>
            <a:ext cx="1167779" cy="6705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950" b="1">
                <a:solidFill>
                  <a:srgbClr val="FFFFFF">
                    <a:alpha val="100000"/>
                  </a:srgbClr>
                </a:solidFill>
                <a:latin typeface="Microsoft Yahei"/>
                <a:ea typeface="Microsoft Yahei"/>
                <a:cs typeface="Microsoft Yahei"/>
              </a:rPr>
              <a:t>要点一</a:t>
            </a:r>
          </a:p>
        </p:txBody>
      </p:sp>
      <p:sp>
        <p:nvSpPr>
          <p:cNvPr id="11" name="TextBox 11"/>
          <p:cNvSpPr txBox="1"/>
          <p:nvPr/>
        </p:nvSpPr>
        <p:spPr>
          <a:xfrm>
            <a:off x="6775216" y="1261999"/>
            <a:ext cx="1167779" cy="6705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950" b="1">
                <a:solidFill>
                  <a:srgbClr val="FFFFFF">
                    <a:alpha val="100000"/>
                  </a:srgbClr>
                </a:solidFill>
                <a:latin typeface="Microsoft Yahei"/>
                <a:ea typeface="Microsoft Yahei"/>
                <a:cs typeface="Microsoft Yahei"/>
              </a:rPr>
              <a:t>要点二</a:t>
            </a:r>
          </a:p>
        </p:txBody>
      </p:sp>
      <p:sp>
        <p:nvSpPr>
          <p:cNvPr id="12" name="TextBox 12"/>
          <p:cNvSpPr txBox="1"/>
          <p:nvPr/>
        </p:nvSpPr>
        <p:spPr>
          <a:xfrm>
            <a:off x="6533522" y="1991575"/>
            <a:ext cx="4600575" cy="12858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人类意识的本质</a:t>
            </a:r>
          </a:p>
        </p:txBody>
      </p:sp>
      <p:sp>
        <p:nvSpPr>
          <p:cNvPr id="13" name="TextBox 13"/>
          <p:cNvSpPr txBox="1"/>
          <p:nvPr/>
        </p:nvSpPr>
        <p:spPr>
          <a:xfrm>
            <a:off x="6547810" y="3277450"/>
            <a:ext cx="4572000" cy="248412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人类意识的本质是什么？是否可以通过技术手段模拟或复制？这些问题引发了关于意识本质的深入探讨，同时也涉及到我们对自身存在的认识和理解。</a:t>
            </a:r>
          </a:p>
        </p:txBody>
      </p:sp>
      <p:sp>
        <p:nvSpPr>
          <p:cNvPr id="14" name="AutoShape 14"/>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7" name="Connector 17"/>
          <p:cNvCxnSpPr/>
          <p:nvPr/>
        </p:nvCxnSpPr>
        <p:spPr>
          <a:xfrm>
            <a:off x="1209343" y="6393165"/>
            <a:ext cx="10991852" cy="0"/>
          </a:xfrm>
          <a:prstGeom prst="line">
            <a:avLst/>
          </a:prstGeom>
          <a:ln w="14288">
            <a:solidFill>
              <a:schemeClr val="accent2"/>
            </a:solidFill>
            <a:prstDash val="dash"/>
          </a:ln>
        </p:spPr>
        <p:style>
          <a:lnRef idx="0">
            <a:schemeClr val="accent2"/>
          </a:lnRef>
          <a:fillRef idx="1">
            <a:schemeClr val="accent2"/>
          </a:fillRef>
          <a:effectRef idx="0">
            <a:schemeClr val="accent2"/>
          </a:effectRef>
          <a:fontRef idx="minor">
            <a:schemeClr val="lt1"/>
          </a:fontRef>
        </p:style>
      </p:cxn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人工智能与人类意识</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https://d.book118.com/865132323111011102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C9B44B"/>
      </a:dk1>
      <a:lt1>
        <a:srgbClr val="1E0E01"/>
      </a:lt1>
      <a:dk2>
        <a:srgbClr val="FFFFFF"/>
      </a:dk2>
      <a:lt2>
        <a:srgbClr val="000000"/>
      </a:lt2>
      <a:accent1>
        <a:srgbClr val="C9B67E"/>
      </a:accent1>
      <a:accent2>
        <a:srgbClr val="C29844"/>
      </a:accent2>
      <a:accent3>
        <a:srgbClr val="B37B04"/>
      </a:accent3>
      <a:accent4>
        <a:srgbClr val="D18343"/>
      </a:accent4>
      <a:accent5>
        <a:srgbClr val="D49433"/>
      </a:accent5>
      <a:accent6>
        <a:srgbClr val="DFCE93"/>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66</Paragraphs>
  <Slides>15</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15</vt:i4>
      </vt:variant>
    </vt:vector>
  </HeadingPairs>
  <TitlesOfParts>
    <vt:vector baseType="lpstr" size="20">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2024-09-11T04:28:08.577</cp:lastPrinted>
  <dcterms:created xsi:type="dcterms:W3CDTF">2024-09-10T20:28:08Z</dcterms:created>
  <dcterms:modified xsi:type="dcterms:W3CDTF">2024-09-10T20:28:10Z</dcterms:modified>
</cp:coreProperties>
</file>