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FC70A5-B71D-4A71-AF70-55F4502DC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17BE2D-BA3A-4004-A8DB-EC4E735B4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14CFE6-6FC9-437A-A934-F05FE2037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15E317-E63F-4875-A67A-8930A0A46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04A1CC-3E4B-4283-8549-BDE93946C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798F98-AD3C-49F6-87C9-5DAC027B6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BBB3FB-C151-44F1-9F01-8FDB6160B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FF44D5-D917-4227-8CA0-AC161E5A9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E52F1B-DC0B-4B72-B430-AD9F881E9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E6315E-D919-4506-8404-FF21F9C8E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21DA4E-89A2-40B4-92EE-8C64E08C8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14220112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疾病预防知识偶像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疾病预防基础知识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常见疾病的预防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健康的生活方式与疾病预防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疫苗接种与疾病预防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特殊人群的疾病预防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未来疾病预防的趋势和展望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疾病预防基础知识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疾病预防的分类包括初级预防、二级预防和三级预防。初级预防旨在消除或减少病因，二级预防旨在早期发现和治疗疾病，三级预防旨在减轻疾病症状和延缓疾病进展。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疾病预防是指在疾病发生前采取一系列措施，以降低或消除疾病发生的风险。它包括针对个体和群体的预防措施，旨在保护和促进健康，控制和消除疾病的危害。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疾病预防的目的是通过控制和消除疾病的危险因素，降低疾病的发生率，减轻疾病的危害程度，提高人们的健康水平和生活质量。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t="16071" b="16071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t="16071" b="16071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t="16071" b="16071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什么是疾病预防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9642" b="29642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预防是控制和消除疾病的最佳途径，它能够减少医疗负担，提高人们的健康水平和生活质量。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预防能够降低个体和社会的医疗成本，减轻家庭和国家的经济负担。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预防能够提高人们的健康意识和自我保护能力，增强人们的身体素质和免疫力。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保持健康的生活方式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合理膳食、适量运动、戒烟限酒、心理平衡等。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接种疫苗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针对传染病采取的预防措施，通过接种疫苗来提高个体和群体的免疫力。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定期进行体检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针对个体和群体采取的预防措施，通过定期进行体检来早期发现和治疗疾病。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针对个体和群体采取的预防措施，通过开展健康教育来提高人们的健康意识和自我保护能力。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预防的措施和方法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常见疾病的预防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感冒是一种常见的呼吸道疾病，可以通过多种方式预防。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尽量避免接触已经感冒的人，或者在接触后及时洗手、洗脸。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避免接触患者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经常开窗通风，保持室内空气新鲜，有助于减少病毒和细菌的滋生。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合理饮食、适量运动、保证充足的睡眠，有助于提高身体免疫力，抵抗感冒病毒。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经常用肥皂和流动水洗手，或者使用含有至少60%酒精的手部消毒液，有助于减少病毒的传播。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感冒的预防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高血压的预防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减少高盐、高脂肪和高糖食物的摄入，增加蔬菜、水果和全谷物的摄入，有助于降低血压。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控制体重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保持健康的体重指数（BMI），尽量将体重控制在正常范围内。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高血压是一种常见的慢性疾病，预防高血压对于维护身体健康至关重要。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每周至少进行150分钟的中等强度有氧运动，如快走、游泳、骑自行车等，有助于降低血压。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限酒戒烟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限制饮酒和戒烟，有助于维护心血管健康，预防高血压。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糖尿病的预防</a:t>
              </a:r>
            </a:p>
          </p:txBody>
        </p:sp>
      </p:grpSp>
      <p:cxnSp>
        <p:nvCxnSpPr>
          <p:cNvPr id="24" name="Connector 24"/>
          <p:cNvCxnSpPr/>
          <p:nvPr/>
        </p:nvCxnSpPr>
        <p:spPr>
          <a:xfrm>
            <a:off x="454963" y="3669933"/>
            <a:ext cx="11227434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5" name="AutoShape 25"/>
          <p:cNvSpPr/>
          <p:nvPr/>
        </p:nvSpPr>
        <p:spPr>
          <a:xfrm>
            <a:off x="495032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2881401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645047" y="1719245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糖尿病是一种常见的代谢性疾病，预防糖尿病对于维护身体健康至关重要。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2969984" y="1631550"/>
            <a:ext cx="663606" cy="169557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9" name="AutoShape 29"/>
          <p:cNvSpPr/>
          <p:nvPr/>
        </p:nvSpPr>
        <p:spPr>
          <a:xfrm>
            <a:off x="2063911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450280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2213926" y="4091194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保持健康的体重指数（BMI），尽量将体重控制在正常范围内。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4437484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23854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4587499" y="1719245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减少高糖、高脂肪和高热量食物的摄入，增加蔬菜、水果和全谷物的摄入，有助于降低血糖。</a:t>
            </a:r>
          </a:p>
        </p:txBody>
      </p:sp>
      <p:sp>
        <p:nvSpPr>
          <p:cNvPr id="35" name="AutoShape 35"/>
          <p:cNvSpPr/>
          <p:nvPr/>
        </p:nvSpPr>
        <p:spPr>
          <a:xfrm>
            <a:off x="6043774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430144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6193789" y="4091194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每周至少进行150分钟的中等强度有氧运动，如快走、游泳、骑自行车等，有助于降低血糖。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8320628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10706998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8470642" y="1719245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限制饮酒，有助于维护血糖和胰岛素的正常水平，预防糖尿病。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912437" y="1631550"/>
            <a:ext cx="663606" cy="169557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控制体重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795581" y="1631550"/>
            <a:ext cx="663606" cy="169557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合理饮食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538863" y="4003500"/>
            <a:ext cx="663606" cy="169557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518727" y="4003500"/>
            <a:ext cx="663606" cy="169557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控制饮酒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50029" y="1593403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1150029" y="1918792"/>
            <a:ext cx="3241937" cy="158963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癌症是一种常见的疾病，预防癌症对于维护身体健康至关重要。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793308" y="1593404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保持健康的生活方式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793308" y="1918792"/>
            <a:ext cx="3241937" cy="158963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合理饮食、适量运动、戒烟限酒、保持健康的体重指数（BMI），有助于降低患癌风险。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50029" y="3790144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注意防晒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50029" y="4115534"/>
            <a:ext cx="3241937" cy="158963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避免过度暴露于阳光下，使用防晒霜、戴帽子等措施，有助于预防皮肤癌。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793308" y="3790147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定期筛查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793308" y="4115534"/>
            <a:ext cx="3241937" cy="158963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根据年龄和性别等因素，定期进行相关的癌症筛查，如乳腺癌、宫颈癌等，有助于早期发现和治疗癌症。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4898003" y="3416893"/>
            <a:ext cx="1166724" cy="1297311"/>
          </a:xfrm>
          <a:custGeom>
            <a:rect l="l" t="t" r="r" b="b"/>
            <a:pathLst>
              <a:path w="1521" h="1691">
                <a:moveTo>
                  <a:pt x="1521" y="934"/>
                </a:moveTo>
                <a:cubicBezTo>
                  <a:pt x="1419" y="934"/>
                  <a:pt x="1320" y="912"/>
                  <a:pt x="1226" y="873"/>
                </a:cubicBezTo>
                <a:cubicBezTo>
                  <a:pt x="1135" y="836"/>
                  <a:pt x="1054" y="781"/>
                  <a:pt x="983" y="712"/>
                </a:cubicBezTo>
                <a:cubicBezTo>
                  <a:pt x="915" y="641"/>
                  <a:pt x="859" y="561"/>
                  <a:pt x="820" y="470"/>
                </a:cubicBezTo>
                <a:cubicBezTo>
                  <a:pt x="781" y="376"/>
                  <a:pt x="761" y="276"/>
                  <a:pt x="761" y="174"/>
                </a:cubicBezTo>
                <a:cubicBezTo>
                  <a:pt x="554" y="174"/>
                  <a:pt x="403" y="174"/>
                  <a:pt x="294" y="174"/>
                </a:cubicBezTo>
                <a:cubicBezTo>
                  <a:pt x="193" y="0"/>
                  <a:pt x="193" y="0"/>
                  <a:pt x="193" y="0"/>
                </a:cubicBezTo>
                <a:cubicBezTo>
                  <a:pt x="93" y="174"/>
                  <a:pt x="93" y="174"/>
                  <a:pt x="93" y="174"/>
                </a:cubicBezTo>
                <a:cubicBezTo>
                  <a:pt x="0" y="174"/>
                  <a:pt x="0" y="174"/>
                  <a:pt x="0" y="174"/>
                </a:cubicBezTo>
                <a:cubicBezTo>
                  <a:pt x="0" y="1011"/>
                  <a:pt x="682" y="1692"/>
                  <a:pt x="1521" y="1692"/>
                </a:cubicBezTo>
                <a:cubicBezTo>
                  <a:pt x="1521" y="1661"/>
                  <a:pt x="1521" y="1631"/>
                  <a:pt x="1521" y="1602"/>
                </a:cubicBezTo>
                <a:cubicBezTo>
                  <a:pt x="1350" y="1503"/>
                  <a:pt x="1350" y="1503"/>
                  <a:pt x="1350" y="1503"/>
                </a:cubicBezTo>
                <a:cubicBezTo>
                  <a:pt x="1521" y="1404"/>
                  <a:pt x="1521" y="1404"/>
                  <a:pt x="1521" y="1404"/>
                </a:cubicBezTo>
                <a:cubicBezTo>
                  <a:pt x="1521" y="934"/>
                  <a:pt x="1521" y="934"/>
                  <a:pt x="1521" y="93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22179" y="3554921"/>
            <a:ext cx="1299452" cy="1164582"/>
          </a:xfrm>
          <a:custGeom>
            <a:rect l="l" t="t" r="r" b="b"/>
            <a:pathLst>
              <a:path w="1695" h="1518">
                <a:moveTo>
                  <a:pt x="1602" y="0"/>
                </a:moveTo>
                <a:cubicBezTo>
                  <a:pt x="1502" y="171"/>
                  <a:pt x="1502" y="171"/>
                  <a:pt x="1502" y="171"/>
                </a:cubicBezTo>
                <a:cubicBezTo>
                  <a:pt x="1402" y="0"/>
                  <a:pt x="1402" y="0"/>
                  <a:pt x="1402" y="0"/>
                </a:cubicBezTo>
                <a:cubicBezTo>
                  <a:pt x="934" y="0"/>
                  <a:pt x="934" y="0"/>
                  <a:pt x="934" y="0"/>
                </a:cubicBezTo>
                <a:cubicBezTo>
                  <a:pt x="934" y="102"/>
                  <a:pt x="915" y="202"/>
                  <a:pt x="875" y="296"/>
                </a:cubicBezTo>
                <a:cubicBezTo>
                  <a:pt x="836" y="387"/>
                  <a:pt x="781" y="467"/>
                  <a:pt x="712" y="538"/>
                </a:cubicBezTo>
                <a:cubicBezTo>
                  <a:pt x="643" y="607"/>
                  <a:pt x="560" y="662"/>
                  <a:pt x="469" y="699"/>
                </a:cubicBezTo>
                <a:cubicBezTo>
                  <a:pt x="377" y="738"/>
                  <a:pt x="276" y="760"/>
                  <a:pt x="174" y="760"/>
                </a:cubicBezTo>
                <a:cubicBezTo>
                  <a:pt x="174" y="968"/>
                  <a:pt x="174" y="1119"/>
                  <a:pt x="174" y="1228"/>
                </a:cubicBezTo>
                <a:cubicBezTo>
                  <a:pt x="0" y="1329"/>
                  <a:pt x="0" y="1329"/>
                  <a:pt x="0" y="1329"/>
                </a:cubicBezTo>
                <a:cubicBezTo>
                  <a:pt x="174" y="1430"/>
                  <a:pt x="174" y="1430"/>
                  <a:pt x="174" y="1430"/>
                </a:cubicBezTo>
                <a:cubicBezTo>
                  <a:pt x="174" y="1518"/>
                  <a:pt x="174" y="1518"/>
                  <a:pt x="174" y="1518"/>
                </a:cubicBezTo>
                <a:cubicBezTo>
                  <a:pt x="1013" y="1518"/>
                  <a:pt x="1695" y="837"/>
                  <a:pt x="1695" y="0"/>
                </a:cubicBezTo>
                <a:cubicBezTo>
                  <a:pt x="1662" y="0"/>
                  <a:pt x="1631" y="0"/>
                  <a:pt x="1602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03303" y="2297341"/>
            <a:ext cx="1299452" cy="1164582"/>
          </a:xfrm>
          <a:custGeom>
            <a:rect l="l" t="t" r="r" b="b"/>
            <a:pathLst>
              <a:path w="1695" h="1519">
                <a:moveTo>
                  <a:pt x="1695" y="188"/>
                </a:moveTo>
                <a:cubicBezTo>
                  <a:pt x="1521" y="87"/>
                  <a:pt x="1521" y="87"/>
                  <a:pt x="1521" y="87"/>
                </a:cubicBezTo>
                <a:cubicBezTo>
                  <a:pt x="1521" y="0"/>
                  <a:pt x="1521" y="0"/>
                  <a:pt x="1521" y="0"/>
                </a:cubicBezTo>
                <a:cubicBezTo>
                  <a:pt x="682" y="0"/>
                  <a:pt x="0" y="681"/>
                  <a:pt x="0" y="1519"/>
                </a:cubicBezTo>
                <a:cubicBezTo>
                  <a:pt x="33" y="1519"/>
                  <a:pt x="63" y="1519"/>
                  <a:pt x="93" y="1519"/>
                </a:cubicBezTo>
                <a:cubicBezTo>
                  <a:pt x="193" y="1345"/>
                  <a:pt x="193" y="1345"/>
                  <a:pt x="193" y="1345"/>
                </a:cubicBezTo>
                <a:cubicBezTo>
                  <a:pt x="294" y="1519"/>
                  <a:pt x="294" y="1519"/>
                  <a:pt x="294" y="1519"/>
                </a:cubicBezTo>
                <a:cubicBezTo>
                  <a:pt x="761" y="1519"/>
                  <a:pt x="761" y="1519"/>
                  <a:pt x="761" y="1519"/>
                </a:cubicBezTo>
                <a:cubicBezTo>
                  <a:pt x="761" y="1416"/>
                  <a:pt x="781" y="1316"/>
                  <a:pt x="820" y="1224"/>
                </a:cubicBezTo>
                <a:cubicBezTo>
                  <a:pt x="859" y="1133"/>
                  <a:pt x="915" y="1051"/>
                  <a:pt x="983" y="982"/>
                </a:cubicBezTo>
                <a:cubicBezTo>
                  <a:pt x="1054" y="911"/>
                  <a:pt x="1135" y="856"/>
                  <a:pt x="1226" y="819"/>
                </a:cubicBezTo>
                <a:cubicBezTo>
                  <a:pt x="1320" y="779"/>
                  <a:pt x="1419" y="760"/>
                  <a:pt x="1521" y="760"/>
                </a:cubicBezTo>
                <a:cubicBezTo>
                  <a:pt x="1521" y="551"/>
                  <a:pt x="1521" y="399"/>
                  <a:pt x="1521" y="290"/>
                </a:cubicBezTo>
                <a:lnTo>
                  <a:pt x="1695" y="1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60206" y="2302641"/>
            <a:ext cx="1166724" cy="1297311"/>
          </a:xfrm>
          <a:custGeom>
            <a:rect l="l" t="t" r="r" b="b"/>
            <a:pathLst>
              <a:path w="1521" h="1690">
                <a:moveTo>
                  <a:pt x="1428" y="1519"/>
                </a:moveTo>
                <a:cubicBezTo>
                  <a:pt x="1521" y="1519"/>
                  <a:pt x="1521" y="1519"/>
                  <a:pt x="1521" y="1519"/>
                </a:cubicBezTo>
                <a:cubicBezTo>
                  <a:pt x="1521" y="681"/>
                  <a:pt x="839" y="0"/>
                  <a:pt x="0" y="0"/>
                </a:cubicBezTo>
                <a:cubicBezTo>
                  <a:pt x="0" y="31"/>
                  <a:pt x="0" y="60"/>
                  <a:pt x="0" y="88"/>
                </a:cubicBezTo>
                <a:cubicBezTo>
                  <a:pt x="171" y="188"/>
                  <a:pt x="171" y="188"/>
                  <a:pt x="171" y="188"/>
                </a:cubicBezTo>
                <a:cubicBezTo>
                  <a:pt x="0" y="288"/>
                  <a:pt x="0" y="288"/>
                  <a:pt x="0" y="288"/>
                </a:cubicBezTo>
                <a:cubicBezTo>
                  <a:pt x="0" y="760"/>
                  <a:pt x="0" y="760"/>
                  <a:pt x="0" y="760"/>
                </a:cubicBezTo>
                <a:cubicBezTo>
                  <a:pt x="102" y="760"/>
                  <a:pt x="203" y="779"/>
                  <a:pt x="295" y="819"/>
                </a:cubicBezTo>
                <a:cubicBezTo>
                  <a:pt x="386" y="856"/>
                  <a:pt x="469" y="911"/>
                  <a:pt x="538" y="982"/>
                </a:cubicBezTo>
                <a:cubicBezTo>
                  <a:pt x="607" y="1051"/>
                  <a:pt x="662" y="1133"/>
                  <a:pt x="701" y="1224"/>
                </a:cubicBezTo>
                <a:cubicBezTo>
                  <a:pt x="741" y="1316"/>
                  <a:pt x="760" y="1416"/>
                  <a:pt x="760" y="1519"/>
                </a:cubicBezTo>
                <a:cubicBezTo>
                  <a:pt x="968" y="1519"/>
                  <a:pt x="1118" y="1519"/>
                  <a:pt x="1228" y="1519"/>
                </a:cubicBezTo>
                <a:cubicBezTo>
                  <a:pt x="1328" y="1690"/>
                  <a:pt x="1328" y="1690"/>
                  <a:pt x="1328" y="1690"/>
                </a:cubicBezTo>
                <a:lnTo>
                  <a:pt x="1428" y="1519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9849" y="2677031"/>
            <a:ext cx="345497" cy="338535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7521" y="2713607"/>
            <a:ext cx="321283" cy="31481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63001" y="3983451"/>
            <a:ext cx="353163" cy="346047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8769" y="3983451"/>
            <a:ext cx="353163" cy="346047"/>
          </a:xfrm>
          <a:prstGeom prst="rect">
            <a:avLst/>
          </a:prstGeom>
        </p:spPr>
      </p:pic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癌症的预防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健康的生活方式与疾病预防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合理饮食是预防疾病的重要手段，能够提供人体所需的营养物质，增强免疫力，降低患病风险。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均衡饮食，摄入足够的蔬菜、水果、全谷类、蛋白质和低脂肪乳制品，以提供足够的维生素、矿物质、膳食纤维和抗氧化剂等营养物质。同时，减少高热量、高脂肪和高糖食物的摄入，以降低肥胖、心血管疾病和糖尿病等疾病的风险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饮食与疾病预防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食物中的某些营养素对特定疾病的预防具有重要作用。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富含抗氧化剂的食物（如深色蔬菜和水果）有助于预防癌症，富含Omega-3脂肪酸的食物（如鱼类和坚果）有助于降低心血管疾病的风险，而富含钙和维生素D的食物（如牛奶和奶制品）有助于预防骨质疏松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饮食与疾病预防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https://d.book118.com/865142201121011111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2024-09-17T02:28:19.587</cp:lastPrinted>
  <dcterms:created xsi:type="dcterms:W3CDTF">2024-09-16T18:28:19Z</dcterms:created>
  <dcterms:modified xsi:type="dcterms:W3CDTF">2024-09-16T18:28:21Z</dcterms:modified>
</cp:coreProperties>
</file>