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746474-C792-4991-AC7C-420B735B82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ABD488-411A-4784-A671-A77C80E985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2F5DBC-31F6-433F-ACC2-AFB91FA9FB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D45112-340C-4454-B7FA-5AEBC9271D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B94E1F7-2034-4A46-9897-5C6DB007D4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65A7449-7B61-4282-9549-B1967FB90A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547BD01-E63E-4C8B-8F04-AE70815B72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E9B42B-A6AA-4D73-B108-675D7454DD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5CE9F3-9C71-4894-8E5E-1C852A37DA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E5DBB7-D2D6-40C3-88FE-E1E2454585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3C3F5F-C382-4FDE-90EC-56A32FE0C8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6.png" /><Relationship Id="rId4" Type="http://schemas.openxmlformats.org/officeDocument/2006/relationships/image" Target="../media/image19.pn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5144343324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职工心理健康培训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2023-12-29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722425" y="2474265"/>
            <a:ext cx="1919630" cy="191963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416406" y="2921955"/>
            <a:ext cx="2531669" cy="859536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60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AutoShape 5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培训背景与目标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心理健康的重要性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常见心理问题与应对策略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心理健康自我评估与提升方法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组织在职工心理健康方面的责任与措施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培训总结与展望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培训背景与目标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8498" b="18498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1" b="17921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社会压力增大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随着社会竞争的加剧和工作节奏的加快，职工面临的心理压力也越来越大，心理健康问题逐渐凸显。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健康工作理念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企业开始重视员工的身心健康，将心理健康视为员工健康工作的重要组成部分，以提升员工的工作效率和幸福感。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法律法规要求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政府出台相关法律法规，要求企业关注职工心理健康，提供必要的培训和援助。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25453" y="2201509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71268" y="3917777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25453" y="3917777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21227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1227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620731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620731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51871" y="2201468"/>
            <a:ext cx="3619398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提高职工心理素质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51871" y="2556134"/>
            <a:ext cx="3619398" cy="968645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通过培训，增强职工的心理素质，提高应对压力和挑战的能力。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51871" y="3917737"/>
            <a:ext cx="3619398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提升工作绩效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51871" y="4293372"/>
            <a:ext cx="3619398" cy="968645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改善职工的工作状态，提高工作效率和绩效水平。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75726" y="2201468"/>
            <a:ext cx="3595046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减少心理问题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75726" y="2556134"/>
            <a:ext cx="3595046" cy="968645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降低职工心理问题的发生概率，促进职工的身心健康。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620854" y="3917737"/>
            <a:ext cx="3595046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建立心理支持体系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854" y="4293372"/>
            <a:ext cx="3595046" cy="968645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为企业建立心理支持体系，提供心理咨询服务和危机干预机制。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6867022" y="2819156"/>
            <a:ext cx="211409" cy="225430"/>
          </a:xfrm>
          <a:custGeom>
            <a:rect l="l" t="t" r="r" b="b"/>
            <a:pathLst>
              <a:path w="265" h="281">
                <a:moveTo>
                  <a:pt x="0" y="131"/>
                </a:moveTo>
                <a:lnTo>
                  <a:pt x="38" y="169"/>
                </a:lnTo>
                <a:lnTo>
                  <a:pt x="107" y="102"/>
                </a:lnTo>
                <a:lnTo>
                  <a:pt x="105" y="281"/>
                </a:lnTo>
                <a:lnTo>
                  <a:pt x="159" y="281"/>
                </a:lnTo>
                <a:lnTo>
                  <a:pt x="159" y="102"/>
                </a:lnTo>
                <a:lnTo>
                  <a:pt x="227" y="169"/>
                </a:lnTo>
                <a:lnTo>
                  <a:pt x="265" y="131"/>
                </a:lnTo>
                <a:lnTo>
                  <a:pt x="132" y="0"/>
                </a:lnTo>
                <a:lnTo>
                  <a:pt x="0" y="1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15761" y="4291457"/>
            <a:ext cx="606417" cy="547958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609466" y="2608738"/>
            <a:ext cx="727375" cy="547787"/>
          </a:xfrm>
          <a:custGeom>
            <a:rect l="l" t="t" r="r" b="b"/>
            <a:pathLst>
              <a:path w="747" h="562">
                <a:moveTo>
                  <a:pt x="692" y="240"/>
                </a:moveTo>
                <a:cubicBezTo>
                  <a:pt x="661" y="210"/>
                  <a:pt x="622" y="191"/>
                  <a:pt x="579" y="186"/>
                </a:cubicBezTo>
                <a:cubicBezTo>
                  <a:pt x="574" y="139"/>
                  <a:pt x="554" y="95"/>
                  <a:pt x="520" y="61"/>
                </a:cubicBezTo>
                <a:cubicBezTo>
                  <a:pt x="481" y="22"/>
                  <a:pt x="429" y="0"/>
                  <a:pt x="374" y="0"/>
                </a:cubicBezTo>
                <a:cubicBezTo>
                  <a:pt x="318" y="0"/>
                  <a:pt x="267" y="22"/>
                  <a:pt x="228" y="61"/>
                </a:cubicBezTo>
                <a:cubicBezTo>
                  <a:pt x="193" y="95"/>
                  <a:pt x="173" y="139"/>
                  <a:pt x="168" y="186"/>
                </a:cubicBezTo>
                <a:cubicBezTo>
                  <a:pt x="125" y="191"/>
                  <a:pt x="86" y="210"/>
                  <a:pt x="55" y="240"/>
                </a:cubicBezTo>
                <a:cubicBezTo>
                  <a:pt x="20" y="276"/>
                  <a:pt x="0" y="323"/>
                  <a:pt x="0" y="374"/>
                </a:cubicBezTo>
                <a:cubicBezTo>
                  <a:pt x="0" y="424"/>
                  <a:pt x="20" y="471"/>
                  <a:pt x="55" y="507"/>
                </a:cubicBezTo>
                <a:cubicBezTo>
                  <a:pt x="91" y="542"/>
                  <a:pt x="138" y="562"/>
                  <a:pt x="189" y="562"/>
                </a:cubicBezTo>
                <a:cubicBezTo>
                  <a:pt x="559" y="562"/>
                  <a:pt x="559" y="562"/>
                  <a:pt x="559" y="562"/>
                </a:cubicBezTo>
                <a:cubicBezTo>
                  <a:pt x="609" y="562"/>
                  <a:pt x="657" y="542"/>
                  <a:pt x="692" y="507"/>
                </a:cubicBezTo>
                <a:cubicBezTo>
                  <a:pt x="728" y="471"/>
                  <a:pt x="747" y="424"/>
                  <a:pt x="747" y="374"/>
                </a:cubicBezTo>
                <a:cubicBezTo>
                  <a:pt x="747" y="323"/>
                  <a:pt x="728" y="276"/>
                  <a:pt x="692" y="240"/>
                </a:cubicBezTo>
                <a:close/>
                <a:moveTo>
                  <a:pt x="559" y="518"/>
                </a:moveTo>
                <a:cubicBezTo>
                  <a:pt x="189" y="518"/>
                  <a:pt x="189" y="518"/>
                  <a:pt x="189" y="518"/>
                </a:cubicBezTo>
                <a:cubicBezTo>
                  <a:pt x="109" y="518"/>
                  <a:pt x="44" y="453"/>
                  <a:pt x="44" y="374"/>
                </a:cubicBezTo>
                <a:cubicBezTo>
                  <a:pt x="44" y="294"/>
                  <a:pt x="109" y="229"/>
                  <a:pt x="188" y="229"/>
                </a:cubicBezTo>
                <a:cubicBezTo>
                  <a:pt x="211" y="229"/>
                  <a:pt x="211" y="229"/>
                  <a:pt x="211" y="229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117"/>
                  <a:pt x="284" y="44"/>
                  <a:pt x="374" y="44"/>
                </a:cubicBezTo>
                <a:cubicBezTo>
                  <a:pt x="463" y="44"/>
                  <a:pt x="536" y="117"/>
                  <a:pt x="536" y="206"/>
                </a:cubicBezTo>
                <a:cubicBezTo>
                  <a:pt x="536" y="207"/>
                  <a:pt x="536" y="207"/>
                  <a:pt x="536" y="207"/>
                </a:cubicBezTo>
                <a:cubicBezTo>
                  <a:pt x="536" y="229"/>
                  <a:pt x="536" y="229"/>
                  <a:pt x="536" y="229"/>
                </a:cubicBezTo>
                <a:cubicBezTo>
                  <a:pt x="558" y="229"/>
                  <a:pt x="558" y="229"/>
                  <a:pt x="558" y="229"/>
                </a:cubicBezTo>
                <a:cubicBezTo>
                  <a:pt x="559" y="229"/>
                  <a:pt x="559" y="229"/>
                  <a:pt x="559" y="229"/>
                </a:cubicBezTo>
                <a:cubicBezTo>
                  <a:pt x="639" y="229"/>
                  <a:pt x="704" y="294"/>
                  <a:pt x="704" y="374"/>
                </a:cubicBezTo>
                <a:cubicBezTo>
                  <a:pt x="704" y="453"/>
                  <a:pt x="639" y="518"/>
                  <a:pt x="559" y="51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71268" y="2201509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854" y="2602017"/>
            <a:ext cx="634228" cy="494386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669" y="4270675"/>
            <a:ext cx="500969" cy="589605"/>
          </a:xfrm>
          <a:prstGeom prst="rect">
            <a:avLst/>
          </a:prstGeom>
        </p:spPr>
      </p:pic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培训目标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心理健康的重要性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467" b="4467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-472539" y="6281401"/>
            <a:ext cx="945078" cy="945078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-694632" y="6059307"/>
            <a:ext cx="1389264" cy="1389264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-916725" y="5837215"/>
            <a:ext cx="1833451" cy="1833451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-1138818" y="5615121"/>
            <a:ext cx="2277637" cy="2277637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-1360912" y="5393028"/>
            <a:ext cx="2721823" cy="2721823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-1583005" y="5170935"/>
            <a:ext cx="3166010" cy="3166010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-1805098" y="4948842"/>
            <a:ext cx="3610196" cy="3610196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2027191" y="4726748"/>
            <a:ext cx="4054383" cy="4054383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2249285" y="4504655"/>
            <a:ext cx="4498569" cy="4498569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-2471378" y="4282562"/>
            <a:ext cx="4942756" cy="4942756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-2693471" y="4060468"/>
            <a:ext cx="5386942" cy="5386942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提高自我认知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AutoShape 18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通过培训，职工可以更深入地了解自己的情绪、动机和需求，从而更好地规划个人发展路径。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AutoShape 21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增强心理韧性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面对工作和生活中的压力和挑战，健康的心理状态有助于职工保持乐观、积极的态度，更好地应对困难。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AutoShape 25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促进人际关系和谐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良好的心理健康有助于职工建立健康的人际关系，减少人际冲突，提高社交能力。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对个人发展的影响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健康的心理状态有助于职工对工作产生积极的情感体验，从而提高工作满意度。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提高工作满意度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提升创新能力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降低缺勤率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心理健康的职工更容易产生新的思维和观点，有助于提高组织的创新能力。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心理健康的职工更少出现身体不适和心理问题，从而降低缺勤率。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对工作绩效的影响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19" b="26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对组织文化的影响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营造积极的工作氛围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通过培训，组织可以营造关注职工心理健康的文化氛围，增强员工的归属感和忠诚度。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促进团队协作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健康的心理状态有助于职工之间建立信任和合作的关系，从而提高团队协作效率。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提升企业形象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关注职工心理健康可以提升组织的社会责任感和形象，吸引更多优秀人才加入。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常见心理问题与应对策略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分析工作压力的来源，如工作任务繁重、时间紧迫、工作要求高等。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50" r="1665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压力来源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学习有效的压力管理技巧，如时间管理、任务分解、寻求支持等，以减轻工作压力。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应对方法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合理安排休息和放松时间，通过运动、冥想、听音乐等方式缓解压力。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放松与休息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压力管理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0081" y="3060169"/>
            <a:ext cx="10117937" cy="1602668"/>
          </a:xfrm>
          <a:prstGeom prst="rightArrow">
            <a:avLst/>
          </a:prstGeom>
          <a:solidFill>
            <a:schemeClr val="accent1">
              <a:lumMod val="50000"/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142098" y="3230392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732" y="3566769"/>
            <a:ext cx="500969" cy="58960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94267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617" y="3614318"/>
            <a:ext cx="634228" cy="49438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834152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8997" y="3563234"/>
            <a:ext cx="587411" cy="53181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650304" y="4577174"/>
            <a:ext cx="2628129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积极心态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650305" y="4975638"/>
            <a:ext cx="2311548" cy="1232821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培养乐观、积极的心态，改变对负面情绪的认知和反应。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564104" y="1428884"/>
            <a:ext cx="2567247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识别情绪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564104" y="1827351"/>
            <a:ext cx="2335900" cy="1232821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学会识别自己的情绪，了解情绪产生的原因和影响。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908169" y="1428887"/>
            <a:ext cx="2555072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情绪调节技巧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908170" y="1827351"/>
            <a:ext cx="2311548" cy="1232821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掌握情绪调节的方法，如深呼吸、放松训练、积极思考等。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情绪调节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正确认识挫折，了解挫折产生的原因和影响。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面对挫折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学习有效的应对挫折的方法，如分析问题、寻找解决方案、寻求支持等。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应对策略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6625" b="166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通过实践和经验积累，提高抗挫能力和应对挫折的能力。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增强抗挫能力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应对挫折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https://d.book118.com/865144343324011034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2024-08-30T16:16:17.991</cp:lastPrinted>
  <dcterms:created xsi:type="dcterms:W3CDTF">2024-08-30T08:16:18Z</dcterms:created>
  <dcterms:modified xsi:type="dcterms:W3CDTF">2024-08-30T08:16:20Z</dcterms:modified>
</cp:coreProperties>
</file>