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6CB4D52-47A9-48B2-BA69-E641E5C41F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C1DAA1-4221-41D8-9828-949F332B82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F918729-B33F-4339-A445-60E67654B9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6571731-3732-4EAA-B02F-B0527ED4FAF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D9C858A-4862-4E29-9422-DB5A452E213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C0BA245-AAEB-4282-8815-B22632CFC6F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4408C54-132E-46E5-B3ED-B7BAC97E050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E4A36B-E0EA-4133-A6D2-2AA3A0876A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46D147B-360B-4A03-AD65-AF5B985A58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8DC4AB-EC3D-4F7B-9E54-BD5BED72BA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871427-EAAE-4534-BAD1-4AF14B011F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65232142340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临床医学专业认证自评报告对师资团队建设的启示</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汇报人：文小库</a:t>
            </a:r>
          </a:p>
        </p:txBody>
      </p:sp>
      <p:sp>
        <p:nvSpPr>
          <p:cNvPr id="4" name="TextBox 4"/>
          <p:cNvSpPr txBox="1"/>
          <p:nvPr/>
        </p:nvSpPr>
        <p:spPr>
          <a:xfrm>
            <a:off x="790127" y="5566988"/>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2024-01-27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自评报告概述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师资团队建设现状分析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临床医学专业认证对师资团队建设的要求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自评报告对师资团队建设的启示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改进措施与建议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引言</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背景</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随着医学教育的快速发展和国际化趋势，临床医学专业认证已成为提升医学教育质量和国际化水平的重要手段。自评报告作为专业认证的重要环节，对于学校和专业的持续发展具有重要意义。</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目的</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通过自评报告的撰写和提交，旨在全面梳理临床医学专业的办学现状，发现存在的问题和不足，提出改进措施和发展规划，为专业认证提供客观、全面的自评材料，促进临床医学专业的持续改进和提高。</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报告背景与目的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提升医学教育质量</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临床医学专业认证是对医学教育质量的全面评估，通过认证可以促使学校和专业不断完善教育教学体系，提高教育教学质量，培养更多优秀的医学人才。</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推动医学教育国际化</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临床医学专业认证是国际医学教育的重要标准之一，通过认证可以提升学校和专业在国际上的知名度和影响力，促进医学教育的国际化交流与合作。</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增强社会信任度</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临床医学专业认证是对医学教育质量的官方认可，通过认证可以增强社会对学校和专业的信任度，提高毕业生的就业竞争力和社会地位。</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临床医学专业认证的重要性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自评报告概述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报告范围与内容</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涵盖临床医学专业教育的各个方面，包括教学目标、课程设置、教学方法、教学资源、师资队伍、学生管理、教学评价等。</a:t>
            </a:r>
          </a:p>
        </p:txBody>
      </p:sp>
      <p:sp>
        <p:nvSpPr>
          <p:cNvPr id="34" name="TextBox 34"/>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着重分析临床医学专业认证标准中各项指标的达成情况，以及学校和专业在医学教育方面的优势和特色。</a:t>
            </a:r>
          </a:p>
        </p:txBody>
      </p:sp>
      <p:sp>
        <p:nvSpPr>
          <p:cNvPr id="35" name="TextBox 35"/>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针对存在的问题和不足，提出改进措施和发展规划，为临床医学专业的持续改进和提高提供参考。</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45936" y="260197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3788" y="4992370"/>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14621" y="4992370"/>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52079" y="300540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82069" y="298040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90610" y="451003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84214" y="528619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38684" y="454436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71891" y="3318396"/>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收集相关数据和资料，包括学校和专业的基本情况、教学文件、课程资料、学生成绩、教师信息等。</a:t>
            </a:r>
          </a:p>
        </p:txBody>
      </p:sp>
      <p:sp>
        <p:nvSpPr>
          <p:cNvPr id="11" name="Freeform 11"/>
          <p:cNvSpPr/>
          <p:nvPr/>
        </p:nvSpPr>
        <p:spPr>
          <a:xfrm>
            <a:off x="5821069" y="286491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73593" y="3379295"/>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66066" y="365957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16258" y="3379295"/>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418097" y="366894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34007" y="5314781"/>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89033" y="5255782"/>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79518" y="4987861"/>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对照临床医学专业认证标准，逐项进行自评，分析达成情况和存在问题。</a:t>
            </a:r>
          </a:p>
        </p:txBody>
      </p:sp>
      <p:sp>
        <p:nvSpPr>
          <p:cNvPr id="19" name="TextBox 19"/>
          <p:cNvSpPr txBox="1"/>
          <p:nvPr/>
        </p:nvSpPr>
        <p:spPr>
          <a:xfrm>
            <a:off x="653186" y="3304902"/>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将自评报告提交给认证机构，接受专家组的现场考察和评审。</a:t>
            </a:r>
          </a:p>
        </p:txBody>
      </p:sp>
      <p:sp>
        <p:nvSpPr>
          <p:cNvPr id="20" name="TextBox 20"/>
          <p:cNvSpPr txBox="1"/>
          <p:nvPr/>
        </p:nvSpPr>
        <p:spPr>
          <a:xfrm>
            <a:off x="1082466" y="4987747"/>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撰写自评报告，提出改进措施和发展规划。</a:t>
            </a:r>
          </a:p>
        </p:txBody>
      </p:sp>
      <p:sp>
        <p:nvSpPr>
          <p:cNvPr id="21" name="TextBox 21"/>
          <p:cNvSpPr txBox="1"/>
          <p:nvPr/>
        </p:nvSpPr>
        <p:spPr>
          <a:xfrm>
            <a:off x="4488661" y="1252888"/>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成立自评工作小组，制定自评计划和方案。</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自评方法与流程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师资团队建设现状分析</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8588" y="4047424"/>
            <a:ext cx="5505365"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99673" y="4047424"/>
            <a:ext cx="5613739"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99673" y="1935245"/>
            <a:ext cx="5613739"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78588" y="1935245"/>
            <a:ext cx="5505365"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14495" y="2158706"/>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职称结构</a:t>
            </a:r>
          </a:p>
        </p:txBody>
      </p:sp>
      <p:sp>
        <p:nvSpPr>
          <p:cNvPr id="7" name="AutoShape 7"/>
          <p:cNvSpPr/>
          <p:nvPr/>
        </p:nvSpPr>
        <p:spPr>
          <a:xfrm>
            <a:off x="4208189" y="1910609"/>
            <a:ext cx="3775622" cy="3858888"/>
          </a:xfrm>
          <a:prstGeom prst="ellipse">
            <a:avLst/>
          </a:prstGeom>
          <a:gradFill>
            <a:gsLst>
              <a:gs pos="0">
                <a:schemeClr val="lt1">
                  <a:alpha val="100000"/>
                </a:schemeClr>
              </a:gs>
              <a:gs pos="100000">
                <a:schemeClr val="lt1">
                  <a:alpha val="100000"/>
                </a:schemeClr>
              </a:gs>
            </a:gsLst>
            <a:path path="circle">
              <a:fillToRect l="50000" t="50000" r="50000" b="50000"/>
            </a:path>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954763" y="2673647"/>
            <a:ext cx="2282475" cy="233281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2366" y="3347887"/>
            <a:ext cx="927269" cy="98433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94053"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098384"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811074" y="2673647"/>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大部分教师具有硕士及以上学历，具备较高的学术水平。</a:t>
            </a:r>
          </a:p>
        </p:txBody>
      </p:sp>
      <p:sp>
        <p:nvSpPr>
          <p:cNvPr id="13" name="TextBox 13"/>
          <p:cNvSpPr txBox="1"/>
          <p:nvPr/>
        </p:nvSpPr>
        <p:spPr>
          <a:xfrm>
            <a:off x="8668342" y="2166108"/>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学历结构</a:t>
            </a:r>
          </a:p>
        </p:txBody>
      </p:sp>
      <p:sp>
        <p:nvSpPr>
          <p:cNvPr id="14" name="TextBox 14"/>
          <p:cNvSpPr txBox="1"/>
          <p:nvPr/>
        </p:nvSpPr>
        <p:spPr>
          <a:xfrm>
            <a:off x="1114495" y="4270522"/>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年龄结构</a:t>
            </a:r>
          </a:p>
        </p:txBody>
      </p:sp>
      <p:sp>
        <p:nvSpPr>
          <p:cNvPr id="15" name="TextBox 15"/>
          <p:cNvSpPr txBox="1"/>
          <p:nvPr/>
        </p:nvSpPr>
        <p:spPr>
          <a:xfrm>
            <a:off x="8668342" y="427792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学缘结构</a:t>
            </a:r>
          </a:p>
        </p:txBody>
      </p:sp>
      <p:sp>
        <p:nvSpPr>
          <p:cNvPr id="16" name="AutoShape 16"/>
          <p:cNvSpPr/>
          <p:nvPr/>
        </p:nvSpPr>
        <p:spPr>
          <a:xfrm>
            <a:off x="454963"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1059294"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497434" y="1795882"/>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01</a:t>
            </a:r>
          </a:p>
        </p:txBody>
      </p:sp>
      <p:sp>
        <p:nvSpPr>
          <p:cNvPr id="19" name="TextBox 19"/>
          <p:cNvSpPr txBox="1"/>
          <p:nvPr/>
        </p:nvSpPr>
        <p:spPr>
          <a:xfrm>
            <a:off x="11098377" y="1797101"/>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02</a:t>
            </a:r>
          </a:p>
        </p:txBody>
      </p:sp>
      <p:sp>
        <p:nvSpPr>
          <p:cNvPr id="20" name="TextBox 20"/>
          <p:cNvSpPr txBox="1"/>
          <p:nvPr/>
        </p:nvSpPr>
        <p:spPr>
          <a:xfrm>
            <a:off x="11049615" y="5464454"/>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04</a:t>
            </a:r>
          </a:p>
        </p:txBody>
      </p:sp>
      <p:sp>
        <p:nvSpPr>
          <p:cNvPr id="21" name="TextBox 21"/>
          <p:cNvSpPr txBox="1"/>
          <p:nvPr/>
        </p:nvSpPr>
        <p:spPr>
          <a:xfrm>
            <a:off x="448666" y="5452263"/>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03</a:t>
            </a:r>
          </a:p>
        </p:txBody>
      </p:sp>
      <p:sp>
        <p:nvSpPr>
          <p:cNvPr id="22" name="TextBox 22"/>
          <p:cNvSpPr txBox="1"/>
          <p:nvPr/>
        </p:nvSpPr>
        <p:spPr>
          <a:xfrm>
            <a:off x="7811074" y="4762272"/>
            <a:ext cx="3267075" cy="702183"/>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学缘结构多元化，有利于不同学术思想的碰撞和交流。</a:t>
            </a:r>
          </a:p>
        </p:txBody>
      </p:sp>
      <p:sp>
        <p:nvSpPr>
          <p:cNvPr id="23" name="TextBox 23"/>
          <p:cNvSpPr txBox="1"/>
          <p:nvPr/>
        </p:nvSpPr>
        <p:spPr>
          <a:xfrm>
            <a:off x="1114495" y="2673647"/>
            <a:ext cx="326707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高级职称教师占比较高，具备丰富的临床和教学经验。</a:t>
            </a:r>
          </a:p>
        </p:txBody>
      </p:sp>
      <p:sp>
        <p:nvSpPr>
          <p:cNvPr id="24" name="TextBox 24"/>
          <p:cNvSpPr txBox="1"/>
          <p:nvPr/>
        </p:nvSpPr>
        <p:spPr>
          <a:xfrm>
            <a:off x="1114495" y="4762272"/>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老中青教师比例相对均衡，有利于传承和发展。</a:t>
            </a:r>
          </a:p>
        </p:txBody>
      </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现有师资结构与特点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3958" r="13958"/>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临床与教学经验不足</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科研能力有待提高</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教师培训不足</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激励机制不完善</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存在的问题与不足</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部分年轻教师缺乏足够的临床和教学经验，影响教学质量。</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缺乏系统的教师培训计划和机制，不利于教师职业成长。</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部分教师科研能力相对较弱，缺乏高水平的科研成果。</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缺乏有效的激励机制，难以激发教师的积极性和创造性。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临床医学专业认证对师资团队建设的要求</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04</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深厚的医学理论知识</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教师应具备扎实的医学理论基础，能够熟练掌握临床医学专业的核心知识体系。</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教育教学能力</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教师应具备良好的教育教学能力，包括课程设计、教学方法、评估方式等方面的能力，以提供高质量的教学服务。</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学生指导能力</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教师应具备指导学生进行学习和科研的能力，包括为学生提供学术建议、指导学生进行科研项目等。</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专业素养与教育教学能力</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875" r="2187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教师应具备独立开展科研工作的能力，包括选题、实验设计、数据分析等方面的能力。</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科研能力</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教师应有一定的学术成果积累，如发表论文、获得专利等，以证明其在学术领域的实力和水平。</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学术成果</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教师应积极参与国内外学术交流与合作，提升自己的学术影响力和团队的整体实力。</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学术交流与合作</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科研能力与学术水平</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实践经验</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教师应具有丰富的临床实践经验，能够为学生提供实践指导和经验分享。</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临床教学资源</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教师应积极开发和利用临床教学资源，如病例库、模拟病人等，以提高学生的实践能力和临床思维水平。</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临床技能</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教师应具备熟练的临床技能，包括病史采集、体格检查、诊断与治疗等方面的技能。</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临床技能与实践经验</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自评报告对师资团队建设的启示</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05</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https://d.book118.com/865232142340011103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2024-09-13T13:10:33.896</cp:lastPrinted>
  <dcterms:created xsi:type="dcterms:W3CDTF">2024-09-13T05:10:33Z</dcterms:created>
  <dcterms:modified xsi:type="dcterms:W3CDTF">2024-09-13T05:10:36Z</dcterms:modified>
</cp:coreProperties>
</file>