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6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EDA3D-E9D1-4D55-829B-3C21F5DE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3DA1F-54D7-4DB9-BA59-66E5DF11B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4932B-BEE1-44AA-B082-7D4436F99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D0FFA-3542-4531-8C11-623613A7E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AEEEE-E496-4BFC-BBFC-3D43C63F7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DD47E-CA64-4310-9CE3-5076CBAAE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A3DED-F596-4BAE-85F6-56EBDF4C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507BD-4F17-496F-AA49-1EDB0B7CB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C0487-CE04-46A2-B836-A8659E07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B06AF-F843-4B80-B070-236BA5B4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11FEF-F148-402E-8F76-CE481A48C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066800" y="210185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029200" y="210185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96100" y="838200"/>
            <a:ext cx="1943100" cy="53784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066800" y="838200"/>
            <a:ext cx="5676900" cy="53784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1066800" y="838200"/>
            <a:ext cx="7772400" cy="53784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image" Target="../media/image1.jpeg" /><Relationship Id="rId14" Type="http://schemas.openxmlformats.org/officeDocument/2006/relationships/image" Target="../media/image2.jpeg" /><Relationship Id="rId15" Type="http://schemas.openxmlformats.org/officeDocument/2006/relationships/image" Target="../media/image3.png" /><Relationship Id="rId16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marL="0" indent="0" algn="l" rtl="0" eaLnBrk="1" hangingPunct="1">
              <a:defRPr kumimoji="0" lang="ru-RU" sz="1800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marL="0" indent="0" algn="l" rtl="0" eaLnBrk="1" hangingPunct="1">
              <a:defRPr kumimoji="0" lang="ru-RU" sz="1800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marL="0" indent="0" algn="l" rtl="0" eaLnBrk="1" hangingPunct="1">
              <a:defRPr kumimoji="0" lang="ru-RU" sz="1800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3AB277AC-8917-4EC4-9D65-ED7066F06370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4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1037" name="图片 1036"/>
          <p:cNvPicPr/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1038" name="图片 1037"/>
          <p:cNvPicPr/>
          <p:nvPr/>
        </p:nvPicPr>
        <p:blipFill>
          <a:blip r:embed="rId14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457200" indent="-4572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A50021"/>
        </a:buClr>
        <a:buSzPct val="75000"/>
        <a:buFont typeface="Wingdings" panose="05000000000000000000" pitchFamily="2" charset="2"/>
        <a:buChar char="n"/>
        <a:defRPr kumimoji="1" sz="32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1027430" indent="-45593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n"/>
        <a:defRPr kumimoji="1" sz="2800" b="0" i="0" u="none" baseline="0">
          <a:solidFill>
            <a:schemeClr val="tx1"/>
          </a:solidFill>
          <a:latin typeface="+mn-lt"/>
          <a:ea typeface="+mn-ea"/>
        </a:defRPr>
      </a:lvl2pPr>
      <a:lvl3pPr marL="137033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66699"/>
        </a:buClr>
        <a:buSzPct val="70000"/>
        <a:buFont typeface="Wingdings" panose="05000000000000000000" pitchFamily="2" charset="2"/>
        <a:buChar char="n"/>
        <a:defRPr kumimoji="1" sz="2400" b="0" i="0" u="none" baseline="0">
          <a:solidFill>
            <a:schemeClr val="tx1"/>
          </a:solidFill>
          <a:latin typeface="+mn-lt"/>
          <a:ea typeface="+mn-ea"/>
        </a:defRPr>
      </a:lvl3pPr>
      <a:lvl4pPr marL="171323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Pct val="60000"/>
        <a:buFont typeface="Wingdings" panose="05000000000000000000" pitchFamily="2" charset="2"/>
        <a:buChar char="n"/>
        <a:defRPr kumimoji="1" sz="20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kumimoji="1" sz="20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333102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有效鼓励学生的方法和技巧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Rectangle 2"/>
          <p:cNvSpPr/>
          <p:nvPr>
            <p:ph type="title" idx="4294967295"/>
          </p:nvPr>
        </p:nvSpPr>
        <p:spPr>
          <a:xfrm>
            <a:off x="1066800" y="838200"/>
            <a:ext cx="8077200" cy="6019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endParaRPr lang="zh-CN" altLang="zh-CN"/>
          </a:p>
        </p:txBody>
      </p:sp>
      <p:sp>
        <p:nvSpPr>
          <p:cNvPr id="56323" name="Rectangle 3"/>
          <p:cNvSpPr/>
          <p:nvPr>
            <p:ph type="body" idx="4294967295"/>
          </p:nvPr>
        </p:nvSpPr>
        <p:spPr>
          <a:xfrm>
            <a:off x="1042988" y="765175"/>
            <a:ext cx="7489825" cy="60928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457200" indent="-4572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6699"/>
              </a:buClr>
              <a:buSzPct val="70000"/>
              <a:buFont typeface="Wingdings" panose="05000000000000000000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60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457200" lvl="0" indent="-457200" eaLnBrk="1" hangingPunct="1">
              <a:buNone/>
            </a:pPr>
            <a:r>
              <a:rPr lang="zh-CN" altLang="en-US" b="1">
                <a:solidFill>
                  <a:srgbClr val="000000"/>
                </a:solidFill>
              </a:rPr>
              <a:t>      </a:t>
            </a:r>
            <a:r>
              <a:rPr kumimoji="0" lang="zh-CN" altLang="en-US" b="1">
                <a:solidFill>
                  <a:srgbClr val="000000"/>
                </a:solidFill>
              </a:rPr>
              <a:t>一</a:t>
            </a:r>
            <a:r>
              <a:rPr kumimoji="0" lang="en-US" altLang="zh-CN" b="1">
                <a:solidFill>
                  <a:srgbClr val="000000"/>
                </a:solidFill>
              </a:rPr>
              <a:t>、  </a:t>
            </a:r>
            <a:r>
              <a:rPr lang="zh-CN" altLang="en-US" b="1">
                <a:solidFill>
                  <a:srgbClr val="000000"/>
                </a:solidFill>
              </a:rPr>
              <a:t>什么就是有益得称赞</a:t>
            </a:r>
          </a:p>
          <a:p>
            <a:pPr marL="457200" lvl="0" indent="-457200" eaLnBrk="1" hangingPunct="1">
              <a:buNone/>
            </a:pPr>
            <a:r>
              <a:rPr lang="zh-CN" altLang="en-US" b="1">
                <a:solidFill>
                  <a:srgbClr val="000000"/>
                </a:solidFill>
              </a:rPr>
              <a:t>      有益得称赞包括两部分:</a:t>
            </a:r>
          </a:p>
          <a:p>
            <a:pPr marL="457200" lvl="0" indent="-457200" eaLnBrk="1" hangingPunct="1">
              <a:buNone/>
            </a:pPr>
            <a:r>
              <a:rPr lang="zh-CN" altLang="en-US" b="1">
                <a:solidFill>
                  <a:srgbClr val="000000"/>
                </a:solidFill>
              </a:rPr>
              <a:t>          第一,大人以赞赏得口吻描述自己所看到得或所感受到得。</a:t>
            </a:r>
          </a:p>
          <a:p>
            <a:pPr marL="457200" lvl="0" indent="-457200" eaLnBrk="1" hangingPunct="1">
              <a:buNone/>
            </a:pPr>
            <a:r>
              <a:rPr lang="zh-CN" altLang="en-US" b="1">
                <a:solidFill>
                  <a:srgbClr val="000000"/>
                </a:solidFill>
              </a:rPr>
              <a:t>          第二,孩子听了大人得话后在心里跟自己说得话。</a:t>
            </a:r>
          </a:p>
          <a:p>
            <a:pPr marL="457200" lvl="0" indent="-457200" algn="just" eaLnBrk="1" hangingPunct="1">
              <a:buNone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</a:rPr>
              <a:t>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706" name="标题 328705"/>
          <p:cNvSpPr/>
          <p:nvPr>
            <p:ph type="title"/>
          </p:nvPr>
        </p:nvSpPr>
        <p:spPr>
          <a:xfrm>
            <a:off x="1066800" y="8382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328707" name="文本占位符 328706"/>
          <p:cNvSpPr/>
          <p:nvPr>
            <p:ph type="body" idx="4294967295"/>
          </p:nvPr>
        </p:nvSpPr>
        <p:spPr>
          <a:xfrm>
            <a:off x="900112" y="908050"/>
            <a:ext cx="7920038" cy="54737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7430" indent="-45593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3703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6699"/>
              </a:buClr>
              <a:buSzPct val="70000"/>
              <a:buFont typeface="Wingdings" panose="05000000000000000000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132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60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zh-CN" altLang="en-US" b="1">
                <a:solidFill>
                  <a:srgbClr val="000000"/>
                </a:solidFill>
              </a:rPr>
              <a:t>我们得话应该明确表明:我们很喜欢、很欣赏她们得努力、帮助、工作、体谅、创造或者成就;让孩子能对自己得品格有一个现实得看法;像一块有魔法得帆布,让她们给自己画一幅正面得画像。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322" name="标题 312321"/>
          <p:cNvSpPr/>
          <p:nvPr>
            <p:ph type="title"/>
          </p:nvPr>
        </p:nvSpPr>
        <p:spPr>
          <a:xfrm>
            <a:off x="1066800" y="8382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312323" name="文本占位符 312322"/>
          <p:cNvSpPr/>
          <p:nvPr>
            <p:ph type="body" idx="4294967295"/>
          </p:nvPr>
        </p:nvSpPr>
        <p:spPr>
          <a:xfrm>
            <a:off x="468312" y="1052512"/>
            <a:ext cx="8424862" cy="56165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7430" indent="-45593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3703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6699"/>
              </a:buClr>
              <a:buSzPct val="70000"/>
              <a:buFont typeface="Wingdings" panose="05000000000000000000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132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60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90000"/>
              </a:lnSpc>
            </a:pPr>
            <a:r>
              <a:rPr lang="zh-CN" altLang="en-US" b="1">
                <a:solidFill>
                  <a:srgbClr val="000000"/>
                </a:solidFill>
              </a:rPr>
              <a:t>二</a:t>
            </a:r>
            <a:r>
              <a:rPr lang="en-US" altLang="zh-CN" b="1">
                <a:solidFill>
                  <a:srgbClr val="000000"/>
                </a:solidFill>
              </a:rPr>
              <a:t>、 </a:t>
            </a:r>
            <a:r>
              <a:rPr lang="zh-CN" altLang="en-US" b="1">
                <a:solidFill>
                  <a:srgbClr val="000000"/>
                </a:solidFill>
              </a:rPr>
              <a:t>如何激励孩子</a:t>
            </a:r>
          </a:p>
          <a:p>
            <a:pPr lvl="0">
              <a:lnSpc>
                <a:spcPct val="90000"/>
              </a:lnSpc>
            </a:pPr>
            <a:r>
              <a:rPr lang="zh-CN" altLang="en-US" b="1">
                <a:solidFill>
                  <a:srgbClr val="000000"/>
                </a:solidFill>
              </a:rPr>
              <a:t>孩子内心最深层得需要</a:t>
            </a:r>
            <a:r>
              <a:rPr lang="en-US" altLang="zh-CN" b="1">
                <a:solidFill>
                  <a:srgbClr val="000000"/>
                </a:solidFill>
              </a:rPr>
              <a:t>:</a:t>
            </a:r>
            <a:r>
              <a:rPr lang="zh-CN" altLang="en-US" b="1">
                <a:solidFill>
                  <a:srgbClr val="000000"/>
                </a:solidFill>
              </a:rPr>
              <a:t>渴望别人得赞赏</a:t>
            </a:r>
          </a:p>
          <a:p>
            <a:pPr lvl="0">
              <a:lnSpc>
                <a:spcPct val="90000"/>
              </a:lnSpc>
            </a:pPr>
            <a:r>
              <a:rPr lang="en-US" altLang="zh-CN" b="1">
                <a:solidFill>
                  <a:srgbClr val="000000"/>
                </a:solidFill>
              </a:rPr>
              <a:t>(</a:t>
            </a:r>
            <a:r>
              <a:rPr lang="zh-CN" altLang="en-US" b="1">
                <a:solidFill>
                  <a:srgbClr val="000000"/>
                </a:solidFill>
              </a:rPr>
              <a:t>一</a:t>
            </a:r>
            <a:r>
              <a:rPr lang="en-US" altLang="zh-CN" b="1">
                <a:solidFill>
                  <a:srgbClr val="000000"/>
                </a:solidFill>
              </a:rPr>
              <a:t>) </a:t>
            </a:r>
            <a:r>
              <a:rPr lang="zh-CN" altLang="en-US" b="1">
                <a:solidFill>
                  <a:srgbClr val="000000"/>
                </a:solidFill>
              </a:rPr>
              <a:t>一句最能激励孩子得话:</a:t>
            </a:r>
          </a:p>
          <a:p>
            <a:pPr lvl="0">
              <a:lnSpc>
                <a:spcPct val="90000"/>
              </a:lnSpc>
            </a:pPr>
            <a:r>
              <a:rPr lang="zh-CN" altLang="en-US" b="1">
                <a:solidFill>
                  <a:srgbClr val="000000"/>
                </a:solidFill>
              </a:rPr>
              <a:t>有些人看着奇迹发生,有些人发生了什么奇迹都不知道,而有些人却能让奇迹发生;您会创造奇迹。</a:t>
            </a:r>
          </a:p>
          <a:p>
            <a:pPr lvl="0">
              <a:lnSpc>
                <a:spcPct val="90000"/>
              </a:lnSpc>
            </a:pPr>
            <a:r>
              <a:rPr lang="en-US" altLang="zh-CN" b="1">
                <a:solidFill>
                  <a:srgbClr val="000000"/>
                </a:solidFill>
              </a:rPr>
              <a:t>(</a:t>
            </a:r>
            <a:r>
              <a:rPr lang="zh-CN" altLang="en-US" b="1">
                <a:solidFill>
                  <a:srgbClr val="000000"/>
                </a:solidFill>
              </a:rPr>
              <a:t>二</a:t>
            </a:r>
            <a:r>
              <a:rPr lang="en-US" altLang="zh-CN" b="1">
                <a:solidFill>
                  <a:srgbClr val="000000"/>
                </a:solidFill>
              </a:rPr>
              <a:t>) </a:t>
            </a:r>
            <a:r>
              <a:rPr lang="zh-CN" altLang="en-US" b="1">
                <a:solidFill>
                  <a:srgbClr val="000000"/>
                </a:solidFill>
              </a:rPr>
              <a:t>激励孩子得努力和成就</a:t>
            </a: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00"/>
                </a:solidFill>
              </a:rPr>
              <a:t>     老师首先要表示出对孩子成长得关注,再</a:t>
            </a: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00"/>
                </a:solidFill>
              </a:rPr>
              <a:t>者要肯定她们得努力就是有价值得,帮助她们对</a:t>
            </a:r>
          </a:p>
          <a:p>
            <a:pPr lvl="0" eaLnBrk="1" hangingPunct="1"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00"/>
                </a:solidFill>
              </a:rPr>
              <a:t>自己得行为进行正确得归因。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312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312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312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312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312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312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5" dur="500"/>
                                        <p:tgtEl>
                                          <p:spTgt spid="312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8" dur="500"/>
                                        <p:tgtEl>
                                          <p:spTgt spid="3123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370" name="标题 314369"/>
          <p:cNvSpPr/>
          <p:nvPr>
            <p:ph type="title"/>
          </p:nvPr>
        </p:nvSpPr>
        <p:spPr>
          <a:xfrm>
            <a:off x="1066800" y="8382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314371" name="文本占位符 314370"/>
          <p:cNvSpPr/>
          <p:nvPr>
            <p:ph type="body" idx="4294967295"/>
          </p:nvPr>
        </p:nvSpPr>
        <p:spPr>
          <a:xfrm>
            <a:off x="611188" y="836612"/>
            <a:ext cx="8228012" cy="53800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7430" indent="-45593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3703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6699"/>
              </a:buClr>
              <a:buSzPct val="70000"/>
              <a:buFont typeface="Wingdings" panose="05000000000000000000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132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60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zh-CN" altLang="en-US" b="1">
                <a:solidFill>
                  <a:srgbClr val="000000"/>
                </a:solidFill>
              </a:rPr>
              <a:t>夸孩子漂亮,不如夸她努力塑造得品质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外表漂亮就是先天得优势,而不就是值得炫耀得资本和技能;美好得品质就是孩子后天努力得来得,应该予以肯定。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孩子容貌如何不能决定孩子以后生活得怎样。大多数情况下,个人努力和品质才就是决定孩子生存状态得重要因素。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如果一味夸孩子得长相,会误导孩子过分注重自己得外表,注重于穿衣打扮,轻视个人美好品质得塑造和自身得努力。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314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314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314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314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394" name="标题 315393"/>
          <p:cNvSpPr/>
          <p:nvPr>
            <p:ph type="title"/>
          </p:nvPr>
        </p:nvSpPr>
        <p:spPr>
          <a:xfrm>
            <a:off x="1066800" y="8382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315395" name="文本占位符 315394"/>
          <p:cNvSpPr/>
          <p:nvPr>
            <p:ph type="body" idx="4294967295"/>
          </p:nvPr>
        </p:nvSpPr>
        <p:spPr>
          <a:xfrm>
            <a:off x="1042988" y="836612"/>
            <a:ext cx="8101012" cy="5832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7430" indent="-45593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3703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6699"/>
              </a:buClr>
              <a:buSzPct val="70000"/>
              <a:buFont typeface="Wingdings" panose="05000000000000000000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132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60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zh-CN" altLang="en-US" b="1">
                <a:solidFill>
                  <a:srgbClr val="000000"/>
                </a:solidFill>
              </a:rPr>
              <a:t>夸孩子聪明,不如夸她努力。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美国研究人员让幼儿园孩子解决了一些难题,然后对一半得孩子说:“答对了</a:t>
            </a:r>
            <a:r>
              <a:rPr lang="en-US" altLang="zh-CN" b="1">
                <a:solidFill>
                  <a:srgbClr val="000000"/>
                </a:solidFill>
              </a:rPr>
              <a:t>8</a:t>
            </a:r>
            <a:r>
              <a:rPr lang="zh-CN" altLang="en-US" b="1">
                <a:solidFill>
                  <a:srgbClr val="000000"/>
                </a:solidFill>
              </a:rPr>
              <a:t>道题,您们很聪明。”对另一半说:“答对</a:t>
            </a:r>
            <a:r>
              <a:rPr lang="en-US" altLang="zh-CN" b="1">
                <a:solidFill>
                  <a:srgbClr val="000000"/>
                </a:solidFill>
              </a:rPr>
              <a:t>8</a:t>
            </a:r>
            <a:r>
              <a:rPr lang="zh-CN" altLang="en-US" b="1">
                <a:solidFill>
                  <a:srgbClr val="000000"/>
                </a:solidFill>
              </a:rPr>
              <a:t>道题,您们很努力。”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接着给她们两种任务选择:一种就是可能出一些差错,但最终能学到新东西得任务;另一种就是有把握能够做得非常好得。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结果</a:t>
            </a:r>
            <a:r>
              <a:rPr lang="en-US" altLang="zh-CN" b="1">
                <a:solidFill>
                  <a:srgbClr val="000000"/>
                </a:solidFill>
              </a:rPr>
              <a:t>2/3</a:t>
            </a:r>
            <a:r>
              <a:rPr lang="zh-CN" altLang="en-US" b="1">
                <a:solidFill>
                  <a:srgbClr val="000000"/>
                </a:solidFill>
              </a:rPr>
              <a:t>得被夸聪明得孩子选择容易完成得;被夸努力得孩子</a:t>
            </a:r>
            <a:r>
              <a:rPr lang="en-US" altLang="zh-CN" b="1">
                <a:solidFill>
                  <a:srgbClr val="000000"/>
                </a:solidFill>
              </a:rPr>
              <a:t>90%</a:t>
            </a:r>
            <a:r>
              <a:rPr lang="zh-CN" altLang="en-US" b="1">
                <a:solidFill>
                  <a:srgbClr val="000000"/>
                </a:solidFill>
              </a:rPr>
              <a:t>选择了具有挑战性得任务。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315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315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315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315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226" name="标题 308225"/>
          <p:cNvSpPr/>
          <p:nvPr>
            <p:ph type="title"/>
          </p:nvPr>
        </p:nvSpPr>
        <p:spPr>
          <a:xfrm>
            <a:off x="1066800" y="8382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308227" name="文本占位符 308226"/>
          <p:cNvSpPr/>
          <p:nvPr>
            <p:ph type="body" idx="4294967295"/>
          </p:nvPr>
        </p:nvSpPr>
        <p:spPr>
          <a:xfrm>
            <a:off x="755650" y="836612"/>
            <a:ext cx="8388350" cy="57610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7430" indent="-45593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3703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6699"/>
              </a:buClr>
              <a:buSzPct val="70000"/>
              <a:buFont typeface="Wingdings" panose="05000000000000000000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132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60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90000"/>
              </a:lnSpc>
            </a:pPr>
            <a:r>
              <a:rPr lang="zh-CN" altLang="en-US" b="1">
                <a:solidFill>
                  <a:srgbClr val="000000"/>
                </a:solidFill>
              </a:rPr>
              <a:t>美国得研究报告指出:如果孩子在校成绩好就夸她天资聪颖,这对她们可能有害无益。会使她形成误区:</a:t>
            </a:r>
          </a:p>
          <a:p>
            <a:pPr lvl="0">
              <a:lnSpc>
                <a:spcPct val="90000"/>
              </a:lnSpc>
            </a:pPr>
            <a:r>
              <a:rPr lang="en-US" altLang="zh-CN" b="1">
                <a:solidFill>
                  <a:srgbClr val="000000"/>
                </a:solidFill>
              </a:rPr>
              <a:t>1、 </a:t>
            </a:r>
            <a:r>
              <a:rPr lang="zh-CN" altLang="en-US" b="1">
                <a:solidFill>
                  <a:srgbClr val="000000"/>
                </a:solidFill>
              </a:rPr>
              <a:t>与学习新东西相比,追求高分更重要</a:t>
            </a:r>
          </a:p>
          <a:p>
            <a:pPr lvl="0">
              <a:lnSpc>
                <a:spcPct val="90000"/>
              </a:lnSpc>
            </a:pPr>
            <a:r>
              <a:rPr lang="en-US" altLang="zh-CN" b="1">
                <a:solidFill>
                  <a:srgbClr val="000000"/>
                </a:solidFill>
              </a:rPr>
              <a:t>2、 </a:t>
            </a:r>
            <a:r>
              <a:rPr lang="zh-CN" altLang="en-US" b="1">
                <a:solidFill>
                  <a:srgbClr val="000000"/>
                </a:solidFill>
              </a:rPr>
              <a:t>在日后得学习中经受不起失败得挫折,孩子很可能因得了低分就抱怨自己太笨,而这又就是与生俱来、无法改变得。如果老师经常称赞为聪明得孩子,往往把分数看成自己得聪明所得,把分数高低看得比什么都重要,一遇挫折就容易灰心,不愿意也不敢接受新得挑战,因为她们不想冒险而失去高分。</a:t>
            </a:r>
          </a:p>
          <a:p>
            <a:pPr lvl="0">
              <a:lnSpc>
                <a:spcPct val="90000"/>
              </a:lnSpc>
            </a:pPr>
            <a:endParaRPr lang="zh-CN" altLang="en-US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308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30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308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418" name="标题 316417"/>
          <p:cNvSpPr/>
          <p:nvPr>
            <p:ph type="title"/>
          </p:nvPr>
        </p:nvSpPr>
        <p:spPr>
          <a:xfrm>
            <a:off x="1066800" y="8382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316419" name="文本占位符 316418"/>
          <p:cNvSpPr/>
          <p:nvPr>
            <p:ph type="body" idx="4294967295"/>
          </p:nvPr>
        </p:nvSpPr>
        <p:spPr>
          <a:xfrm>
            <a:off x="900112" y="836612"/>
            <a:ext cx="7993062" cy="5832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7430" indent="-45593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3703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6699"/>
              </a:buClr>
              <a:buSzPct val="70000"/>
              <a:buFont typeface="Wingdings" panose="05000000000000000000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132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60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90000"/>
              </a:lnSpc>
            </a:pPr>
            <a:r>
              <a:rPr lang="en-US" altLang="zh-CN" sz="3600" b="1">
                <a:solidFill>
                  <a:srgbClr val="000000"/>
                </a:solidFill>
              </a:rPr>
              <a:t>3、 </a:t>
            </a:r>
            <a:r>
              <a:rPr lang="zh-CN" altLang="en-US" sz="3600" b="1">
                <a:solidFill>
                  <a:srgbClr val="000000"/>
                </a:solidFill>
              </a:rPr>
              <a:t>养成患得患失得毛病,比如害怕失败、不敢作大胆得尝试等</a:t>
            </a:r>
            <a:endParaRPr lang="zh-CN" altLang="en-US" b="1">
              <a:solidFill>
                <a:srgbClr val="000000"/>
              </a:solidFill>
            </a:endParaRPr>
          </a:p>
          <a:p>
            <a:pPr lvl="0">
              <a:lnSpc>
                <a:spcPct val="90000"/>
              </a:lnSpc>
            </a:pPr>
            <a:r>
              <a:rPr lang="zh-CN" altLang="en-US" b="1">
                <a:solidFill>
                  <a:srgbClr val="000000"/>
                </a:solidFill>
              </a:rPr>
              <a:t>而那些被夸努力得孩子,则更愿意进行新得大胆尝试,会尽自己最大努力把她们做好。</a:t>
            </a:r>
          </a:p>
          <a:p>
            <a:pPr lvl="0">
              <a:lnSpc>
                <a:spcPct val="90000"/>
              </a:lnSpc>
            </a:pPr>
            <a:r>
              <a:rPr lang="zh-CN" altLang="en-US" b="1">
                <a:solidFill>
                  <a:srgbClr val="000000"/>
                </a:solidFill>
              </a:rPr>
              <a:t>夸奖孩子得努力和成就,不要夸奖她们得品性和人格。</a:t>
            </a:r>
          </a:p>
          <a:p>
            <a:pPr lvl="0">
              <a:lnSpc>
                <a:spcPct val="90000"/>
              </a:lnSpc>
            </a:pPr>
            <a:r>
              <a:rPr lang="zh-CN" altLang="en-US" b="1">
                <a:solidFill>
                  <a:srgbClr val="000000"/>
                </a:solidFill>
              </a:rPr>
              <a:t>对品格得直接赞美就像直射得阳光,让人很不舒服、很刺眼。当一个人听到别人赞美自己出色、像天使一样可爱、慷慨大方、谦恭有礼时,就是一件很尴尬得事。</a:t>
            </a:r>
          </a:p>
          <a:p>
            <a:pPr lvl="0">
              <a:lnSpc>
                <a:spcPct val="90000"/>
              </a:lnSpc>
            </a:pPr>
            <a:endParaRPr lang="zh-CN" altLang="en-US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316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316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316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316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346" name="标题 313345"/>
          <p:cNvSpPr/>
          <p:nvPr>
            <p:ph type="title"/>
          </p:nvPr>
        </p:nvSpPr>
        <p:spPr>
          <a:xfrm>
            <a:off x="1066800" y="8382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313347" name="文本占位符 313346"/>
          <p:cNvSpPr/>
          <p:nvPr>
            <p:ph type="body" idx="4294967295"/>
          </p:nvPr>
        </p:nvSpPr>
        <p:spPr>
          <a:xfrm>
            <a:off x="827088" y="836612"/>
            <a:ext cx="8066088" cy="5832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57200" indent="-4572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Char char="n"/>
              <a:defRPr kumimoji="1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7430" indent="-45593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anose="05000000000000000000" pitchFamily="2" charset="2"/>
              <a:buChar char="n"/>
              <a:defRPr kumimoji="1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3703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666699"/>
              </a:buClr>
              <a:buSzPct val="70000"/>
              <a:buFont typeface="Wingdings" panose="05000000000000000000" pitchFamily="2" charset="2"/>
              <a:buChar char="n"/>
              <a:defRPr kumimoji="1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1323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60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anose="05000000000000000000" pitchFamily="2" charset="2"/>
              <a:buChar char="n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en-US" altLang="zh-CN" b="1">
                <a:solidFill>
                  <a:srgbClr val="000000"/>
                </a:solidFill>
              </a:rPr>
              <a:t>(</a:t>
            </a:r>
            <a:r>
              <a:rPr lang="zh-CN" altLang="en-US" b="1">
                <a:solidFill>
                  <a:srgbClr val="000000"/>
                </a:solidFill>
              </a:rPr>
              <a:t>二</a:t>
            </a:r>
            <a:r>
              <a:rPr lang="en-US" altLang="zh-CN" b="1">
                <a:solidFill>
                  <a:srgbClr val="000000"/>
                </a:solidFill>
              </a:rPr>
              <a:t>)</a:t>
            </a:r>
            <a:r>
              <a:rPr lang="zh-CN" altLang="en-US" b="1">
                <a:solidFill>
                  <a:srgbClr val="000000"/>
                </a:solidFill>
              </a:rPr>
              <a:t>用‘‘具体得赞美</a:t>
            </a:r>
            <a:r>
              <a:rPr lang="en-US" altLang="zh-CN" b="1">
                <a:solidFill>
                  <a:srgbClr val="000000"/>
                </a:solidFill>
              </a:rPr>
              <a:t>”</a:t>
            </a:r>
            <a:r>
              <a:rPr lang="zh-CN" altLang="en-US" b="1">
                <a:solidFill>
                  <a:srgbClr val="000000"/>
                </a:solidFill>
              </a:rPr>
              <a:t>鼓励孩子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具体得赞美:对某种具体得表现或者行为进行称赞。她能让孩子清楚地知道好在哪里,怎样得行为可以得到别人得认可,并朝着个方向努力。</a:t>
            </a:r>
          </a:p>
          <a:p>
            <a:pPr lvl="0"/>
            <a:r>
              <a:rPr lang="zh-CN" altLang="en-US" b="1">
                <a:solidFill>
                  <a:srgbClr val="000000"/>
                </a:solidFill>
              </a:rPr>
              <a:t>抽象得赞美:用笼统得、宽泛得词语赞美孩子,如:“您真棒”、“好孩子”。总就是笼统地鼓励孩子,会让孩子无所适从,不知自己究竟究竟好在哪里,久而久之,就会变得依赖别人得看法,即人们常说得“爱听好话”。也有可能会产生压力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313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313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313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7346" name="图片 9" descr="图片65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5518150" y="2420938"/>
            <a:ext cx="3327400" cy="36004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7347" name="Rectangle 4"/>
          <p:cNvSpPr/>
          <p:nvPr>
            <p:ph type="title" idx="4294967295"/>
          </p:nvPr>
        </p:nvSpPr>
        <p:spPr>
          <a:xfrm>
            <a:off x="539750" y="1125538"/>
            <a:ext cx="7556500" cy="6477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kumimoji="1" lang="zh-CN" altLang="en-US" sz="44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9pPr>
          </a:lstStyle>
          <a:p>
            <a:pPr lvl="0" algn="ctr" eaLnBrk="1" hangingPunct="1"/>
            <a:r>
              <a:rPr lang="en-US" altLang="zh-CN" sz="2800" b="1">
                <a:solidFill>
                  <a:srgbClr val="000000"/>
                </a:solidFill>
              </a:rPr>
              <a:t>1、 </a:t>
            </a:r>
            <a:r>
              <a:rPr lang="zh-CN" altLang="en-US" sz="2800" b="1">
                <a:solidFill>
                  <a:srgbClr val="000000"/>
                </a:solidFill>
              </a:rPr>
              <a:t>描述您所看到和听到得事</a:t>
            </a:r>
          </a:p>
        </p:txBody>
      </p:sp>
      <p:sp>
        <p:nvSpPr>
          <p:cNvPr id="57348" name="TextBox 6"/>
          <p:cNvSpPr/>
          <p:nvPr/>
        </p:nvSpPr>
        <p:spPr>
          <a:xfrm>
            <a:off x="1920875" y="1844675"/>
            <a:ext cx="27225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</a:rPr>
              <a:t>不要评价</a:t>
            </a:r>
            <a:r>
              <a:rPr lang="en-US" altLang="zh-CN" sz="2400" b="1">
                <a:solidFill>
                  <a:srgbClr val="000000"/>
                </a:solidFill>
              </a:rPr>
              <a:t>……</a:t>
            </a:r>
          </a:p>
        </p:txBody>
      </p:sp>
      <p:sp>
        <p:nvSpPr>
          <p:cNvPr id="57349" name="TextBox 7"/>
          <p:cNvSpPr/>
          <p:nvPr/>
        </p:nvSpPr>
        <p:spPr>
          <a:xfrm>
            <a:off x="6643688" y="1714500"/>
            <a:ext cx="12414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</a:rPr>
              <a:t>叙述</a:t>
            </a:r>
          </a:p>
        </p:txBody>
      </p:sp>
      <p:pic>
        <p:nvPicPr>
          <p:cNvPr id="57350" name="图片 8" descr="图片64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755650" y="2420938"/>
            <a:ext cx="4824412" cy="36528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7351" name="TextBox 11"/>
          <p:cNvSpPr/>
          <p:nvPr/>
        </p:nvSpPr>
        <p:spPr>
          <a:xfrm>
            <a:off x="928688" y="2643188"/>
            <a:ext cx="1009388" cy="76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瞧,我全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做完了。</a:t>
            </a:r>
          </a:p>
        </p:txBody>
      </p:sp>
      <p:sp>
        <p:nvSpPr>
          <p:cNvPr id="57352" name="TextBox 12"/>
          <p:cNvSpPr/>
          <p:nvPr/>
        </p:nvSpPr>
        <p:spPr>
          <a:xfrm>
            <a:off x="2500312" y="2714625"/>
            <a:ext cx="1217612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好孩子。</a:t>
            </a:r>
          </a:p>
        </p:txBody>
      </p:sp>
      <p:sp>
        <p:nvSpPr>
          <p:cNvPr id="57353" name="TextBox 13"/>
          <p:cNvSpPr/>
          <p:nvPr/>
        </p:nvSpPr>
        <p:spPr>
          <a:xfrm>
            <a:off x="3851275" y="2708275"/>
            <a:ext cx="1722571" cy="1128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没那么好,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我在桌底下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踢乔伊。</a:t>
            </a:r>
          </a:p>
        </p:txBody>
      </p:sp>
      <p:sp>
        <p:nvSpPr>
          <p:cNvPr id="57354" name="TextBox 10"/>
          <p:cNvSpPr/>
          <p:nvPr/>
        </p:nvSpPr>
        <p:spPr>
          <a:xfrm>
            <a:off x="6132513" y="2714625"/>
            <a:ext cx="1962841" cy="76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您专心致志学习,</a:t>
            </a: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直到做完才停下。</a:t>
            </a:r>
          </a:p>
        </p:txBody>
      </p:sp>
      <p:sp>
        <p:nvSpPr>
          <p:cNvPr id="57355" name="TextBox 14"/>
          <p:cNvSpPr/>
          <p:nvPr/>
        </p:nvSpPr>
        <p:spPr>
          <a:xfrm>
            <a:off x="7500938" y="3714750"/>
            <a:ext cx="1474788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我很勤奋。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57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57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57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57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57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57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7" dur="500"/>
                                        <p:tgtEl>
                                          <p:spTgt spid="57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2" dur="500"/>
                                        <p:tgtEl>
                                          <p:spTgt spid="57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/>
      <p:bldP spid="57348" grpId="1"/>
      <p:bldP spid="57349" grpId="2"/>
      <p:bldP spid="57351" grpId="3"/>
      <p:bldP spid="57352" grpId="4"/>
      <p:bldP spid="57353" grpId="5"/>
      <p:bldP spid="57354" grpId="6"/>
      <p:bldP spid="57355" grpId="7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矩形 2"/>
          <p:cNvSpPr/>
          <p:nvPr/>
        </p:nvSpPr>
        <p:spPr>
          <a:xfrm>
            <a:off x="1846263" y="2346325"/>
            <a:ext cx="5899150" cy="584200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algn="ctr" defTabSz="914400" fontAlgn="base">
              <a:buClrTx/>
              <a:buSzTx/>
              <a:buFont typeface="Arial" pitchFamily="34" charset="0"/>
            </a:pPr>
            <a:r>
              <a:rPr lang="zh-CN" altLang="en-US" sz="3200" b="1" strike="noStrike" baseline="0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大家有疑问的，可以询问和交流</a:t>
            </a:r>
            <a:endParaRPr lang="zh-CN" altLang="en-US" sz="3200" b="1" strike="noStrike" baseline="0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051" name="文本框 1"/>
          <p:cNvSpPr/>
          <p:nvPr/>
        </p:nvSpPr>
        <p:spPr>
          <a:xfrm>
            <a:off x="4457700" y="4565650"/>
            <a:ext cx="31718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b="1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可以互相讨论下，但要小声点</a:t>
            </a:r>
            <a:endParaRPr lang="zh-CN" altLang="en-US" b="1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TextBox 6"/>
          <p:cNvSpPr/>
          <p:nvPr/>
        </p:nvSpPr>
        <p:spPr>
          <a:xfrm>
            <a:off x="1476375" y="1916112"/>
            <a:ext cx="27352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</a:rPr>
              <a:t>不要评价</a:t>
            </a:r>
            <a:r>
              <a:rPr lang="en-US" altLang="zh-CN" sz="2400" b="1">
                <a:solidFill>
                  <a:srgbClr val="000000"/>
                </a:solidFill>
              </a:rPr>
              <a:t>……</a:t>
            </a:r>
          </a:p>
        </p:txBody>
      </p:sp>
      <p:sp>
        <p:nvSpPr>
          <p:cNvPr id="58371" name="TextBox 7"/>
          <p:cNvSpPr/>
          <p:nvPr/>
        </p:nvSpPr>
        <p:spPr>
          <a:xfrm>
            <a:off x="6156325" y="1844675"/>
            <a:ext cx="18002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</a:rPr>
              <a:t>叙述</a:t>
            </a:r>
          </a:p>
        </p:txBody>
      </p:sp>
      <p:pic>
        <p:nvPicPr>
          <p:cNvPr id="58372" name="图片 6" descr="图片66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2492375"/>
            <a:ext cx="4767262" cy="31511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8373" name="TextBox 7"/>
          <p:cNvSpPr/>
          <p:nvPr/>
        </p:nvSpPr>
        <p:spPr>
          <a:xfrm>
            <a:off x="827088" y="2492375"/>
            <a:ext cx="136842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我画得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好吗？</a:t>
            </a:r>
          </a:p>
        </p:txBody>
      </p:sp>
      <p:sp>
        <p:nvSpPr>
          <p:cNvPr id="58374" name="TextBox 8"/>
          <p:cNvSpPr/>
          <p:nvPr/>
        </p:nvSpPr>
        <p:spPr>
          <a:xfrm>
            <a:off x="2214562" y="2571750"/>
            <a:ext cx="1711448" cy="76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漂亮极了,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非常好。</a:t>
            </a:r>
          </a:p>
        </p:txBody>
      </p:sp>
      <p:sp>
        <p:nvSpPr>
          <p:cNvPr id="58375" name="TextBox 9"/>
          <p:cNvSpPr/>
          <p:nvPr/>
        </p:nvSpPr>
        <p:spPr>
          <a:xfrm>
            <a:off x="3424238" y="2636838"/>
            <a:ext cx="1509633" cy="76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真就是这个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意思吗？</a:t>
            </a:r>
          </a:p>
        </p:txBody>
      </p:sp>
      <p:pic>
        <p:nvPicPr>
          <p:cNvPr id="58376" name="图片 11" descr="图片67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5429250" y="2500312"/>
            <a:ext cx="3376612" cy="32496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8377" name="TextBox 12"/>
          <p:cNvSpPr/>
          <p:nvPr/>
        </p:nvSpPr>
        <p:spPr>
          <a:xfrm>
            <a:off x="5500688" y="2714625"/>
            <a:ext cx="2979857" cy="1128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您把所有得数据点都标了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出来,用直线连上,两个坐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标都标得很清楚。</a:t>
            </a:r>
          </a:p>
        </p:txBody>
      </p:sp>
      <p:sp>
        <p:nvSpPr>
          <p:cNvPr id="58378" name="TextBox 13"/>
          <p:cNvSpPr/>
          <p:nvPr/>
        </p:nvSpPr>
        <p:spPr>
          <a:xfrm>
            <a:off x="7215188" y="4071938"/>
            <a:ext cx="1390451" cy="62851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1600" b="1">
                <a:solidFill>
                  <a:srgbClr val="000000"/>
                </a:solidFill>
              </a:rPr>
              <a:t>我会画很好</a:t>
            </a:r>
            <a:endParaRPr lang="en-US" altLang="zh-CN" sz="16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1600" b="1">
                <a:solidFill>
                  <a:srgbClr val="000000"/>
                </a:solidFill>
              </a:rPr>
              <a:t>得图表了。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58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58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58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58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58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58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7" dur="500"/>
                                        <p:tgtEl>
                                          <p:spTgt spid="58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  <p:bldP spid="58371" grpId="1"/>
      <p:bldP spid="58373" grpId="2"/>
      <p:bldP spid="58374" grpId="3"/>
      <p:bldP spid="58375" grpId="4"/>
      <p:bldP spid="58377" grpId="5"/>
      <p:bldP spid="58378" grpId="6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TextBox 6"/>
          <p:cNvSpPr/>
          <p:nvPr/>
        </p:nvSpPr>
        <p:spPr>
          <a:xfrm>
            <a:off x="6372225" y="1700212"/>
            <a:ext cx="14398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</a:rPr>
              <a:t>叙述</a:t>
            </a:r>
          </a:p>
        </p:txBody>
      </p:sp>
      <p:sp>
        <p:nvSpPr>
          <p:cNvPr id="59395" name="TextBox 7"/>
          <p:cNvSpPr/>
          <p:nvPr/>
        </p:nvSpPr>
        <p:spPr>
          <a:xfrm>
            <a:off x="1979612" y="1844675"/>
            <a:ext cx="22955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000000"/>
                </a:solidFill>
              </a:rPr>
              <a:t>不要评价</a:t>
            </a:r>
            <a:r>
              <a:rPr lang="en-US" altLang="zh-CN" sz="2400" b="1">
                <a:solidFill>
                  <a:srgbClr val="000000"/>
                </a:solidFill>
              </a:rPr>
              <a:t>……</a:t>
            </a:r>
          </a:p>
        </p:txBody>
      </p:sp>
      <p:pic>
        <p:nvPicPr>
          <p:cNvPr id="59396" name="图片 6" descr="图片68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0" y="2349500"/>
            <a:ext cx="4552950" cy="33337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9397" name="图片 7" descr="图片69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5364162" y="2420938"/>
            <a:ext cx="3444875" cy="32432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9398" name="TextBox 8"/>
          <p:cNvSpPr/>
          <p:nvPr/>
        </p:nvSpPr>
        <p:spPr>
          <a:xfrm>
            <a:off x="250825" y="2492375"/>
            <a:ext cx="1654241" cy="76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我跑得怎么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样,教练？</a:t>
            </a:r>
          </a:p>
        </p:txBody>
      </p:sp>
      <p:sp>
        <p:nvSpPr>
          <p:cNvPr id="59399" name="TextBox 9"/>
          <p:cNvSpPr/>
          <p:nvPr/>
        </p:nvSpPr>
        <p:spPr>
          <a:xfrm>
            <a:off x="1839912" y="2420938"/>
            <a:ext cx="1365026" cy="102515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1800" b="1">
                <a:solidFill>
                  <a:srgbClr val="000000"/>
                </a:solidFill>
              </a:rPr>
              <a:t>好极了。</a:t>
            </a:r>
            <a:endParaRPr lang="en-US" altLang="zh-CN" sz="18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1800" b="1">
                <a:solidFill>
                  <a:srgbClr val="000000"/>
                </a:solidFill>
              </a:rPr>
              <a:t>您跑得非</a:t>
            </a:r>
            <a:endParaRPr lang="en-US" altLang="zh-CN" sz="18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1800" b="1">
                <a:solidFill>
                  <a:srgbClr val="000000"/>
                </a:solidFill>
              </a:rPr>
              <a:t>常好</a:t>
            </a:r>
            <a:r>
              <a:rPr lang="zh-CN" altLang="en-US" sz="2000" b="1">
                <a:solidFill>
                  <a:srgbClr val="000000"/>
                </a:solidFill>
              </a:rPr>
              <a:t>。</a:t>
            </a:r>
          </a:p>
        </p:txBody>
      </p:sp>
      <p:sp>
        <p:nvSpPr>
          <p:cNvPr id="59400" name="TextBox 10"/>
          <p:cNvSpPr/>
          <p:nvPr/>
        </p:nvSpPr>
        <p:spPr>
          <a:xfrm>
            <a:off x="3067050" y="2420938"/>
            <a:ext cx="1962841" cy="1128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她在开谁玩笑？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许多孩子都比我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跑得快。</a:t>
            </a:r>
          </a:p>
        </p:txBody>
      </p:sp>
      <p:sp>
        <p:nvSpPr>
          <p:cNvPr id="59401" name="TextBox 11"/>
          <p:cNvSpPr/>
          <p:nvPr/>
        </p:nvSpPr>
        <p:spPr>
          <a:xfrm>
            <a:off x="5580062" y="2565400"/>
            <a:ext cx="2979857" cy="76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不到六分钟您就到了终点,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这次您跑得最好。</a:t>
            </a:r>
          </a:p>
        </p:txBody>
      </p:sp>
      <p:sp>
        <p:nvSpPr>
          <p:cNvPr id="59402" name="TextBox 12"/>
          <p:cNvSpPr/>
          <p:nvPr/>
        </p:nvSpPr>
        <p:spPr>
          <a:xfrm>
            <a:off x="6929438" y="3286125"/>
            <a:ext cx="1517896" cy="762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marL="457200" indent="-457200" algn="ctr" rtl="0" eaLnBrk="1" hangingPunct="1">
              <a:defRPr kumimoji="1" lang="zh-CN" sz="10800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A50021"/>
              </a:buClr>
              <a:buSzPct val="75000"/>
              <a:buFont typeface="Wingdings" panose="05000000000000000000" pitchFamily="2" charset="2"/>
              <a:buNone/>
              <a:defRPr kumimoji="1" lang="zh-CN" altLang="en-US" sz="3200" b="0" i="0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</a:defRPr>
            </a:lvl5pPr>
          </a:lstStyle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下一次,我会</a:t>
            </a:r>
            <a:endParaRPr lang="en-US" altLang="zh-CN" sz="2000" b="1">
              <a:solidFill>
                <a:srgbClr val="000000"/>
              </a:solidFill>
            </a:endParaRPr>
          </a:p>
          <a:p>
            <a:pPr marL="0" lvl="0" indent="0" eaLnBrk="1" hangingPunct="1"/>
            <a:r>
              <a:rPr lang="zh-CN" altLang="en-US" sz="2000" b="1">
                <a:solidFill>
                  <a:srgbClr val="000000"/>
                </a:solidFill>
              </a:rPr>
              <a:t>跑得更快。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59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59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59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59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59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59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7" dur="5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5" grpId="1"/>
      <p:bldP spid="59398" grpId="2"/>
      <p:bldP spid="59399" grpId="3"/>
      <p:bldP spid="59400" grpId="4"/>
      <p:bldP spid="59401" grpId="5"/>
      <p:bldP spid="59402" grpId="6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117" name="图片 218116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836612"/>
            <a:ext cx="4660900" cy="52895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18116" name="图片 218115"/>
          <p:cNvPicPr/>
          <p:nvPr/>
        </p:nvPicPr>
        <p:blipFill>
          <a:blip r:embed="rId3"/>
          <a:stretch>
            <a:fillRect/>
          </a:stretch>
        </p:blipFill>
        <p:spPr>
          <a:xfrm>
            <a:off x="323850" y="836612"/>
            <a:ext cx="4660900" cy="52895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18118" name="图片 218117"/>
          <p:cNvPicPr/>
          <p:nvPr/>
        </p:nvPicPr>
        <p:blipFill>
          <a:blip r:embed="rId4"/>
          <a:stretch>
            <a:fillRect/>
          </a:stretch>
        </p:blipFill>
        <p:spPr>
          <a:xfrm>
            <a:off x="323850" y="836612"/>
            <a:ext cx="4660900" cy="52895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18119" name="图片 218118"/>
          <p:cNvPicPr/>
          <p:nvPr/>
        </p:nvPicPr>
        <p:blipFill>
          <a:blip r:embed="rId5"/>
          <a:stretch>
            <a:fillRect/>
          </a:stretch>
        </p:blipFill>
        <p:spPr>
          <a:xfrm>
            <a:off x="5724525" y="765175"/>
            <a:ext cx="2954338" cy="5327650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18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218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218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218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https://d.book118.com/865233310230011123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Nature">
  <a:themeElements>
    <a:clrScheme name="Nature 2">
      <a:dk1>
        <a:srgbClr val="5B5249"/>
      </a:dk1>
      <a:lt1>
        <a:srgbClr val="FFFFFF"/>
      </a:lt1>
      <a:dk2>
        <a:srgbClr val="2A3D7A"/>
      </a:dk2>
      <a:lt2>
        <a:srgbClr val="CEC8BA"/>
      </a:lt2>
      <a:accent1>
        <a:srgbClr val="C9DDF1"/>
      </a:accent1>
      <a:accent2>
        <a:srgbClr val="FAC164"/>
      </a:accent2>
      <a:accent3>
        <a:srgbClr val="FFFFFF"/>
      </a:accent3>
      <a:accent4>
        <a:srgbClr val="4C453D"/>
      </a:accent4>
      <a:accent5>
        <a:srgbClr val="E1EBF7"/>
      </a:accent5>
      <a:accent6>
        <a:srgbClr val="E3AF5A"/>
      </a:accent6>
      <a:hlink>
        <a:srgbClr val="B0AE6A"/>
      </a:hlink>
      <a:folHlink>
        <a:srgbClr val="C3E684"/>
      </a:folHlink>
    </a:clrScheme>
    <a:fontScheme name="Nature">
      <a:majorFont>
        <a:latin typeface="Times New Roman" panose="02020603050405020304" charset="0"/>
        <a:ea typeface="宋体"/>
        <a:cs typeface="Arial"/>
      </a:majorFont>
      <a:minorFont>
        <a:latin typeface="Times New Roman" panose="02020603050405020304" charset="0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457200" marR="0" indent="-45720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rgbClr val="A50021"/>
          </a:buClr>
          <a:buSzPct val="75000"/>
          <a:buFont typeface="Wingdings" panose="05000000000000000000" pitchFamily="2" charset="2"/>
          <a:buNone/>
          <a:defRPr kumimoji="1" lang="zh-CN" altLang="en-US" sz="3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457200" marR="0" indent="-45720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rgbClr val="A50021"/>
          </a:buClr>
          <a:buSzPct val="75000"/>
          <a:buFont typeface="Wingdings" panose="05000000000000000000" pitchFamily="2" charset="2"/>
          <a:buNone/>
          <a:defRPr kumimoji="1" lang="zh-CN" altLang="en-US" sz="3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Nature 1">
        <a:dk1>
          <a:srgbClr val="666699"/>
        </a:dk1>
        <a:lt1>
          <a:srgbClr val="FFFFCC"/>
        </a:lt1>
        <a:dk2>
          <a:srgbClr val="687FCA"/>
        </a:dk2>
        <a:lt2>
          <a:srgbClr val="192449"/>
        </a:lt2>
        <a:accent1>
          <a:srgbClr val="C9DDF1"/>
        </a:accent1>
        <a:accent2>
          <a:srgbClr val="FAC164"/>
        </a:accent2>
        <a:accent3>
          <a:srgbClr val="B9C0E1"/>
        </a:accent3>
        <a:accent4>
          <a:srgbClr val="DADAAE"/>
        </a:accent4>
        <a:accent5>
          <a:srgbClr val="E1EB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ature 2">
        <a:dk1>
          <a:srgbClr val="5B5249"/>
        </a:dk1>
        <a:lt1>
          <a:srgbClr val="FFFFFF"/>
        </a:lt1>
        <a:dk2>
          <a:srgbClr val="2A3D7A"/>
        </a:dk2>
        <a:lt2>
          <a:srgbClr val="CEC8BA"/>
        </a:lt2>
        <a:accent1>
          <a:srgbClr val="C9DDF1"/>
        </a:accent1>
        <a:accent2>
          <a:srgbClr val="FAC164"/>
        </a:accent2>
        <a:accent3>
          <a:srgbClr val="FFFFFF"/>
        </a:accent3>
        <a:accent4>
          <a:srgbClr val="4C453D"/>
        </a:accent4>
        <a:accent5>
          <a:srgbClr val="E1EB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ature 3">
        <a:dk1>
          <a:srgbClr val="333333"/>
        </a:dk1>
        <a:lt1>
          <a:srgbClr val="FFFFFF"/>
        </a:lt1>
        <a:dk2>
          <a:srgbClr val="000000"/>
        </a:dk2>
        <a:lt2>
          <a:srgbClr val="DDDDDD"/>
        </a:lt2>
        <a:accent1>
          <a:srgbClr val="DDDDDD"/>
        </a:accent1>
        <a:accent2>
          <a:srgbClr val="B2B2B2"/>
        </a:accent2>
        <a:accent3>
          <a:srgbClr val="FFFFFF"/>
        </a:accent3>
        <a:accent4>
          <a:srgbClr val="2A2A2A"/>
        </a:accent4>
        <a:accent5>
          <a:srgbClr val="EBEBEB"/>
        </a:accent5>
        <a:accent6>
          <a:srgbClr val="A1A1A1"/>
        </a:accent6>
        <a:hlink>
          <a:srgbClr val="808080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ature 4">
        <a:dk1>
          <a:srgbClr val="8061A5"/>
        </a:dk1>
        <a:lt1>
          <a:srgbClr val="FFFFCC"/>
        </a:lt1>
        <a:dk2>
          <a:srgbClr val="967DB5"/>
        </a:dk2>
        <a:lt2>
          <a:srgbClr val="192449"/>
        </a:lt2>
        <a:accent1>
          <a:srgbClr val="D6C9F1"/>
        </a:accent1>
        <a:accent2>
          <a:srgbClr val="FAC164"/>
        </a:accent2>
        <a:accent3>
          <a:srgbClr val="C9BFD7"/>
        </a:accent3>
        <a:accent4>
          <a:srgbClr val="DADAAE"/>
        </a:accent4>
        <a:accent5>
          <a:srgbClr val="E8E1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ature 5">
        <a:dk1>
          <a:srgbClr val="5B5249"/>
        </a:dk1>
        <a:lt1>
          <a:srgbClr val="FFFFFF"/>
        </a:lt1>
        <a:dk2>
          <a:srgbClr val="2A3D7A"/>
        </a:dk2>
        <a:lt2>
          <a:srgbClr val="CEC8BA"/>
        </a:lt2>
        <a:accent1>
          <a:srgbClr val="C9DDF1"/>
        </a:accent1>
        <a:accent2>
          <a:srgbClr val="FAC164"/>
        </a:accent2>
        <a:accent3>
          <a:srgbClr val="FFFFFF"/>
        </a:accent3>
        <a:accent4>
          <a:srgbClr val="4C453D"/>
        </a:accent4>
        <a:accent5>
          <a:srgbClr val="E1EBF7"/>
        </a:accent5>
        <a:accent6>
          <a:srgbClr val="E3AF5A"/>
        </a:accent6>
        <a:hlink>
          <a:srgbClr val="993333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宋体</vt:lpstr>
      <vt:lpstr>华文宋体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1、 描述您所看到和听到得事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2024-09-27T13:17:01.794</cp:lastPrinted>
  <dcterms:created xsi:type="dcterms:W3CDTF">2024-09-27T05:17:01Z</dcterms:created>
  <dcterms:modified xsi:type="dcterms:W3CDTF">2024-09-27T05:17:03Z</dcterms:modified>
</cp:coreProperties>
</file>