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mf" ContentType="image/x-wm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09" r:id="rId21"/>
  </p:sldIdLst>
  <p:sldSz cx="9144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868" name="Rectangle 4"/>
          <p:cNvSpPr>
            <a:spLocks noRo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altLang="zh-CN" sz="1200" b="0">
                <a:solidFill>
                  <a:schemeClr val="tx1"/>
                </a:solidFill>
                <a:ea typeface="宋体" panose="02010600030101010101" pitchFamily="2" charset="-122"/>
              </a:rPr>
              <a:t/>
            </a:fld>
            <a:endParaRPr lang="en-US" altLang="zh-CN" sz="12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9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zh-CN" sz="1200" b="0">
                <a:solidFill>
                  <a:schemeClr val="tx1"/>
                </a:solidFill>
                <a:ea typeface="宋体" panose="02010600030101010101" pitchFamily="2" charset="-122"/>
              </a:rPr>
              <a:t>1</a:t>
            </a:fld>
            <a:endParaRPr lang="en-US" altLang="zh-CN" sz="12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37891" name="Rectangle 2"/>
          <p:cNvSpPr>
            <a:spLocks noRot="1" noTextEdit="1"/>
          </p:cNvSpPr>
          <p:nvPr>
            <p:ph type="sldImg" idx="2"/>
          </p:nvPr>
        </p:nvSpPr>
        <p:spPr/>
      </p:sp>
      <p:sp>
        <p:nvSpPr>
          <p:cNvPr id="37892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zh-CN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30128D-0CAA-4B80-9AA5-F6C26D3D2E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B86BD0-CF8D-4052-86C4-B5294D10C1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BB9B87-E2C8-4828-A299-D211DA9404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3233E9-E17C-4B5E-B5E3-559414D5A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A5C23C-7AAA-4F53-AF02-4D16119680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DDEBCB-23E5-4482-B116-7C4BA55E77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98B7B6-D74F-43C5-85E0-2B52A5CBE3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F07BEA-DF33-4BCA-934C-8099CC91A8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71AA2D-D88F-4ECA-8C80-AC179AF07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63591D-D9A3-4E41-BD9E-419E912B4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51762B-B600-48C4-BA22-3B4832827C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wmf" /><Relationship Id="rId4" Type="http://schemas.openxmlformats.org/officeDocument/2006/relationships/image" Target="../media/image2.wmf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hyperlink" Target="http://image.baidu.com/i?ct=503316480&amp;z=&amp;tn=baiduimagedetail&amp;word=%BF%A8%CD%A8%CB%AE%B9%FB&amp;in=29688&amp;cl=2&amp;lm=-1&amp;pn=57&amp;rn=1&amp;di=6752753025&amp;ln=2000&amp;fr=&amp;fmq=&amp;ic=0&amp;s=0&amp;se=1&amp;sme=0&amp;tab=&amp;width=&amp;height=&amp;face=0&amp;is=&amp;istype=2" TargetMode="External" /><Relationship Id="rId7" Type="http://schemas.openxmlformats.org/officeDocument/2006/relationships/image" Target="../media/image8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Relationship Id="rId3" Type="http://schemas.openxmlformats.org/officeDocument/2006/relationships/image" Target="../media/image9.jpeg" /><Relationship Id="rId4" Type="http://schemas.openxmlformats.org/officeDocument/2006/relationships/hyperlink" Target="http://image.baidu.com/i?ct=503316480&amp;z=&amp;tn=baiduimagedetail&amp;word=%BF%A8%CD%A8%CD%C1%B6%B9&amp;in=20137&amp;cl=2&amp;lm=-1&amp;pn=2&amp;rn=1&amp;di=49448642655&amp;ln=2000&amp;fr=&amp;fmq=&amp;ic=0&amp;s=0&amp;se=1&amp;sme=0&amp;tab=&amp;width=&amp;height=&amp;face=0&amp;is=&amp;istype=2" TargetMode="External" /><Relationship Id="rId5" Type="http://schemas.openxmlformats.org/officeDocument/2006/relationships/image" Target="../media/image10.jpeg" /><Relationship Id="rId6" Type="http://schemas.openxmlformats.org/officeDocument/2006/relationships/image" Target="../media/image11.jpeg" /><Relationship Id="rId7" Type="http://schemas.openxmlformats.org/officeDocument/2006/relationships/hyperlink" Target="http://image.baidu.com/i?ct=503316480&amp;z=&amp;tn=baiduimagedetail&amp;word=%BF%A8%CD%A8%B6%B9%BD%C7&amp;in=18892&amp;cl=2&amp;lm=-1&amp;pn=0&amp;rn=1&amp;di=7136086875&amp;ln=2000&amp;fr=&amp;fmq=&amp;ic=0&amp;s=0&amp;se=1&amp;sme=0&amp;tab=&amp;width=&amp;height=&amp;face=0&amp;is=&amp;istype=2" TargetMode="External" /><Relationship Id="rId8" Type="http://schemas.openxmlformats.org/officeDocument/2006/relationships/image" Target="../media/image12.jpeg" /><Relationship Id="rId9" Type="http://schemas.openxmlformats.org/officeDocument/2006/relationships/hyperlink" Target="http://image.baidu.com/i?ct=503316480&amp;z=&amp;tn=baiduimagedetail&amp;word=%BF%A8%CD%A8%C7%D1%D7%D3&amp;in=28511&amp;cl=2&amp;lm=-1&amp;pn=0&amp;rn=1&amp;di=29565889890&amp;ln=1411&amp;fr=&amp;fmq=&amp;ic=0&amp;s=0&amp;se=1&amp;sme=0&amp;tab=&amp;width=&amp;height=&amp;face=0&amp;is=&amp;istype=2" TargetMode="Externa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7.jpeg" /><Relationship Id="rId11" Type="http://schemas.openxmlformats.org/officeDocument/2006/relationships/hyperlink" Target="http://image.baidu.com/i?ct=503316480&amp;z=&amp;tn=baiduimagedetail&amp;word=%BF%A8%CD%A8%BA%FA%C2%DC%B2%B7&amp;in=5988&amp;cl=2&amp;lm=-1&amp;pn=1&amp;rn=1&amp;di=3991845960&amp;ln=1759&amp;fr=&amp;fmq=&amp;ic=0&amp;s=0&amp;se=1&amp;sme=0&amp;tab=&amp;width=&amp;height=&amp;face=0&amp;is=&amp;istype=2" TargetMode="External" /><Relationship Id="rId2" Type="http://schemas.openxmlformats.org/officeDocument/2006/relationships/image" Target="../media/image3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hyperlink" Target="http://image.baidu.com/i?ct=503316480&amp;z=&amp;tn=baiduimagedetail&amp;word=%CA%ED%CC%F5&amp;in=6485&amp;cl=2&amp;lm=-1&amp;pn=0&amp;rn=1&amp;di=3078445305&amp;ln=2000&amp;fr=&amp;fmq=&amp;ic=0&amp;s=0&amp;se=1&amp;sme=0&amp;tab=&amp;width=&amp;height=&amp;face=0&amp;is=&amp;istype=2" TargetMode="External" /><Relationship Id="rId6" Type="http://schemas.openxmlformats.org/officeDocument/2006/relationships/image" Target="../media/image15.jpeg" /><Relationship Id="rId7" Type="http://schemas.openxmlformats.org/officeDocument/2006/relationships/hyperlink" Target="http://image.baidu.com/i?ct=503316480&amp;z=&amp;tn=baiduimagedetail&amp;word=%BF%A8%CD%A8%C4%CF%B9%CF&amp;in=24752&amp;cl=2&amp;lm=-1&amp;pn=11&amp;rn=1&amp;di=35811257853&amp;ln=2000&amp;fr=&amp;fmq=&amp;ic=0&amp;s=0&amp;se=1&amp;sme=0&amp;tab=&amp;width=&amp;height=&amp;face=0&amp;is=&amp;istype=2" TargetMode="External" /><Relationship Id="rId8" Type="http://schemas.openxmlformats.org/officeDocument/2006/relationships/image" Target="../media/image16.jpeg" /><Relationship Id="rId9" Type="http://schemas.openxmlformats.org/officeDocument/2006/relationships/hyperlink" Target="http://image.baidu.com/i?ct=503316480&amp;z=&amp;tn=baiduimagedetail&amp;word=%BF%A8%CD%A8%D1%F3%B4%D0&amp;in=22058&amp;cl=2&amp;lm=-1&amp;pn=0&amp;rn=1&amp;di=48080883465&amp;ln=1860&amp;fr=&amp;fmq=&amp;ic=0&amp;s=0&amp;se=1&amp;sme=0&amp;tab=&amp;width=&amp;height=&amp;face=0&amp;is=&amp;istype=2" TargetMode="Externa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png" /><Relationship Id="rId3" Type="http://schemas.openxmlformats.org/officeDocument/2006/relationships/image" Target="../media/image19.png" /><Relationship Id="rId4" Type="http://schemas.openxmlformats.org/officeDocument/2006/relationships/audio" Target="NULL" /><Relationship Id="rId5" Type="http://schemas.microsoft.com/office/2007/relationships/media" Target="file:///G:\vegetable\apple&#37197;&#38899;11.mp3" TargetMode="External" /><Relationship Id="rId6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png" /><Relationship Id="rId3" Type="http://schemas.openxmlformats.org/officeDocument/2006/relationships/image" Target="../media/image19.png" /><Relationship Id="rId4" Type="http://schemas.openxmlformats.org/officeDocument/2006/relationships/audio" Target="NULL" /><Relationship Id="rId5" Type="http://schemas.microsoft.com/office/2007/relationships/media" Target="file:///G:\vegetable\apple&#37197;&#38899;11.mp3" TargetMode="External" /><Relationship Id="rId6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524412010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6" descr="MCj04195160000[1]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2"/>
          <p:cNvSpPr>
            <a:spLocks noGrp="1"/>
          </p:cNvSpPr>
          <p:nvPr>
            <p:ph type="ctrTitle"/>
          </p:nvPr>
        </p:nvSpPr>
        <p:spPr>
          <a:xfrm>
            <a:off x="1752600" y="1295400"/>
            <a:ext cx="6019800" cy="1470025"/>
          </a:xfrm>
        </p:spPr>
        <p:txBody>
          <a:bodyPr vert="horz" wrap="square" lIns="91440" tIns="45720" rIns="91440" bIns="45720" anchor="ctr" anchorCtr="0"/>
          <a:lstStyle/>
          <a:p>
            <a:pPr eaLnBrk="1" hangingPunct="1">
              <a:buClrTx/>
              <a:buSzTx/>
              <a:buFontTx/>
            </a:pPr>
            <a:r>
              <a:rPr lang="en-US" altLang="zh-CN" b="1"/>
              <a:t>Unit 7</a:t>
            </a:r>
            <a:endParaRPr lang="en-US" altLang="zh-CN" b="1"/>
          </a:p>
        </p:txBody>
      </p:sp>
      <p:sp>
        <p:nvSpPr>
          <p:cNvPr id="2052" name="Rectangle 3"/>
          <p:cNvSpPr>
            <a:spLocks noGrp="1"/>
          </p:cNvSpPr>
          <p:nvPr>
            <p:ph type="subTitle" idx="1"/>
          </p:nvPr>
        </p:nvSpPr>
        <p:spPr>
          <a:xfrm>
            <a:off x="1295400" y="2667000"/>
            <a:ext cx="6705600" cy="23622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ClrTx/>
              <a:buSzTx/>
              <a:buFontTx/>
            </a:pPr>
            <a:r>
              <a:rPr lang="en-US" altLang="zh-CN" sz="6000" b="1">
                <a:latin typeface="Comic Sans MS" panose="030f0702030302020204" pitchFamily="66" charset="0"/>
                <a:ea typeface="+mn-ea"/>
                <a:cs typeface="+mn-cs"/>
              </a:rPr>
              <a:t>Fruit and vegetable party</a:t>
            </a:r>
            <a:endParaRPr lang="en-US" altLang="zh-CN" sz="6000" b="1"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2053" name="Picture 5" descr="MCj04280870000[1]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1143000"/>
            <a:ext cx="1676400" cy="12874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4" name="TextBox 2053"/>
          <p:cNvSpPr txBox="1"/>
          <p:nvPr/>
        </p:nvSpPr>
        <p:spPr>
          <a:xfrm>
            <a:off x="914400" y="91440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r>
              <a:rPr sz="100"/>
              <a:t>2023最新整理收集</a:t>
            </a:r>
          </a:p>
          <a:p>
            <a:pPr>
              <a:defRPr sz="100" b="1" i="1">
                <a:solidFill>
                  <a:srgbClr val="E1E100"/>
                </a:solidFill>
              </a:defRPr>
            </a:pPr>
            <a:r>
              <a:t>do</a:t>
            </a:r>
            <a:br/>
            <a:br/>
            <a:br/>
            <a:r>
              <a:t> something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/>
          </a:p>
        </p:txBody>
      </p:sp>
      <p:sp>
        <p:nvSpPr>
          <p:cNvPr id="307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/>
          </a:p>
        </p:txBody>
      </p:sp>
      <p:pic>
        <p:nvPicPr>
          <p:cNvPr id="3076" name="Picture 5" descr="3494787_093109004251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75" y="0"/>
            <a:ext cx="9753600" cy="6629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7" name="Rectangle 6"/>
          <p:cNvSpPr/>
          <p:nvPr/>
        </p:nvSpPr>
        <p:spPr>
          <a:xfrm>
            <a:off x="0" y="228600"/>
            <a:ext cx="9858375" cy="914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r>
              <a:rPr lang="en-US" altLang="zh-CN" sz="54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Fruit and vegetable party</a:t>
            </a:r>
            <a:endParaRPr lang="en-US" altLang="zh-CN" sz="54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pic>
        <p:nvPicPr>
          <p:cNvPr id="3078" name="Picture 8" descr="f70171fe33fa202808244dd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33800"/>
            <a:ext cx="9534525" cy="6848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0185" name="Text Box 9"/>
          <p:cNvSpPr txBox="1"/>
          <p:nvPr/>
        </p:nvSpPr>
        <p:spPr>
          <a:xfrm>
            <a:off x="304800" y="3657600"/>
            <a:ext cx="2971800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Mr Apple</a:t>
            </a:r>
            <a:endParaRPr lang="en-US" altLang="zh-CN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0186" name="Text Box 10"/>
          <p:cNvSpPr txBox="1"/>
          <p:nvPr/>
        </p:nvSpPr>
        <p:spPr>
          <a:xfrm>
            <a:off x="2819400" y="3352800"/>
            <a:ext cx="31242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Mr Grapes</a:t>
            </a:r>
            <a:endParaRPr lang="en-US" altLang="zh-CN" sz="40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0187" name="Text Box 11"/>
          <p:cNvSpPr txBox="1"/>
          <p:nvPr/>
        </p:nvSpPr>
        <p:spPr>
          <a:xfrm>
            <a:off x="5486400" y="2971800"/>
            <a:ext cx="28194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Mr Banana</a:t>
            </a:r>
            <a:endParaRPr lang="en-US" altLang="zh-CN" sz="40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0188" name="Text Box 12"/>
          <p:cNvSpPr txBox="1"/>
          <p:nvPr/>
        </p:nvSpPr>
        <p:spPr>
          <a:xfrm>
            <a:off x="7086600" y="3733800"/>
            <a:ext cx="25908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Mr Pear</a:t>
            </a:r>
            <a:endParaRPr lang="en-US" altLang="zh-CN" sz="40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0189" name="Text Box 13"/>
          <p:cNvSpPr txBox="1"/>
          <p:nvPr/>
        </p:nvSpPr>
        <p:spPr>
          <a:xfrm>
            <a:off x="0" y="1524000"/>
            <a:ext cx="7239000" cy="1616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rgbClr val="990033"/>
                </a:solidFill>
                <a:latin typeface="Arial" pitchFamily="34" charset="0"/>
                <a:ea typeface="宋体" panose="02010600030101010101" pitchFamily="2" charset="-122"/>
              </a:rPr>
              <a:t>First, let’s  welcome ……</a:t>
            </a:r>
            <a:endParaRPr lang="en-US" altLang="zh-CN" sz="4000">
              <a:solidFill>
                <a:srgbClr val="990033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rgbClr val="990033"/>
                </a:solidFill>
                <a:latin typeface="Arial" pitchFamily="34" charset="0"/>
                <a:ea typeface="宋体" panose="02010600030101010101" pitchFamily="2" charset="-122"/>
              </a:rPr>
              <a:t>Next , let’s  welcome ……</a:t>
            </a:r>
            <a:endParaRPr lang="en-US" altLang="zh-CN" sz="4000">
              <a:solidFill>
                <a:srgbClr val="990033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5" grpId="0"/>
      <p:bldP spid="50186" grpId="0"/>
      <p:bldP spid="50187" grpId="0"/>
      <p:bldP spid="50188" grpId="0"/>
      <p:bldP spid="5018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/>
          </a:p>
        </p:txBody>
      </p:sp>
      <p:sp>
        <p:nvSpPr>
          <p:cNvPr id="409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/>
          </a:p>
        </p:txBody>
      </p:sp>
      <p:pic>
        <p:nvPicPr>
          <p:cNvPr id="4100" name="Picture 4" descr="3494787_093109004251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75" y="0"/>
            <a:ext cx="9753600" cy="6629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1" name="Rectangle 5"/>
          <p:cNvSpPr/>
          <p:nvPr/>
        </p:nvSpPr>
        <p:spPr>
          <a:xfrm>
            <a:off x="0" y="0"/>
            <a:ext cx="9858375" cy="914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r>
              <a:rPr lang="en-US" altLang="zh-CN" sz="54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Fruit and vegetable party</a:t>
            </a:r>
            <a:endParaRPr lang="en-US" altLang="zh-CN" sz="54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pic>
        <p:nvPicPr>
          <p:cNvPr id="4102" name="Picture 7" descr="2007712153934786_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38600"/>
            <a:ext cx="2354263" cy="2819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3" name="Picture 11" descr="200771215140590_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4191000"/>
            <a:ext cx="2776538" cy="2895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4" name="Picture 13" descr="u=2994483035,3419773037&amp;fm=0&amp;gp=0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1400" y="3962400"/>
            <a:ext cx="1981200" cy="3200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5" name="Picture 15" descr="200771215432932_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3600" y="3733800"/>
            <a:ext cx="2590800" cy="381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16" name="Text Box 16"/>
          <p:cNvSpPr txBox="1"/>
          <p:nvPr/>
        </p:nvSpPr>
        <p:spPr>
          <a:xfrm>
            <a:off x="228600" y="3733800"/>
            <a:ext cx="31242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Miss Peach</a:t>
            </a:r>
            <a:endParaRPr lang="en-US" altLang="zh-CN" sz="40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1217" name="Text Box 17"/>
          <p:cNvSpPr txBox="1"/>
          <p:nvPr/>
        </p:nvSpPr>
        <p:spPr>
          <a:xfrm>
            <a:off x="1524000" y="2743200"/>
            <a:ext cx="48768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Miss Strawberry</a:t>
            </a:r>
            <a:endParaRPr lang="en-US" altLang="zh-CN" sz="40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1218" name="Text Box 18"/>
          <p:cNvSpPr txBox="1"/>
          <p:nvPr/>
        </p:nvSpPr>
        <p:spPr>
          <a:xfrm>
            <a:off x="4800600" y="3200400"/>
            <a:ext cx="36576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Miss Watermelon</a:t>
            </a:r>
            <a:endParaRPr lang="en-US" altLang="zh-CN" sz="40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1219" name="Text Box 19"/>
          <p:cNvSpPr txBox="1"/>
          <p:nvPr/>
        </p:nvSpPr>
        <p:spPr>
          <a:xfrm>
            <a:off x="6705600" y="3124200"/>
            <a:ext cx="33528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Miss Lime</a:t>
            </a:r>
            <a:endParaRPr lang="en-US" altLang="zh-CN" sz="40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110" name="Rectangle 20"/>
          <p:cNvSpPr/>
          <p:nvPr/>
        </p:nvSpPr>
        <p:spPr>
          <a:xfrm>
            <a:off x="2209800" y="1066800"/>
            <a:ext cx="75438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r>
              <a:rPr lang="en-US" altLang="zh-CN" sz="4000">
                <a:solidFill>
                  <a:srgbClr val="990033"/>
                </a:solidFill>
                <a:latin typeface="Arial" pitchFamily="34" charset="0"/>
                <a:ea typeface="宋体" panose="02010600030101010101" pitchFamily="2" charset="-122"/>
              </a:rPr>
              <a:t>First, let’s  welcome ……</a:t>
            </a:r>
            <a:endParaRPr lang="en-US" altLang="zh-CN" sz="4000">
              <a:solidFill>
                <a:srgbClr val="990033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en-US" altLang="zh-CN" sz="4000">
                <a:solidFill>
                  <a:srgbClr val="990033"/>
                </a:solidFill>
                <a:latin typeface="Arial" pitchFamily="34" charset="0"/>
                <a:ea typeface="宋体" panose="02010600030101010101" pitchFamily="2" charset="-122"/>
              </a:rPr>
              <a:t>Next , let’s  welcome ……</a:t>
            </a:r>
            <a:endParaRPr lang="en-US" altLang="zh-CN" sz="4000">
              <a:solidFill>
                <a:srgbClr val="990033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6" grpId="0"/>
      <p:bldP spid="51217" grpId="0"/>
      <p:bldP spid="51218" grpId="0"/>
      <p:bldP spid="512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/>
          </a:p>
        </p:txBody>
      </p:sp>
      <p:sp>
        <p:nvSpPr>
          <p:cNvPr id="512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/>
          </a:p>
        </p:txBody>
      </p:sp>
      <p:pic>
        <p:nvPicPr>
          <p:cNvPr id="5124" name="Picture 4" descr="3494787_093109004251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6629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Rectangle 5"/>
          <p:cNvSpPr/>
          <p:nvPr/>
        </p:nvSpPr>
        <p:spPr>
          <a:xfrm>
            <a:off x="533400" y="457200"/>
            <a:ext cx="9858375" cy="914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r>
              <a:rPr lang="en-US" altLang="zh-CN" sz="54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Fruit and vegetable party</a:t>
            </a:r>
            <a:endParaRPr lang="en-US" altLang="zh-CN" sz="54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pic>
        <p:nvPicPr>
          <p:cNvPr id="5126" name="Picture 8" descr="u=93151144,3740118171&amp;fm=0&amp;gp=0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810000"/>
            <a:ext cx="1981200" cy="3276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7" name="Picture 10" descr="292-1103120459466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3733800"/>
            <a:ext cx="3238500" cy="358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8" name="Picture 12" descr="u=47331196,3497828699&amp;fm=0&amp;gp=0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400" y="3886200"/>
            <a:ext cx="1752600" cy="3733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9" name="Picture 14" descr="u=2562175127,1970314555&amp;fm=0&amp;gp=0">
            <a:hlinkClick r:id="rId9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0" y="4038600"/>
            <a:ext cx="1981200" cy="304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2245" name="Text Box 21"/>
          <p:cNvSpPr txBox="1"/>
          <p:nvPr/>
        </p:nvSpPr>
        <p:spPr>
          <a:xfrm>
            <a:off x="228600" y="3200400"/>
            <a:ext cx="24384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Mr Potato</a:t>
            </a:r>
            <a:endParaRPr lang="en-US" altLang="zh-CN" sz="40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2246" name="Text Box 22"/>
          <p:cNvSpPr txBox="1"/>
          <p:nvPr/>
        </p:nvSpPr>
        <p:spPr>
          <a:xfrm>
            <a:off x="2362200" y="3200400"/>
            <a:ext cx="26670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Miss Tomato </a:t>
            </a:r>
            <a:endParaRPr lang="en-US" altLang="zh-CN" sz="40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2248" name="Text Box 24"/>
          <p:cNvSpPr txBox="1"/>
          <p:nvPr/>
        </p:nvSpPr>
        <p:spPr>
          <a:xfrm>
            <a:off x="4343400" y="3352800"/>
            <a:ext cx="26670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Miss Bean</a:t>
            </a:r>
            <a:endParaRPr lang="en-US" altLang="zh-CN" sz="40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2249" name="Text Box 25"/>
          <p:cNvSpPr txBox="1"/>
          <p:nvPr/>
        </p:nvSpPr>
        <p:spPr>
          <a:xfrm>
            <a:off x="7086600" y="3276600"/>
            <a:ext cx="28194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Miss Eggplant</a:t>
            </a:r>
            <a:endParaRPr lang="en-US" altLang="zh-CN" sz="40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134" name="Rectangle 26"/>
          <p:cNvSpPr/>
          <p:nvPr/>
        </p:nvSpPr>
        <p:spPr>
          <a:xfrm>
            <a:off x="1981200" y="1676400"/>
            <a:ext cx="71628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r>
              <a:rPr lang="en-US" altLang="zh-CN" sz="4000">
                <a:solidFill>
                  <a:srgbClr val="990033"/>
                </a:solidFill>
                <a:latin typeface="Arial" pitchFamily="34" charset="0"/>
                <a:ea typeface="宋体" panose="02010600030101010101" pitchFamily="2" charset="-122"/>
              </a:rPr>
              <a:t>First, let’s  welcome ……</a:t>
            </a:r>
            <a:endParaRPr lang="en-US" altLang="zh-CN" sz="4000">
              <a:solidFill>
                <a:srgbClr val="990033"/>
              </a:solidFill>
              <a:latin typeface="Arial" pitchFamily="34" charset="0"/>
              <a:ea typeface="宋体" panose="02010600030101010101" pitchFamily="2" charset="-122"/>
            </a:endParaRPr>
          </a:p>
          <a:p>
            <a:r>
              <a:rPr lang="en-US" altLang="zh-CN" sz="4000">
                <a:solidFill>
                  <a:srgbClr val="990033"/>
                </a:solidFill>
                <a:latin typeface="Arial" pitchFamily="34" charset="0"/>
                <a:ea typeface="宋体" panose="02010600030101010101" pitchFamily="2" charset="-122"/>
              </a:rPr>
              <a:t>Next , let’s  welcome ……</a:t>
            </a:r>
            <a:endParaRPr lang="en-US" altLang="zh-CN" sz="4000">
              <a:solidFill>
                <a:srgbClr val="990033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2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45" grpId="0"/>
      <p:bldP spid="52246" grpId="0"/>
      <p:bldP spid="52248" grpId="0"/>
      <p:bldP spid="522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/>
          </a:p>
        </p:txBody>
      </p:sp>
      <p:sp>
        <p:nvSpPr>
          <p:cNvPr id="614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/>
          </a:p>
        </p:txBody>
      </p:sp>
      <p:pic>
        <p:nvPicPr>
          <p:cNvPr id="6148" name="Picture 4" descr="3494787_093109004251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75" y="0"/>
            <a:ext cx="9753600" cy="6629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9" name="Rectangle 5"/>
          <p:cNvSpPr/>
          <p:nvPr/>
        </p:nvSpPr>
        <p:spPr>
          <a:xfrm>
            <a:off x="533400" y="1295400"/>
            <a:ext cx="9858375" cy="914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r>
              <a:rPr lang="en-US" altLang="zh-CN" sz="5400">
                <a:solidFill>
                  <a:srgbClr val="990033"/>
                </a:solidFill>
                <a:latin typeface="Arial" pitchFamily="34" charset="0"/>
                <a:ea typeface="宋体" panose="02010600030101010101" pitchFamily="2" charset="-122"/>
              </a:rPr>
              <a:t>Fruit and vegetable party</a:t>
            </a:r>
            <a:endParaRPr lang="en-US" altLang="zh-CN" sz="5400">
              <a:solidFill>
                <a:srgbClr val="990033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pic>
        <p:nvPicPr>
          <p:cNvPr id="53257" name="Picture 9" descr="21048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3505200"/>
            <a:ext cx="2108200" cy="3886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259" name="Picture 11" descr="u=2811408188,287204442&amp;fm=0&amp;gp=0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3505200"/>
            <a:ext cx="2438400" cy="3352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2" name="Picture 12" descr="u=3520986664,1130432715&amp;fm=3&amp;gp=0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81000" y="5029200"/>
            <a:ext cx="2057400" cy="1600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3" name="Picture 13" descr="u=3572838826,3484572398&amp;fm=0&amp;gp=0">
            <a:hlinkClick r:id="rId9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91400" y="4724400"/>
            <a:ext cx="2514600" cy="167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4" name="Picture 14" descr="u=533648058,3195795945&amp;fm=0&amp;gp=0">
            <a:hlinkClick r:id="rId11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0" y="4800600"/>
            <a:ext cx="1905000" cy="228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3263" name="Text Box 15"/>
          <p:cNvSpPr txBox="1"/>
          <p:nvPr/>
        </p:nvSpPr>
        <p:spPr>
          <a:xfrm>
            <a:off x="0" y="3581400"/>
            <a:ext cx="23622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Mr Pumpkin</a:t>
            </a:r>
            <a:endParaRPr lang="en-US" altLang="zh-CN" sz="40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3264" name="Text Box 16"/>
          <p:cNvSpPr txBox="1"/>
          <p:nvPr/>
        </p:nvSpPr>
        <p:spPr>
          <a:xfrm>
            <a:off x="5943600" y="3886200"/>
            <a:ext cx="19050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Mr Carrot</a:t>
            </a:r>
            <a:endParaRPr lang="en-US" altLang="zh-CN" sz="40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3265" name="Text Box 17"/>
          <p:cNvSpPr txBox="1"/>
          <p:nvPr/>
        </p:nvSpPr>
        <p:spPr>
          <a:xfrm>
            <a:off x="7391400" y="3657600"/>
            <a:ext cx="17526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Miss Onion</a:t>
            </a:r>
            <a:endParaRPr lang="en-US" altLang="zh-CN" sz="40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3266" name="Text Box 18"/>
          <p:cNvSpPr txBox="1"/>
          <p:nvPr/>
        </p:nvSpPr>
        <p:spPr>
          <a:xfrm>
            <a:off x="1828800" y="3352800"/>
            <a:ext cx="4419600" cy="1189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7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</a:rPr>
              <a:t>Go away!</a:t>
            </a:r>
            <a:endParaRPr lang="en-US" altLang="zh-CN" sz="7200">
              <a:solidFill>
                <a:schemeClr val="tx1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3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63" grpId="0"/>
      <p:bldP spid="53264" grpId="0"/>
      <p:bldP spid="532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0" name="Picture 2" descr="20049718412738"/>
          <p:cNvPicPr>
            <a:picLocks noChangeAspect="1"/>
          </p:cNvPicPr>
          <p:nvPr/>
        </p:nvPicPr>
        <p:blipFill>
          <a:blip r:embed="rId2"/>
          <a:srcRect l="20326" t="16087" r="20279"/>
          <a:stretch>
            <a:fillRect/>
          </a:stretch>
        </p:blipFill>
        <p:spPr>
          <a:xfrm>
            <a:off x="8382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1" name="WordArt 3"/>
          <p:cNvSpPr>
            <a:spLocks noTextEdit="1"/>
          </p:cNvSpPr>
          <p:nvPr/>
        </p:nvSpPr>
        <p:spPr>
          <a:xfrm>
            <a:off x="0" y="990600"/>
            <a:ext cx="8915400" cy="2895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4800" b="1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8000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Comic Sans MS" panose="030f0702030302020204" pitchFamily="66" charset="0"/>
                <a:ea typeface="Comic Sans MS" panose="030f0702030302020204" pitchFamily="66" charset="0"/>
              </a:rPr>
              <a:t>Now let's welcome </a:t>
            </a:r>
            <a:endParaRPr lang="zh-CN" altLang="en-US" sz="4800" b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8000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Comic Sans MS" panose="030f0702030302020204" pitchFamily="66" charset="0"/>
              <a:ea typeface="Comic Sans MS" panose="030f0702030302020204" pitchFamily="66" charset="0"/>
            </a:endParaRPr>
          </a:p>
          <a:p>
            <a:pPr algn="ctr" eaLnBrk="0" hangingPunct="0"/>
            <a:r>
              <a:rPr lang="zh-CN" altLang="en-US" sz="4800" b="1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8000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Comic Sans MS" panose="030f0702030302020204" pitchFamily="66" charset="0"/>
                <a:ea typeface="Comic Sans MS" panose="030f0702030302020204" pitchFamily="66" charset="0"/>
              </a:rPr>
              <a:t>them to dance together.</a:t>
            </a:r>
            <a:endParaRPr lang="zh-CN" altLang="en-US" sz="4800" b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8000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Comic Sans MS" panose="030f0702030302020204" pitchFamily="66" charset="0"/>
              <a:ea typeface="Comic Sans MS" panose="030f0702030302020204" pitchFamily="66" charset="0"/>
            </a:endParaRPr>
          </a:p>
        </p:txBody>
      </p:sp>
      <p:pic>
        <p:nvPicPr>
          <p:cNvPr id="55300" name="apple配音11.mp3">
            <a:hlinkClick action="ppaction://media"/>
          </p:cNvPr>
          <p:cNvPicPr>
            <a:picLocks noRot="1"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3" name="Picture 5" descr="f70171fe33fa202808244dd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733800"/>
            <a:ext cx="9534525" cy="6848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02" fill="hold"/>
                                        <p:tgtEl>
                                          <p:spTgt spid="553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30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Picture 2" descr="20049718412738"/>
          <p:cNvPicPr>
            <a:picLocks noChangeAspect="1"/>
          </p:cNvPicPr>
          <p:nvPr/>
        </p:nvPicPr>
        <p:blipFill>
          <a:blip r:embed="rId2"/>
          <a:srcRect l="20326" t="16087" r="20279"/>
          <a:stretch>
            <a:fillRect/>
          </a:stretch>
        </p:blipFill>
        <p:spPr>
          <a:xfrm>
            <a:off x="8382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WordArt 3"/>
          <p:cNvSpPr>
            <a:spLocks noTextEdit="1"/>
          </p:cNvSpPr>
          <p:nvPr/>
        </p:nvSpPr>
        <p:spPr>
          <a:xfrm>
            <a:off x="228600" y="533400"/>
            <a:ext cx="8915400" cy="2895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4800" b="1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8000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Comic Sans MS" panose="030f0702030302020204" pitchFamily="66" charset="0"/>
                <a:ea typeface="Comic Sans MS" panose="030f0702030302020204" pitchFamily="66" charset="0"/>
              </a:rPr>
              <a:t>Miss Apple with yellow</a:t>
            </a:r>
            <a:endParaRPr lang="zh-CN" altLang="en-US" sz="4800" b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8000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Comic Sans MS" panose="030f0702030302020204" pitchFamily="66" charset="0"/>
              <a:ea typeface="Comic Sans MS" panose="030f0702030302020204" pitchFamily="66" charset="0"/>
            </a:endParaRPr>
          </a:p>
          <a:p>
            <a:pPr algn="ctr" eaLnBrk="0" hangingPunct="0"/>
            <a:r>
              <a:rPr lang="zh-CN" altLang="en-US" sz="4800" b="1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8000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Comic Sans MS" panose="030f0702030302020204" pitchFamily="66" charset="0"/>
                <a:ea typeface="Comic Sans MS" panose="030f0702030302020204" pitchFamily="66" charset="0"/>
              </a:rPr>
              <a:t>and black shoes</a:t>
            </a:r>
            <a:endParaRPr lang="zh-CN" altLang="en-US" sz="4800" b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8000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Comic Sans MS" panose="030f0702030302020204" pitchFamily="66" charset="0"/>
              <a:ea typeface="Comic Sans MS" panose="030f0702030302020204" pitchFamily="66" charset="0"/>
            </a:endParaRPr>
          </a:p>
        </p:txBody>
      </p:sp>
      <p:pic>
        <p:nvPicPr>
          <p:cNvPr id="66564" name="apple配音11.mp3">
            <a:hlinkClick action="ppaction://media"/>
          </p:cNvPr>
          <p:cNvPicPr>
            <a:picLocks noRot="1"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7" name="Picture 5" descr="f70171fe33fa202808244dd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433763"/>
            <a:ext cx="9534525" cy="6848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02" fill="hold"/>
                                        <p:tgtEl>
                                          <p:spTgt spid="665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56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2362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zh-CN" altLang="en-US"/>
              <a:t>复习我们学过的颜色</a:t>
            </a:r>
            <a:r>
              <a:rPr lang="en-US" altLang="zh-CN"/>
              <a:t>colour</a:t>
            </a:r>
            <a:r>
              <a:rPr lang="zh-CN" altLang="en-US"/>
              <a:t>吧：</a:t>
            </a:r>
            <a:br>
              <a:rPr lang="en-US" altLang="zh-CN"/>
            </a:br>
            <a:r>
              <a:rPr lang="en-US" altLang="zh-CN"/>
              <a:t>red</a:t>
            </a:r>
            <a:r>
              <a:rPr lang="zh-CN" altLang="en-US"/>
              <a:t>红         </a:t>
            </a:r>
            <a:r>
              <a:rPr lang="en-US" altLang="zh-CN"/>
              <a:t>green</a:t>
            </a:r>
            <a:r>
              <a:rPr lang="zh-CN" altLang="en-US"/>
              <a:t>绿</a:t>
            </a:r>
            <a:br>
              <a:rPr lang="en-US" altLang="zh-CN"/>
            </a:br>
            <a:r>
              <a:rPr lang="en-US" altLang="zh-CN"/>
              <a:t>blue</a:t>
            </a:r>
            <a:r>
              <a:rPr lang="zh-CN" altLang="en-US"/>
              <a:t>蓝               </a:t>
            </a:r>
            <a:r>
              <a:rPr lang="en-US" altLang="zh-CN"/>
              <a:t>yellow</a:t>
            </a:r>
            <a:r>
              <a:rPr lang="zh-CN" altLang="en-US"/>
              <a:t>黄</a:t>
            </a:r>
            <a:br>
              <a:rPr lang="en-US" altLang="zh-CN"/>
            </a:br>
            <a:r>
              <a:rPr lang="en-US" altLang="zh-CN"/>
              <a:t>orange</a:t>
            </a:r>
            <a:r>
              <a:rPr lang="zh-CN" altLang="en-US"/>
              <a:t>橙色            </a:t>
            </a:r>
            <a:r>
              <a:rPr lang="en-US" altLang="zh-CN"/>
              <a:t>pink</a:t>
            </a:r>
            <a:r>
              <a:rPr lang="zh-CN" altLang="en-US"/>
              <a:t>粉</a:t>
            </a:r>
            <a:br>
              <a:rPr lang="en-US" altLang="zh-CN"/>
            </a:br>
            <a:r>
              <a:rPr lang="en-US" altLang="zh-CN"/>
              <a:t>white</a:t>
            </a:r>
            <a:r>
              <a:rPr lang="zh-CN" altLang="en-US"/>
              <a:t>白                </a:t>
            </a:r>
            <a:r>
              <a:rPr lang="en-US" altLang="zh-CN"/>
              <a:t>black</a:t>
            </a:r>
            <a:r>
              <a:rPr lang="zh-CN" altLang="en-US"/>
              <a:t>黑</a:t>
            </a:r>
            <a:br>
              <a:rPr lang="en-US" altLang="zh-CN"/>
            </a:br>
            <a:r>
              <a:rPr lang="en-US" altLang="zh-CN"/>
              <a:t>purple</a:t>
            </a:r>
            <a:r>
              <a:rPr lang="zh-CN" altLang="en-US"/>
              <a:t>紫</a:t>
            </a:r>
            <a:r>
              <a:rPr lang="en-US" altLang="zh-CN"/>
              <a:t>         colour</a:t>
            </a:r>
            <a:r>
              <a:rPr lang="zh-CN" altLang="en-US"/>
              <a:t>彩色</a:t>
            </a:r>
            <a:br>
              <a:rPr lang="en-US" altLang="zh-CN"/>
            </a:br>
            <a:r>
              <a:rPr lang="zh-CN" altLang="en-US"/>
              <a:t>句型：</a:t>
            </a:r>
            <a:r>
              <a:rPr lang="en-US" altLang="zh-CN"/>
              <a:t>What colour is it?</a:t>
            </a:r>
            <a:br>
              <a:rPr lang="en-US" altLang="zh-CN"/>
            </a:br>
            <a:r>
              <a:rPr lang="en-US" altLang="zh-CN"/>
              <a:t>It’s red.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1362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zh-CN" altLang="en-US"/>
              <a:t>句型练习：</a:t>
            </a:r>
            <a:br>
              <a:rPr lang="en-US" altLang="zh-CN"/>
            </a:br>
            <a:r>
              <a:rPr lang="en-US" altLang="zh-CN"/>
              <a:t>1.</a:t>
            </a:r>
            <a:r>
              <a:rPr lang="zh-CN" altLang="en-US"/>
              <a:t>它是什么颜色？ 它是白色。</a:t>
            </a:r>
            <a:br>
              <a:rPr lang="en-US" altLang="zh-CN"/>
            </a:br>
            <a:r>
              <a:rPr lang="en-US" altLang="zh-CN"/>
              <a:t>2.</a:t>
            </a:r>
            <a:r>
              <a:rPr lang="zh-CN" altLang="en-US"/>
              <a:t>它是什么颜色？它是黑色。</a:t>
            </a:r>
            <a:br>
              <a:rPr lang="en-US" altLang="zh-CN"/>
            </a:br>
            <a:r>
              <a:rPr lang="en-US" altLang="zh-CN"/>
              <a:t>3.</a:t>
            </a:r>
            <a:r>
              <a:rPr lang="zh-CN" altLang="en-US"/>
              <a:t>它是什么颜色？它是绿色。</a:t>
            </a:r>
            <a:br>
              <a:rPr lang="en-US" altLang="zh-CN"/>
            </a:br>
            <a:r>
              <a:rPr lang="en-US" altLang="zh-CN"/>
              <a:t>4.</a:t>
            </a:r>
            <a:r>
              <a:rPr lang="zh-CN" altLang="en-US"/>
              <a:t>它是什么颜色？它是红色。</a:t>
            </a:r>
            <a:br>
              <a:rPr lang="en-US" altLang="zh-CN"/>
            </a:br>
            <a:r>
              <a:rPr lang="en-US" altLang="zh-CN"/>
              <a:t>5.</a:t>
            </a:r>
            <a:r>
              <a:rPr lang="zh-CN" altLang="en-US"/>
              <a:t>它是什么颜色？它是蓝色。</a:t>
            </a:r>
            <a:br>
              <a:rPr lang="en-US" altLang="zh-CN"/>
            </a:br>
            <a:r>
              <a:rPr lang="en-US" altLang="zh-CN"/>
              <a:t>6.</a:t>
            </a:r>
            <a:r>
              <a:rPr lang="zh-CN" altLang="en-US"/>
              <a:t>它是什么颜色？它是紫色。</a:t>
            </a:r>
            <a:br>
              <a:rPr lang="en-US" altLang="zh-CN"/>
            </a:br>
            <a:r>
              <a:rPr lang="en-US" altLang="zh-CN"/>
              <a:t>7.</a:t>
            </a:r>
            <a:r>
              <a:rPr lang="zh-CN" altLang="en-US"/>
              <a:t>它是什么颜色？它是粉色。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6" name="Picture 5" descr="f70171fe33fa202808244dd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0525" y="6705600"/>
            <a:ext cx="9534525" cy="6848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7" name="标题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49562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n-US" altLang="zh-CN" sz="5400"/>
              <a:t>Mr Grape with blue shoes.</a:t>
            </a:r>
            <a:endParaRPr lang="zh-CN" altLang="en-US" sz="5400"/>
          </a:p>
        </p:txBody>
      </p:sp>
      <p:pic>
        <p:nvPicPr>
          <p:cNvPr id="11268" name="Picture 5" descr="f70171fe33fa202808244ddd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848100"/>
            <a:ext cx="7265988" cy="5715000"/>
          </a:xfr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n-US" altLang="zh-CN"/>
              <a:t>Miss Banana with purple shoes.</a:t>
            </a:r>
            <a:endParaRPr lang="zh-CN" altLang="en-US"/>
          </a:p>
        </p:txBody>
      </p:sp>
      <p:pic>
        <p:nvPicPr>
          <p:cNvPr id="12291" name="Picture 5" descr="f70171fe33fa202808244ddd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600200"/>
            <a:ext cx="6961188" cy="4525963"/>
          </a:xfr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n-US" altLang="zh-CN"/>
              <a:t>Mr Pear with yellow shoes.</a:t>
            </a:r>
            <a:endParaRPr lang="zh-CN" altLang="en-US"/>
          </a:p>
        </p:txBody>
      </p:sp>
      <p:pic>
        <p:nvPicPr>
          <p:cNvPr id="13315" name="Picture 5" descr="f70171fe33fa202808244ddd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0813" y="1600200"/>
            <a:ext cx="6302375" cy="4525963"/>
          </a:xfr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n-US" altLang="zh-CN"/>
              <a:t>Mr Orange with red shoes.</a:t>
            </a:r>
            <a:endParaRPr lang="zh-CN" altLang="en-US"/>
          </a:p>
        </p:txBody>
      </p:sp>
      <p:pic>
        <p:nvPicPr>
          <p:cNvPr id="14339" name="Picture 5" descr="f70171fe33fa202808244ddd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0813" y="1600200"/>
            <a:ext cx="6302375" cy="4525963"/>
          </a:xfr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zh-CN" altLang="en-US"/>
              <a:t>比一比谁造的句子又快又多。</a:t>
            </a:r>
            <a:endParaRPr lang="zh-CN" altLang="en-US"/>
          </a:p>
        </p:txBody>
      </p:sp>
      <p:pic>
        <p:nvPicPr>
          <p:cNvPr id="15363" name="Picture 5" descr="f70171fe33fa202808244ddd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0813" y="1600200"/>
            <a:ext cx="6302375" cy="4525963"/>
          </a:xfr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内容占位符 2"/>
          <p:cNvSpPr>
            <a:spLocks noGrp="1"/>
          </p:cNvSpPr>
          <p:nvPr>
            <p:ph idx="1"/>
          </p:nvPr>
        </p:nvSpPr>
        <p:spPr>
          <a:xfrm>
            <a:off x="457200" y="-152400"/>
            <a:ext cx="8229600" cy="6278563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zh-CN" altLang="en-US"/>
              <a:t>复习服装</a:t>
            </a:r>
            <a:r>
              <a:rPr lang="en-US" altLang="zh-CN"/>
              <a:t>clothes</a:t>
            </a:r>
            <a:r>
              <a:rPr lang="zh-CN" altLang="en-US"/>
              <a:t>的单词</a:t>
            </a:r>
            <a:r>
              <a:rPr lang="en-US" altLang="zh-CN"/>
              <a:t>:</a:t>
            </a:r>
            <a:endParaRPr lang="en-US" altLang="zh-CN"/>
          </a:p>
          <a:p>
            <a:pPr eaLnBrk="1" hangingPunct="1"/>
            <a:r>
              <a:rPr lang="en-US" altLang="zh-CN"/>
              <a:t>Shirt</a:t>
            </a:r>
            <a:r>
              <a:rPr lang="zh-CN" altLang="en-US"/>
              <a:t>衬衫       </a:t>
            </a:r>
            <a:r>
              <a:rPr lang="en-US" altLang="zh-CN"/>
              <a:t>T---shirt</a:t>
            </a:r>
            <a:r>
              <a:rPr lang="zh-CN" altLang="en-US"/>
              <a:t>体恤衫</a:t>
            </a:r>
            <a:endParaRPr lang="en-US" altLang="zh-CN"/>
          </a:p>
          <a:p>
            <a:pPr eaLnBrk="1" hangingPunct="1"/>
            <a:r>
              <a:rPr lang="en-US" altLang="zh-CN"/>
              <a:t>Dress</a:t>
            </a:r>
            <a:r>
              <a:rPr lang="zh-CN" altLang="en-US"/>
              <a:t>连衣裙     </a:t>
            </a:r>
            <a:r>
              <a:rPr lang="en-US" altLang="zh-CN"/>
              <a:t>skirt</a:t>
            </a:r>
            <a:r>
              <a:rPr lang="zh-CN" altLang="en-US"/>
              <a:t>短裙</a:t>
            </a:r>
            <a:endParaRPr lang="en-US" altLang="zh-CN"/>
          </a:p>
          <a:p>
            <a:pPr eaLnBrk="1" hangingPunct="1"/>
            <a:r>
              <a:rPr lang="en-US" altLang="zh-CN"/>
              <a:t>Coat</a:t>
            </a:r>
            <a:r>
              <a:rPr lang="zh-CN" altLang="en-US"/>
              <a:t>大衣         </a:t>
            </a:r>
            <a:r>
              <a:rPr lang="en-US" altLang="zh-CN"/>
              <a:t>jacket</a:t>
            </a:r>
            <a:r>
              <a:rPr lang="zh-CN" altLang="en-US"/>
              <a:t>夹克</a:t>
            </a:r>
            <a:endParaRPr lang="en-US" altLang="zh-CN"/>
          </a:p>
          <a:p>
            <a:pPr eaLnBrk="1" hangingPunct="1"/>
            <a:r>
              <a:rPr lang="en-US" altLang="zh-CN"/>
              <a:t>Socks</a:t>
            </a:r>
            <a:r>
              <a:rPr lang="zh-CN" altLang="en-US"/>
              <a:t>袜子     </a:t>
            </a:r>
            <a:r>
              <a:rPr lang="en-US" altLang="zh-CN"/>
              <a:t>shoes</a:t>
            </a:r>
            <a:r>
              <a:rPr lang="zh-CN" altLang="en-US"/>
              <a:t>鞋</a:t>
            </a:r>
            <a:endParaRPr lang="en-US" altLang="zh-CN"/>
          </a:p>
          <a:p>
            <a:pPr eaLnBrk="1" hangingPunct="1"/>
            <a:r>
              <a:rPr lang="en-US" altLang="zh-CN"/>
              <a:t>Vest</a:t>
            </a:r>
            <a:r>
              <a:rPr lang="zh-CN" altLang="en-US"/>
              <a:t>背心         </a:t>
            </a:r>
            <a:r>
              <a:rPr lang="en-US" altLang="zh-CN"/>
              <a:t>jeans</a:t>
            </a:r>
            <a:r>
              <a:rPr lang="zh-CN" altLang="en-US"/>
              <a:t>牛仔裤</a:t>
            </a:r>
            <a:endParaRPr lang="en-US" altLang="zh-CN"/>
          </a:p>
          <a:p>
            <a:pPr eaLnBrk="1" hangingPunct="1"/>
            <a:r>
              <a:rPr lang="en-US" altLang="zh-CN"/>
              <a:t>Pants</a:t>
            </a:r>
            <a:r>
              <a:rPr lang="zh-CN" altLang="en-US"/>
              <a:t>长裤     </a:t>
            </a:r>
            <a:r>
              <a:rPr lang="en-US" altLang="zh-CN"/>
              <a:t>shorts</a:t>
            </a:r>
            <a:r>
              <a:rPr lang="zh-CN" altLang="en-US"/>
              <a:t>短裤</a:t>
            </a:r>
            <a:endParaRPr lang="en-US" altLang="zh-CN"/>
          </a:p>
          <a:p>
            <a:pPr eaLnBrk="1" hangingPunct="1"/>
            <a:r>
              <a:rPr lang="zh-CN" altLang="en-US"/>
              <a:t>短语：</a:t>
            </a:r>
            <a:r>
              <a:rPr lang="en-US" altLang="zh-CN"/>
              <a:t>red shirt   blue  dress</a:t>
            </a:r>
            <a:endParaRPr lang="en-US" altLang="zh-CN"/>
          </a:p>
          <a:p>
            <a:pPr eaLnBrk="1" hangingPunct="1"/>
            <a:r>
              <a:rPr lang="en-US" altLang="zh-CN"/>
              <a:t> yellow  shorts……</a:t>
            </a:r>
            <a:endParaRPr lang="en-US" altLang="zh-CN"/>
          </a:p>
          <a:p>
            <a:pPr eaLnBrk="1" hangingPunct="1"/>
            <a:r>
              <a:rPr lang="zh-CN" altLang="en-US"/>
              <a:t>句型：</a:t>
            </a:r>
            <a:r>
              <a:rPr lang="en-US" altLang="zh-CN"/>
              <a:t>I  like red dresses.</a:t>
            </a:r>
            <a:endParaRPr lang="en-US" altLang="zh-CN"/>
          </a:p>
          <a:p>
            <a:pPr eaLnBrk="1" hangingPunct="1"/>
            <a:r>
              <a:rPr lang="en-US" altLang="zh-CN"/>
              <a:t>          I don’t like white shirts.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内容占位符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 vert="horz" wrap="square" lIns="91440" tIns="45720" rIns="91440" bIns="45720" anchor="t" anchorCtr="0"/>
          <a:lstStyle/>
          <a:p>
            <a:pPr marL="0" indent="0" eaLnBrk="1" hangingPunct="1">
              <a:buNone/>
            </a:pPr>
            <a:r>
              <a:rPr lang="zh-CN" altLang="en-US"/>
              <a:t>短语练习：</a:t>
            </a:r>
            <a:endParaRPr lang="en-US" altLang="zh-CN"/>
          </a:p>
          <a:p>
            <a:pPr marL="0" indent="0" eaLnBrk="1" hangingPunct="1">
              <a:buNone/>
            </a:pPr>
            <a:r>
              <a:rPr lang="zh-CN" altLang="en-US"/>
              <a:t>红色的衬衫        白色的袜子   黑色的鞋</a:t>
            </a:r>
            <a:endParaRPr lang="en-US" altLang="zh-CN"/>
          </a:p>
          <a:p>
            <a:pPr marL="0" indent="0" eaLnBrk="1" hangingPunct="1">
              <a:buNone/>
            </a:pPr>
            <a:r>
              <a:rPr lang="zh-CN" altLang="en-US"/>
              <a:t>粉色的连衣裙   紫色的夹克   蓝色的短裙</a:t>
            </a:r>
            <a:endParaRPr lang="en-US" altLang="zh-CN"/>
          </a:p>
          <a:p>
            <a:pPr marL="0" indent="0" eaLnBrk="1" hangingPunct="1">
              <a:buNone/>
            </a:pPr>
            <a:r>
              <a:rPr lang="zh-CN" altLang="en-US"/>
              <a:t>橙色的背心    绿色的长裤    彩色的帽子</a:t>
            </a:r>
            <a:endParaRPr lang="en-US" altLang="zh-CN"/>
          </a:p>
          <a:p>
            <a:pPr marL="0" indent="0" eaLnBrk="1" hangingPunct="1">
              <a:buNone/>
            </a:pPr>
            <a:r>
              <a:rPr lang="zh-CN" altLang="en-US"/>
              <a:t>句型练习：</a:t>
            </a:r>
            <a:endParaRPr lang="en-US" altLang="zh-CN"/>
          </a:p>
          <a:p>
            <a:pPr marL="0" indent="0" eaLnBrk="1" hangingPunct="1">
              <a:buNone/>
            </a:pPr>
            <a:r>
              <a:rPr lang="en-US" altLang="zh-CN"/>
              <a:t>1.</a:t>
            </a:r>
            <a:r>
              <a:rPr lang="zh-CN" altLang="en-US"/>
              <a:t>我喜欢白色的背心，不喜欢红色的衬衫。</a:t>
            </a:r>
            <a:endParaRPr lang="en-US" altLang="zh-CN"/>
          </a:p>
          <a:p>
            <a:pPr marL="0" indent="0" eaLnBrk="1" hangingPunct="1">
              <a:buNone/>
            </a:pPr>
            <a:r>
              <a:rPr lang="en-US" altLang="zh-CN"/>
              <a:t>2.</a:t>
            </a:r>
            <a:r>
              <a:rPr lang="zh-CN" altLang="en-US"/>
              <a:t>我喜欢绿色的短裤，不喜欢橙色的袜子。</a:t>
            </a:r>
            <a:endParaRPr lang="en-US" altLang="zh-CN"/>
          </a:p>
          <a:p>
            <a:pPr marL="0" indent="0" eaLnBrk="1" hangingPunct="1">
              <a:buNone/>
            </a:pPr>
            <a:r>
              <a:rPr lang="en-US" altLang="zh-CN"/>
              <a:t>3.</a:t>
            </a:r>
            <a:r>
              <a:rPr lang="zh-CN" altLang="en-US"/>
              <a:t>我喜欢粉色的连衣裙，不喜欢黑色的短裙。</a:t>
            </a:r>
            <a:endParaRPr lang="en-US" altLang="zh-CN"/>
          </a:p>
          <a:p>
            <a:pPr marL="0" indent="0" eaLnBrk="1" hangingPunct="1">
              <a:buNone/>
            </a:pPr>
            <a:r>
              <a:rPr lang="en-US" altLang="zh-CN"/>
              <a:t>4.</a:t>
            </a:r>
            <a:r>
              <a:rPr lang="zh-CN" altLang="en-US"/>
              <a:t>我喜欢紫色的帽子，不喜欢白色的长裤。</a:t>
            </a:r>
            <a:endParaRPr lang="en-US" altLang="zh-CN"/>
          </a:p>
          <a:p>
            <a:pPr marL="0" indent="0" eaLnBrk="1" hangingPunct="1">
              <a:buNone/>
            </a:pPr>
            <a:r>
              <a:rPr lang="en-US" altLang="zh-CN"/>
              <a:t>5.</a:t>
            </a:r>
            <a:r>
              <a:rPr lang="zh-CN" altLang="en-US"/>
              <a:t>我喜欢蓝色的牛字库，不喜欢粉色的长裤。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Text Box 2"/>
          <p:cNvSpPr txBox="1"/>
          <p:nvPr/>
        </p:nvSpPr>
        <p:spPr>
          <a:xfrm>
            <a:off x="3276600" y="152400"/>
            <a:ext cx="2286000" cy="82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r>
              <a:rPr lang="zh-CN" altLang="en-US" sz="4800">
                <a:solidFill>
                  <a:schemeClr val="tx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读一读</a:t>
            </a:r>
            <a:endParaRPr lang="zh-CN" altLang="en-US" sz="4800">
              <a:solidFill>
                <a:schemeClr val="tx2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8435" name="Text Box 3"/>
          <p:cNvSpPr txBox="1"/>
          <p:nvPr/>
        </p:nvSpPr>
        <p:spPr>
          <a:xfrm>
            <a:off x="838200" y="990600"/>
            <a:ext cx="7620000" cy="27257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 marL="342900" indent="-342900">
              <a:lnSpc>
                <a:spcPct val="120000"/>
              </a:lnSpc>
              <a:buAutoNum type="arabicPeriod"/>
            </a:pPr>
            <a:r>
              <a:rPr lang="en-US" altLang="zh-CN" sz="4800" b="0">
                <a:solidFill>
                  <a:srgbClr val="3399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 w</a:t>
            </a:r>
            <a:r>
              <a:rPr lang="en-US" altLang="zh-CN" sz="4800" b="0">
                <a:solidFill>
                  <a:srgbClr val="CC66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</a:t>
            </a:r>
            <a:r>
              <a:rPr lang="en-US" altLang="zh-CN" sz="4800" b="0">
                <a:solidFill>
                  <a:srgbClr val="3399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   m</a:t>
            </a:r>
            <a:r>
              <a:rPr lang="en-US" altLang="zh-CN" sz="4800" b="0">
                <a:solidFill>
                  <a:srgbClr val="CC66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</a:t>
            </a:r>
            <a:r>
              <a:rPr lang="en-US" altLang="zh-CN" sz="4800" b="0">
                <a:solidFill>
                  <a:srgbClr val="3399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   sh</a:t>
            </a:r>
            <a:r>
              <a:rPr lang="en-US" altLang="zh-CN" sz="4800" b="0">
                <a:solidFill>
                  <a:srgbClr val="CC66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</a:t>
            </a:r>
            <a:r>
              <a:rPr lang="en-US" altLang="zh-CN" sz="4800" b="0">
                <a:solidFill>
                  <a:srgbClr val="3399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   h</a:t>
            </a:r>
            <a:r>
              <a:rPr lang="en-US" altLang="zh-CN" sz="4800" b="0">
                <a:solidFill>
                  <a:srgbClr val="CC66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</a:t>
            </a:r>
            <a:r>
              <a:rPr lang="en-US" altLang="zh-CN" sz="4800" b="0">
                <a:solidFill>
                  <a:srgbClr val="3399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 </a:t>
            </a:r>
            <a:endParaRPr lang="en-US" altLang="zh-CN" sz="4800" b="0">
              <a:solidFill>
                <a:srgbClr val="3399FF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 marL="342900" indent="-342900">
              <a:lnSpc>
                <a:spcPct val="120000"/>
              </a:lnSpc>
              <a:buNone/>
            </a:pPr>
            <a:r>
              <a:rPr lang="en-US" altLang="zh-CN" sz="4800" b="0">
                <a:solidFill>
                  <a:srgbClr val="3399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2. b</a:t>
            </a:r>
            <a:r>
              <a:rPr lang="en-US" altLang="zh-CN" sz="4800" b="0">
                <a:solidFill>
                  <a:srgbClr val="CC66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</a:t>
            </a:r>
            <a:r>
              <a:rPr lang="en-US" altLang="zh-CN" sz="4800" b="0">
                <a:solidFill>
                  <a:srgbClr val="3399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d   p</a:t>
            </a:r>
            <a:r>
              <a:rPr lang="en-US" altLang="zh-CN" sz="4800" b="0">
                <a:solidFill>
                  <a:srgbClr val="CC66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</a:t>
            </a:r>
            <a:r>
              <a:rPr lang="en-US" altLang="zh-CN" sz="4800" b="0">
                <a:solidFill>
                  <a:srgbClr val="3399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n  d</a:t>
            </a:r>
            <a:r>
              <a:rPr lang="en-US" altLang="zh-CN" sz="4800" b="0">
                <a:solidFill>
                  <a:srgbClr val="CC66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</a:t>
            </a:r>
            <a:r>
              <a:rPr lang="en-US" altLang="zh-CN" sz="4800" b="0">
                <a:solidFill>
                  <a:srgbClr val="3399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sk   l</a:t>
            </a:r>
            <a:r>
              <a:rPr lang="en-US" altLang="zh-CN" sz="4800" b="0">
                <a:solidFill>
                  <a:srgbClr val="CC66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</a:t>
            </a:r>
            <a:r>
              <a:rPr lang="en-US" altLang="zh-CN" sz="4800" b="0">
                <a:solidFill>
                  <a:srgbClr val="3399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g   </a:t>
            </a:r>
            <a:endParaRPr lang="en-US" altLang="zh-CN" sz="4800" b="0">
              <a:solidFill>
                <a:srgbClr val="3399FF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 marL="342900" indent="-342900">
              <a:lnSpc>
                <a:spcPct val="120000"/>
              </a:lnSpc>
              <a:buNone/>
            </a:pPr>
            <a:r>
              <a:rPr lang="en-US" altLang="zh-CN" sz="4800" b="0">
                <a:solidFill>
                  <a:srgbClr val="3399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   l</a:t>
            </a:r>
            <a:r>
              <a:rPr lang="en-US" altLang="zh-CN" sz="4800" b="0">
                <a:solidFill>
                  <a:srgbClr val="CC66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</a:t>
            </a:r>
            <a:r>
              <a:rPr lang="en-US" altLang="zh-CN" sz="4800" b="0">
                <a:solidFill>
                  <a:srgbClr val="3399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t    </a:t>
            </a:r>
            <a:r>
              <a:rPr lang="en-US" altLang="zh-CN" sz="4800" b="0">
                <a:solidFill>
                  <a:srgbClr val="CC66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</a:t>
            </a:r>
            <a:r>
              <a:rPr lang="en-US" altLang="zh-CN" sz="4800" b="0">
                <a:solidFill>
                  <a:srgbClr val="3399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gg</a:t>
            </a:r>
            <a:endParaRPr lang="en-US" altLang="zh-CN" sz="4800" b="0">
              <a:solidFill>
                <a:srgbClr val="3399FF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58372" name="Text Box 4"/>
          <p:cNvSpPr txBox="1"/>
          <p:nvPr/>
        </p:nvSpPr>
        <p:spPr>
          <a:xfrm>
            <a:off x="1143000" y="5105400"/>
            <a:ext cx="2895600" cy="82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r>
              <a:rPr lang="zh-CN" altLang="en-US" sz="4800">
                <a:solidFill>
                  <a:schemeClr val="tx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想一想：</a:t>
            </a:r>
            <a:endParaRPr lang="zh-CN" altLang="en-US" sz="4800">
              <a:solidFill>
                <a:schemeClr val="tx2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58373" name="AutoShape 5"/>
          <p:cNvSpPr/>
          <p:nvPr/>
        </p:nvSpPr>
        <p:spPr>
          <a:xfrm>
            <a:off x="3657600" y="3733800"/>
            <a:ext cx="4495800" cy="1752600"/>
          </a:xfrm>
          <a:prstGeom prst="cloudCallout">
            <a:avLst>
              <a:gd name="adj1" fmla="val -52968"/>
              <a:gd name="adj2" fmla="val 52810"/>
            </a:avLst>
          </a:prstGeom>
          <a:solidFill>
            <a:srgbClr val="FFCCFF"/>
          </a:solidFill>
          <a:ln w="3810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 algn="ctr"/>
            <a:endParaRPr lang="zh-CN" altLang="zh-CN" sz="1800" b="0">
              <a:solidFill>
                <a:schemeClr val="tx1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58374" name="Text Box 6"/>
          <p:cNvSpPr txBox="1"/>
          <p:nvPr/>
        </p:nvSpPr>
        <p:spPr>
          <a:xfrm>
            <a:off x="4191000" y="4114800"/>
            <a:ext cx="3352800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rgbClr val="008000"/>
                </a:solidFill>
                <a:latin typeface="Arial" pitchFamily="34" charset="0"/>
                <a:ea typeface="黑体" panose="0201060906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3200">
                <a:solidFill>
                  <a:srgbClr val="6600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上面单词中</a:t>
            </a:r>
            <a:r>
              <a:rPr lang="en-US" altLang="zh-CN" sz="3200">
                <a:solidFill>
                  <a:schemeClr val="tx2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e</a:t>
            </a:r>
            <a:r>
              <a:rPr lang="zh-CN" altLang="en-US" sz="3200">
                <a:solidFill>
                  <a:srgbClr val="6600FF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的发音相同吗？</a:t>
            </a:r>
            <a:endParaRPr lang="zh-CN" altLang="en-US" sz="3200">
              <a:solidFill>
                <a:srgbClr val="6600FF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dur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  <p:bldP spid="58373" grpId="0"/>
      <p:bldP spid="583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https://d.book118.com/865244120101011101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4400" b="1" i="0" u="none" strike="noStrike" cap="none" normalizeH="0" baseline="0" smtClean="0">
            <a:ln>
              <a:noFill/>
            </a:ln>
            <a:solidFill>
              <a:srgbClr val="008000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4400" b="1" i="0" u="none" strike="noStrike" cap="none" normalizeH="0" baseline="0" smtClean="0">
            <a:ln>
              <a:noFill/>
            </a:ln>
            <a:solidFill>
              <a:srgbClr val="008000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18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4">
      <vt:lpstr>Arial</vt:lpstr>
      <vt:lpstr>Calibri</vt:lpstr>
      <vt:lpstr>宋体</vt:lpstr>
      <vt:lpstr>黑体</vt:lpstr>
      <vt:lpstr>Comic Sans MS</vt:lpstr>
      <vt:lpstr>Office Theme</vt:lpstr>
      <vt:lpstr>Unit 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复习我们学过的颜色colour吧：red红         green绿blue蓝               yellow黄orange橙色            pink粉white白                black黑purple紫         colour彩色句型：What colour is it?It’s red.</vt:lpstr>
      <vt:lpstr>句型练习：1.它是什么颜色？ 它是白色。2.它是什么颜色？它是黑色。3.它是什么颜色？它是绿色。4.它是什么颜色？它是红色。5.它是什么颜色？它是蓝色。6.它是什么颜色？它是紫色。7.它是什么颜色？它是粉色。</vt:lpstr>
      <vt:lpstr>Mr Grape with blue shoes.</vt:lpstr>
      <vt:lpstr>Miss Banana with purple shoes.</vt:lpstr>
      <vt:lpstr>Mr Pear with yellow shoes.</vt:lpstr>
      <vt:lpstr>Mr Orange with red shoes.</vt:lpstr>
      <vt:lpstr>比一比谁造的句子又快又多。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2024-09-09T13:51:03.930</cp:lastPrinted>
  <dcterms:created xsi:type="dcterms:W3CDTF">2024-09-09T05:51:03Z</dcterms:created>
  <dcterms:modified xsi:type="dcterms:W3CDTF">2024-09-09T05:51:05Z</dcterms:modified>
</cp:coreProperties>
</file>