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3802697-4F9B-4E5B-8E82-6EDD6C79DB8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78A1964-A635-4979-94F1-8CD87301759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FA607F0-350B-4DA0-9FB1-B831BB60FB7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0ABE0E5-D797-4359-AEB8-B032B356713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CED2E3AD-BD87-4A6A-B9E7-9445A6E97DB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DCCED365-1287-4F5C-8905-80B2629B9F6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E10E0B3E-B617-49E8-A390-EE95AC1FAE3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BC36A5A-54AE-451A-B629-C83B87B42CC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097E73B-56F7-4EF6-99D7-53A3E33DBA3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DDC1A84-7C8C-4601-A0C3-EE80FBDEFF5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D51467E-D3B8-4123-B768-C052791DF91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6530434213101112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30368" y="1042578"/>
            <a:ext cx="8896350" cy="22860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7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肛瘘护理查房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9667170" y="522284"/>
            <a:ext cx="1884104" cy="672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  <a:spcBef>
                <a:spcPts val="375"/>
              </a:spcBef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BIG DATA EMPOWERS TO CREATE A NEW</a:t>
            </a:r>
          </a:p>
          <a:p>
            <a:pPr algn="r">
              <a:lnSpc>
                <a:spcPct val="90000"/>
              </a:lnSpc>
              <a:spcBef>
                <a:spcPts val="375"/>
              </a:spcBef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ERA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9555294" y="499678"/>
            <a:ext cx="1851660" cy="114584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6000" b="1">
                <a:solidFill>
                  <a:srgbClr val="FFFFFF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目录</a:t>
            </a:r>
            <a:endParaRPr lang="en-US" sz="1100"/>
          </a:p>
        </p:txBody>
      </p:sp>
      <p:sp>
        <p:nvSpPr>
          <p:cNvPr id="4" name="TextBox 4"/>
          <p:cNvSpPr txBox="1"/>
          <p:nvPr/>
        </p:nvSpPr>
        <p:spPr>
          <a:xfrm>
            <a:off x="8526405" y="1699382"/>
            <a:ext cx="2859405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584630" y="797198"/>
            <a:ext cx="6724952" cy="5263604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肛瘘概述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肛瘘患者的日常护理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肛瘘患者的术后护理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肛瘘患者的康复指导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肛瘘护理查房总结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667170" y="522284"/>
            <a:ext cx="1884104" cy="672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  <a:spcBef>
                <a:spcPts val="375"/>
              </a:spcBef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BIG DATA EMPOWERS TO CREATE A NEW</a:t>
            </a:r>
          </a:p>
          <a:p>
            <a:pPr algn="r">
              <a:lnSpc>
                <a:spcPct val="90000"/>
              </a:lnSpc>
              <a:spcBef>
                <a:spcPts val="375"/>
              </a:spcBef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ERA</a:t>
            </a:r>
          </a:p>
        </p:txBody>
      </p:sp>
      <p:grpSp>
        <p:nvGrpSpPr>
          <p:cNvPr id="3" name="Group 3"/>
          <p:cNvGrpSpPr/>
          <p:nvPr/>
        </p:nvGrpSpPr>
        <p:grpSpPr>
          <a:xfrm>
            <a:off x="2393306" y="1882902"/>
            <a:ext cx="7405389" cy="1138956"/>
            <a:chOff x="2393306" y="1882902"/>
            <a:chExt cx="7405389" cy="1138956"/>
          </a:xfrm>
        </p:grpSpPr>
        <p:sp>
          <p:nvSpPr>
            <p:cNvPr id="4" name="TextBox 4"/>
            <p:cNvSpPr txBox="1"/>
            <p:nvPr/>
          </p:nvSpPr>
          <p:spPr>
            <a:xfrm>
              <a:off x="2393306" y="1882902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54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5" name="TextBox 5"/>
          <p:cNvSpPr txBox="1"/>
          <p:nvPr/>
        </p:nvSpPr>
        <p:spPr>
          <a:xfrm>
            <a:off x="2393306" y="2707767"/>
            <a:ext cx="8641080" cy="2703483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ts val="375"/>
              </a:spcBef>
            </a:pPr>
            <a:r>
              <a:rPr lang="en-US" sz="40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肛瘘概述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3819" r="23819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3819" r="23819"/>
          <a:stretch>
            <a:fillRect/>
          </a:stretch>
        </p:blipFill>
        <p:spPr>
          <a:xfrm>
            <a:off x="5906739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0365" r="30365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肛瘘是肛门内部和肛周皮肤之间形成的通道，通常由感染或手术引起。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肛瘘的定义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根据瘘管的复杂程度和位置，肛瘘可分为简单肛瘘和复杂肛瘘。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肛瘘的分类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肛瘘的定义与分类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6566" b="16566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肛瘘通常由肛门腺体感染引起，也可能与克罗恩病、溃疡性结肠炎等肠道疾病有关。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肛瘘的主要症状包括肛门周围疼痛、红肿、发热、分泌物排出等。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肛瘘的病因与症状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肛瘘的症状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肛瘘的病因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6667" r="16667"/>
          <a:stretch>
            <a:fillRect/>
          </a:stretch>
        </p:blipFill>
        <p:spPr>
          <a:xfrm>
            <a:off x="939482" y="1415327"/>
            <a:ext cx="4843296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肛瘘的诊断通常通过肛门指检、肛门镜检查和影像学检查（如超声或MRI）进行。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肛瘘的诊断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肛瘘的治疗方法包括保守治疗、瘘管切除和肛瘘挂线等，具体治疗方法应根据患者的病情和医生的建议来确定。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肛瘘的治疗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肛瘘的诊断与治疗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667170" y="522284"/>
            <a:ext cx="1884104" cy="672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  <a:spcBef>
                <a:spcPts val="375"/>
              </a:spcBef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BIG DATA EMPOWERS TO CREATE A NEW</a:t>
            </a:r>
          </a:p>
          <a:p>
            <a:pPr algn="r">
              <a:lnSpc>
                <a:spcPct val="90000"/>
              </a:lnSpc>
              <a:spcBef>
                <a:spcPts val="375"/>
              </a:spcBef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ERA</a:t>
            </a:r>
          </a:p>
        </p:txBody>
      </p:sp>
      <p:grpSp>
        <p:nvGrpSpPr>
          <p:cNvPr id="3" name="Group 3"/>
          <p:cNvGrpSpPr/>
          <p:nvPr/>
        </p:nvGrpSpPr>
        <p:grpSpPr>
          <a:xfrm>
            <a:off x="2393306" y="1882902"/>
            <a:ext cx="7405389" cy="1138956"/>
            <a:chOff x="2393306" y="1882902"/>
            <a:chExt cx="7405389" cy="1138956"/>
          </a:xfrm>
        </p:grpSpPr>
        <p:sp>
          <p:nvSpPr>
            <p:cNvPr id="4" name="TextBox 4"/>
            <p:cNvSpPr txBox="1"/>
            <p:nvPr/>
          </p:nvSpPr>
          <p:spPr>
            <a:xfrm>
              <a:off x="2393306" y="1882902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54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5" name="TextBox 5"/>
          <p:cNvSpPr txBox="1"/>
          <p:nvPr/>
        </p:nvSpPr>
        <p:spPr>
          <a:xfrm>
            <a:off x="2393306" y="2707767"/>
            <a:ext cx="8641080" cy="2703483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ts val="375"/>
              </a:spcBef>
            </a:pPr>
            <a:r>
              <a:rPr lang="en-US" sz="40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肛瘘患者的日常护理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20281" r="20281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肛瘘患者应保持清淡、易消化的饮食，避免刺激性食物和饮料。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肛瘘患者应避免食用辛辣、油腻、坚硬、刺激性食物，如辣椒、花椒、咖啡、酒等。多食用富含纤维素的食物，如蔬菜、水果、全麦面包等，有助于保持大便通畅。同时，保持足够的水分摄入，有助于预防便秘和减少对肛瘘的刺激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饮食护理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肛瘘患者应保持大便通畅，避免便秘和腹泻。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肛瘘患者应养成良好的排便习惯，定时排便。在排便时，不要用力过猛，避免对肛瘘的挤压和刺激。如果发生便秘，可适当使用软化大便的药物，避免强行排便。同时，注意预防腹泻，避免对肛瘘的刺激和感染。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排便护理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74694" y="1423099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3" name="AutoShape 3"/>
          <p:cNvSpPr/>
          <p:nvPr/>
        </p:nvSpPr>
        <p:spPr>
          <a:xfrm>
            <a:off x="125016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9725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88000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1951634" y="6029346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3574694" y="1913291"/>
            <a:ext cx="777693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肛瘘患者应保持肛门清洁干燥，勤换内裤。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197254" y="3971227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197254" y="4461419"/>
            <a:ext cx="7806355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肛瘘患者应保持肛门部位的清洁干燥，每次排便后用温水清洗肛门，并勤换内裤。在洗澡时，可用温水坐浴，有助于缓解肛门疼痛和清洁肛门部位。同时，注意不要用肥皂或沐浴露等刺激性物品清洗肛门部位。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552256" y="3306002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499345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182096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>
            <a:off x="4253725" y="3380232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清洁护理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肛瘘患者应保持良好的心态，积极配合治疗。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肛瘘是一种慢性疾病，需要长时间的治疗和护理。患者应保持积极乐观的心态，树立战胜疾病的信心。同时，家属和社会应给予患者关心和支持，帮助其缓解心理压力和焦虑情绪。在护理过程中，医护人员应耐心解答患者的问题，提供专业的护理建议和指导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心理护理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667170" y="522284"/>
            <a:ext cx="1884104" cy="672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  <a:spcBef>
                <a:spcPts val="375"/>
              </a:spcBef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BIG DATA EMPOWERS TO CREATE A NEW</a:t>
            </a:r>
          </a:p>
          <a:p>
            <a:pPr algn="r">
              <a:lnSpc>
                <a:spcPct val="90000"/>
              </a:lnSpc>
              <a:spcBef>
                <a:spcPts val="375"/>
              </a:spcBef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ERA</a:t>
            </a:r>
          </a:p>
        </p:txBody>
      </p:sp>
      <p:grpSp>
        <p:nvGrpSpPr>
          <p:cNvPr id="3" name="Group 3"/>
          <p:cNvGrpSpPr/>
          <p:nvPr/>
        </p:nvGrpSpPr>
        <p:grpSpPr>
          <a:xfrm>
            <a:off x="2393306" y="1882902"/>
            <a:ext cx="7405389" cy="1138956"/>
            <a:chOff x="2393306" y="1882902"/>
            <a:chExt cx="7405389" cy="1138956"/>
          </a:xfrm>
        </p:grpSpPr>
        <p:sp>
          <p:nvSpPr>
            <p:cNvPr id="4" name="TextBox 4"/>
            <p:cNvSpPr txBox="1"/>
            <p:nvPr/>
          </p:nvSpPr>
          <p:spPr>
            <a:xfrm>
              <a:off x="2393306" y="1882902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54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5" name="TextBox 5"/>
          <p:cNvSpPr txBox="1"/>
          <p:nvPr/>
        </p:nvSpPr>
        <p:spPr>
          <a:xfrm>
            <a:off x="2393306" y="2707767"/>
            <a:ext cx="8641080" cy="2703483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ts val="375"/>
              </a:spcBef>
            </a:pPr>
            <a:r>
              <a:rPr lang="en-US" sz="40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肛瘘患者的术后护理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185766" y="1751287"/>
            <a:ext cx="5242663" cy="4234459"/>
          </a:xfrm>
          <a:prstGeom prst="round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63571" y="1751287"/>
            <a:ext cx="5242663" cy="4234459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530718" y="2430558"/>
            <a:ext cx="3130564" cy="3130564"/>
          </a:xfrm>
          <a:prstGeom prst="ellipse">
            <a:avLst/>
          </a:prstGeom>
          <a:solidFill>
            <a:srgbClr val="FFFFFF">
              <a:alpha val="5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721546" y="2621386"/>
            <a:ext cx="2748908" cy="2748908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879259" y="2959520"/>
            <a:ext cx="225395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VS</a:t>
            </a:r>
          </a:p>
        </p:txBody>
      </p:sp>
      <p:cxnSp>
        <p:nvCxnSpPr>
          <p:cNvPr id="7" name="Connector 7"/>
          <p:cNvCxnSpPr/>
          <p:nvPr/>
        </p:nvCxnSpPr>
        <p:spPr>
          <a:xfrm>
            <a:off x="1214515" y="2855191"/>
            <a:ext cx="2856056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8" name="TextBox 8"/>
          <p:cNvSpPr txBox="1"/>
          <p:nvPr/>
        </p:nvSpPr>
        <p:spPr>
          <a:xfrm>
            <a:off x="1085072" y="2931894"/>
            <a:ext cx="3263018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肛瘘手术后，患者通常会经历不同程度的疼痛，疼痛护理是术后恢复的重要环节。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389233" y="2064798"/>
            <a:ext cx="4714875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cxnSp>
        <p:nvCxnSpPr>
          <p:cNvPr id="10" name="Connector 10"/>
          <p:cNvCxnSpPr/>
          <p:nvPr/>
        </p:nvCxnSpPr>
        <p:spPr>
          <a:xfrm>
            <a:off x="8117660" y="2855191"/>
            <a:ext cx="2856056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1" name="TextBox 11"/>
          <p:cNvSpPr txBox="1"/>
          <p:nvPr/>
        </p:nvSpPr>
        <p:spPr>
          <a:xfrm>
            <a:off x="7817683" y="2931894"/>
            <a:ext cx="3286125" cy="2819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护士应密切观察患者的疼痛情况，评估疼痛程度，并采取适当的措施缓解疼痛，如药物治疗、物理治疗等。同时，护士应向患者及家属提供疼痛相关知识，鼓励患者主动表达疼痛感受，提高疼痛护理效果。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85072" y="2064798"/>
            <a:ext cx="4150786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grpSp>
        <p:nvGrpSpPr>
          <p:cNvPr id="13" name="Group 1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4" name="AutoShape 1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TextBox 3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术后疼痛护理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" name="AutoShape 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TextBox 2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术后出血护理</a:t>
              </a:r>
            </a:p>
          </p:txBody>
        </p:sp>
      </p:grpSp>
      <p:grpSp>
        <p:nvGrpSpPr>
          <p:cNvPr id="24" name="Group 24"/>
          <p:cNvGrpSpPr/>
          <p:nvPr/>
        </p:nvGrpSpPr>
        <p:grpSpPr>
          <a:xfrm>
            <a:off x="3561535" y="2061200"/>
            <a:ext cx="7382690" cy="1531407"/>
            <a:chOff x="3561535" y="2061200"/>
            <a:chExt cx="7382690" cy="1531407"/>
          </a:xfrm>
        </p:grpSpPr>
        <p:sp>
          <p:nvSpPr>
            <p:cNvPr id="25" name="TextBox 25"/>
            <p:cNvSpPr txBox="1"/>
            <p:nvPr/>
          </p:nvSpPr>
          <p:spPr>
            <a:xfrm>
              <a:off x="3561535" y="2061200"/>
              <a:ext cx="7382690" cy="153140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肛瘘手术后，出血是常见的并发症之一，出血护理对于预防术后并发症具有重要意义。</a:t>
              </a:r>
            </a:p>
          </p:txBody>
        </p:sp>
      </p:grpSp>
      <p:grpSp>
        <p:nvGrpSpPr>
          <p:cNvPr id="26" name="Group 26"/>
          <p:cNvGrpSpPr/>
          <p:nvPr/>
        </p:nvGrpSpPr>
        <p:grpSpPr>
          <a:xfrm>
            <a:off x="3561535" y="1520189"/>
            <a:ext cx="7382690" cy="490334"/>
            <a:chOff x="3561535" y="1520189"/>
            <a:chExt cx="7382690" cy="490334"/>
          </a:xfrm>
        </p:grpSpPr>
        <p:sp>
          <p:nvSpPr>
            <p:cNvPr id="27" name="TextBox 27"/>
            <p:cNvSpPr txBox="1"/>
            <p:nvPr/>
          </p:nvSpPr>
          <p:spPr>
            <a:xfrm>
              <a:off x="3561535" y="1520189"/>
              <a:ext cx="7382690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总结词</a:t>
              </a:r>
            </a:p>
          </p:txBody>
        </p:sp>
      </p:grpSp>
      <p:grpSp>
        <p:nvGrpSpPr>
          <p:cNvPr id="28" name="Group 28"/>
          <p:cNvGrpSpPr/>
          <p:nvPr/>
        </p:nvGrpSpPr>
        <p:grpSpPr>
          <a:xfrm>
            <a:off x="3561535" y="4422893"/>
            <a:ext cx="7382690" cy="1531407"/>
            <a:chOff x="3561535" y="4422893"/>
            <a:chExt cx="7382690" cy="1531407"/>
          </a:xfrm>
        </p:grpSpPr>
        <p:sp>
          <p:nvSpPr>
            <p:cNvPr id="29" name="TextBox 29"/>
            <p:cNvSpPr txBox="1"/>
            <p:nvPr/>
          </p:nvSpPr>
          <p:spPr>
            <a:xfrm>
              <a:off x="3561535" y="4422893"/>
              <a:ext cx="7382690" cy="153140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护士应密切监测患者的生命体征，观察手术部位是否有出血、渗血等情况。对于轻微出血，可采取压迫止血、药物止血等措施；对于严重出血，应及时报告医生并采取紧急处理措施。同时，护士应告知患者及家属出血的常见原因和应对方法，提高患者的自我保护意识。</a:t>
              </a:r>
            </a:p>
          </p:txBody>
        </p:sp>
      </p:grpSp>
      <p:grpSp>
        <p:nvGrpSpPr>
          <p:cNvPr id="30" name="Group 30"/>
          <p:cNvGrpSpPr/>
          <p:nvPr/>
        </p:nvGrpSpPr>
        <p:grpSpPr>
          <a:xfrm>
            <a:off x="3561535" y="3881882"/>
            <a:ext cx="7382690" cy="490334"/>
            <a:chOff x="3561535" y="3881882"/>
            <a:chExt cx="7382690" cy="490334"/>
          </a:xfrm>
        </p:grpSpPr>
        <p:sp>
          <p:nvSpPr>
            <p:cNvPr id="31" name="TextBox 31"/>
            <p:cNvSpPr txBox="1"/>
            <p:nvPr/>
          </p:nvSpPr>
          <p:spPr>
            <a:xfrm>
              <a:off x="3561535" y="3881882"/>
              <a:ext cx="7382690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详细描述</a:t>
              </a:r>
            </a:p>
          </p:txBody>
        </p:sp>
      </p:grpSp>
      <p:sp>
        <p:nvSpPr>
          <p:cNvPr id="32" name="AutoShape 32"/>
          <p:cNvSpPr/>
          <p:nvPr/>
        </p:nvSpPr>
        <p:spPr>
          <a:xfrm>
            <a:off x="1075314" y="4179055"/>
            <a:ext cx="1747957" cy="174795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1075314" y="1789318"/>
            <a:ext cx="1747957" cy="174795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Freeform 34"/>
          <p:cNvSpPr/>
          <p:nvPr/>
        </p:nvSpPr>
        <p:spPr>
          <a:xfrm>
            <a:off x="1537812" y="4641553"/>
            <a:ext cx="822960" cy="822960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DFCF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Freeform 35"/>
          <p:cNvSpPr/>
          <p:nvPr/>
        </p:nvSpPr>
        <p:spPr>
          <a:xfrm>
            <a:off x="1537812" y="2251817"/>
            <a:ext cx="822960" cy="82296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DFCF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https://d.book118.com/865304342131011123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7F7F7"/>
      </a:dk1>
      <a:lt1>
        <a:srgbClr val="000000"/>
      </a:lt1>
      <a:dk2>
        <a:srgbClr val="FFFFFF"/>
      </a:dk2>
      <a:lt2>
        <a:srgbClr val="000000"/>
      </a:lt2>
      <a:accent1>
        <a:srgbClr val="8C8C8C"/>
      </a:accent1>
      <a:accent2>
        <a:srgbClr val="A8A8A8"/>
      </a:accent2>
      <a:accent3>
        <a:srgbClr val="7B7B7B"/>
      </a:accent3>
      <a:accent4>
        <a:srgbClr val="515151"/>
      </a:accent4>
      <a:accent5>
        <a:srgbClr val="60727F"/>
      </a:accent5>
      <a:accent6>
        <a:srgbClr val="444444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69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20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2024-09-27T05:16:17.125</cp:lastPrinted>
  <dcterms:created xsi:type="dcterms:W3CDTF">2024-09-26T21:16:17Z</dcterms:created>
  <dcterms:modified xsi:type="dcterms:W3CDTF">2024-09-26T21:16:19Z</dcterms:modified>
</cp:coreProperties>
</file>