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wav" ContentType="audio/x-wav"/>
  <Default Extension="png" ContentType="image/png"/>
  <Default Extension="wmf" ContentType="image/x-w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51435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20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0.wmf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image" Target="../media/image3.png" /><Relationship Id="rId8" Type="http://schemas.openxmlformats.org/officeDocument/2006/relationships/tags" Target="../tags/tag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904CE5-8D4C-48BF-91D7-3E9A2F2CF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7E7FF2-58B0-428F-A0FF-831814272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660CE-36F9-47A2-BF70-759E568C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EBE287-24B3-4692-92C3-547867D60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933D49-F82B-46A5-91E1-29488E747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31A174-4496-4DEC-B526-623A50843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DABB9A-AC2F-4B1E-8211-FB6A4A8441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1A9C0-3F96-4BA0-A5FB-72F5E59C33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B0D6DF-BE95-4069-B039-694F35E3F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BC9C24-DEB9-42AC-B596-1998757E8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E7F0E-D3E0-4335-B29A-DA1DD1DF1E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5" name="直接连接符 4"/>
          <p:cNvCxnSpPr/>
          <p:nvPr userDrawn="1"/>
        </p:nvCxnSpPr>
        <p:spPr>
          <a:xfrm>
            <a:off x="182563" y="4960218"/>
            <a:ext cx="8820150" cy="0"/>
          </a:xfrm>
          <a:prstGeom prst="line">
            <a:avLst/>
          </a:prstGeom>
          <a:ln w="15875">
            <a:solidFill>
              <a:srgbClr val="004B8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13" name="Freeform 2200"/>
          <p:cNvSpPr/>
          <p:nvPr userDrawn="1">
            <p:custDataLst>
              <p:tags r:id="rId1"/>
            </p:custDataLst>
          </p:nvPr>
        </p:nvSpPr>
        <p:spPr bwMode="auto">
          <a:xfrm>
            <a:off x="1343025" y="1210203"/>
            <a:ext cx="3386138" cy="12702"/>
          </a:xfrm>
          <a:custGeom>
            <a:gdLst>
              <a:gd name="T0" fmla="*/ 5940 w 5953"/>
              <a:gd name="T1" fmla="*/ 24 h 24"/>
              <a:gd name="T2" fmla="*/ 13 w 5953"/>
              <a:gd name="T3" fmla="*/ 24 h 24"/>
              <a:gd name="T4" fmla="*/ 0 w 5953"/>
              <a:gd name="T5" fmla="*/ 12 h 24"/>
              <a:gd name="T6" fmla="*/ 13 w 5953"/>
              <a:gd name="T7" fmla="*/ 0 h 24"/>
              <a:gd name="T8" fmla="*/ 5940 w 5953"/>
              <a:gd name="T9" fmla="*/ 0 h 24"/>
              <a:gd name="T10" fmla="*/ 5953 w 5953"/>
              <a:gd name="T11" fmla="*/ 12 h 24"/>
              <a:gd name="T12" fmla="*/ 5940 w 5953"/>
              <a:gd name="T13" fmla="*/ 24 h 2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5953" h="24">
                <a:moveTo>
                  <a:pt x="5940" y="24"/>
                </a:moveTo>
                <a:cubicBezTo>
                  <a:pt x="13" y="24"/>
                  <a:pt x="13" y="24"/>
                  <a:pt x="13" y="24"/>
                </a:cubicBezTo>
                <a:cubicBezTo>
                  <a:pt x="6" y="24"/>
                  <a:pt x="0" y="19"/>
                  <a:pt x="0" y="12"/>
                </a:cubicBezTo>
                <a:cubicBezTo>
                  <a:pt x="0" y="6"/>
                  <a:pt x="6" y="0"/>
                  <a:pt x="13" y="0"/>
                </a:cubicBezTo>
                <a:cubicBezTo>
                  <a:pt x="5940" y="0"/>
                  <a:pt x="5940" y="0"/>
                  <a:pt x="5940" y="0"/>
                </a:cubicBezTo>
                <a:cubicBezTo>
                  <a:pt x="5947" y="0"/>
                  <a:pt x="5953" y="6"/>
                  <a:pt x="5953" y="12"/>
                </a:cubicBezTo>
                <a:cubicBezTo>
                  <a:pt x="5953" y="19"/>
                  <a:pt x="5947" y="24"/>
                  <a:pt x="5940" y="24"/>
                </a:cubicBez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txBody>
          <a:bodyPr vert="horz" wrap="square" lIns="68580" tIns="34290" rIns="68580" bIns="34290" numCol="1" anchor="t" anchorCtr="0" compatLnSpc="1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base"/>
            <a:endParaRPr lang="zh-CN" altLang="en-US" sz="100" strike="noStrike" noProof="1">
              <a:latin typeface="微软雅黑" panose="020b0503020204020204" charset="-122"/>
              <a:ea typeface="微软雅黑"/>
            </a:endParaRPr>
          </a:p>
        </p:txBody>
      </p:sp>
      <p:pic>
        <p:nvPicPr>
          <p:cNvPr id="18437" name="图片 2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6259513" y="3451829"/>
            <a:ext cx="2705100" cy="1552847"/>
          </a:xfrm>
          <a:prstGeom prst="rect">
            <a:avLst/>
          </a:prstGeom>
          <a:noFill/>
          <a:ln w="9525">
            <a:noFill/>
          </a:ln>
        </p:spPr>
      </p:pic>
      <p:grpSp>
        <p:nvGrpSpPr>
          <p:cNvPr id="18438" name="组合 1"/>
          <p:cNvGrpSpPr/>
          <p:nvPr userDrawn="1"/>
        </p:nvGrpSpPr>
        <p:grpSpPr>
          <a:xfrm>
            <a:off x="220664" y="4544220"/>
            <a:ext cx="3738562" cy="444578"/>
            <a:chOff x="2305980" y="3587304"/>
            <a:chExt cx="7607455" cy="1066776"/>
          </a:xfrm>
        </p:grpSpPr>
        <p:pic>
          <p:nvPicPr>
            <p:cNvPr id="18439" name="图片 12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8789445" y="4002674"/>
              <a:ext cx="955057" cy="566942"/>
            </a:xfrm>
            <a:prstGeom prst="rect">
              <a:avLst/>
            </a:prstGeom>
            <a:noFill/>
            <a:ln w="9525">
              <a:noFill/>
            </a:ln>
          </p:spPr>
        </p:pic>
        <p:cxnSp>
          <p:nvCxnSpPr>
            <p:cNvPr id="8" name="直接连接符 7"/>
            <p:cNvCxnSpPr/>
            <p:nvPr>
              <p:custDataLst>
                <p:tags r:id="rId6"/>
              </p:custDataLst>
            </p:nvPr>
          </p:nvCxnSpPr>
          <p:spPr>
            <a:xfrm>
              <a:off x="2305980" y="4573859"/>
              <a:ext cx="7607455" cy="0"/>
            </a:xfrm>
            <a:prstGeom prst="line">
              <a:avLst/>
            </a:prstGeom>
            <a:ln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8441" name="图片 13"/>
            <p:cNvPicPr>
              <a:picLocks noChangeAspect="1"/>
            </p:cNvPicPr>
            <p:nvPr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>
              <a:off x="2579132" y="3587304"/>
              <a:ext cx="514112" cy="1066776"/>
            </a:xfrm>
            <a:prstGeom prst="rect">
              <a:avLst/>
            </a:prstGeom>
            <a:noFill/>
            <a:ln w="9525">
              <a:noFill/>
            </a:ln>
          </p:spPr>
        </p:pic>
      </p:grp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457950" y="4763333"/>
            <a:ext cx="2025650" cy="238167"/>
          </a:xfrm>
          <a:prstGeom prst="rect">
            <a:avLst/>
          </a:prstGeom>
        </p:spPr>
        <p:txBody>
          <a:bodyPr vert="horz" lIns="91440" tIns="45720" rIns="91440" bIns="46800" rtlCol="0" anchor="ctr">
            <a:norm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fontAlgn="base"/>
            <a:fld id="{49AE70B2-8BF9-45C0-BB95-33D1B9D3A854}" type="slidenum">
              <a:rPr lang="zh-CN" altLang="en-US" strike="noStrike" noProof="1" smtClean="0">
                <a:latin typeface="微软雅黑" panose="020b0503020204020204" charset="-122"/>
                <a:ea typeface="微软雅黑"/>
                <a:cs typeface="+mn-cs"/>
              </a:rPr>
              <a:t>0</a:t>
            </a:fld>
            <a:endParaRPr lang="zh-CN" altLang="en-US" strike="noStrike" noProof="1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advClick="0" p14:dur="0"/>
    </mc:Choice>
    <mc:Fallback>
      <p:transition advClick="0"/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4.png" /><Relationship Id="rId31" Type="http://schemas.openxmlformats.org/officeDocument/2006/relationships/tags" Target="../tags/tag6.xml" /><Relationship Id="rId32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blipFill rotWithShape="1">
          <a:blip r:embed="rId30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custDataLst>
      <p:tags r:id="rId31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8.xml" /><Relationship Id="rId2" Type="http://schemas.openxmlformats.org/officeDocument/2006/relationships/tags" Target="../tags/tag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9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5.wmf" /><Relationship Id="rId4" Type="http://schemas.openxmlformats.org/officeDocument/2006/relationships/image" Target="../media/image6.png" /><Relationship Id="rId5" Type="http://schemas.openxmlformats.org/officeDocument/2006/relationships/tags" Target="../tags/tag9.xml" /><Relationship Id="rId6" Type="http://schemas.openxmlformats.org/officeDocument/2006/relationships/vmlDrawing" Target="../drawings/vmlDrawing1.v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tags" Target="../tags/tag1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.xml" /><Relationship Id="rId3" Type="http://schemas.openxmlformats.org/officeDocument/2006/relationships/tags" Target="../tags/tag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.xml" /><Relationship Id="rId3" Type="http://schemas.openxmlformats.org/officeDocument/2006/relationships/audio" Target="../media/audio11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NULL" TargetMode="External" /><Relationship Id="rId3" Type="http://schemas.openxmlformats.org/officeDocument/2006/relationships/image" Target="../media/image8.png" /><Relationship Id="rId4" Type="http://schemas.openxmlformats.org/officeDocument/2006/relationships/oleObject" Target="../embeddings/oleObject2.bin" TargetMode="Internal" /><Relationship Id="rId5" Type="http://schemas.openxmlformats.org/officeDocument/2006/relationships/image" Target="../media/image9.wmf" /><Relationship Id="rId6" Type="http://schemas.openxmlformats.org/officeDocument/2006/relationships/tags" Target="../tags/tag14.xml" /><Relationship Id="rId7" Type="http://schemas.openxmlformats.org/officeDocument/2006/relationships/vmlDrawing" Target="../drawings/vmlDrawing2.v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3.bin" TargetMode="Internal" /><Relationship Id="rId3" Type="http://schemas.openxmlformats.org/officeDocument/2006/relationships/image" Target="../media/image10.wmf" /><Relationship Id="rId4" Type="http://schemas.openxmlformats.org/officeDocument/2006/relationships/tags" Target="../tags/tag16.xml" /><Relationship Id="rId5" Type="http://schemas.openxmlformats.org/officeDocument/2006/relationships/vmlDrawing" Target="../drawings/vmlDrawing3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tags" Target="../tags/tag17.xml" /><Relationship Id="rId4" Type="http://schemas.openxmlformats.org/officeDocument/2006/relationships/tags" Target="../tags/tag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4.bin" TargetMode="Internal" /><Relationship Id="rId3" Type="http://schemas.openxmlformats.org/officeDocument/2006/relationships/image" Target="../media/image10.wmf" /><Relationship Id="rId4" Type="http://schemas.openxmlformats.org/officeDocument/2006/relationships/image" Target="../media/image7.png" /><Relationship Id="rId5" Type="http://schemas.openxmlformats.org/officeDocument/2006/relationships/tags" Target="../tags/tag19.xml" /><Relationship Id="rId6" Type="http://schemas.openxmlformats.org/officeDocument/2006/relationships/vmlDrawing" Target="../drawings/vmlDrawing4.v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2022331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8" name="Rectangle 5"/>
          <p:cNvSpPr/>
          <p:nvPr/>
        </p:nvSpPr>
        <p:spPr>
          <a:xfrm>
            <a:off x="876935" y="2132965"/>
            <a:ext cx="7447280" cy="768350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en-US" altLang="zh-CN" sz="4400">
                <a:solidFill>
                  <a:srgbClr val="CC0066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2.5</a:t>
            </a:r>
            <a:r>
              <a:rPr lang="zh-CN" altLang="en-US" sz="4400">
                <a:solidFill>
                  <a:srgbClr val="CC0066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 二次函数与一元二次方程</a:t>
            </a:r>
            <a:endParaRPr lang="zh-CN" altLang="en-US" sz="4400">
              <a:solidFill>
                <a:srgbClr val="CC0066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3110" name="Rectangle 5"/>
          <p:cNvSpPr/>
          <p:nvPr/>
        </p:nvSpPr>
        <p:spPr>
          <a:xfrm>
            <a:off x="506413" y="2936558"/>
            <a:ext cx="8316912" cy="645160"/>
          </a:xfrm>
          <a:prstGeom prst="rect">
            <a:avLst/>
          </a:prstGeom>
          <a:noFill/>
          <a:ln w="9525">
            <a:noFill/>
          </a:ln>
        </p:spPr>
        <p:txBody>
          <a:bodyPr anchor="ctr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  <a:cs typeface="黑体" panose="02010609060101010101" pitchFamily="1" charset="-122"/>
              </a:rPr>
              <a:t>第2课时 利用二次函数求方程的近似根</a:t>
            </a:r>
            <a:endParaRPr lang="zh-CN" altLang="en-US" sz="3600">
              <a:solidFill>
                <a:srgbClr val="FF0000"/>
              </a:solidFill>
              <a:latin typeface="黑体" panose="02010609060101010101" pitchFamily="1" charset="-122"/>
              <a:ea typeface="黑体" panose="02010609060101010101" pitchFamily="1" charset="-122"/>
              <a:cs typeface="黑体" panose="02010609060101010101" pitchFamily="1" charset="-122"/>
            </a:endParaRPr>
          </a:p>
        </p:txBody>
      </p:sp>
      <p:sp>
        <p:nvSpPr>
          <p:cNvPr id="3111" name="Text Box 4"/>
          <p:cNvSpPr txBox="1"/>
          <p:nvPr/>
        </p:nvSpPr>
        <p:spPr>
          <a:xfrm>
            <a:off x="1363663" y="1355725"/>
            <a:ext cx="8101012" cy="92202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5400">
                <a:solidFill>
                  <a:srgbClr val="070707"/>
                </a:solidFill>
                <a:latin typeface="隶书" panose="02010509060101010101" pitchFamily="1" charset="-122"/>
                <a:ea typeface="隶书" panose="02010509060101010101" pitchFamily="1" charset="-122"/>
              </a:rPr>
              <a:t>第二章  二次函数</a:t>
            </a:r>
            <a:endParaRPr lang="zh-CN" altLang="en-US" sz="5400">
              <a:solidFill>
                <a:srgbClr val="070707"/>
              </a:solidFill>
              <a:latin typeface="隶书" panose="02010509060101010101" pitchFamily="1" charset="-122"/>
              <a:ea typeface="隶书" panose="02010509060101010101" pitchFamily="1" charset="-122"/>
            </a:endParaRPr>
          </a:p>
        </p:txBody>
      </p:sp>
    </p:spTree>
    <p:custDataLst>
      <p:tags r:id="rId2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244475" y="1834515"/>
            <a:ext cx="8753475" cy="20300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问题：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上节课我们学习了一元二次方程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ax</a:t>
            </a:r>
            <a:r>
              <a:rPr lang="zh-CN" altLang="en-US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bx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c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=0(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a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≠0)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和二次函数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ax</a:t>
            </a:r>
            <a:r>
              <a:rPr lang="zh-CN" altLang="en-US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bx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c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(</a:t>
            </a:r>
            <a:r>
              <a:rPr lang="zh-CN" altLang="en-US" sz="2800" i="1">
                <a:latin typeface="Times New Roman" panose="02020503050405090304" pitchFamily="2" charset="0"/>
                <a:ea typeface="黑体" panose="02010609060101010101" pitchFamily="1" charset="-122"/>
              </a:rPr>
              <a:t>a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≠0)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之间的关系，那么如何利用二次函数图象直接求出一元二次方程的根呢?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5123" name="圆角矩形 31"/>
          <p:cNvSpPr/>
          <p:nvPr/>
        </p:nvSpPr>
        <p:spPr>
          <a:xfrm>
            <a:off x="323850" y="845820"/>
            <a:ext cx="2167255" cy="591820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/>
            <a:r>
              <a: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rPr>
              <a:t>回顾与思考</a:t>
            </a:r>
            <a:endParaRPr lang="zh-CN" altLang="en-US" sz="2800" b="1">
              <a:latin typeface="微软雅黑" panose="020b0503020204020204" charset="-122"/>
              <a:ea typeface="微软雅黑"/>
              <a:sym typeface="微软雅黑" panose="020b0503020204020204" charset="-122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/>
          <p:nvPr/>
        </p:nvSpPr>
        <p:spPr>
          <a:xfrm>
            <a:off x="249238" y="1301750"/>
            <a:ext cx="7545387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例</a:t>
            </a:r>
            <a:r>
              <a:rPr lang="en-US" altLang="zh-CN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zh-CN" altLang="en-US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：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求一元二次方程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                         的近似根（精确到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0.1）</a:t>
            </a:r>
            <a:r>
              <a:rPr lang="en-US" altLang="zh-CN" sz="2800">
                <a:latin typeface="黑体" panose="02010609060101010101" pitchFamily="1" charset="-122"/>
                <a:ea typeface="黑体" panose="02010609060101010101" pitchFamily="1" charset="-122"/>
              </a:rPr>
              <a:t>.</a:t>
            </a:r>
            <a:endParaRPr lang="zh-CN" altLang="en-US" sz="2800"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3753168" y="1435100"/>
          <a:ext cx="2252662" cy="51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imgW="889635" imgH="203200" progId="Equation.3">
                  <p:embed/>
                </p:oleObj>
              </mc:Choice>
              <mc:Fallback>
                <p:oleObj r:id="rId2" imgW="889635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753168" y="1435100"/>
                        <a:ext cx="2252662" cy="5143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 Box 4"/>
          <p:cNvSpPr txBox="1"/>
          <p:nvPr/>
        </p:nvSpPr>
        <p:spPr>
          <a:xfrm>
            <a:off x="292100" y="2428875"/>
            <a:ext cx="883348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分析：一元二次方程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1=0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的根就是抛物线 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y=x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1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与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轴的交点的横坐标，因此我们可以先画出这条抛物线，然后从图上找它与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轴的交点的横坐标，这种解一元二次方程的方法叫作图象法.</a:t>
            </a:r>
            <a:endParaRPr lang="zh-CN" altLang="en-US" sz="2800">
              <a:solidFill>
                <a:srgbClr val="0008AC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1766570" y="711200"/>
            <a:ext cx="6268720" cy="52197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marL="0" marR="0" lvl="0" indent="0" algn="ctr" defTabSz="6096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lang="zh-CN" altLang="en-US" sz="2800" b="1">
                <a:solidFill>
                  <a:srgbClr val="00B05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利用图象法求一元二次方程的近似根</a:t>
            </a:r>
            <a:endParaRPr kumimoji="0" lang="zh-CN" altLang="en-US" sz="2800" b="1" i="0" u="none" strike="noStrike" kern="1200" cap="none" spc="0" normalizeH="0" baseline="0" noProof="0">
              <a:ln w="0"/>
              <a:solidFill>
                <a:srgbClr val="00B050"/>
              </a:solidFill>
              <a:effectLst>
                <a:outerShdw blurRad="38100" dist="19050" dir="2700000" algn="tl" rotWithShape="0">
                  <a:prstClr val="black">
                    <a:alpha val="40000"/>
                  </a:prstClr>
                </a:outerShdw>
              </a:effectLst>
              <a:uLnTx/>
              <a:uFillTx/>
              <a:latin typeface="微软雅黑" panose="020b0503020204020204" charset="-122"/>
              <a:ea typeface="微软雅黑"/>
              <a:cs typeface="+mn-cs"/>
              <a:sym typeface="宋体" pitchFamily="2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20" y="627127"/>
            <a:ext cx="699542" cy="699542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43030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5905"/>
          <a:stretch>
            <a:fillRect/>
          </a:stretch>
        </p:blipFill>
        <p:spPr>
          <a:xfrm>
            <a:off x="3563620" y="1348105"/>
            <a:ext cx="3567113" cy="34321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Text Box 7"/>
          <p:cNvSpPr txBox="1"/>
          <p:nvPr/>
        </p:nvSpPr>
        <p:spPr>
          <a:xfrm>
            <a:off x="322263" y="219075"/>
            <a:ext cx="8497887" cy="17703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解：画出函数 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</a:rPr>
              <a:t>y=x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</a:rPr>
              <a:t>1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的图象（如下图），由图象可知，方程有两个实数根，一个在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与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之间，另一个在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与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3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之间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endParaRPr lang="en-US" altLang="zh-CN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49155"/>
          <p:cNvSpPr txBox="1"/>
          <p:nvPr/>
        </p:nvSpPr>
        <p:spPr>
          <a:xfrm>
            <a:off x="467995" y="123190"/>
            <a:ext cx="8297545" cy="11988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</a:pPr>
            <a:r>
              <a:rPr lang="en-US" altLang="zh-CN" sz="2400">
                <a:latin typeface="Times New Roman" panose="02020503050405090304" pitchFamily="2" charset="0"/>
                <a:ea typeface="黑体" panose="02010609060101010101" pitchFamily="1" charset="-122"/>
              </a:rPr>
              <a:t>      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先求位于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到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0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之间的根，由图象可估计这个根是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0.4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或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0.5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，利用计算器进行探索，见下表：</a:t>
            </a:r>
            <a:endParaRPr lang="zh-CN" altLang="en-US" sz="24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3" name="表格 2"/>
          <p:cNvGraphicFramePr>
            <a:graphicFrameLocks noGrp="1"/>
          </p:cNvGraphicFramePr>
          <p:nvPr>
            <p:custDataLst>
              <p:tags r:id="rId2"/>
            </p:custDataLst>
          </p:nvPr>
        </p:nvGraphicFramePr>
        <p:xfrm>
          <a:off x="900113" y="1200150"/>
          <a:ext cx="7427913" cy="1223963"/>
        </p:xfrm>
        <a:graphic>
          <a:graphicData uri="http://schemas.openxmlformats.org/drawingml/2006/table">
            <a:tbl>
              <a:tblPr/>
              <a:tblGrid>
                <a:gridCol w="1485900"/>
                <a:gridCol w="1485900"/>
                <a:gridCol w="1484313"/>
                <a:gridCol w="1485900"/>
                <a:gridCol w="1485900"/>
              </a:tblGrid>
              <a:tr h="612775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 i="1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x</a:t>
                      </a:r>
                      <a:endParaRPr lang="en-US" altLang="zh-CN" sz="2800" i="1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 sz="1800">
                        <a:solidFill>
                          <a:srgbClr val="FF0000"/>
                        </a:solidFill>
                        <a:latin typeface="Arial" pitchFamily="34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黑体" panose="02010609060101010101" pitchFamily="1" charset="-122"/>
                          <a:ea typeface="黑体" panose="02010609060101010101" pitchFamily="1" charset="-122"/>
                        </a:rPr>
                        <a:t>-</a:t>
                      </a: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0.4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黑体" panose="02010609060101010101" pitchFamily="1" charset="-122"/>
                          <a:ea typeface="黑体" panose="02010609060101010101" pitchFamily="1" charset="-122"/>
                        </a:rPr>
                        <a:t>-</a:t>
                      </a: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0.5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 sz="1800">
                        <a:solidFill>
                          <a:srgbClr val="FF0000"/>
                        </a:solidFill>
                        <a:latin typeface="Arial" pitchFamily="34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1188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 i="1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y</a:t>
                      </a:r>
                      <a:endParaRPr lang="en-US" altLang="zh-CN" sz="2800" i="1">
                        <a:solidFill>
                          <a:srgbClr val="FF0000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 sz="1800">
                        <a:solidFill>
                          <a:srgbClr val="FF0000"/>
                        </a:solidFill>
                        <a:latin typeface="Arial" pitchFamily="34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黑体" panose="02010609060101010101" pitchFamily="1" charset="-122"/>
                          <a:ea typeface="黑体" panose="02010609060101010101" pitchFamily="1" charset="-122"/>
                        </a:rPr>
                        <a:t>-</a:t>
                      </a: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0.04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0.25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 sz="1800">
                        <a:solidFill>
                          <a:srgbClr val="FF0000"/>
                        </a:solidFill>
                        <a:latin typeface="Arial" pitchFamily="34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4" name="文本框 49178"/>
          <p:cNvSpPr txBox="1"/>
          <p:nvPr/>
        </p:nvSpPr>
        <p:spPr>
          <a:xfrm>
            <a:off x="503238" y="2424113"/>
            <a:ext cx="8316912" cy="241554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30000"/>
              </a:lnSpc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观察上表可以发现，当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分别取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0.4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和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0.5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时，对应的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由负变正，可见在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0.5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与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0.4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之间肯定有一个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使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=0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，即有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400" baseline="30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的一个根，题目只要求精确到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0.1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，这时取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0.4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或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0.5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都符合要求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但当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0.4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时更为接近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0. </a:t>
            </a: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故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400" baseline="-25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≈-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0.4.</a:t>
            </a:r>
            <a:endParaRPr lang="en-US" altLang="zh-CN" sz="24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lnSpc>
                <a:spcPct val="60000"/>
              </a:lnSpc>
              <a:spcBef>
                <a:spcPct val="50000"/>
              </a:spcBef>
            </a:pPr>
            <a:r>
              <a:rPr lang="zh-CN" altLang="en-US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同理可得另一近似值为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4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400" baseline="-250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4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≈</a:t>
            </a:r>
            <a:r>
              <a:rPr lang="en-US" altLang="zh-CN" sz="24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2.4.</a:t>
            </a:r>
            <a:endParaRPr lang="en-US" altLang="zh-CN" sz="24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</p:spTree>
    <p:custDataLst>
      <p:tags r:id="rId3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4"/>
          <p:cNvSpPr>
            <a:spLocks noGrp="1"/>
          </p:cNvSpPr>
          <p:nvPr/>
        </p:nvSpPr>
        <p:spPr>
          <a:xfrm>
            <a:off x="152400" y="1290638"/>
            <a:ext cx="8235950" cy="4254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buClr>
                <a:schemeClr val="tx2"/>
              </a:buClr>
              <a:buFont typeface="Wingdings" panose="05000000000000000000" pitchFamily="2" charset="2"/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(1)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用描点法作二次函数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y 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=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ax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bx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c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的图象；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3" name="Rectangle 5"/>
          <p:cNvSpPr>
            <a:spLocks noGrp="1"/>
          </p:cNvSpPr>
          <p:nvPr/>
        </p:nvSpPr>
        <p:spPr>
          <a:xfrm>
            <a:off x="142875" y="2189163"/>
            <a:ext cx="8750300" cy="414337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buClr>
                <a:schemeClr val="tx2"/>
              </a:buClr>
              <a:buFont typeface="Wingdings" panose="05000000000000000000" pitchFamily="2" charset="2"/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(2)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观察估计二次函数的图象与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轴的交点的横坐标；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4" name="Rectangle 6"/>
          <p:cNvSpPr>
            <a:spLocks noGrp="1"/>
          </p:cNvSpPr>
          <p:nvPr/>
        </p:nvSpPr>
        <p:spPr>
          <a:xfrm>
            <a:off x="258763" y="2762250"/>
            <a:ext cx="8634412" cy="1687513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buClr>
                <a:schemeClr val="tx2"/>
              </a:buClr>
              <a:buFont typeface="Wingdings" panose="05000000000000000000" pitchFamily="2" charset="2"/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(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可将单位长度十等分，借助计算器确定其近似值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);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5" name="Rectangle 7"/>
          <p:cNvSpPr>
            <a:spLocks noGrp="1"/>
          </p:cNvSpPr>
          <p:nvPr/>
        </p:nvSpPr>
        <p:spPr>
          <a:xfrm>
            <a:off x="152400" y="3778250"/>
            <a:ext cx="6019800" cy="4572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buClr>
                <a:schemeClr val="tx2"/>
              </a:buClr>
              <a:buFont typeface="Wingdings" panose="05000000000000000000" pitchFamily="2" charset="2"/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(3)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确定方程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ax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bx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+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c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=0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的近似根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pSp>
        <p:nvGrpSpPr>
          <p:cNvPr id="9221" name="组合 17"/>
          <p:cNvGrpSpPr/>
          <p:nvPr/>
        </p:nvGrpSpPr>
        <p:grpSpPr>
          <a:xfrm>
            <a:off x="117475" y="428625"/>
            <a:ext cx="1663700" cy="577850"/>
            <a:chExt cx="4104456" cy="505190"/>
          </a:xfrm>
        </p:grpSpPr>
        <p:sp>
          <p:nvSpPr>
            <p:cNvPr id="9222" name="圆角矩形 31"/>
            <p:cNvSpPr/>
            <p:nvPr/>
          </p:nvSpPr>
          <p:spPr>
            <a:xfrm>
              <a:off x="0" y="0"/>
              <a:ext cx="4104456" cy="469395"/>
            </a:xfrm>
            <a:prstGeom prst="roundRect">
              <a:avLst>
                <a:gd name="adj" fmla="val 16667"/>
              </a:avLst>
            </a:prstGeom>
            <a:solidFill>
              <a:srgbClr val="FFFFD9"/>
            </a:solidFill>
            <a:ln w="25400" cap="flat" cmpd="sng">
              <a:solidFill>
                <a:srgbClr val="0099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 sz="2800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endParaRPr>
            </a:p>
          </p:txBody>
        </p:sp>
        <p:sp>
          <p:nvSpPr>
            <p:cNvPr id="9223" name="文本框 19"/>
            <p:cNvSpPr/>
            <p:nvPr/>
          </p:nvSpPr>
          <p:spPr>
            <a:xfrm>
              <a:off x="74867" y="48678"/>
              <a:ext cx="4029589" cy="45651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方法归纳</a:t>
              </a:r>
              <a:endParaRPr lang="zh-CN" altLang="en-US" sz="2800" b="1">
                <a:latin typeface="微软雅黑" panose="020b0503020204020204" charset="-122"/>
                <a:ea typeface="微软雅黑"/>
                <a:sym typeface="微软雅黑" panose="020b0503020204020204" charset="-122"/>
              </a:endParaRPr>
            </a:p>
          </p:txBody>
        </p:sp>
      </p:grpSp>
      <p:sp>
        <p:nvSpPr>
          <p:cNvPr id="9224" name="矩形 112"/>
          <p:cNvSpPr/>
          <p:nvPr/>
        </p:nvSpPr>
        <p:spPr>
          <a:xfrm>
            <a:off x="1984375" y="431800"/>
            <a:ext cx="6027738" cy="515938"/>
          </a:xfrm>
          <a:prstGeom prst="rect">
            <a:avLst/>
          </a:prstGeom>
          <a:solidFill>
            <a:srgbClr val="0070C0"/>
          </a:solidFill>
          <a:ln w="9525">
            <a:noFill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2800" b="1">
                <a:solidFill>
                  <a:srgbClr val="FFFF00"/>
                </a:solidFill>
                <a:latin typeface="微软雅黑" panose="020b0503020204020204" charset="-122"/>
                <a:ea typeface="微软雅黑"/>
              </a:rPr>
              <a:t>利用图象法求一元二次方程的近似根</a:t>
            </a:r>
            <a:endParaRPr lang="zh-CN" altLang="en-US" sz="2800" b="1">
              <a:solidFill>
                <a:srgbClr val="FFFF00"/>
              </a:solidFill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0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242" name="Picture 210" descr="C:\Documents and Settings\Administrator\桌面\BS九下教案（五改）9.5\yibs9xlytu5.TIF"/>
          <p:cNvPicPr>
            <a:picLocks noChangeAspect="1"/>
          </p:cNvPicPr>
          <p:nvPr/>
        </p:nvPicPr>
        <p:blipFill>
          <a:blip r:embed="rId3" r:link="rId2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884988" y="844233"/>
            <a:ext cx="2259012" cy="19970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0241" name="文本框 99"/>
          <p:cNvSpPr txBox="1"/>
          <p:nvPr/>
        </p:nvSpPr>
        <p:spPr>
          <a:xfrm>
            <a:off x="177800" y="311150"/>
            <a:ext cx="8177213" cy="21583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1.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已知二次函数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＝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ax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＋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bx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＋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c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的图象如图所示，则一元二次方程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ax</a:t>
            </a:r>
            <a:r>
              <a:rPr lang="en-US" altLang="zh-CN" sz="2800" baseline="30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＋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bx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＋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c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＝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0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的近似根为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(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　　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)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A.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－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2.1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≈0.1    B.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－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2.5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≈0.5</a:t>
            </a:r>
            <a:endParaRPr lang="en-US" altLang="zh-CN" sz="2800"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>
              <a:lnSpc>
                <a:spcPct val="120000"/>
              </a:lnSpc>
            </a:pP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C.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－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2.9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≈0.9    D. 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1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－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3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，</a:t>
            </a:r>
            <a:r>
              <a:rPr lang="en-US" altLang="zh-CN" sz="2800" i="1"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baseline="-25000"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≈1</a:t>
            </a:r>
            <a:endParaRPr lang="zh-CN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pSp>
        <p:nvGrpSpPr>
          <p:cNvPr id="4" name="组合 1"/>
          <p:cNvGrpSpPr/>
          <p:nvPr/>
        </p:nvGrpSpPr>
        <p:grpSpPr>
          <a:xfrm>
            <a:off x="169863" y="2346325"/>
            <a:ext cx="8489950" cy="2674938"/>
            <a:chOff x="0" y="-565"/>
            <a:chExt cx="13370" cy="4212"/>
          </a:xfrm>
        </p:grpSpPr>
        <p:sp>
          <p:nvSpPr>
            <p:cNvPr id="10244" name="文本框 1"/>
            <p:cNvSpPr txBox="1"/>
            <p:nvPr/>
          </p:nvSpPr>
          <p:spPr>
            <a:xfrm>
              <a:off x="0" y="-565"/>
              <a:ext cx="13370" cy="4212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解析：由图象可得二次函数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y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＝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ax</a:t>
              </a:r>
              <a:r>
                <a:rPr lang="en-US" altLang="zh-CN" sz="2800" baseline="300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2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＋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bx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＋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c 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图象的对称轴为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x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＝－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1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，而对称轴右侧图象与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x 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轴交点到原点的距离约为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0.5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，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∴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x</a:t>
              </a:r>
              <a:r>
                <a:rPr lang="en-US" altLang="zh-CN" sz="2800" baseline="-250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2</a:t>
              </a:r>
              <a:r>
                <a:rPr lang="en-US" altLang="zh-CN" sz="2800">
                  <a:solidFill>
                    <a:srgbClr val="FF0000"/>
                  </a:solidFill>
                  <a:latin typeface="黑体" panose="02010609060101010101" pitchFamily="1" charset="-122"/>
                  <a:ea typeface="黑体" panose="02010609060101010101" pitchFamily="1" charset="-122"/>
                </a:rPr>
                <a:t>≈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0.5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；又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∵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对称轴为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x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＝－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1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，则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         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＝－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1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，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∴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x</a:t>
              </a:r>
              <a:r>
                <a:rPr lang="en-US" altLang="zh-CN" sz="2800" baseline="-250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1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＝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2×(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－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1)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－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0.5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＝－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2.5.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故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x</a:t>
              </a:r>
              <a:r>
                <a:rPr lang="en-US" altLang="zh-CN" sz="2800" baseline="-250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1</a:t>
              </a:r>
              <a:r>
                <a:rPr lang="en-US" altLang="zh-CN" sz="2800">
                  <a:solidFill>
                    <a:srgbClr val="FF0000"/>
                  </a:solidFill>
                  <a:latin typeface="黑体" panose="02010609060101010101" pitchFamily="1" charset="-122"/>
                  <a:ea typeface="黑体" panose="02010609060101010101" pitchFamily="1" charset="-122"/>
                </a:rPr>
                <a:t>≈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－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2.5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，</a:t>
              </a:r>
              <a:r>
                <a:rPr lang="en-US" altLang="zh-CN" sz="2800" i="1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x</a:t>
              </a:r>
              <a:r>
                <a:rPr lang="en-US" altLang="zh-CN" sz="2800" baseline="-250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2</a:t>
              </a:r>
              <a:r>
                <a:rPr lang="en-US" altLang="zh-CN" sz="2800">
                  <a:solidFill>
                    <a:srgbClr val="FF0000"/>
                  </a:solidFill>
                  <a:latin typeface="黑体" panose="02010609060101010101" pitchFamily="1" charset="-122"/>
                  <a:ea typeface="黑体" panose="02010609060101010101" pitchFamily="1" charset="-122"/>
                </a:rPr>
                <a:t>≈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0.5.</a:t>
              </a:r>
              <a:r>
                <a:rPr lang="zh-CN" altLang="en-US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故选</a:t>
              </a:r>
              <a:r>
                <a:rPr lang="en-US" altLang="zh-CN" sz="2800">
                  <a:solidFill>
                    <a:srgbClr val="FF0000"/>
                  </a:solidFill>
                  <a:latin typeface="Times New Roman" panose="02020503050405090304" pitchFamily="2" charset="0"/>
                  <a:ea typeface="黑体" panose="02010609060101010101" pitchFamily="1" charset="-122"/>
                </a:rPr>
                <a:t> B.</a:t>
              </a:r>
              <a:endPara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endParaRPr>
            </a:p>
          </p:txBody>
        </p:sp>
        <p:graphicFrame>
          <p:nvGraphicFramePr>
            <p:cNvPr id="10245" name="对象 5">
              <a:hlinkClick action="ppaction://ole?verb="/>
            </p:cNvPr>
            <p:cNvGraphicFramePr>
              <a:graphicFrameLocks noChangeAspect="1"/>
            </p:cNvGraphicFramePr>
            <p:nvPr/>
          </p:nvGraphicFramePr>
          <p:xfrm>
            <a:off x="809" y="1945"/>
            <a:ext cx="1222" cy="105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4" imgW="457835" imgH="393700" progId="Equation.DSMT4">
                    <p:embed/>
                  </p:oleObj>
                </mc:Choice>
                <mc:Fallback>
                  <p:oleObj r:id="rId4" imgW="457835" imgH="3937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809" y="1945"/>
                          <a:ext cx="1222" cy="105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8" name="文本框 3"/>
          <p:cNvSpPr txBox="1"/>
          <p:nvPr/>
        </p:nvSpPr>
        <p:spPr>
          <a:xfrm>
            <a:off x="7125335" y="900113"/>
            <a:ext cx="420688" cy="5219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B</a:t>
            </a:r>
            <a:endParaRPr lang="en-US" altLang="zh-CN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10247" name="圆角矩形 31"/>
          <p:cNvSpPr/>
          <p:nvPr/>
        </p:nvSpPr>
        <p:spPr>
          <a:xfrm>
            <a:off x="15875" y="17463"/>
            <a:ext cx="1466850" cy="401637"/>
          </a:xfrm>
          <a:prstGeom prst="roundRect">
            <a:avLst>
              <a:gd name="adj" fmla="val 16667"/>
            </a:avLst>
          </a:prstGeom>
          <a:solidFill>
            <a:srgbClr val="FFFFD9"/>
          </a:solidFill>
          <a:ln w="25400" cap="flat" cmpd="sng">
            <a:solidFill>
              <a:srgbClr val="0099FF"/>
            </a:solidFill>
            <a:prstDash val="solid"/>
            <a:round/>
            <a:headEnd type="none" w="med" len="med"/>
            <a:tailEnd type="none" w="med" len="med"/>
          </a:ln>
        </p:spPr>
        <p:txBody>
          <a:bodyPr anchor="t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algn="ctr" eaLnBrk="0" hangingPunct="0"/>
            <a:r>
              <a:rPr lang="zh-CN" altLang="en-US" sz="2000" b="1">
                <a:solidFill>
                  <a:srgbClr val="000000"/>
                </a:solidFill>
                <a:latin typeface="微软雅黑" panose="020b0503020204020204" charset="-122"/>
                <a:ea typeface="微软雅黑"/>
                <a:sym typeface="宋体" pitchFamily="2" charset="-122"/>
              </a:rPr>
              <a:t>针对训练</a:t>
            </a:r>
            <a:endParaRPr lang="zh-CN" altLang="en-US" sz="2000" b="1">
              <a:solidFill>
                <a:srgbClr val="000000"/>
              </a:solidFill>
              <a:latin typeface="微软雅黑" panose="020b0503020204020204" charset="-122"/>
              <a:ea typeface="微软雅黑"/>
              <a:sym typeface="宋体" pitchFamily="2" charset="-122"/>
            </a:endParaRPr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文本框 99"/>
          <p:cNvSpPr txBox="1"/>
          <p:nvPr/>
        </p:nvSpPr>
        <p:spPr>
          <a:xfrm>
            <a:off x="338138" y="1344613"/>
            <a:ext cx="8261350" cy="2030095"/>
          </a:xfrm>
          <a:prstGeom prst="rect">
            <a:avLst/>
          </a:prstGeom>
          <a:noFill/>
          <a:ln w="28575" cap="flat" cmpd="sng">
            <a:solidFill>
              <a:srgbClr val="46999D"/>
            </a:solidFill>
            <a:prstDash val="sysDash"/>
            <a:miter/>
            <a:headEnd type="none" w="med" len="med"/>
            <a:tailEnd type="none" w="med" len="med"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indent="266700">
              <a:lnSpc>
                <a:spcPct val="150000"/>
              </a:lnSpc>
            </a:pPr>
            <a:r>
              <a:rPr lang="en-US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     解答本题首先需要根据图象估计出一个根，再根据对称性计算出另一个根，估计值的精确程度，直接关系到计算的准确性，故估计尽量要准确．</a:t>
            </a:r>
            <a:endParaRPr lang="en-US" altLang="en-US" sz="2800"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pSp>
        <p:nvGrpSpPr>
          <p:cNvPr id="11266" name="组合 17"/>
          <p:cNvGrpSpPr/>
          <p:nvPr/>
        </p:nvGrpSpPr>
        <p:grpSpPr>
          <a:xfrm>
            <a:off x="338138" y="384175"/>
            <a:ext cx="1479550" cy="536575"/>
            <a:chExt cx="4104456" cy="469395"/>
          </a:xfrm>
        </p:grpSpPr>
        <p:sp>
          <p:nvSpPr>
            <p:cNvPr id="11267" name="圆角矩形 31"/>
            <p:cNvSpPr/>
            <p:nvPr/>
          </p:nvSpPr>
          <p:spPr>
            <a:xfrm>
              <a:off x="0" y="0"/>
              <a:ext cx="4104456" cy="469395"/>
            </a:xfrm>
            <a:prstGeom prst="roundRect">
              <a:avLst>
                <a:gd name="adj" fmla="val 16667"/>
              </a:avLst>
            </a:prstGeom>
            <a:solidFill>
              <a:srgbClr val="FFFFD9"/>
            </a:solidFill>
            <a:ln w="25400" cap="flat" cmpd="sng">
              <a:solidFill>
                <a:srgbClr val="0099FF"/>
              </a:solidFill>
              <a:prstDash val="solid"/>
              <a:round/>
              <a:headEnd type="none" w="med" len="med"/>
              <a:tailEnd type="none" w="med" len="med"/>
            </a:ln>
          </p:spPr>
          <p:txBody>
            <a:bodyPr anchor="t"/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 eaLnBrk="0" hangingPunct="0"/>
              <a:endParaRPr lang="zh-CN" altLang="en-US" sz="2400" b="1">
                <a:solidFill>
                  <a:srgbClr val="000000"/>
                </a:solidFill>
                <a:latin typeface="宋体" pitchFamily="2" charset="-122"/>
                <a:ea typeface="宋体" pitchFamily="2" charset="-122"/>
                <a:sym typeface="宋体" pitchFamily="2" charset="-122"/>
              </a:endParaRPr>
            </a:p>
          </p:txBody>
        </p:sp>
        <p:sp>
          <p:nvSpPr>
            <p:cNvPr id="11268" name="文本框 19"/>
            <p:cNvSpPr/>
            <p:nvPr/>
          </p:nvSpPr>
          <p:spPr>
            <a:xfrm>
              <a:off x="74867" y="48678"/>
              <a:ext cx="4029589" cy="402735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t">
              <a:spAutoFit/>
            </a:bodyPr>
            <a:lstStyle>
              <a:defPPr>
                <a:defRPr lang="zh-CN"/>
              </a:defPPr>
              <a:lvl1pPr marL="0" lvl="0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1pPr>
              <a:lvl2pPr marL="457200" lvl="1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2pPr>
              <a:lvl3pPr marL="914400" lvl="2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3pPr>
              <a:lvl4pPr marL="1371600" lvl="3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4pPr>
              <a:lvl5pPr marL="1828800" lvl="4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5pPr>
              <a:lvl6pPr marL="2286000" lvl="5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6pPr>
              <a:lvl7pPr marL="2743200" lvl="6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7pPr>
              <a:lvl8pPr marL="3200400" lvl="7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8pPr>
              <a:lvl9pPr marL="3657600" lvl="8" indent="0" algn="l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 b="0" i="0" u="none" kern="1200" baseline="0">
                  <a:solidFill>
                    <a:schemeClr val="tx1"/>
                  </a:solidFill>
                  <a:latin typeface="Arial" pitchFamily="34" charset="0"/>
                  <a:ea typeface="宋体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latin typeface="微软雅黑" panose="020b0503020204020204" charset="-122"/>
                  <a:ea typeface="微软雅黑"/>
                  <a:sym typeface="微软雅黑" panose="020b0503020204020204" charset="-122"/>
                </a:rPr>
                <a:t>方法总结</a:t>
              </a:r>
              <a:endParaRPr lang="en-US" altLang="zh-CN" sz="2400">
                <a:latin typeface="Arial" pitchFamily="34" charset="0"/>
                <a:ea typeface="宋体" pitchFamily="2" charset="-122"/>
              </a:endParaRPr>
            </a:p>
          </p:txBody>
        </p:sp>
      </p:grpSp>
    </p:spTree>
    <p:custDataLst>
      <p:tags r:id="rId2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/>
          <p:nvPr/>
        </p:nvSpPr>
        <p:spPr>
          <a:xfrm>
            <a:off x="214313" y="307975"/>
            <a:ext cx="8715375" cy="138366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例</a:t>
            </a:r>
            <a:r>
              <a:rPr lang="en-US" altLang="zh-CN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 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求一元二次方程                         的近似根（精确到0.1）</a:t>
            </a:r>
            <a:r>
              <a:rPr lang="en-US" altLang="zh-CN" sz="2800">
                <a:latin typeface="黑体" panose="02010609060101010101" pitchFamily="1" charset="-122"/>
                <a:ea typeface="黑体" panose="02010609060101010101" pitchFamily="1" charset="-122"/>
              </a:rPr>
              <a:t>.</a:t>
            </a:r>
            <a:endParaRPr lang="zh-CN" altLang="en-US" sz="2800"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3431223" y="441325"/>
          <a:ext cx="2251075" cy="51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r:id="rId2" imgW="889000" imgH="203200" progId="Equation.3">
                  <p:embed/>
                </p:oleObj>
              </mc:Choice>
              <mc:Fallback>
                <p:oleObj r:id="rId2" imgW="8890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3431223" y="441325"/>
                        <a:ext cx="2251075" cy="5143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5" name="Text Box 4"/>
          <p:cNvSpPr txBox="1"/>
          <p:nvPr/>
        </p:nvSpPr>
        <p:spPr>
          <a:xfrm>
            <a:off x="298450" y="1768475"/>
            <a:ext cx="8631238" cy="267652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分析：令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 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1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3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4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，则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1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=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3 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的根就是抛物线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y=x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</a:rPr>
              <a:t>4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与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轴的交点的横坐标，因此我们可以先画出这条抛物线，然后从图上找出它与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轴的交点的横坐标.</a:t>
            </a:r>
            <a:endParaRPr lang="zh-CN" altLang="en-US" sz="2800">
              <a:solidFill>
                <a:srgbClr val="0008AC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313" name="组合 1"/>
          <p:cNvGrpSpPr/>
          <p:nvPr/>
        </p:nvGrpSpPr>
        <p:grpSpPr>
          <a:xfrm>
            <a:off x="6856413" y="346075"/>
            <a:ext cx="2157412" cy="2555875"/>
            <a:chExt cx="3396" cy="4026"/>
          </a:xfrm>
        </p:grpSpPr>
        <p:pic>
          <p:nvPicPr>
            <p:cNvPr id="13314" name="图片 5124" descr="22"/>
            <p:cNvPicPr>
              <a:picLocks noChangeAspect="1"/>
            </p:cNvPicPr>
            <p:nvPr/>
          </p:nvPicPr>
          <p:blipFill>
            <a:blip r:embed="rId2">
              <a:clrChange>
                <a:clrFrom>
                  <a:srgbClr val="FFFFFF"/>
                </a:clrFrom>
                <a:clrTo>
                  <a:srgbClr val="FFFFFF">
                    <a:alpha val="0"/>
                  </a:srgbClr>
                </a:clrTo>
              </a:clrChange>
            </a:blip>
            <a:stretch>
              <a:fillRect/>
            </a:stretch>
          </p:blipFill>
          <p:spPr>
            <a:xfrm>
              <a:off x="824" y="815"/>
              <a:ext cx="1773" cy="2878"/>
            </a:xfrm>
            <a:prstGeom prst="rect">
              <a:avLst/>
            </a:prstGeom>
            <a:noFill/>
            <a:ln w="9525">
              <a:noFill/>
            </a:ln>
          </p:spPr>
        </p:pic>
        <p:grpSp>
          <p:nvGrpSpPr>
            <p:cNvPr id="13315" name="Group 31"/>
            <p:cNvGrpSpPr/>
            <p:nvPr/>
          </p:nvGrpSpPr>
          <p:grpSpPr>
            <a:xfrm>
              <a:off x="0" y="0"/>
              <a:ext cx="3396" cy="4026"/>
              <a:chExt cx="1148" cy="1170"/>
            </a:xfrm>
          </p:grpSpPr>
          <p:sp>
            <p:nvSpPr>
              <p:cNvPr id="13316" name="Text Box 50"/>
              <p:cNvSpPr txBox="1"/>
              <p:nvPr/>
            </p:nvSpPr>
            <p:spPr>
              <a:xfrm>
                <a:off x="580" y="508"/>
                <a:ext cx="485" cy="21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anchor="t">
                <a:sp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400">
                    <a:solidFill>
                      <a:srgbClr val="000000"/>
                    </a:solidFill>
                    <a:latin typeface="Times New Roman" panose="02020503050405090304" pitchFamily="2" charset="0"/>
                    <a:ea typeface="宋体" pitchFamily="2" charset="-122"/>
                  </a:rPr>
                  <a:t>2</a:t>
                </a:r>
                <a:endParaRPr lang="en-US" altLang="zh-CN" sz="2400">
                  <a:solidFill>
                    <a:srgbClr val="000000"/>
                  </a:solidFill>
                  <a:latin typeface="Times New Roman" panose="02020503050405090304" pitchFamily="2" charset="0"/>
                  <a:ea typeface="Times New Roman" panose="02020503050405090304" pitchFamily="2" charset="0"/>
                </a:endParaRPr>
              </a:p>
            </p:txBody>
          </p:sp>
          <p:sp>
            <p:nvSpPr>
              <p:cNvPr id="13317" name="d82Line 2"/>
              <p:cNvSpPr/>
              <p:nvPr/>
            </p:nvSpPr>
            <p:spPr>
              <a:xfrm>
                <a:off x="0" y="564"/>
                <a:ext cx="1148" cy="0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18" name="d82Line 3"/>
              <p:cNvSpPr/>
              <p:nvPr/>
            </p:nvSpPr>
            <p:spPr>
              <a:xfrm flipH="1" flipV="1">
                <a:off x="464" y="34"/>
                <a:ext cx="0" cy="1136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19" name="d82Line 4"/>
              <p:cNvSpPr/>
              <p:nvPr/>
            </p:nvSpPr>
            <p:spPr>
              <a:xfrm flipH="1" flipV="1">
                <a:off x="643" y="523"/>
                <a:ext cx="0" cy="33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0" name="d82Line 5"/>
              <p:cNvSpPr/>
              <p:nvPr/>
            </p:nvSpPr>
            <p:spPr>
              <a:xfrm flipH="1" flipV="1">
                <a:off x="869" y="523"/>
                <a:ext cx="0" cy="33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1" name="d82Line 6"/>
              <p:cNvSpPr/>
              <p:nvPr/>
            </p:nvSpPr>
            <p:spPr>
              <a:xfrm flipH="1" flipV="1">
                <a:off x="1072" y="523"/>
                <a:ext cx="0" cy="33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2" name="d82Line 10"/>
              <p:cNvSpPr/>
              <p:nvPr/>
            </p:nvSpPr>
            <p:spPr>
              <a:xfrm flipH="1" flipV="1">
                <a:off x="261" y="523"/>
                <a:ext cx="0" cy="33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3" name="d82Line 11"/>
              <p:cNvSpPr/>
              <p:nvPr/>
            </p:nvSpPr>
            <p:spPr>
              <a:xfrm flipH="1" flipV="1">
                <a:off x="59" y="523"/>
                <a:ext cx="0" cy="33"/>
              </a:xfrm>
              <a:prstGeom prst="line">
                <a:avLst/>
              </a:prstGeom>
              <a:ln w="25400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4" name="d82Line 22"/>
              <p:cNvSpPr/>
              <p:nvPr/>
            </p:nvSpPr>
            <p:spPr>
              <a:xfrm>
                <a:off x="464" y="374"/>
                <a:ext cx="50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5" name="d82Line 23"/>
              <p:cNvSpPr/>
              <p:nvPr/>
            </p:nvSpPr>
            <p:spPr>
              <a:xfrm>
                <a:off x="464" y="556"/>
                <a:ext cx="50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6" name="d82Line 25"/>
              <p:cNvSpPr/>
              <p:nvPr/>
            </p:nvSpPr>
            <p:spPr>
              <a:xfrm>
                <a:off x="464" y="201"/>
                <a:ext cx="50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27" name="d82WordArt 28"/>
              <p:cNvSpPr>
                <a:spLocks noTextEdit="1"/>
              </p:cNvSpPr>
              <p:nvPr/>
            </p:nvSpPr>
            <p:spPr>
              <a:xfrm>
                <a:off x="1027" y="616"/>
                <a:ext cx="91" cy="77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 i="1"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solidFill>
                      <a:srgbClr val="000000"/>
                    </a:solidFill>
                    <a:latin typeface="Times New Roman" panose="02020503050405090304" pitchFamily="2" charset="0"/>
                    <a:ea typeface="Times New Roman" panose="02020503050405090304" pitchFamily="2" charset="0"/>
                  </a:rPr>
                  <a:t>x</a:t>
                </a:r>
                <a:endParaRPr lang="zh-CN" altLang="en-US" sz="2400" b="1" i="1"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solidFill>
                    <a:srgbClr val="000000"/>
                  </a:solidFill>
                  <a:latin typeface="Times New Roman" panose="02020503050405090304" pitchFamily="2" charset="0"/>
                  <a:ea typeface="Times New Roman" panose="02020503050405090304" pitchFamily="2" charset="0"/>
                </a:endParaRPr>
              </a:p>
            </p:txBody>
          </p:sp>
          <p:sp>
            <p:nvSpPr>
              <p:cNvPr id="13328" name="d82WordArt 29"/>
              <p:cNvSpPr>
                <a:spLocks noTextEdit="1"/>
              </p:cNvSpPr>
              <p:nvPr/>
            </p:nvSpPr>
            <p:spPr>
              <a:xfrm>
                <a:off x="314" y="0"/>
                <a:ext cx="108" cy="112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solidFill>
                      <a:srgbClr val="000000"/>
                    </a:solidFill>
                    <a:latin typeface="Times New Roman" panose="02020503050405090304" pitchFamily="2" charset="0"/>
                    <a:ea typeface="Times New Roman" panose="02020503050405090304" pitchFamily="2" charset="0"/>
                  </a:rPr>
                  <a:t>y</a:t>
                </a:r>
                <a:endParaRPr lang="zh-CN" altLang="en-US" sz="2400" b="1"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solidFill>
                    <a:srgbClr val="000000"/>
                  </a:solidFill>
                  <a:latin typeface="Times New Roman" panose="02020503050405090304" pitchFamily="2" charset="0"/>
                  <a:ea typeface="Times New Roman" panose="02020503050405090304" pitchFamily="2" charset="0"/>
                </a:endParaRPr>
              </a:p>
            </p:txBody>
          </p:sp>
          <p:sp>
            <p:nvSpPr>
              <p:cNvPr id="13329" name="d82WordArt 120"/>
              <p:cNvSpPr>
                <a:spLocks noTextEdit="1"/>
              </p:cNvSpPr>
              <p:nvPr/>
            </p:nvSpPr>
            <p:spPr>
              <a:xfrm>
                <a:off x="270" y="590"/>
                <a:ext cx="121" cy="107"/>
              </a:xfrm>
              <a:prstGeom prst="rect">
                <a:avLst/>
              </a:prstGeom>
            </p:spPr>
            <p:txBody>
              <a:bodyPr wrap="none" fromWordArt="1">
                <a:prstTxWarp prst="textPlain">
                  <a:avLst>
                    <a:gd name="adj" fmla="val 50000"/>
                  </a:avLst>
                </a:prstTxWarp>
                <a:normAutofit/>
              </a:bodyPr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>
                <a:pPr algn="ctr"/>
                <a:r>
                  <a:rPr lang="zh-CN" altLang="en-US" sz="2400" b="1" i="1">
                    <a:ln w="9525" cap="flat" cmpd="sng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>
                    <a:solidFill>
                      <a:srgbClr val="000000"/>
                    </a:solidFill>
                    <a:latin typeface="Times New Roman" panose="02020503050405090304" pitchFamily="2" charset="0"/>
                    <a:ea typeface="Times New Roman" panose="02020503050405090304" pitchFamily="2" charset="0"/>
                  </a:rPr>
                  <a:t>O</a:t>
                </a:r>
                <a:endParaRPr lang="zh-CN" altLang="en-US" sz="2400" b="1" i="1">
                  <a:ln w="9525" cap="flat" cmpd="sng">
                    <a:solidFill>
                      <a:srgbClr val="000000"/>
                    </a:solidFill>
                    <a:prstDash val="solid"/>
                    <a:round/>
                    <a:headEnd type="none" w="med" len="med"/>
                    <a:tailEnd type="none" w="med" len="med"/>
                  </a:ln>
                  <a:solidFill>
                    <a:srgbClr val="000000"/>
                  </a:solidFill>
                  <a:latin typeface="Times New Roman" panose="02020503050405090304" pitchFamily="2" charset="0"/>
                  <a:ea typeface="Times New Roman" panose="02020503050405090304" pitchFamily="2" charset="0"/>
                </a:endParaRPr>
              </a:p>
            </p:txBody>
          </p:sp>
          <p:sp>
            <p:nvSpPr>
              <p:cNvPr id="13330" name="d82Line 22"/>
              <p:cNvSpPr/>
              <p:nvPr/>
            </p:nvSpPr>
            <p:spPr>
              <a:xfrm>
                <a:off x="467" y="735"/>
                <a:ext cx="51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31" name="d82Line 22"/>
              <p:cNvSpPr/>
              <p:nvPr/>
            </p:nvSpPr>
            <p:spPr>
              <a:xfrm>
                <a:off x="467" y="919"/>
                <a:ext cx="51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3332" name="d82Line 22"/>
              <p:cNvSpPr/>
              <p:nvPr/>
            </p:nvSpPr>
            <p:spPr>
              <a:xfrm>
                <a:off x="466" y="1104"/>
                <a:ext cx="50" cy="0"/>
              </a:xfrm>
              <a:prstGeom prst="line">
                <a:avLst/>
              </a:prstGeom>
              <a:ln w="9525" cap="flat" cmpd="sng">
                <a:solidFill>
                  <a:srgbClr val="000000"/>
                </a:solidFill>
                <a:prstDash val="solid"/>
                <a:round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marL="0" lvl="0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1pPr>
                <a:lvl2pPr marL="457200" lvl="1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2pPr>
                <a:lvl3pPr marL="914400" lvl="2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3pPr>
                <a:lvl4pPr marL="1371600" lvl="3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4pPr>
                <a:lvl5pPr marL="1828800" lvl="4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5pPr>
                <a:lvl6pPr marL="2286000" lvl="5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6pPr>
                <a:lvl7pPr marL="2743200" lvl="6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7pPr>
                <a:lvl8pPr marL="3200400" lvl="7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8pPr>
                <a:lvl9pPr marL="3657600" lvl="8" indent="0" algn="l" defTabSz="914400" rtl="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Font typeface="Arial" pitchFamily="34" charset="0"/>
                  <a:buNone/>
                  <a:defRPr b="0" i="0" u="none" kern="1200" baseline="0">
                    <a:solidFill>
                      <a:schemeClr val="tx1"/>
                    </a:solidFill>
                    <a:latin typeface="Arial" pitchFamily="34" charset="0"/>
                    <a:ea typeface="宋体" pitchFamily="2" charset="-122"/>
                    <a:cs typeface="+mn-cs"/>
                  </a:defRPr>
                </a:lvl9pPr>
              </a:lstStyle>
              <a:p/>
            </p:txBody>
          </p:sp>
        </p:grpSp>
      </p:grpSp>
      <p:sp>
        <p:nvSpPr>
          <p:cNvPr id="22" name="Text Box 4"/>
          <p:cNvSpPr txBox="1"/>
          <p:nvPr/>
        </p:nvSpPr>
        <p:spPr>
          <a:xfrm>
            <a:off x="247650" y="130175"/>
            <a:ext cx="8631238" cy="73723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解：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=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x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²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  <a:sym typeface="宋体" pitchFamily="2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2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x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  <a:sym typeface="宋体" pitchFamily="2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4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的图象如图所示.</a:t>
            </a:r>
            <a:endParaRPr lang="zh-CN" altLang="en-US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sp>
        <p:nvSpPr>
          <p:cNvPr id="23" name="Text Box 4"/>
          <p:cNvSpPr txBox="1"/>
          <p:nvPr/>
        </p:nvSpPr>
        <p:spPr>
          <a:xfrm>
            <a:off x="260350" y="687388"/>
            <a:ext cx="8747125" cy="1770380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解：由图象可知方程的一根在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3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到</a:t>
            </a:r>
            <a:endParaRPr lang="zh-CN" altLang="en-US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4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之间，另一根在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  <a:sym typeface="宋体" pitchFamily="2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1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到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之间.</a:t>
            </a:r>
            <a:endParaRPr lang="zh-CN" altLang="en-US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(1)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先求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3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到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4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之间的根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利用计算器进行探索：</a:t>
            </a:r>
            <a:endParaRPr lang="zh-CN" altLang="en-US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graphicFrame>
        <p:nvGraphicFramePr>
          <p:cNvPr id="24" name="表格 2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220663" y="2555875"/>
          <a:ext cx="7427913" cy="1225550"/>
        </p:xfrm>
        <a:graphic>
          <a:graphicData uri="http://schemas.openxmlformats.org/drawingml/2006/table">
            <a:tbl>
              <a:tblPr/>
              <a:tblGrid>
                <a:gridCol w="1485900"/>
                <a:gridCol w="1485900"/>
                <a:gridCol w="1484313"/>
                <a:gridCol w="1485900"/>
                <a:gridCol w="1485900"/>
              </a:tblGrid>
              <a:tr h="612775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 i="1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x</a:t>
                      </a:r>
                      <a:endParaRPr lang="en-US" altLang="zh-CN" sz="2800" i="1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3.2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3.3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11188"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 i="1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  <a:ea typeface="黑体" panose="02010609060101010101" pitchFamily="1" charset="-122"/>
                        </a:rPr>
                        <a:t>y</a:t>
                      </a:r>
                      <a:endParaRPr lang="en-US" altLang="zh-CN" sz="2800" i="1">
                        <a:solidFill>
                          <a:srgbClr val="FF0000"/>
                        </a:solidFill>
                        <a:latin typeface="Times New Roman" panose="02020503050405090304" pitchFamily="2" charset="0"/>
                        <a:ea typeface="黑体" panose="02010609060101010101" pitchFamily="1" charset="-122"/>
                      </a:endParaRPr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黑体" panose="02010609060101010101" pitchFamily="1" charset="-122"/>
                          <a:ea typeface="黑体" panose="02010609060101010101" pitchFamily="1" charset="-122"/>
                        </a:rPr>
                        <a:t>-</a:t>
                      </a: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0.16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2800">
                          <a:solidFill>
                            <a:srgbClr val="FF0000"/>
                          </a:solidFill>
                          <a:latin typeface="Times New Roman" panose="02020503050405090304" pitchFamily="2" charset="0"/>
                        </a:rPr>
                        <a:t>0.29</a:t>
                      </a:r>
                      <a:endParaRPr lang="en-US" altLang="zh-CN" sz="2800">
                        <a:solidFill>
                          <a:srgbClr val="FF0000"/>
                        </a:solidFill>
                        <a:latin typeface="Times New Roman" panose="02020503050405090304" pitchFamily="2" charset="0"/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marL="0" lvl="0" indent="0" algn="ctr" eaLnBrk="1" hangingPunct="1">
                        <a:spcBef>
                          <a:spcPct val="0"/>
                        </a:spcBef>
                        <a:buFont typeface="Arial" pitchFamily="34" charset="0"/>
                        <a:buNone/>
                      </a:pPr>
                      <a:r>
                        <a:rPr lang="en-US" altLang="zh-CN" sz="1800">
                          <a:solidFill>
                            <a:srgbClr val="FF0000"/>
                          </a:solidFill>
                          <a:latin typeface="Arial" pitchFamily="34" charset="0"/>
                        </a:rPr>
                        <a:t>…</a:t>
                      </a:r>
                      <a:endParaRPr lang="en-US" altLang="zh-CN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5" name="Text Box 4"/>
          <p:cNvSpPr txBox="1"/>
          <p:nvPr/>
        </p:nvSpPr>
        <p:spPr>
          <a:xfrm>
            <a:off x="147638" y="3879850"/>
            <a:ext cx="8748712" cy="108140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9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因此，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x 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 3.2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是方程的一个近似根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endParaRPr lang="en-US" altLang="zh-CN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  <a:p>
            <a:pPr eaLnBrk="0" hangingPunct="0">
              <a:lnSpc>
                <a:spcPct val="90000"/>
              </a:lnSpc>
              <a:spcBef>
                <a:spcPct val="50000"/>
              </a:spcBef>
            </a:pP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(2) 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可类似地求出</a:t>
            </a:r>
            <a:r>
              <a:rPr lang="zh-CN" altLang="en-US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另一个根为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 </a:t>
            </a:r>
            <a:r>
              <a:rPr lang="en-US" altLang="zh-CN" sz="28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x 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= </a:t>
            </a:r>
            <a:r>
              <a:rPr lang="en-US" altLang="zh-CN" sz="2800">
                <a:solidFill>
                  <a:srgbClr val="FF0000"/>
                </a:solidFill>
                <a:latin typeface="黑体" panose="02010609060101010101" pitchFamily="1" charset="-122"/>
                <a:ea typeface="黑体" panose="02010609060101010101" pitchFamily="1" charset="-122"/>
                <a:sym typeface="宋体" pitchFamily="2" charset="-122"/>
              </a:rPr>
              <a:t>-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1.2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.</a:t>
            </a:r>
            <a:endParaRPr lang="en-US" altLang="zh-CN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charRg st="0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3">
                                            <p:txEl>
                                              <p:charRg st="0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3">
                                            <p:txEl>
                                              <p:charRg st="0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3">
                                            <p:txEl>
                                              <p:charRg st="0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5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charRg st="16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">
                                            <p:txEl>
                                              <p:charRg st="16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3">
                                            <p:txEl>
                                              <p:charRg st="16" end="3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23">
                                            <p:txEl>
                                              <p:charRg st="16" end="3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charRg st="33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">
                                            <p:txEl>
                                              <p:charRg st="33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">
                                            <p:txEl>
                                              <p:charRg st="33" end="5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3">
                                            <p:txEl>
                                              <p:charRg st="33" end="5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9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25">
                                            <p:txEl>
                                              <p:charRg st="0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>
                                            <p:txEl>
                                              <p:charRg st="19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5">
                                            <p:txEl>
                                              <p:charRg st="19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5">
                                            <p:txEl>
                                              <p:charRg st="19" end="4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25">
                                            <p:txEl>
                                              <p:charRg st="19" end="4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 Box 2"/>
          <p:cNvSpPr txBox="1"/>
          <p:nvPr/>
        </p:nvSpPr>
        <p:spPr>
          <a:xfrm>
            <a:off x="214313" y="92075"/>
            <a:ext cx="8821737" cy="138366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</a:pPr>
            <a:r>
              <a:rPr lang="zh-CN" altLang="en-US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例</a:t>
            </a:r>
            <a:r>
              <a:rPr lang="en-US" altLang="zh-CN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2</a:t>
            </a:r>
            <a:r>
              <a:rPr lang="zh-CN" altLang="en-US" sz="2800">
                <a:solidFill>
                  <a:srgbClr val="00808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变式：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你还能利用</a:t>
            </a:r>
            <a:r>
              <a:rPr lang="en-US" altLang="zh-CN" sz="2800"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latin typeface="Times New Roman" panose="02020503050405090304" pitchFamily="2" charset="0"/>
                <a:ea typeface="宋体" pitchFamily="2" charset="-122"/>
              </a:rPr>
              <a:t>y=x</a:t>
            </a:r>
            <a:r>
              <a:rPr lang="en-US" altLang="zh-CN" sz="2800">
                <a:latin typeface="Times New Roman" panose="02020503050405090304" pitchFamily="2" charset="0"/>
                <a:ea typeface="宋体" pitchFamily="2" charset="-122"/>
              </a:rPr>
              <a:t>²</a:t>
            </a:r>
            <a:r>
              <a:rPr lang="en-US" altLang="zh-CN" sz="2800"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latin typeface="Times New Roman" panose="02020503050405090304" pitchFamily="2" charset="0"/>
                <a:ea typeface="宋体" pitchFamily="2" charset="-122"/>
              </a:rPr>
              <a:t>2</a:t>
            </a:r>
            <a:r>
              <a:rPr lang="en-US" altLang="zh-CN" sz="2800" i="1">
                <a:latin typeface="Times New Roman" panose="02020503050405090304" pitchFamily="2" charset="0"/>
                <a:ea typeface="宋体" pitchFamily="2" charset="-122"/>
              </a:rPr>
              <a:t>x</a:t>
            </a:r>
            <a:r>
              <a:rPr lang="en-US" altLang="zh-CN" sz="2800">
                <a:latin typeface="黑体" panose="02010609060101010101" pitchFamily="1" charset="-122"/>
                <a:ea typeface="黑体" panose="02010609060101010101" pitchFamily="1" charset="-122"/>
              </a:rPr>
              <a:t>-</a:t>
            </a:r>
            <a:r>
              <a:rPr lang="en-US" altLang="zh-CN" sz="2800">
                <a:latin typeface="Times New Roman" panose="02020503050405090304" pitchFamily="2" charset="0"/>
                <a:ea typeface="宋体" pitchFamily="2" charset="-122"/>
              </a:rPr>
              <a:t>1</a:t>
            </a:r>
            <a:r>
              <a:rPr lang="zh-CN" altLang="en-US" sz="2800">
                <a:latin typeface="Times New Roman" panose="02020503050405090304" pitchFamily="2" charset="0"/>
                <a:ea typeface="黑体" panose="02010609060101010101" pitchFamily="1" charset="-122"/>
              </a:rPr>
              <a:t> 的图象求一元二次方程                        的近似根吗（精确到0.1）</a:t>
            </a:r>
            <a:r>
              <a:rPr lang="zh-CN" altLang="en-US" sz="2800">
                <a:latin typeface="黑体" panose="02010609060101010101" pitchFamily="1" charset="-122"/>
                <a:ea typeface="黑体" panose="02010609060101010101" pitchFamily="1" charset="-122"/>
              </a:rPr>
              <a:t>？</a:t>
            </a:r>
            <a:endParaRPr lang="zh-CN" altLang="en-US" sz="2800">
              <a:latin typeface="黑体" panose="02010609060101010101" pitchFamily="1" charset="-122"/>
              <a:ea typeface="黑体" panose="02010609060101010101" pitchFamily="1" charset="-122"/>
            </a:endParaRPr>
          </a:p>
        </p:txBody>
      </p:sp>
      <p:graphicFrame>
        <p:nvGraphicFramePr>
          <p:cNvPr id="3" name="对象 2"/>
          <p:cNvGraphicFramePr>
            <a:graphicFrameLocks noChangeAspect="1"/>
          </p:cNvGraphicFramePr>
          <p:nvPr/>
        </p:nvGraphicFramePr>
        <p:xfrm>
          <a:off x="612458" y="852488"/>
          <a:ext cx="2252662" cy="5143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1" r:id="rId2" imgW="889000" imgH="203200" progId="Equation.3">
                  <p:embed/>
                </p:oleObj>
              </mc:Choice>
              <mc:Fallback>
                <p:oleObj r:id="rId2" imgW="889000" imgH="203200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612458" y="852488"/>
                        <a:ext cx="2252662" cy="514350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pic>
        <p:nvPicPr>
          <p:cNvPr id="5" name="图片 43030"/>
          <p:cNvPicPr>
            <a:picLocks noChangeAspect="1"/>
          </p:cNvPicPr>
          <p:nvPr/>
        </p:nvPicPr>
        <p:blipFill>
          <a:blip r:embed="rId4">
            <a:clrChange>
              <a:clrFrom>
                <a:srgbClr val="FFFFFF">
                  <a:alpha val="100000"/>
                </a:srgbClr>
              </a:clrFrom>
              <a:clrTo>
                <a:srgbClr val="FFFFFF">
                  <a:alpha val="100000"/>
                  <a:alpha val="0"/>
                </a:srgbClr>
              </a:clrTo>
            </a:clrChange>
          </a:blip>
          <a:srcRect b="5905"/>
          <a:stretch>
            <a:fillRect/>
          </a:stretch>
        </p:blipFill>
        <p:spPr>
          <a:xfrm>
            <a:off x="611188" y="1817688"/>
            <a:ext cx="2462212" cy="26304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Text Box 4"/>
          <p:cNvSpPr txBox="1"/>
          <p:nvPr/>
        </p:nvSpPr>
        <p:spPr>
          <a:xfrm>
            <a:off x="3876675" y="1471613"/>
            <a:ext cx="5051425" cy="3322955"/>
          </a:xfrm>
          <a:prstGeom prst="rect">
            <a:avLst/>
          </a:prstGeom>
          <a:noFill/>
          <a:ln w="9525">
            <a:noFill/>
          </a:ln>
        </p:spPr>
        <p:txBody>
          <a:bodyPr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 分析：在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  <a:sym typeface="宋体" pitchFamily="2" charset="-122"/>
              </a:rPr>
              <a:t>=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²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  <a:sym typeface="宋体" pitchFamily="2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2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x</a:t>
            </a:r>
            <a:r>
              <a:rPr lang="en-US" altLang="zh-CN" sz="2800">
                <a:solidFill>
                  <a:srgbClr val="0008AC"/>
                </a:solidFill>
                <a:latin typeface="黑体" panose="02010609060101010101" pitchFamily="1" charset="-122"/>
                <a:ea typeface="黑体" panose="02010609060101010101" pitchFamily="1" charset="-122"/>
                <a:sym typeface="宋体" pitchFamily="2" charset="-122"/>
              </a:rPr>
              <a:t>-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宋体" pitchFamily="2" charset="-122"/>
                <a:sym typeface="宋体" pitchFamily="2" charset="-122"/>
              </a:rPr>
              <a:t>1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的图象中作直线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 </a:t>
            </a:r>
            <a:r>
              <a:rPr lang="en-US" altLang="zh-CN" sz="2800" i="1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en-US" altLang="zh-CN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=3</a:t>
            </a:r>
            <a:r>
              <a:rPr lang="zh-CN" altLang="en-US" sz="2800">
                <a:solidFill>
                  <a:srgbClr val="0008AC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，再用图象法求出直线与抛物线交点的横坐标，则横坐标的近似值即为所求方程的近似根.</a:t>
            </a:r>
            <a:endParaRPr lang="en-US" altLang="zh-CN" sz="2800">
              <a:solidFill>
                <a:srgbClr val="0008AC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  <p:cxnSp>
        <p:nvCxnSpPr>
          <p:cNvPr id="7" name="直接连接符 1"/>
          <p:cNvCxnSpPr/>
          <p:nvPr/>
        </p:nvCxnSpPr>
        <p:spPr>
          <a:xfrm>
            <a:off x="590550" y="2709863"/>
            <a:ext cx="2419350" cy="0"/>
          </a:xfrm>
          <a:prstGeom prst="line">
            <a:avLst/>
          </a:prstGeom>
          <a:ln w="19050" cap="flat" cmpd="sng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8" name="文本框 3"/>
          <p:cNvSpPr txBox="1"/>
          <p:nvPr/>
        </p:nvSpPr>
        <p:spPr>
          <a:xfrm>
            <a:off x="2719388" y="2043113"/>
            <a:ext cx="719455" cy="73723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pPr eaLnBrk="0" hangingPunct="0">
              <a:lnSpc>
                <a:spcPct val="150000"/>
              </a:lnSpc>
              <a:spcBef>
                <a:spcPct val="50000"/>
              </a:spcBef>
            </a:pPr>
            <a:r>
              <a:rPr lang="zh-CN" altLang="en-US" sz="2800" i="1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y</a:t>
            </a:r>
            <a:r>
              <a:rPr lang="en-US" altLang="zh-CN" sz="2800">
                <a:solidFill>
                  <a:srgbClr val="FF0000"/>
                </a:solidFill>
                <a:latin typeface="Times New Roman" panose="02020503050405090304" pitchFamily="2" charset="0"/>
                <a:ea typeface="黑体" panose="02010609060101010101" pitchFamily="1" charset="-122"/>
              </a:rPr>
              <a:t>=3</a:t>
            </a:r>
            <a:endParaRPr lang="en-US" altLang="zh-CN" sz="2800">
              <a:solidFill>
                <a:srgbClr val="FF0000"/>
              </a:solidFill>
              <a:latin typeface="Times New Roman" panose="02020503050405090304" pitchFamily="2" charset="0"/>
              <a:ea typeface="黑体" panose="02010609060101010101" pitchFamily="1" charset="-122"/>
            </a:endParaRP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5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5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https://d.book118.com/865320223313011044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7.xml><?xml version="1.0" encoding="utf-8"?>
<p:tagLst xmlns:p="http://schemas.openxmlformats.org/presentationml/2006/main">
  <p:tag name="KSO_WM_SPECIAL_SOURCE" val="bdnull"/>
</p:tagLst>
</file>

<file path=ppt/tags/tag8.xml><?xml version="1.0" encoding="utf-8"?>
<p:tagLst xmlns:p="http://schemas.openxmlformats.org/presentationml/2006/main">
  <p:tag name="KSO_WM_SPECIAL_SOURCE" val="bdnull"/>
</p:tagLst>
</file>

<file path=ppt/tags/tag9.xml><?xml version="1.0" encoding="utf-8"?>
<p:tagLst xmlns:p="http://schemas.openxmlformats.org/presentationml/2006/main">
  <p:tag name="KSO_WM_SPECIAL_SOURCE" val="bdnull"/>
</p:tagLst>
</file>

<file path=ppt/tags/tag10.xml><?xml version="1.0" encoding="utf-8"?>
<p:tagLst xmlns:p="http://schemas.openxmlformats.org/presentationml/2006/main">
  <p:tag name="KSO_WM_SPECIAL_SOURCE" val="bdnull"/>
</p:tagLst>
</file>

<file path=ppt/tags/tag11.xml><?xml version="1.0" encoding="utf-8"?>
<p:tagLst xmlns:p="http://schemas.openxmlformats.org/presentationml/2006/main">
  <p:tag name="KSO_WM_UNIT_TABLE_BEAUTIFY" val="smartTable{a4827e51-2232-494e-96d9-a03984596163}"/>
</p:tagLst>
</file>

<file path=ppt/tags/tag12.xml><?xml version="1.0" encoding="utf-8"?>
<p:tagLst xmlns:p="http://schemas.openxmlformats.org/presentationml/2006/main">
  <p:tag name="KSO_WM_SPECIAL_SOURCE" val="bdnull"/>
</p:tagLst>
</file>

<file path=ppt/tags/tag13.xml><?xml version="1.0" encoding="utf-8"?>
<p:tagLst xmlns:p="http://schemas.openxmlformats.org/presentationml/2006/main">
  <p:tag name="KSO_WM_SPECIAL_SOURCE" val="bdnull"/>
</p:tagLst>
</file>

<file path=ppt/tags/tag14.xml><?xml version="1.0" encoding="utf-8"?>
<p:tagLst xmlns:p="http://schemas.openxmlformats.org/presentationml/2006/main">
  <p:tag name="KSO_WM_SPECIAL_SOURCE" val="bdnull"/>
</p:tagLst>
</file>

<file path=ppt/tags/tag15.xml><?xml version="1.0" encoding="utf-8"?>
<p:tagLst xmlns:p="http://schemas.openxmlformats.org/presentationml/2006/main">
  <p:tag name="KSO_WM_SPECIAL_SOURCE" val="bdnull"/>
</p:tagLst>
</file>

<file path=ppt/tags/tag16.xml><?xml version="1.0" encoding="utf-8"?>
<p:tagLst xmlns:p="http://schemas.openxmlformats.org/presentationml/2006/main">
  <p:tag name="KSO_WM_SPECIAL_SOURCE" val="bdnull"/>
</p:tagLst>
</file>

<file path=ppt/tags/tag17.xml><?xml version="1.0" encoding="utf-8"?>
<p:tagLst xmlns:p="http://schemas.openxmlformats.org/presentationml/2006/main">
  <p:tag name="KSO_WM_UNIT_TABLE_BEAUTIFY" val="smartTable{4202e4ef-d168-4c32-9888-856ccf658a82}"/>
</p:tagLst>
</file>

<file path=ppt/tags/tag18.xml><?xml version="1.0" encoding="utf-8"?>
<p:tagLst xmlns:p="http://schemas.openxmlformats.org/presentationml/2006/main">
  <p:tag name="KSO_WM_SPECIAL_SOURCE" val="bdnull"/>
</p:tagLst>
</file>

<file path=ppt/tags/tag19.xml><?xml version="1.0" encoding="utf-8"?>
<p:tagLst xmlns:p="http://schemas.openxmlformats.org/presentationml/2006/main">
  <p:tag name="KSO_WM_SPECIAL_SOURCE" val="bdnull"/>
</p:tagLst>
</file>

<file path=ppt/tags/tag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自定义设计方案">
  <a:themeElements>
    <a:clrScheme name="新版空白演示配色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微软雅黑</vt:lpstr>
      <vt:lpstr>Wingdings</vt:lpstr>
      <vt:lpstr>宋体</vt:lpstr>
      <vt:lpstr>Times New Roman</vt:lpstr>
      <vt:lpstr>黑体</vt:lpstr>
      <vt:lpstr>隶书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2024-09-07T10:39:11.792</cp:lastPrinted>
  <dcterms:created xsi:type="dcterms:W3CDTF">2024-09-07T02:39:11Z</dcterms:created>
  <dcterms:modified xsi:type="dcterms:W3CDTF">2024-09-07T02:39:14Z</dcterms:modified>
</cp:coreProperties>
</file>