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F8B1F-C53B-4A17-ABF6-16ABA7815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E7607-8A87-456D-B4AC-AEF5FFBF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A620B-FCE0-48B7-89F6-DD4CF062C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B9230-E44C-4B3A-9090-29E710C5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307E75-CAB2-4019-8B12-366356BEC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7DDDD-9AD7-408F-9370-CB34AA036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51AE99-BDA5-4E66-AA4F-C7A9CE1F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358BF-2EBC-4943-8053-E1E105EF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DFE2A-CE9C-441F-8BAB-A99AA42E7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C9705-677C-4A7A-B2AC-0AC17B9EB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7EF3E-DD68-4058-9398-F8BA8AA20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3014200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448300" y="1143000"/>
            <a:ext cx="3411537" cy="2563813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221372" y="4244947"/>
            <a:ext cx="5070475" cy="1656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6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六类超材料：</a:t>
            </a:r>
            <a:r>
              <a:rPr sz="1800" kern="0" spc="6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1800" kern="0" spc="-80">
                <a:ln w="762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、自我修复材料</a:t>
            </a:r>
            <a:r>
              <a:rPr sz="1800" b="1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——</a:t>
            </a:r>
            <a:r>
              <a:rPr sz="1800" kern="0" spc="-80">
                <a:ln w="762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仿生塑料</a:t>
            </a:r>
            <a:endParaRPr lang="SimSun" altLang="SimSun" sz="1800"/>
          </a:p>
          <a:p>
            <a:pPr marL="1400175" algn="l" rtl="0" eaLnBrk="0">
              <a:lnSpc>
                <a:spcPct val="83000"/>
              </a:lnSpc>
              <a:spcBef>
                <a:spcPts val="125"/>
              </a:spcBef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1800" kern="0" spc="-20">
                <a:ln w="762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、热电材料</a:t>
            </a:r>
            <a:endParaRPr lang="SimSun" altLang="SimSun" sz="1800"/>
          </a:p>
          <a:p>
            <a:pPr marL="1403350" algn="l" rtl="0" eaLnBrk="0">
              <a:lnSpc>
                <a:spcPts val="2409"/>
              </a:lnSpc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800" kern="0" spc="-30">
                <a:ln w="762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、钙钛矿</a:t>
            </a:r>
            <a:endParaRPr lang="SimSun" altLang="SimSun" sz="1800"/>
          </a:p>
          <a:p>
            <a:pPr marL="1398905" algn="l" rtl="0" eaLnBrk="0">
              <a:lnSpc>
                <a:spcPct val="95000"/>
              </a:lnSpc>
              <a:spcBef>
                <a:spcPts val="108"/>
              </a:spcBef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1800" kern="0" spc="-20">
                <a:ln w="762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、气凝胶</a:t>
            </a:r>
            <a:endParaRPr lang="SimSun" altLang="SimSun" sz="1800"/>
          </a:p>
          <a:p>
            <a:pPr marL="1404619" algn="l" rtl="0" eaLnBrk="0">
              <a:lnSpc>
                <a:spcPct val="97000"/>
              </a:lnSpc>
              <a:spcBef>
                <a:spcPts val="123"/>
              </a:spcBef>
            </a:pP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1800" b="1" kern="0" spc="-2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800" kern="0" spc="-20">
                <a:ln w="762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Stanene——</a:t>
            </a:r>
            <a:r>
              <a:rPr sz="1800" b="1" kern="0" spc="-3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800" kern="0" spc="-20">
                <a:ln w="762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导电率</a:t>
            </a: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100%</a:t>
            </a:r>
            <a:r>
              <a:rPr sz="1800" kern="0" spc="-20">
                <a:ln w="762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的材料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r>
              <a:rPr sz="1800" kern="0" spc="-20">
                <a:ln w="762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、光操纵材料</a:t>
            </a:r>
            <a:endParaRPr lang="SimSun" altLang="SimSun" sz="1800"/>
          </a:p>
        </p:txBody>
      </p:sp>
      <p:sp>
        <p:nvSpPr>
          <p:cNvPr id="6" name="textbox 6"/>
          <p:cNvSpPr/>
          <p:nvPr/>
        </p:nvSpPr>
        <p:spPr>
          <a:xfrm>
            <a:off x="1046073" y="930465"/>
            <a:ext cx="3887470" cy="1765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189"/>
              </a:lnSpc>
            </a:pPr>
            <a:endParaRPr lang="Arial" altLang="Arial" sz="100"/>
          </a:p>
          <a:p>
            <a:pPr marL="16509" algn="l" rtl="0" eaLnBrk="0">
              <a:lnSpc>
                <a:spcPct val="95000"/>
              </a:lnSpc>
            </a:pPr>
            <a:r>
              <a:rPr sz="36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超材料</a:t>
            </a:r>
            <a:endParaRPr lang="SimSun" altLang="SimSun" sz="3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3334" indent="444500" algn="l" rtl="0" eaLnBrk="0">
              <a:lnSpc>
                <a:spcPct val="100000"/>
              </a:lnSpc>
              <a:spcBef>
                <a:spcPts val="550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一般认为超材料是具有天然材料所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不具备的超常物理性质的人工复合结</a:t>
            </a:r>
            <a:endParaRPr lang="SimSun" altLang="SimSun" sz="1800"/>
          </a:p>
          <a:p>
            <a:pPr marL="12700" algn="l" rtl="0" eaLnBrk="0">
              <a:lnSpc>
                <a:spcPct val="95000"/>
              </a:lnSpc>
              <a:spcBef>
                <a:spcPts val="94"/>
              </a:spcBef>
            </a:pPr>
            <a:r>
              <a:rPr sz="18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构或复合材料。</a:t>
            </a:r>
            <a:endParaRPr lang="SimSun" altLang="SimSun" sz="1800"/>
          </a:p>
        </p:txBody>
      </p:sp>
      <p:sp>
        <p:nvSpPr>
          <p:cNvPr id="8" name="textbox 8"/>
          <p:cNvSpPr/>
          <p:nvPr/>
        </p:nvSpPr>
        <p:spPr>
          <a:xfrm>
            <a:off x="3963081" y="6587718"/>
            <a:ext cx="122555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0"/>
          <p:cNvSpPr/>
          <p:nvPr/>
        </p:nvSpPr>
        <p:spPr>
          <a:xfrm>
            <a:off x="862838" y="848804"/>
            <a:ext cx="6871334" cy="2748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87"/>
              </a:lnSpc>
            </a:pPr>
            <a:endParaRPr lang="Arial" altLang="Arial" sz="100"/>
          </a:p>
          <a:p>
            <a:pPr marL="72389" algn="l" rtl="0" eaLnBrk="0">
              <a:lnSpc>
                <a:spcPct val="95000"/>
              </a:lnSpc>
            </a:pPr>
            <a:r>
              <a:rPr sz="2400" kern="0" spc="-20">
                <a:ln w="1016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一、气凝胶：世界上最轻的气体</a:t>
            </a:r>
            <a:endParaRPr lang="SimSun" altLang="SimSun" sz="2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700" indent="441325" algn="l" rtl="0" eaLnBrk="0">
              <a:lnSpc>
                <a:spcPct val="105000"/>
              </a:lnSpc>
              <a:spcBef>
                <a:spcPts val="547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英文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aerogel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，又称为干凝胶。当凝胶脱去大部分溶剂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，使凝胶 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中液体含量比固体含量少得多，或凝胶的空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间网状结构中充满的介质 是气体，外表呈固体状，这即为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干凝胶，也称为气凝胶。</a:t>
            </a:r>
            <a:endParaRPr lang="SimSun" altLang="SimSun" sz="18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67310" indent="441325" algn="l" rtl="0" eaLnBrk="0">
              <a:lnSpc>
                <a:spcPct val="100000"/>
              </a:lnSpc>
              <a:spcBef>
                <a:spcPts val="1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被称为冷烟、固体烟、固体空气或者蓝烟的气凝胶是目前已知  固体物质中最轻并且性能最好的隔热材料，其体积的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90%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以上都是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极微小的纳米孔洞，其余部分由三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维纳米网状孔壁构成。</a:t>
            </a:r>
            <a:endParaRPr lang="SimSun" altLang="SimSun" sz="18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95400" y="3835400"/>
            <a:ext cx="6369049" cy="2808288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3963081" y="6587718"/>
            <a:ext cx="122555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" name="table 16"/>
          <p:cNvGraphicFramePr>
            <a:graphicFrameLocks noGrp="1"/>
          </p:cNvGraphicFramePr>
          <p:nvPr/>
        </p:nvGraphicFramePr>
        <p:xfrm>
          <a:off x="682625" y="1381125"/>
          <a:ext cx="7959724" cy="1986915"/>
        </p:xfrm>
        <a:graphic>
          <a:graphicData uri="http://schemas.openxmlformats.org/drawingml/2006/table">
            <a:tbl>
              <a:tblPr>
                <a:solidFill>
                  <a:srgbClr val="F1F5FA"/>
                </a:solidFill>
              </a:tblPr>
              <a:tblGrid>
                <a:gridCol w="5112384"/>
                <a:gridCol w="2847339"/>
              </a:tblGrid>
              <a:tr h="365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6000"/>
                        </a:lnSpc>
                      </a:pPr>
                      <a:endParaRPr lang="Arial" altLang="Arial" sz="100"/>
                    </a:p>
                    <a:p>
                      <a:pPr marL="79375" algn="l" rtl="0" eaLnBrk="0">
                        <a:lnSpc>
                          <a:spcPct val="9500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体积密度</a:t>
                      </a:r>
                      <a:endParaRPr lang="SimSun" altLang="SimSun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69850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40~150kg/m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3</a:t>
                      </a:r>
                      <a:endParaRPr lang="Arial" altLang="Arial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</a:tr>
              <a:tr h="3232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"/>
                    </a:p>
                    <a:p>
                      <a:pPr marL="79375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粒径范围</a:t>
                      </a:r>
                      <a:endParaRPr lang="SimSun" altLang="SimSun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1000"/>
                        </a:lnSpc>
                      </a:pPr>
                      <a:endParaRPr lang="Arial" altLang="Arial" sz="100"/>
                    </a:p>
                    <a:p>
                      <a:pPr marL="73025" algn="l" rtl="0" eaLnBrk="0">
                        <a:lnSpc>
                          <a:spcPct val="81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0.5~5mm</a:t>
                      </a:r>
                      <a:endParaRPr lang="Arial" altLang="Arial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</a:tr>
              <a:tr h="3232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100"/>
                    </a:p>
                    <a:p>
                      <a:pPr marL="9143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比表面积</a:t>
                      </a:r>
                      <a:endParaRPr lang="SimSun" altLang="SimSun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73025" algn="l" rtl="0" eaLnBrk="0">
                        <a:lnSpc>
                          <a:spcPts val="1168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500~650m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/g</a:t>
                      </a:r>
                      <a:endParaRPr lang="Arial" altLang="Arial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</a:tr>
              <a:tr h="3232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4316"/>
                        </a:lnSpc>
                      </a:pPr>
                      <a:endParaRPr lang="Arial" altLang="Arial" sz="100"/>
                    </a:p>
                    <a:p>
                      <a:pPr marL="79375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孔隙率</a:t>
                      </a:r>
                      <a:endParaRPr lang="SimSun" altLang="SimSun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74930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&gt;90%</a:t>
                      </a:r>
                      <a:endParaRPr lang="Arial" altLang="Arial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</a:tr>
              <a:tr h="32321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3937"/>
                        </a:lnSpc>
                      </a:pPr>
                      <a:endParaRPr lang="Arial" altLang="Arial" sz="100"/>
                    </a:p>
                    <a:p>
                      <a:pPr marL="79375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孔径</a:t>
                      </a:r>
                      <a:endParaRPr lang="SimSun" altLang="SimSun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0000"/>
                        </a:lnSpc>
                      </a:pPr>
                      <a:endParaRPr lang="Arial" altLang="Arial" sz="100"/>
                    </a:p>
                    <a:p>
                      <a:pPr marL="71755" algn="l" rtl="0" eaLnBrk="0">
                        <a:lnSpc>
                          <a:spcPct val="81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20~100nm</a:t>
                      </a:r>
                      <a:endParaRPr lang="Arial" altLang="Arial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</a:tr>
              <a:tr h="3289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3556"/>
                        </a:lnSpc>
                      </a:pPr>
                      <a:endParaRPr lang="Arial" altLang="Arial" sz="100"/>
                    </a:p>
                    <a:p>
                      <a:pPr marL="81280" algn="l" rtl="0" eaLnBrk="0">
                        <a:lnSpc>
                          <a:spcPct val="9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憎水性</a:t>
                      </a:r>
                      <a:endParaRPr lang="SimSun" altLang="SimSun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3556"/>
                        </a:lnSpc>
                      </a:pPr>
                      <a:endParaRPr lang="Arial" altLang="Arial" sz="100"/>
                    </a:p>
                    <a:p>
                      <a:pPr marL="74930" algn="l" rtl="0" eaLnBrk="0">
                        <a:lnSpc>
                          <a:spcPct val="9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憎水和亲水两类</a:t>
                      </a:r>
                      <a:endParaRPr lang="SimSun" altLang="SimSun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le 18"/>
          <p:cNvGraphicFramePr>
            <a:graphicFrameLocks noGrp="1"/>
          </p:cNvGraphicFramePr>
          <p:nvPr/>
        </p:nvGraphicFramePr>
        <p:xfrm>
          <a:off x="770522" y="3794097"/>
          <a:ext cx="7912099" cy="1873885"/>
        </p:xfrm>
        <a:graphic>
          <a:graphicData uri="http://schemas.openxmlformats.org/drawingml/2006/table">
            <a:tbl>
              <a:tblPr/>
              <a:tblGrid>
                <a:gridCol w="2926714"/>
                <a:gridCol w="4985384"/>
              </a:tblGrid>
              <a:tr h="251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486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89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主要优点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6486"/>
                        </a:lnSpc>
                      </a:pPr>
                      <a:endParaRPr lang="Arial" altLang="Arial" sz="100"/>
                    </a:p>
                    <a:p>
                      <a:pPr marL="220979" algn="l" rtl="0" eaLnBrk="0">
                        <a:lnSpc>
                          <a:spcPct val="89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应用领域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43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8889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 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无可比拟的隔热效果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23177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 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极低的热导率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—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制作高性能纳米隔热材料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43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8889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</a:t>
                      </a:r>
                      <a:r>
                        <a:rPr sz="1800" kern="0" spc="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8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出色的光线分散性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231775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 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独特的纳米结构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—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制作新型气体过滤材料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8889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8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</a:t>
                      </a:r>
                      <a:r>
                        <a:rPr sz="1800" kern="0" spc="4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 </a:t>
                      </a:r>
                      <a:r>
                        <a:rPr sz="18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良好的物理稳定性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 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高比表面积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—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制作超级储能材料或催化剂载体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marL="8889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 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可改善声学性能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6000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 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声阻抗可变范围较大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—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可用于制作超声探测器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06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8889" algn="l" rtl="0" eaLnBrk="0">
                        <a:lnSpc>
                          <a:spcPct val="92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 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高孔隙率，高比表面积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200"/>
                    </a:p>
                    <a:p>
                      <a:pPr marL="239395" algn="l" rtl="0" eaLnBrk="0">
                        <a:lnSpc>
                          <a:spcPct val="87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的声阻耦合材料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44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"/>
                    </a:p>
                    <a:p>
                      <a:pPr marL="8889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● </a:t>
                      </a:r>
                      <a:r>
                        <a:rPr sz="1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纳米级孔隙，极低</a:t>
                      </a: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的密度</a:t>
                      </a:r>
                      <a:endParaRPr lang="SimSun" altLang="SimSun" sz="18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" name="textbox 20"/>
          <p:cNvSpPr/>
          <p:nvPr/>
        </p:nvSpPr>
        <p:spPr>
          <a:xfrm>
            <a:off x="3963081" y="6587718"/>
            <a:ext cx="122555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  <p:sp>
        <p:nvSpPr>
          <p:cNvPr id="22" name="textbox 22"/>
          <p:cNvSpPr/>
          <p:nvPr/>
        </p:nvSpPr>
        <p:spPr>
          <a:xfrm>
            <a:off x="1286345" y="806422"/>
            <a:ext cx="1261110" cy="28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、技术参数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rect"/>
          <p:cNvSpPr/>
          <p:nvPr/>
        </p:nvSpPr>
        <p:spPr>
          <a:xfrm>
            <a:off x="631825" y="3433762"/>
            <a:ext cx="8199438" cy="3219447"/>
          </a:xfrm>
          <a:prstGeom prst="rect">
            <a:avLst/>
          </a:prstGeom>
          <a:solidFill>
            <a:srgbClr val="F8FAF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textbox 26"/>
          <p:cNvSpPr/>
          <p:nvPr/>
        </p:nvSpPr>
        <p:spPr>
          <a:xfrm>
            <a:off x="699521" y="3441684"/>
            <a:ext cx="8008619" cy="2816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21"/>
              </a:lnSpc>
            </a:pPr>
            <a:endParaRPr lang="Arial" altLang="Arial" sz="100"/>
          </a:p>
          <a:p>
            <a:pPr marL="15875" algn="l" rtl="0" eaLnBrk="0">
              <a:lnSpc>
                <a:spcPct val="96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型号                                    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QF                                                                        SF</a:t>
            </a:r>
            <a:endParaRPr lang="Arial" altLang="Arial" sz="1000"/>
          </a:p>
          <a:p>
            <a:pPr marL="25400" algn="l" rtl="0" eaLnBrk="0">
              <a:lnSpc>
                <a:spcPts val="1363"/>
              </a:lnSpc>
              <a:spcBef>
                <a:spcPts val="1479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比表面积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(m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/g)                                         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600                                                                       600</a:t>
            </a:r>
            <a:endParaRPr lang="Arial" altLang="Arial" sz="1000"/>
          </a:p>
          <a:p>
            <a:pPr marL="12700" algn="l" rtl="0" eaLnBrk="0">
              <a:lnSpc>
                <a:spcPts val="1363"/>
              </a:lnSpc>
              <a:spcBef>
                <a:spcPts val="1442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密度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(kg/m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)                                                            40-200                                                 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40-200</a:t>
            </a:r>
            <a:endParaRPr lang="Arial" altLang="Arial" sz="1000"/>
          </a:p>
          <a:p>
            <a:pPr marL="12700" algn="l" rtl="0" eaLnBrk="0">
              <a:lnSpc>
                <a:spcPts val="1363"/>
              </a:lnSpc>
              <a:spcBef>
                <a:spcPts val="1442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气孔率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(%)                                                               90-98      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90-98</a:t>
            </a:r>
            <a:endParaRPr lang="Arial" altLang="Arial" sz="1000"/>
          </a:p>
          <a:p>
            <a:pPr marL="12700" algn="l" rtl="0" eaLnBrk="0">
              <a:lnSpc>
                <a:spcPts val="1363"/>
              </a:lnSpc>
              <a:spcBef>
                <a:spcPts val="1442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孔径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(nm)                                                                25-45                            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25-45</a:t>
            </a:r>
            <a:endParaRPr lang="Arial" altLang="Arial" sz="1000"/>
          </a:p>
          <a:p>
            <a:pPr marL="12700" algn="l" rtl="0" eaLnBrk="0">
              <a:lnSpc>
                <a:spcPts val="1363"/>
              </a:lnSpc>
              <a:spcBef>
                <a:spcPts val="1442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孔容积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(cm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/g)                                                        3.0-3.6                                      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3.0-3.6</a:t>
            </a: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3334" algn="l" rtl="0" eaLnBrk="0">
              <a:lnSpc>
                <a:spcPct val="95000"/>
              </a:lnSpc>
              <a:spcBef>
                <a:spcPts val="300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亲水性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               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亲水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疏水</a:t>
            </a:r>
            <a:endParaRPr lang="SimSun" altLang="SimSun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05"/>
              </a:spcBef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使用范围                             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保温绝热、空气净化、水处理等功能结构夹层、填充层、复合层，或与其他材料复合、粘结使</a:t>
            </a:r>
            <a:endParaRPr lang="SimSun" altLang="SimSun" sz="1000"/>
          </a:p>
          <a:p>
            <a:pPr marL="2794635" algn="l" rtl="0" eaLnBrk="0">
              <a:lnSpc>
                <a:spcPts val="1131"/>
              </a:lnSpc>
              <a:spcBef>
                <a:spcPts val="7"/>
              </a:spcBef>
            </a:pP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用。</a:t>
            </a:r>
            <a:endParaRPr lang="SimSun" altLang="SimSun" sz="900"/>
          </a:p>
        </p:txBody>
      </p:sp>
      <p:sp>
        <p:nvSpPr>
          <p:cNvPr id="28" name="textbox 28"/>
          <p:cNvSpPr/>
          <p:nvPr/>
        </p:nvSpPr>
        <p:spPr>
          <a:xfrm>
            <a:off x="871880" y="922309"/>
            <a:ext cx="7298690" cy="2350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5"/>
              </a:lnSpc>
            </a:pPr>
            <a:endParaRPr lang="Arial" altLang="Arial" sz="100"/>
          </a:p>
          <a:p>
            <a:pPr marL="73660" algn="l" rtl="0" eaLnBrk="0">
              <a:lnSpc>
                <a:spcPct val="95000"/>
              </a:lnSpc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、气凝胶绝热粉体</a:t>
            </a:r>
            <a:endParaRPr lang="SimSun" altLang="SimSun" sz="18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indent="3175" algn="l" rtl="0" eaLnBrk="0">
              <a:lnSpc>
                <a:spcPct val="99000"/>
              </a:lnSpc>
              <a:spcBef>
                <a:spcPts val="548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该系列产品以纳米二氧化硅气凝胶为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主体材料，通过独有的特殊工艺复 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合而成。具有耐高温、导热系数低、密度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小、强度高、绿色环保、防水  </a:t>
            </a: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不燃等优越性能，同时兼具优越的隔声减震性能，是冶金、化工、国防、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航空航天等领域不可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或缺的高效隔热保温材料。</a:t>
            </a:r>
            <a:endParaRPr lang="SimSun" altLang="SimSun" sz="18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80339" algn="l" rtl="0" eaLnBrk="0">
              <a:lnSpc>
                <a:spcPct val="96000"/>
              </a:lnSpc>
              <a:spcBef>
                <a:spcPts val="4"/>
              </a:spcBef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MS Gothic"/>
                <a:ea typeface="MS Gothic"/>
                <a:cs typeface="MS Gothic"/>
              </a:rPr>
              <a:t>主要性能指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Microsoft JhengHei"/>
                <a:ea typeface="Microsoft JhengHei"/>
                <a:cs typeface="Microsoft JhengHei"/>
              </a:rPr>
              <a:t>标</a:t>
            </a:r>
            <a:endParaRPr lang="Microsoft JhengHei" altLang="Microsoft JhengHei" sz="1800"/>
          </a:p>
        </p:txBody>
      </p:sp>
      <p:sp>
        <p:nvSpPr>
          <p:cNvPr id="30" name="textbox 30"/>
          <p:cNvSpPr/>
          <p:nvPr/>
        </p:nvSpPr>
        <p:spPr>
          <a:xfrm>
            <a:off x="3963081" y="6587718"/>
            <a:ext cx="122555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textbox 32"/>
          <p:cNvSpPr/>
          <p:nvPr/>
        </p:nvSpPr>
        <p:spPr>
          <a:xfrm>
            <a:off x="581368" y="914372"/>
            <a:ext cx="7560309" cy="1944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5"/>
              </a:lnSpc>
            </a:pPr>
            <a:endParaRPr lang="Arial" altLang="Arial" sz="100"/>
          </a:p>
          <a:p>
            <a:pPr marL="13334" algn="l" rtl="0" eaLnBrk="0">
              <a:lnSpc>
                <a:spcPct val="95000"/>
              </a:lnSpc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、气凝胶绝热颗粒</a:t>
            </a:r>
            <a:endParaRPr lang="SimSun" altLang="SimSun" sz="18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indent="384175" algn="l" rtl="0" eaLnBrk="0">
              <a:lnSpc>
                <a:spcPct val="100000"/>
              </a:lnSpc>
              <a:spcBef>
                <a:spcPts val="2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该系列产品密度低，比表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面大，孔隙率高，透光度好，外观为淡蓝色透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明颗粒状，具有导热系数低、隔热保温性能好、吸附性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能强、绿色环保、无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毒、阻燃、无腐蚀、防水等优越性能，不含任何对人体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有害的物质，可广泛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应用于采光保温设备结构夹层、填充层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、复合层等领域。</a:t>
            </a:r>
            <a:endParaRPr lang="SimSun" altLang="SimSun" sz="1800"/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84700" y="3644900"/>
            <a:ext cx="4092575" cy="2498725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09600" y="3644899"/>
            <a:ext cx="3517900" cy="2646362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3963081" y="6587718"/>
            <a:ext cx="122555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textbox 40"/>
          <p:cNvSpPr/>
          <p:nvPr/>
        </p:nvSpPr>
        <p:spPr>
          <a:xfrm>
            <a:off x="942136" y="1030259"/>
            <a:ext cx="7011034" cy="2104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6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、绝热采光板</a:t>
            </a:r>
            <a:endParaRPr lang="SimSun" altLang="SimSun" sz="18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379095" indent="446405" algn="l" rtl="0" eaLnBrk="0">
              <a:lnSpc>
                <a:spcPct val="99000"/>
              </a:lnSpc>
              <a:spcBef>
                <a:spcPts val="3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该系列产品以半透明纳米二氧化硅气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凝胶颗粒、薄膜或板材为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主体夹层材料，与优质玻璃钢材料复合制成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。具有透光、隔热、绿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色环保、防水不燃等优越性能，应用领域广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，施工方便，为大型剧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院、展览中心、会议中心、特殊试验中心、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高级宾馆、别墅、太阳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能集热器等提供透明隔热的高级绝热保温产品。</a:t>
            </a:r>
            <a:endParaRPr lang="SimSun" altLang="SimSun" sz="1800"/>
          </a:p>
        </p:txBody>
      </p:sp>
      <p:sp>
        <p:nvSpPr>
          <p:cNvPr id="42" name="textbox 42"/>
          <p:cNvSpPr/>
          <p:nvPr/>
        </p:nvSpPr>
        <p:spPr>
          <a:xfrm>
            <a:off x="1177086" y="3879822"/>
            <a:ext cx="4391659" cy="1931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5"/>
              </a:lnSpc>
            </a:pPr>
            <a:endParaRPr lang="Arial" altLang="Arial" sz="100"/>
          </a:p>
          <a:p>
            <a:pPr marL="20320" algn="l" rtl="0" eaLnBrk="0">
              <a:lnSpc>
                <a:spcPct val="95000"/>
              </a:lnSpc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主要特点</a:t>
            </a:r>
            <a:endParaRPr lang="SimSun" altLang="SimSun" sz="1800"/>
          </a:p>
          <a:p>
            <a:pPr marL="22225" indent="12064" algn="l" rtl="0" eaLnBrk="0">
              <a:lnSpc>
                <a:spcPct val="97000"/>
              </a:lnSpc>
              <a:spcBef>
                <a:spcPts val="130"/>
              </a:spcBef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1.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有较高的透光度，可有效利用太阳光，节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省照明用电；</a:t>
            </a:r>
            <a:endParaRPr lang="SimSun" altLang="SimSun" sz="1800"/>
          </a:p>
          <a:p>
            <a:pPr marL="15875" algn="l" rtl="0" eaLnBrk="0">
              <a:lnSpc>
                <a:spcPct val="95000"/>
              </a:lnSpc>
              <a:spcBef>
                <a:spcPts val="108"/>
              </a:spcBef>
            </a:pP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2.</a:t>
            </a:r>
            <a:r>
              <a:rPr sz="1800" kern="0" spc="1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导热系数低、隔热</a:t>
            </a:r>
            <a:r>
              <a:rPr sz="18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性能优良；</a:t>
            </a:r>
            <a:endParaRPr lang="SimSun" altLang="SimSun" sz="1800"/>
          </a:p>
          <a:p>
            <a:pPr marL="12700" indent="6350" algn="l" rtl="0" eaLnBrk="0">
              <a:lnSpc>
                <a:spcPct val="97000"/>
              </a:lnSpc>
              <a:spcBef>
                <a:spcPts val="130"/>
              </a:spcBef>
            </a:pP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3. </a:t>
            </a: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绿色环保、无毒、阻燃、无腐蚀；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4.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抗压、抗震性能良</a:t>
            </a: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好；</a:t>
            </a:r>
            <a:endParaRPr lang="SimSun" altLang="SimSun" sz="1800"/>
          </a:p>
          <a:p>
            <a:pPr marL="19050" algn="l" rtl="0" eaLnBrk="0">
              <a:lnSpc>
                <a:spcPct val="95000"/>
              </a:lnSpc>
              <a:spcBef>
                <a:spcPts val="108"/>
              </a:spcBef>
            </a:pP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5.</a:t>
            </a:r>
            <a:r>
              <a:rPr sz="1800" kern="0" spc="1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8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安全、轻质、易</a:t>
            </a:r>
            <a:r>
              <a:rPr sz="18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施工、美观。</a:t>
            </a:r>
            <a:endParaRPr lang="SimSun" altLang="SimSun" sz="18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816600" y="3949700"/>
            <a:ext cx="2381250" cy="1905000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3963081" y="6587718"/>
            <a:ext cx="122555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62100" y="2641600"/>
            <a:ext cx="5538787" cy="3884612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899541" y="431772"/>
            <a:ext cx="7663180" cy="1945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72"/>
              </a:lnSpc>
            </a:pPr>
            <a:endParaRPr lang="Arial" altLang="Arial" sz="100"/>
          </a:p>
          <a:p>
            <a:pPr marL="15240" indent="379729" algn="l" rtl="0" eaLnBrk="0">
              <a:lnSpc>
                <a:spcPct val="100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气凝胶看上去像凝固的烟，但它的成分与玻璃相</a:t>
            </a: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似。由于它的密度极小，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用于航空航天方面非常合适。美宇航局喷气推进实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验室，该实验室琼斯博</a:t>
            </a:r>
            <a:endParaRPr lang="SimSun" altLang="SimSun" sz="1800"/>
          </a:p>
          <a:p>
            <a:pPr marL="12700" indent="5080" algn="l" rtl="0" eaLnBrk="0">
              <a:lnSpc>
                <a:spcPct val="99000"/>
              </a:lnSpc>
              <a:spcBef>
                <a:spcPts val="102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士研制出的新型气凝胶，主要由纯二氧化硅等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组成。二氧化硅气凝胶是一   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种合成的无定形硅胶，与结晶硅胶显著不同。硅胶分子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由一个硅原子和两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个氧原子构成。如下图所示，硅胶有两种基本形式：无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定形硅胶和结晶硅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胶。如果硅胶分子排列整齐并且形成可重复样式，则为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结晶硅胶。如果硅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胶分子排列不整齐，则为无定形硅胶。</a:t>
            </a:r>
            <a:endParaRPr lang="SimSun" altLang="SimSun" sz="1800"/>
          </a:p>
        </p:txBody>
      </p:sp>
      <p:sp>
        <p:nvSpPr>
          <p:cNvPr id="52" name="textbox 52"/>
          <p:cNvSpPr/>
          <p:nvPr/>
        </p:nvSpPr>
        <p:spPr>
          <a:xfrm>
            <a:off x="3963081" y="6587718"/>
            <a:ext cx="122555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7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4" name="table 54"/>
          <p:cNvGraphicFramePr>
            <a:graphicFrameLocks noGrp="1"/>
          </p:cNvGraphicFramePr>
          <p:nvPr/>
        </p:nvGraphicFramePr>
        <p:xfrm>
          <a:off x="4275137" y="3114675"/>
          <a:ext cx="648970" cy="375920"/>
        </p:xfrm>
        <a:graphic>
          <a:graphicData uri="http://schemas.openxmlformats.org/drawingml/2006/table">
            <a:tbl>
              <a:tblPr/>
              <a:tblGrid>
                <a:gridCol w="648970"/>
              </a:tblGrid>
              <a:tr h="3663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08585" algn="l" rtl="0" eaLnBrk="0">
                        <a:lnSpc>
                          <a:spcPct val="96000"/>
                        </a:lnSpc>
                        <a:spcBef>
                          <a:spcPts val="6"/>
                        </a:spcBef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老化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6" name="table 56"/>
          <p:cNvGraphicFramePr>
            <a:graphicFrameLocks noGrp="1"/>
          </p:cNvGraphicFramePr>
          <p:nvPr/>
        </p:nvGraphicFramePr>
        <p:xfrm>
          <a:off x="2282825" y="3786187"/>
          <a:ext cx="1106170" cy="375920"/>
        </p:xfrm>
        <a:graphic>
          <a:graphicData uri="http://schemas.openxmlformats.org/drawingml/2006/table">
            <a:tbl>
              <a:tblPr/>
              <a:tblGrid>
                <a:gridCol w="1106170"/>
              </a:tblGrid>
              <a:tr h="3663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1302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改性处理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8" name="textbox 58"/>
          <p:cNvSpPr/>
          <p:nvPr/>
        </p:nvSpPr>
        <p:spPr>
          <a:xfrm>
            <a:off x="2377072" y="4869275"/>
            <a:ext cx="243840" cy="2870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85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换</a:t>
            </a:r>
            <a:endParaRPr lang="SimSun" altLang="SimSun" sz="1800"/>
          </a:p>
        </p:txBody>
      </p:sp>
      <p:graphicFrame>
        <p:nvGraphicFramePr>
          <p:cNvPr id="60" name="table 60"/>
          <p:cNvGraphicFramePr>
            <a:graphicFrameLocks noGrp="1"/>
          </p:cNvGraphicFramePr>
          <p:nvPr/>
        </p:nvGraphicFramePr>
        <p:xfrm>
          <a:off x="2282825" y="4518025"/>
          <a:ext cx="1106170" cy="375920"/>
        </p:xfrm>
        <a:graphic>
          <a:graphicData uri="http://schemas.openxmlformats.org/drawingml/2006/table">
            <a:tbl>
              <a:tblPr/>
              <a:tblGrid>
                <a:gridCol w="1106170"/>
              </a:tblGrid>
              <a:tr h="3663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107314" algn="l" rtl="0" eaLnBrk="0">
                        <a:lnSpc>
                          <a:spcPct val="95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溶剂置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2" name="table 62"/>
          <p:cNvGraphicFramePr>
            <a:graphicFrameLocks noGrp="1"/>
          </p:cNvGraphicFramePr>
          <p:nvPr/>
        </p:nvGraphicFramePr>
        <p:xfrm>
          <a:off x="6080125" y="4152900"/>
          <a:ext cx="1010284" cy="374650"/>
        </p:xfrm>
        <a:graphic>
          <a:graphicData uri="http://schemas.openxmlformats.org/drawingml/2006/table">
            <a:tbl>
              <a:tblPr/>
              <a:tblGrid>
                <a:gridCol w="1010284"/>
              </a:tblGrid>
              <a:tr h="365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ct val="95000"/>
                        </a:lnSpc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溶剂置换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797175" y="3484546"/>
            <a:ext cx="3868739" cy="1870955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570736" y="769909"/>
            <a:ext cx="6110604" cy="2851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6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以正硅酸乙酯为原料超临界法制备二氧化硅气凝胶制备流程：</a:t>
            </a:r>
            <a:endParaRPr lang="SimSun" altLang="SimSun" sz="1800"/>
          </a:p>
        </p:txBody>
      </p:sp>
      <p:graphicFrame>
        <p:nvGraphicFramePr>
          <p:cNvPr id="68" name="table 68"/>
          <p:cNvGraphicFramePr>
            <a:graphicFrameLocks noGrp="1"/>
          </p:cNvGraphicFramePr>
          <p:nvPr/>
        </p:nvGraphicFramePr>
        <p:xfrm>
          <a:off x="1733550" y="1347787"/>
          <a:ext cx="1106170" cy="374650"/>
        </p:xfrm>
        <a:graphic>
          <a:graphicData uri="http://schemas.openxmlformats.org/drawingml/2006/table">
            <a:tbl>
              <a:tblPr/>
              <a:tblGrid>
                <a:gridCol w="1106170"/>
              </a:tblGrid>
              <a:tr h="365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0667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无水乙醇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0" name="table 70"/>
          <p:cNvGraphicFramePr>
            <a:graphicFrameLocks noGrp="1"/>
          </p:cNvGraphicFramePr>
          <p:nvPr/>
        </p:nvGraphicFramePr>
        <p:xfrm>
          <a:off x="6132512" y="1347787"/>
          <a:ext cx="1106170" cy="374650"/>
        </p:xfrm>
        <a:graphic>
          <a:graphicData uri="http://schemas.openxmlformats.org/drawingml/2006/table">
            <a:tbl>
              <a:tblPr/>
              <a:tblGrid>
                <a:gridCol w="1106170"/>
              </a:tblGrid>
              <a:tr h="365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0858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去离子水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2" name="table 72"/>
          <p:cNvGraphicFramePr>
            <a:graphicFrameLocks noGrp="1"/>
          </p:cNvGraphicFramePr>
          <p:nvPr/>
        </p:nvGraphicFramePr>
        <p:xfrm>
          <a:off x="3932237" y="1347787"/>
          <a:ext cx="1312545" cy="374650"/>
        </p:xfrm>
        <a:graphic>
          <a:graphicData uri="http://schemas.openxmlformats.org/drawingml/2006/table">
            <a:tbl>
              <a:tblPr/>
              <a:tblGrid>
                <a:gridCol w="1312545"/>
              </a:tblGrid>
              <a:tr h="3651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63500" algn="l" rtl="0" eaLnBrk="0">
                        <a:lnSpc>
                          <a:spcPct val="96000"/>
                        </a:lnSpc>
                        <a:spcBef>
                          <a:spcPts val="6"/>
                        </a:spcBef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正硅酸乙酯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4" name="table 74"/>
          <p:cNvGraphicFramePr>
            <a:graphicFrameLocks noGrp="1"/>
          </p:cNvGraphicFramePr>
          <p:nvPr/>
        </p:nvGraphicFramePr>
        <p:xfrm>
          <a:off x="5211762" y="2092325"/>
          <a:ext cx="877570" cy="375920"/>
        </p:xfrm>
        <a:graphic>
          <a:graphicData uri="http://schemas.openxmlformats.org/drawingml/2006/table">
            <a:tbl>
              <a:tblPr/>
              <a:tblGrid>
                <a:gridCol w="877570"/>
              </a:tblGrid>
              <a:tr h="3663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104775" algn="l" rtl="0" eaLnBrk="0">
                        <a:lnSpc>
                          <a:spcPct val="95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催化剂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6" name="table 76"/>
          <p:cNvGraphicFramePr>
            <a:graphicFrameLocks noGrp="1"/>
          </p:cNvGraphicFramePr>
          <p:nvPr/>
        </p:nvGraphicFramePr>
        <p:xfrm>
          <a:off x="4160837" y="2457450"/>
          <a:ext cx="781684" cy="375920"/>
        </p:xfrm>
        <a:graphic>
          <a:graphicData uri="http://schemas.openxmlformats.org/drawingml/2006/table">
            <a:tbl>
              <a:tblPr/>
              <a:tblGrid>
                <a:gridCol w="781684"/>
              </a:tblGrid>
              <a:tr h="3663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湿凝胶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13237" y="1717540"/>
            <a:ext cx="703302" cy="746259"/>
          </a:xfrm>
          <a:prstGeom prst="rect">
            <a:avLst/>
          </a:prstGeom>
        </p:spPr>
      </p:pic>
      <p:sp>
        <p:nvSpPr>
          <p:cNvPr id="80" name="path"/>
          <p:cNvSpPr/>
          <p:nvPr/>
        </p:nvSpPr>
        <p:spPr>
          <a:xfrm>
            <a:off x="2281237" y="1717641"/>
            <a:ext cx="4403725" cy="233395"/>
          </a:xfrm>
          <a:custGeom>
            <a:rect l="0" t="0" r="0" b="0"/>
            <a:pathLst>
              <a:path w="6935" h="367">
                <a:moveTo>
                  <a:pt x="7" y="0"/>
                </a:moveTo>
                <a:lnTo>
                  <a:pt x="10" y="357"/>
                </a:lnTo>
                <a:moveTo>
                  <a:pt x="7" y="357"/>
                </a:moveTo>
                <a:lnTo>
                  <a:pt x="6925" y="360"/>
                </a:lnTo>
                <a:moveTo>
                  <a:pt x="6925" y="360"/>
                </a:moveTo>
                <a:lnTo>
                  <a:pt x="6927" y="0"/>
                </a:lnTo>
              </a:path>
            </a:pathLst>
          </a:custGeom>
          <a:noFill/>
          <a:ln w="9525" cap="flat">
            <a:solidFill>
              <a:srgbClr val="000000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82" name="table 82"/>
          <p:cNvGraphicFramePr>
            <a:graphicFrameLocks noGrp="1"/>
          </p:cNvGraphicFramePr>
          <p:nvPr/>
        </p:nvGraphicFramePr>
        <p:xfrm>
          <a:off x="3932237" y="5129212"/>
          <a:ext cx="1289050" cy="375919"/>
        </p:xfrm>
        <a:graphic>
          <a:graphicData uri="http://schemas.openxmlformats.org/drawingml/2006/table">
            <a:tbl>
              <a:tblPr/>
              <a:tblGrid>
                <a:gridCol w="1289050"/>
              </a:tblGrid>
              <a:tr h="3663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104139" algn="l" rtl="0" eaLnBrk="0">
                        <a:lnSpc>
                          <a:spcPct val="95000"/>
                        </a:lnSpc>
                      </a:pPr>
                      <a:r>
                        <a:rPr sz="18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超临界干燥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4" name="table 84"/>
          <p:cNvGraphicFramePr>
            <a:graphicFrameLocks noGrp="1"/>
          </p:cNvGraphicFramePr>
          <p:nvPr/>
        </p:nvGraphicFramePr>
        <p:xfrm>
          <a:off x="4160837" y="5884862"/>
          <a:ext cx="969645" cy="375919"/>
        </p:xfrm>
        <a:graphic>
          <a:graphicData uri="http://schemas.openxmlformats.org/drawingml/2006/table">
            <a:tbl>
              <a:tblPr/>
              <a:tblGrid>
                <a:gridCol w="969645"/>
              </a:tblGrid>
              <a:tr h="3663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97485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8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气凝胶</a:t>
                      </a:r>
                      <a:endParaRPr lang="SimSun" altLang="SimSun" sz="18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6" name="textbox 86"/>
          <p:cNvSpPr/>
          <p:nvPr/>
        </p:nvSpPr>
        <p:spPr>
          <a:xfrm>
            <a:off x="3963081" y="6587718"/>
            <a:ext cx="122555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8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  <p:pic>
        <p:nvPicPr>
          <p:cNvPr id="88" name="picture 8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512078" y="5500454"/>
            <a:ext cx="76148" cy="389170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536658" y="2828890"/>
            <a:ext cx="76198" cy="2905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textbox 92"/>
          <p:cNvSpPr/>
          <p:nvPr/>
        </p:nvSpPr>
        <p:spPr>
          <a:xfrm>
            <a:off x="2769349" y="2771747"/>
            <a:ext cx="1967864" cy="1931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5"/>
              </a:lnSpc>
            </a:pPr>
            <a:endParaRPr lang="Arial" altLang="Arial" sz="100"/>
          </a:p>
          <a:p>
            <a:pPr marL="34290" algn="l" rtl="0" eaLnBrk="0">
              <a:lnSpc>
                <a:spcPct val="95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、溶胶凝胶工艺</a:t>
            </a:r>
            <a:endParaRPr lang="SimSun" altLang="SimSun" sz="1800"/>
          </a:p>
          <a:p>
            <a:pPr marL="15875" algn="l" rtl="0" eaLnBrk="0">
              <a:lnSpc>
                <a:spcPct val="95000"/>
              </a:lnSpc>
              <a:spcBef>
                <a:spcPts val="101"/>
              </a:spcBef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、干燥技术</a:t>
            </a:r>
            <a:endParaRPr lang="SimSun" altLang="SimSun" sz="1800"/>
          </a:p>
          <a:p>
            <a:pPr marL="12700" indent="6350" algn="l" rtl="0" eaLnBrk="0">
              <a:lnSpc>
                <a:spcPct val="97000"/>
              </a:lnSpc>
              <a:spcBef>
                <a:spcPts val="130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、超临界干燥技术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、常压干燥技术</a:t>
            </a:r>
            <a:endParaRPr lang="SimSun" altLang="SimSun" sz="1800"/>
          </a:p>
          <a:p>
            <a:pPr marL="19050" algn="l" rtl="0" eaLnBrk="0">
              <a:lnSpc>
                <a:spcPct val="83000"/>
              </a:lnSpc>
              <a:spcBef>
                <a:spcPts val="125"/>
              </a:spcBef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、冷冻干燥</a:t>
            </a:r>
            <a:endParaRPr lang="SimSun" altLang="SimSun" sz="1800"/>
          </a:p>
          <a:p>
            <a:pPr marL="18415" algn="l" rtl="0" eaLnBrk="0">
              <a:lnSpc>
                <a:spcPct val="100000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6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、传导干燥</a:t>
            </a:r>
            <a:endParaRPr lang="SimSun" altLang="SimSun" sz="1800"/>
          </a:p>
          <a:p>
            <a:pPr marL="20320" algn="l" rtl="0" eaLnBrk="0">
              <a:lnSpc>
                <a:spcPts val="2402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7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、蒸发干燥</a:t>
            </a:r>
            <a:endParaRPr lang="SimSun" altLang="SimSun" sz="1800"/>
          </a:p>
        </p:txBody>
      </p:sp>
      <p:sp>
        <p:nvSpPr>
          <p:cNvPr id="94" name="textbox 94"/>
          <p:cNvSpPr/>
          <p:nvPr/>
        </p:nvSpPr>
        <p:spPr>
          <a:xfrm>
            <a:off x="719391" y="1013904"/>
            <a:ext cx="1837689" cy="374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-30">
                <a:ln w="1016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二、制备工艺</a:t>
            </a:r>
            <a:endParaRPr lang="SimSun" altLang="SimSun" sz="2400"/>
          </a:p>
        </p:txBody>
      </p:sp>
      <p:sp>
        <p:nvSpPr>
          <p:cNvPr id="96" name="textbox 96"/>
          <p:cNvSpPr/>
          <p:nvPr/>
        </p:nvSpPr>
        <p:spPr>
          <a:xfrm>
            <a:off x="3963081" y="6587718"/>
            <a:ext cx="122555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9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textbox 98"/>
          <p:cNvSpPr/>
          <p:nvPr/>
        </p:nvSpPr>
        <p:spPr>
          <a:xfrm>
            <a:off x="1084732" y="767360"/>
            <a:ext cx="7249159" cy="2127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571"/>
              </a:lnSpc>
            </a:pPr>
            <a:endParaRPr lang="Arial" altLang="Arial" sz="100"/>
          </a:p>
          <a:p>
            <a:pPr marL="111760" algn="l" rtl="0" eaLnBrk="0">
              <a:lnSpc>
                <a:spcPct val="95000"/>
              </a:lnSpc>
            </a:pPr>
            <a:r>
              <a:rPr sz="2400" kern="0" spc="-40">
                <a:ln w="1016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三、基本特性</a:t>
            </a:r>
            <a:r>
              <a:rPr sz="2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（</a:t>
            </a:r>
            <a:r>
              <a:rPr sz="2400" kern="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24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大特性，主要介绍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24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点）</a:t>
            </a:r>
            <a:endParaRPr lang="SimSun" altLang="SimSun" sz="24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542"/>
              </a:spcBef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、热学特性及其应用</a:t>
            </a:r>
            <a:endParaRPr lang="SimSun" altLang="SimSun" sz="1800"/>
          </a:p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488315" indent="127635" algn="l" rtl="0" eaLnBrk="0">
              <a:lnSpc>
                <a:spcPct val="100000"/>
              </a:lnSpc>
              <a:spcBef>
                <a:spcPts val="7"/>
              </a:spcBef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气凝胶的纳米多孔结构使它具有极佳的绝热性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能，其热导率甚至比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空气还要低，空气在常温真空状态下的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热导率为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0.026W/(m·k)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，而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气凝胶在常温常压下的热导率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一般小于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0.020W/(m·k)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，在抽真空的  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状态下，热导率可低至</a:t>
            </a: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0.00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4W/(m·k)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8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46400" y="3136900"/>
            <a:ext cx="3424236" cy="351155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3906576" y="6587718"/>
            <a:ext cx="1338580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182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第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10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共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页</a:t>
            </a:r>
            <a:endParaRPr lang="SimSun" altLang="SimSun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https://d.book118.com/865330142003011124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SimSun</vt:lpstr>
      <vt:lpstr>MS Gothic</vt:lpstr>
      <vt:lpstr>Microsoft JhengHei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2024-09-28T01:48:06.019</cp:lastPrinted>
  <dcterms:created xsi:type="dcterms:W3CDTF">2024-09-27T17:48:06Z</dcterms:created>
  <dcterms:modified xsi:type="dcterms:W3CDTF">2024-09-27T17:48:07Z</dcterms:modified>
</cp:coreProperties>
</file>