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6" r:id="rId19"/>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tags" Target="tags/tag1.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heme" Target="theme/theme1.xml" /><Relationship Id="rId24"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B0F6B760-DC97-4C45-8915-BF6204A439A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36280A6-5AF2-43DE-95F5-1B2A0E91274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82B94CB7-152B-4C15-82DA-B6B4A1A69A3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7A07D17C-3C1E-47B3-98A6-FE54275AA4F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B701FEEC-2C49-4DEF-9F23-C80CDCFA918B}"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8DC64D1F-48FB-4938-9698-DACCA329623C}"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5018E43E-F5C2-49D8-B665-BF8F306ABBE5}"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857EA86-77E6-4D31-8CEC-17299382743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E3F82452-6F03-435D-9502-F4DE4ABA6C4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0F111DA-C554-4CA3-BB71-6BE99A55264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13E04A3-4309-49D3-BF07-DF1BAB8A063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2/2/2024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2/2/2024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2/2/2024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2/2/2024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6534204132301110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AutoShape 2"/>
          <p:cNvSpPr/>
          <p:nvPr/>
        </p:nvSpPr>
        <p:spPr>
          <a:xfrm>
            <a:off x="1955091" y="1771650"/>
            <a:ext cx="8281818" cy="1950224"/>
          </a:xfrm>
          <a:prstGeom prst="rect">
            <a:avLst/>
          </a:prstGeom>
          <a:noFill/>
        </p:spPr>
        <p:txBody>
          <a:bodyPr vert="horz" wrap="square" lIns="91440" tIns="45720" rIns="91440" bIns="4572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4950" b="1">
                <a:solidFill>
                  <a:srgbClr val="FFFFFF">
                    <a:alpha val="100000"/>
                  </a:srgbClr>
                </a:solidFill>
                <a:latin typeface="Microsoft Yahei"/>
                <a:ea typeface="Microsoft Yahei"/>
                <a:cs typeface="Microsoft Yahei"/>
              </a:rPr>
              <a:t>高职校企合作人才培养模式的实践研究</a:t>
            </a:r>
            <a:endParaRPr lang="en-US" sz="1100"/>
          </a:p>
        </p:txBody>
      </p:sp>
      <p:sp>
        <p:nvSpPr>
          <p:cNvPr id="3" name="AutoShape 3"/>
          <p:cNvSpPr/>
          <p:nvPr/>
        </p:nvSpPr>
        <p:spPr>
          <a:xfrm>
            <a:off x="6000750" y="4095750"/>
            <a:ext cx="4101027" cy="524871"/>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025">
                <a:solidFill>
                  <a:srgbClr val="FFFFFF">
                    <a:alpha val="100000"/>
                  </a:srgbClr>
                </a:solidFill>
                <a:latin typeface="Microsoft Yahei"/>
                <a:ea typeface="Microsoft Yahei"/>
                <a:cs typeface="Microsoft Yahei"/>
              </a:rPr>
              <a:t>汇报时间：2024-01-21</a:t>
            </a:r>
            <a:endParaRPr lang="en-US" sz="1100"/>
          </a:p>
        </p:txBody>
      </p:sp>
      <p:sp>
        <p:nvSpPr>
          <p:cNvPr id="4" name="AutoShape 4"/>
          <p:cNvSpPr/>
          <p:nvPr/>
        </p:nvSpPr>
        <p:spPr>
          <a:xfrm>
            <a:off x="714375" y="4095750"/>
            <a:ext cx="4956128" cy="524871"/>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025">
                <a:solidFill>
                  <a:srgbClr val="FFFFFF">
                    <a:alpha val="100000"/>
                  </a:srgbClr>
                </a:solidFill>
                <a:latin typeface="Microsoft Yahei"/>
                <a:ea typeface="Microsoft Yahei"/>
                <a:cs typeface="Microsoft Yahei"/>
              </a:rPr>
              <a:t>汇报人：AA</a:t>
            </a:r>
            <a:endParaRPr lang="en-US" sz="1100"/>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287250" cy="6857204"/>
          </a:xfrm>
          <a:prstGeom prst="rect">
            <a:avLst/>
          </a:prstGeom>
        </p:spPr>
      </p:pic>
      <p:grpSp>
        <p:nvGrpSpPr>
          <p:cNvPr id="3" name="Group 3"/>
          <p:cNvGrpSpPr/>
          <p:nvPr/>
        </p:nvGrpSpPr>
        <p:grpSpPr>
          <a:xfrm>
            <a:off x="2336170" y="682396"/>
            <a:ext cx="1539079" cy="823690"/>
            <a:chOff x="2336170" y="682396"/>
            <a:chExt cx="1539079" cy="823690"/>
          </a:xfrm>
        </p:grpSpPr>
        <p:sp>
          <p:nvSpPr>
            <p:cNvPr id="4" name="TextBox 4"/>
            <p:cNvSpPr txBox="1"/>
            <p:nvPr/>
          </p:nvSpPr>
          <p:spPr>
            <a:xfrm>
              <a:off x="2336170" y="682396"/>
              <a:ext cx="1539079" cy="823690"/>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4950" b="1">
                  <a:solidFill>
                    <a:srgbClr val="FFFFFF">
                      <a:alpha val="100000"/>
                    </a:srgbClr>
                  </a:solidFill>
                  <a:latin typeface="Microsoft Yahei"/>
                  <a:ea typeface="Microsoft Yahei"/>
                  <a:cs typeface="Microsoft Yahei"/>
                </a:rPr>
                <a:t>目录</a:t>
              </a:r>
            </a:p>
          </p:txBody>
        </p:sp>
      </p:grpSp>
      <p:sp>
        <p:nvSpPr>
          <p:cNvPr id="5" name="TextBox 5"/>
          <p:cNvSpPr txBox="1"/>
          <p:nvPr/>
        </p:nvSpPr>
        <p:spPr>
          <a:xfrm>
            <a:off x="5749260" y="682396"/>
            <a:ext cx="5359177" cy="4587716"/>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引言</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高职校企合作人才培养模式概述</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实践研究：某高职院校校企合作人才培养模式案例分析</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287250" cy="6857204"/>
          </a:xfrm>
          <a:prstGeom prst="rect">
            <a:avLst/>
          </a:prstGeom>
        </p:spPr>
      </p:pic>
      <p:grpSp>
        <p:nvGrpSpPr>
          <p:cNvPr id="3" name="Group 3"/>
          <p:cNvGrpSpPr/>
          <p:nvPr/>
        </p:nvGrpSpPr>
        <p:grpSpPr>
          <a:xfrm>
            <a:off x="2336170" y="682396"/>
            <a:ext cx="1539079" cy="823690"/>
            <a:chOff x="2336170" y="682396"/>
            <a:chExt cx="1539079" cy="823690"/>
          </a:xfrm>
        </p:grpSpPr>
        <p:sp>
          <p:nvSpPr>
            <p:cNvPr id="4" name="TextBox 4"/>
            <p:cNvSpPr txBox="1"/>
            <p:nvPr/>
          </p:nvSpPr>
          <p:spPr>
            <a:xfrm>
              <a:off x="2336170" y="682396"/>
              <a:ext cx="1539079" cy="823690"/>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4950" b="1">
                  <a:solidFill>
                    <a:srgbClr val="FFFFFF">
                      <a:alpha val="100000"/>
                    </a:srgbClr>
                  </a:solidFill>
                  <a:latin typeface="Microsoft Yahei"/>
                  <a:ea typeface="Microsoft Yahei"/>
                  <a:cs typeface="Microsoft Yahei"/>
                </a:rPr>
                <a:t>目录</a:t>
              </a:r>
            </a:p>
          </p:txBody>
        </p:sp>
      </p:grpSp>
      <p:sp>
        <p:nvSpPr>
          <p:cNvPr id="5" name="TextBox 5"/>
          <p:cNvSpPr txBox="1"/>
          <p:nvPr/>
        </p:nvSpPr>
        <p:spPr>
          <a:xfrm>
            <a:off x="5749260" y="682396"/>
            <a:ext cx="5359177" cy="4587716"/>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高职校企合作人才培养模式的问题与挑战</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高职校企合作人才培养模式的优化与创新</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结论与展望</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TextBox 2"/>
          <p:cNvSpPr txBox="1"/>
          <p:nvPr/>
        </p:nvSpPr>
        <p:spPr>
          <a:xfrm>
            <a:off x="2706395" y="2969779"/>
            <a:ext cx="6779209" cy="1362191"/>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FFFFFF">
                    <a:alpha val="100000"/>
                  </a:srgbClr>
                </a:solidFill>
                <a:latin typeface="Microsoft Yahei"/>
                <a:ea typeface="Microsoft Yahei"/>
                <a:cs typeface="Microsoft Yahei"/>
              </a:rPr>
              <a:t>引言</a:t>
            </a:r>
          </a:p>
        </p:txBody>
      </p:sp>
      <p:grpSp>
        <p:nvGrpSpPr>
          <p:cNvPr id="3" name="Group 3"/>
          <p:cNvGrpSpPr/>
          <p:nvPr/>
        </p:nvGrpSpPr>
        <p:grpSpPr>
          <a:xfrm>
            <a:off x="3563014" y="1906186"/>
            <a:ext cx="5065972" cy="823690"/>
            <a:chOff x="3563014" y="1906186"/>
            <a:chExt cx="5065972" cy="823690"/>
          </a:xfrm>
        </p:grpSpPr>
        <p:sp>
          <p:nvSpPr>
            <p:cNvPr id="4" name="TextBox 4"/>
            <p:cNvSpPr txBox="1"/>
            <p:nvPr/>
          </p:nvSpPr>
          <p:spPr>
            <a:xfrm>
              <a:off x="3563014" y="1906186"/>
              <a:ext cx="5065972" cy="823690"/>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4950" b="1">
                  <a:solidFill>
                    <a:srgbClr val="FFFFFF">
                      <a:alpha val="100000"/>
                    </a:srgbClr>
                  </a:solidFill>
                  <a:latin typeface="Microsoft Yahei"/>
                  <a:ea typeface="Microsoft Yahei"/>
                  <a:cs typeface="Microsoft Yahei"/>
                </a:rPr>
                <a:t>01</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AutoShape 2"/>
          <p:cNvSpPr/>
          <p:nvPr/>
        </p:nvSpPr>
        <p:spPr>
          <a:xfrm>
            <a:off x="3444001" y="1600152"/>
            <a:ext cx="6918594" cy="1211501"/>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 name="AutoShape 3"/>
          <p:cNvSpPr/>
          <p:nvPr/>
        </p:nvSpPr>
        <p:spPr>
          <a:xfrm>
            <a:off x="2079755" y="1600151"/>
            <a:ext cx="1922776" cy="1612594"/>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 name="AutoShape 4"/>
          <p:cNvSpPr/>
          <p:nvPr/>
        </p:nvSpPr>
        <p:spPr>
          <a:xfrm>
            <a:off x="2079755" y="3212750"/>
            <a:ext cx="6918594" cy="1211501"/>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 name="AutoShape 5"/>
          <p:cNvSpPr/>
          <p:nvPr/>
        </p:nvSpPr>
        <p:spPr>
          <a:xfrm>
            <a:off x="8439820" y="3012201"/>
            <a:ext cx="1922776" cy="1612594"/>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6" name="AutoShape 6"/>
          <p:cNvSpPr/>
          <p:nvPr/>
        </p:nvSpPr>
        <p:spPr>
          <a:xfrm>
            <a:off x="3444001" y="4825344"/>
            <a:ext cx="6918594" cy="1211501"/>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7" name="AutoShape 7"/>
          <p:cNvSpPr/>
          <p:nvPr/>
        </p:nvSpPr>
        <p:spPr>
          <a:xfrm>
            <a:off x="2079755" y="4424248"/>
            <a:ext cx="1922776" cy="1612594"/>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nvGrpSpPr>
          <p:cNvPr id="8" name="Group 8"/>
          <p:cNvGrpSpPr/>
          <p:nvPr/>
        </p:nvGrpSpPr>
        <p:grpSpPr>
          <a:xfrm>
            <a:off x="454963" y="93878"/>
            <a:ext cx="10641129" cy="914400"/>
            <a:chOff x="454963" y="93878"/>
            <a:chExt cx="10641129" cy="914400"/>
          </a:xfrm>
        </p:grpSpPr>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研究背景和意义</a:t>
              </a:r>
            </a:p>
          </p:txBody>
        </p:sp>
      </p:grpSp>
      <p:sp>
        <p:nvSpPr>
          <p:cNvPr id="30" name="Freeform 30"/>
          <p:cNvSpPr/>
          <p:nvPr/>
        </p:nvSpPr>
        <p:spPr>
          <a:xfrm>
            <a:off x="2600086" y="1951546"/>
            <a:ext cx="843915" cy="860108"/>
          </a:xfrm>
          <a:custGeom>
            <a:rect l="l" t="t" r="r" b="b"/>
            <a:pathLst>
              <a:path w="68" h="69">
                <a:moveTo>
                  <a:pt x="65" y="29"/>
                </a:moveTo>
                <a:cubicBezTo>
                  <a:pt x="67" y="30"/>
                  <a:pt x="68" y="32"/>
                  <a:pt x="68" y="34"/>
                </a:cubicBezTo>
                <a:cubicBezTo>
                  <a:pt x="68" y="63"/>
                  <a:pt x="68" y="63"/>
                  <a:pt x="68" y="63"/>
                </a:cubicBezTo>
                <a:cubicBezTo>
                  <a:pt x="68" y="66"/>
                  <a:pt x="65" y="69"/>
                  <a:pt x="61" y="69"/>
                </a:cubicBezTo>
                <a:cubicBezTo>
                  <a:pt x="7" y="69"/>
                  <a:pt x="7" y="69"/>
                  <a:pt x="7" y="69"/>
                </a:cubicBezTo>
                <a:cubicBezTo>
                  <a:pt x="3" y="69"/>
                  <a:pt x="0" y="66"/>
                  <a:pt x="0" y="63"/>
                </a:cubicBezTo>
                <a:cubicBezTo>
                  <a:pt x="0" y="34"/>
                  <a:pt x="0" y="34"/>
                  <a:pt x="0" y="34"/>
                </a:cubicBezTo>
                <a:cubicBezTo>
                  <a:pt x="0" y="33"/>
                  <a:pt x="1" y="31"/>
                  <a:pt x="2" y="30"/>
                </a:cubicBezTo>
                <a:cubicBezTo>
                  <a:pt x="2" y="30"/>
                  <a:pt x="2" y="30"/>
                  <a:pt x="2" y="30"/>
                </a:cubicBezTo>
                <a:cubicBezTo>
                  <a:pt x="2" y="30"/>
                  <a:pt x="2" y="30"/>
                  <a:pt x="2" y="30"/>
                </a:cubicBezTo>
                <a:cubicBezTo>
                  <a:pt x="2" y="29"/>
                  <a:pt x="2" y="29"/>
                  <a:pt x="2" y="29"/>
                </a:cubicBezTo>
                <a:cubicBezTo>
                  <a:pt x="30" y="2"/>
                  <a:pt x="30" y="2"/>
                  <a:pt x="30" y="2"/>
                </a:cubicBezTo>
                <a:cubicBezTo>
                  <a:pt x="33" y="0"/>
                  <a:pt x="35" y="0"/>
                  <a:pt x="38" y="2"/>
                </a:cubicBezTo>
                <a:cubicBezTo>
                  <a:pt x="65" y="29"/>
                  <a:pt x="65" y="29"/>
                  <a:pt x="65" y="29"/>
                </a:cubicBezTo>
                <a:close/>
                <a:moveTo>
                  <a:pt x="12" y="22"/>
                </a:moveTo>
                <a:cubicBezTo>
                  <a:pt x="12" y="39"/>
                  <a:pt x="12" y="39"/>
                  <a:pt x="12" y="39"/>
                </a:cubicBezTo>
                <a:cubicBezTo>
                  <a:pt x="34" y="56"/>
                  <a:pt x="34" y="56"/>
                  <a:pt x="34" y="56"/>
                </a:cubicBezTo>
                <a:cubicBezTo>
                  <a:pt x="55" y="40"/>
                  <a:pt x="55" y="40"/>
                  <a:pt x="55" y="40"/>
                </a:cubicBezTo>
                <a:cubicBezTo>
                  <a:pt x="55" y="22"/>
                  <a:pt x="55" y="22"/>
                  <a:pt x="55" y="22"/>
                </a:cubicBezTo>
                <a:cubicBezTo>
                  <a:pt x="12" y="22"/>
                  <a:pt x="12" y="22"/>
                  <a:pt x="12" y="22"/>
                </a:cubicBezTo>
                <a:close/>
                <a:moveTo>
                  <a:pt x="19" y="26"/>
                </a:moveTo>
                <a:cubicBezTo>
                  <a:pt x="19" y="29"/>
                  <a:pt x="19" y="29"/>
                  <a:pt x="19" y="29"/>
                </a:cubicBezTo>
                <a:cubicBezTo>
                  <a:pt x="48" y="29"/>
                  <a:pt x="48" y="29"/>
                  <a:pt x="48" y="29"/>
                </a:cubicBezTo>
                <a:cubicBezTo>
                  <a:pt x="48" y="26"/>
                  <a:pt x="48" y="26"/>
                  <a:pt x="48" y="26"/>
                </a:cubicBezTo>
                <a:cubicBezTo>
                  <a:pt x="19" y="26"/>
                  <a:pt x="19" y="26"/>
                  <a:pt x="19" y="26"/>
                </a:cubicBezTo>
                <a:close/>
                <a:moveTo>
                  <a:pt x="19" y="38"/>
                </a:moveTo>
                <a:cubicBezTo>
                  <a:pt x="19" y="41"/>
                  <a:pt x="19" y="41"/>
                  <a:pt x="19" y="41"/>
                </a:cubicBezTo>
                <a:cubicBezTo>
                  <a:pt x="48" y="41"/>
                  <a:pt x="48" y="41"/>
                  <a:pt x="48" y="41"/>
                </a:cubicBezTo>
                <a:cubicBezTo>
                  <a:pt x="48" y="38"/>
                  <a:pt x="48" y="38"/>
                  <a:pt x="48" y="38"/>
                </a:cubicBezTo>
                <a:cubicBezTo>
                  <a:pt x="19" y="38"/>
                  <a:pt x="19" y="38"/>
                  <a:pt x="19" y="38"/>
                </a:cubicBezTo>
                <a:close/>
                <a:moveTo>
                  <a:pt x="19" y="32"/>
                </a:moveTo>
                <a:cubicBezTo>
                  <a:pt x="19" y="35"/>
                  <a:pt x="19" y="35"/>
                  <a:pt x="19" y="35"/>
                </a:cubicBezTo>
                <a:cubicBezTo>
                  <a:pt x="48" y="35"/>
                  <a:pt x="48" y="35"/>
                  <a:pt x="48" y="35"/>
                </a:cubicBezTo>
                <a:cubicBezTo>
                  <a:pt x="48" y="32"/>
                  <a:pt x="48" y="32"/>
                  <a:pt x="48" y="32"/>
                </a:cubicBezTo>
                <a:cubicBezTo>
                  <a:pt x="19" y="32"/>
                  <a:pt x="19" y="32"/>
                  <a:pt x="19" y="32"/>
                </a:cubicBezTo>
                <a:close/>
                <a:moveTo>
                  <a:pt x="8" y="65"/>
                </a:moveTo>
                <a:cubicBezTo>
                  <a:pt x="21" y="52"/>
                  <a:pt x="21" y="52"/>
                  <a:pt x="21" y="52"/>
                </a:cubicBezTo>
                <a:cubicBezTo>
                  <a:pt x="22" y="52"/>
                  <a:pt x="22" y="51"/>
                  <a:pt x="21" y="50"/>
                </a:cubicBezTo>
                <a:cubicBezTo>
                  <a:pt x="21" y="49"/>
                  <a:pt x="20" y="49"/>
                  <a:pt x="19" y="50"/>
                </a:cubicBezTo>
                <a:cubicBezTo>
                  <a:pt x="6" y="63"/>
                  <a:pt x="6" y="63"/>
                  <a:pt x="6" y="63"/>
                </a:cubicBezTo>
                <a:cubicBezTo>
                  <a:pt x="5" y="64"/>
                  <a:pt x="5" y="64"/>
                  <a:pt x="6" y="65"/>
                </a:cubicBezTo>
                <a:cubicBezTo>
                  <a:pt x="6" y="66"/>
                  <a:pt x="7" y="66"/>
                  <a:pt x="8" y="65"/>
                </a:cubicBezTo>
                <a:close/>
                <a:moveTo>
                  <a:pt x="63" y="63"/>
                </a:moveTo>
                <a:cubicBezTo>
                  <a:pt x="50" y="50"/>
                  <a:pt x="50" y="50"/>
                  <a:pt x="50" y="50"/>
                </a:cubicBezTo>
                <a:cubicBezTo>
                  <a:pt x="49" y="49"/>
                  <a:pt x="48" y="49"/>
                  <a:pt x="48" y="50"/>
                </a:cubicBezTo>
                <a:cubicBezTo>
                  <a:pt x="47" y="51"/>
                  <a:pt x="47" y="52"/>
                  <a:pt x="48" y="52"/>
                </a:cubicBezTo>
                <a:cubicBezTo>
                  <a:pt x="61" y="65"/>
                  <a:pt x="61" y="65"/>
                  <a:pt x="61" y="65"/>
                </a:cubicBezTo>
                <a:cubicBezTo>
                  <a:pt x="62" y="66"/>
                  <a:pt x="63" y="66"/>
                  <a:pt x="64" y="65"/>
                </a:cubicBezTo>
                <a:cubicBezTo>
                  <a:pt x="64" y="64"/>
                  <a:pt x="64" y="64"/>
                  <a:pt x="63" y="63"/>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Freeform 31"/>
          <p:cNvSpPr/>
          <p:nvPr/>
        </p:nvSpPr>
        <p:spPr>
          <a:xfrm>
            <a:off x="8998349" y="3304525"/>
            <a:ext cx="857250" cy="857250"/>
          </a:xfrm>
          <a:custGeom>
            <a:rect l="l" t="t" r="r" b="b"/>
            <a:pathLst>
              <a:path w="304800" h="304800">
                <a:moveTo>
                  <a:pt x="152400" y="190500"/>
                </a:moveTo>
                <a:cubicBezTo>
                  <a:pt x="152400" y="169459"/>
                  <a:pt x="169459" y="152400"/>
                  <a:pt x="190500" y="152400"/>
                </a:cubicBezTo>
                <a:cubicBezTo>
                  <a:pt x="211541" y="152400"/>
                  <a:pt x="228600" y="169459"/>
                  <a:pt x="228600" y="190500"/>
                </a:cubicBezTo>
                <a:cubicBezTo>
                  <a:pt x="228600" y="211541"/>
                  <a:pt x="211541" y="228600"/>
                  <a:pt x="190500" y="228600"/>
                </a:cubicBezTo>
                <a:cubicBezTo>
                  <a:pt x="169459" y="228600"/>
                  <a:pt x="152400" y="211541"/>
                  <a:pt x="152400" y="190500"/>
                </a:cubicBezTo>
                <a:close/>
                <a:moveTo>
                  <a:pt x="266700" y="76200"/>
                </a:moveTo>
                <a:lnTo>
                  <a:pt x="235372" y="12925"/>
                </a:lnTo>
                <a:cubicBezTo>
                  <a:pt x="232801" y="5410"/>
                  <a:pt x="225695" y="0"/>
                  <a:pt x="217284" y="0"/>
                </a:cubicBezTo>
                <a:lnTo>
                  <a:pt x="164973" y="0"/>
                </a:lnTo>
                <a:cubicBezTo>
                  <a:pt x="156467" y="0"/>
                  <a:pt x="149295" y="5544"/>
                  <a:pt x="146837" y="13192"/>
                </a:cubicBezTo>
                <a:lnTo>
                  <a:pt x="114338" y="76200"/>
                </a:lnTo>
                <a:lnTo>
                  <a:pt x="38100" y="76200"/>
                </a:lnTo>
                <a:cubicBezTo>
                  <a:pt x="17059" y="76200"/>
                  <a:pt x="0" y="93259"/>
                  <a:pt x="0" y="114300"/>
                </a:cubicBezTo>
                <a:lnTo>
                  <a:pt x="0" y="304800"/>
                </a:lnTo>
                <a:lnTo>
                  <a:pt x="304800" y="304800"/>
                </a:lnTo>
                <a:lnTo>
                  <a:pt x="304800" y="114300"/>
                </a:lnTo>
                <a:cubicBezTo>
                  <a:pt x="304800" y="93259"/>
                  <a:pt x="287760" y="76200"/>
                  <a:pt x="266700" y="76200"/>
                </a:cubicBezTo>
                <a:close/>
                <a:moveTo>
                  <a:pt x="57150" y="152400"/>
                </a:moveTo>
                <a:cubicBezTo>
                  <a:pt x="46625" y="152400"/>
                  <a:pt x="38100" y="143875"/>
                  <a:pt x="38100" y="133350"/>
                </a:cubicBezTo>
                <a:cubicBezTo>
                  <a:pt x="38100" y="122825"/>
                  <a:pt x="46625" y="114300"/>
                  <a:pt x="57150" y="114300"/>
                </a:cubicBezTo>
                <a:cubicBezTo>
                  <a:pt x="67675" y="114300"/>
                  <a:pt x="76200" y="122825"/>
                  <a:pt x="76200" y="133350"/>
                </a:cubicBezTo>
                <a:cubicBezTo>
                  <a:pt x="76200" y="143875"/>
                  <a:pt x="67675" y="152400"/>
                  <a:pt x="57150" y="152400"/>
                </a:cubicBezTo>
                <a:close/>
                <a:moveTo>
                  <a:pt x="190500" y="266700"/>
                </a:moveTo>
                <a:cubicBezTo>
                  <a:pt x="148419" y="266700"/>
                  <a:pt x="114300" y="232581"/>
                  <a:pt x="114300" y="190500"/>
                </a:cubicBezTo>
                <a:cubicBezTo>
                  <a:pt x="114300" y="148419"/>
                  <a:pt x="148419" y="114300"/>
                  <a:pt x="190500" y="114300"/>
                </a:cubicBezTo>
                <a:cubicBezTo>
                  <a:pt x="232581" y="114300"/>
                  <a:pt x="266700" y="148419"/>
                  <a:pt x="266700" y="190500"/>
                </a:cubicBezTo>
                <a:cubicBezTo>
                  <a:pt x="266700" y="232581"/>
                  <a:pt x="232581" y="266700"/>
                  <a:pt x="190500" y="26670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Freeform 32"/>
          <p:cNvSpPr/>
          <p:nvPr/>
        </p:nvSpPr>
        <p:spPr>
          <a:xfrm>
            <a:off x="2648637" y="4816650"/>
            <a:ext cx="857250" cy="857250"/>
          </a:xfrm>
          <a:custGeom>
            <a:rect l="l" t="t" r="r" b="b"/>
            <a:pathLst>
              <a:path w="304800" h="304800">
                <a:moveTo>
                  <a:pt x="81229" y="194615"/>
                </a:moveTo>
                <a:cubicBezTo>
                  <a:pt x="74981" y="196987"/>
                  <a:pt x="67751" y="198358"/>
                  <a:pt x="60208" y="198358"/>
                </a:cubicBezTo>
                <a:cubicBezTo>
                  <a:pt x="26537" y="198358"/>
                  <a:pt x="-752" y="171069"/>
                  <a:pt x="-752" y="137398"/>
                </a:cubicBezTo>
                <a:cubicBezTo>
                  <a:pt x="-752" y="108871"/>
                  <a:pt x="18840" y="84925"/>
                  <a:pt x="45301" y="78276"/>
                </a:cubicBezTo>
                <a:lnTo>
                  <a:pt x="45720" y="78191"/>
                </a:lnTo>
                <a:lnTo>
                  <a:pt x="45720" y="76210"/>
                </a:lnTo>
                <a:cubicBezTo>
                  <a:pt x="45720" y="76190"/>
                  <a:pt x="45720" y="76171"/>
                  <a:pt x="45720" y="76152"/>
                </a:cubicBezTo>
                <a:cubicBezTo>
                  <a:pt x="45720" y="42481"/>
                  <a:pt x="73009" y="15192"/>
                  <a:pt x="106680" y="15192"/>
                </a:cubicBezTo>
                <a:cubicBezTo>
                  <a:pt x="116148" y="15192"/>
                  <a:pt x="125111" y="17355"/>
                  <a:pt x="133102" y="21203"/>
                </a:cubicBezTo>
                <a:lnTo>
                  <a:pt x="132740" y="21041"/>
                </a:lnTo>
                <a:cubicBezTo>
                  <a:pt x="142580" y="8153"/>
                  <a:pt x="157953" y="-86"/>
                  <a:pt x="175250" y="-86"/>
                </a:cubicBezTo>
                <a:cubicBezTo>
                  <a:pt x="202273" y="-86"/>
                  <a:pt x="224600" y="20002"/>
                  <a:pt x="228114" y="46063"/>
                </a:cubicBezTo>
                <a:lnTo>
                  <a:pt x="228143" y="46339"/>
                </a:lnTo>
                <a:cubicBezTo>
                  <a:pt x="243964" y="49454"/>
                  <a:pt x="256127" y="62036"/>
                  <a:pt x="258594" y="77819"/>
                </a:cubicBezTo>
                <a:lnTo>
                  <a:pt x="258623" y="78038"/>
                </a:lnTo>
                <a:cubicBezTo>
                  <a:pt x="285255" y="84953"/>
                  <a:pt x="304610" y="108785"/>
                  <a:pt x="304610" y="137131"/>
                </a:cubicBezTo>
                <a:cubicBezTo>
                  <a:pt x="304610" y="170802"/>
                  <a:pt x="277320" y="198091"/>
                  <a:pt x="243649" y="198091"/>
                </a:cubicBezTo>
                <a:cubicBezTo>
                  <a:pt x="234134" y="198091"/>
                  <a:pt x="225133" y="195910"/>
                  <a:pt x="217113" y="192024"/>
                </a:cubicBezTo>
                <a:lnTo>
                  <a:pt x="217475" y="192186"/>
                </a:lnTo>
                <a:cubicBezTo>
                  <a:pt x="209226" y="205435"/>
                  <a:pt x="197406" y="215779"/>
                  <a:pt x="183366" y="222018"/>
                </a:cubicBezTo>
                <a:lnTo>
                  <a:pt x="182880" y="222209"/>
                </a:lnTo>
                <a:lnTo>
                  <a:pt x="182880" y="274330"/>
                </a:lnTo>
                <a:lnTo>
                  <a:pt x="213360" y="289570"/>
                </a:lnTo>
                <a:lnTo>
                  <a:pt x="213360" y="304810"/>
                </a:lnTo>
                <a:lnTo>
                  <a:pt x="91440" y="304810"/>
                </a:lnTo>
                <a:lnTo>
                  <a:pt x="91440" y="289570"/>
                </a:lnTo>
                <a:lnTo>
                  <a:pt x="121920" y="274330"/>
                </a:lnTo>
                <a:lnTo>
                  <a:pt x="121920" y="228610"/>
                </a:lnTo>
                <a:lnTo>
                  <a:pt x="81229" y="194624"/>
                </a:lnTo>
                <a:close/>
                <a:moveTo>
                  <a:pt x="76200" y="152400"/>
                </a:moveTo>
                <a:lnTo>
                  <a:pt x="121920" y="198120"/>
                </a:lnTo>
                <a:lnTo>
                  <a:pt x="121920" y="152400"/>
                </a:lnTo>
                <a:lnTo>
                  <a:pt x="76200" y="1524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nvGrpSpPr>
          <p:cNvPr id="33" name="Group 33"/>
          <p:cNvGrpSpPr/>
          <p:nvPr/>
        </p:nvGrpSpPr>
        <p:grpSpPr>
          <a:xfrm>
            <a:off x="4068198" y="1804533"/>
            <a:ext cx="6294397" cy="802744"/>
            <a:chOff x="4068198" y="1804533"/>
            <a:chExt cx="6294397" cy="802744"/>
          </a:xfrm>
        </p:grpSpPr>
        <p:sp>
          <p:nvSpPr>
            <p:cNvPr id="34" name="TextBox 34"/>
            <p:cNvSpPr txBox="1"/>
            <p:nvPr/>
          </p:nvSpPr>
          <p:spPr>
            <a:xfrm>
              <a:off x="4068198" y="1804533"/>
              <a:ext cx="6294397"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高职教育是我国高等教育的重要组成部分，校企合作是高职教育发展的重要方向之一。</a:t>
              </a:r>
            </a:p>
          </p:txBody>
        </p:sp>
      </p:grpSp>
      <p:grpSp>
        <p:nvGrpSpPr>
          <p:cNvPr id="35" name="Group 35"/>
          <p:cNvGrpSpPr/>
          <p:nvPr/>
        </p:nvGrpSpPr>
        <p:grpSpPr>
          <a:xfrm>
            <a:off x="2102790" y="3417125"/>
            <a:ext cx="6294397" cy="802744"/>
            <a:chOff x="2102790" y="3417125"/>
            <a:chExt cx="6294397" cy="802744"/>
          </a:xfrm>
        </p:grpSpPr>
        <p:sp>
          <p:nvSpPr>
            <p:cNvPr id="36" name="TextBox 36"/>
            <p:cNvSpPr txBox="1"/>
            <p:nvPr/>
          </p:nvSpPr>
          <p:spPr>
            <a:xfrm>
              <a:off x="2102790" y="3417125"/>
              <a:ext cx="6294397"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当前，我国高职教育校企合作人才培养模式存在一些问题，如合作深度不够、企业参与度不高等，需要进行实践研究。</a:t>
              </a:r>
            </a:p>
          </p:txBody>
        </p:sp>
      </p:grpSp>
      <p:grpSp>
        <p:nvGrpSpPr>
          <p:cNvPr id="37" name="Group 37"/>
          <p:cNvGrpSpPr/>
          <p:nvPr/>
        </p:nvGrpSpPr>
        <p:grpSpPr>
          <a:xfrm>
            <a:off x="4025566" y="5029724"/>
            <a:ext cx="6294397" cy="802744"/>
            <a:chOff x="4025566" y="5029724"/>
            <a:chExt cx="6294397" cy="802744"/>
          </a:xfrm>
        </p:grpSpPr>
        <p:sp>
          <p:nvSpPr>
            <p:cNvPr id="38" name="TextBox 38"/>
            <p:cNvSpPr txBox="1"/>
            <p:nvPr/>
          </p:nvSpPr>
          <p:spPr>
            <a:xfrm>
              <a:off x="4025566" y="5029724"/>
              <a:ext cx="6294397"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本研究旨在探讨高职校企合作人才培养模式的实践效果，为高职教育校企合作提供理论支持和实践指导。</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grpSp>
        <p:nvGrpSpPr>
          <p:cNvPr id="2" name="Group 2"/>
          <p:cNvGrpSpPr/>
          <p:nvPr/>
        </p:nvGrpSpPr>
        <p:grpSpPr>
          <a:xfrm>
            <a:off x="854583" y="1877473"/>
            <a:ext cx="563213" cy="1253299"/>
            <a:chOff x="854583" y="1877473"/>
            <a:chExt cx="563213" cy="1253299"/>
          </a:xfrm>
        </p:grpSpPr>
        <p:sp>
          <p:nvSpPr>
            <p:cNvPr id="3" name="AutoShape 3"/>
            <p:cNvSpPr/>
            <p:nvPr/>
          </p:nvSpPr>
          <p:spPr>
            <a:xfrm>
              <a:off x="962406" y="1984343"/>
              <a:ext cx="347186" cy="378904"/>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 name="AutoShape 4"/>
            <p:cNvSpPr/>
            <p:nvPr/>
          </p:nvSpPr>
          <p:spPr>
            <a:xfrm rot="457219">
              <a:off x="854583" y="1877473"/>
              <a:ext cx="98393" cy="543877"/>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 name="AutoShape 5"/>
            <p:cNvSpPr/>
            <p:nvPr/>
          </p:nvSpPr>
          <p:spPr>
            <a:xfrm rot="21142780" flipH="1">
              <a:off x="1319403" y="1877473"/>
              <a:ext cx="98393" cy="5488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6" name="AutoShape 6"/>
            <p:cNvSpPr/>
            <p:nvPr/>
          </p:nvSpPr>
          <p:spPr>
            <a:xfrm rot="21437230" flipH="1">
              <a:off x="1168241" y="2264378"/>
              <a:ext cx="156686" cy="86639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7" name="AutoShape 7"/>
            <p:cNvSpPr/>
            <p:nvPr/>
          </p:nvSpPr>
          <p:spPr>
            <a:xfrm rot="162769">
              <a:off x="943356" y="2264378"/>
              <a:ext cx="156686" cy="86639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8" name="Group 8"/>
          <p:cNvGrpSpPr/>
          <p:nvPr/>
        </p:nvGrpSpPr>
        <p:grpSpPr>
          <a:xfrm>
            <a:off x="874776" y="1448943"/>
            <a:ext cx="514445" cy="580739"/>
            <a:chOff x="874776" y="1448943"/>
            <a:chExt cx="514445" cy="580739"/>
          </a:xfrm>
        </p:grpSpPr>
        <p:sp>
          <p:nvSpPr>
            <p:cNvPr id="9" name="Freeform 9"/>
            <p:cNvSpPr/>
            <p:nvPr/>
          </p:nvSpPr>
          <p:spPr>
            <a:xfrm>
              <a:off x="1014698" y="1448943"/>
              <a:ext cx="234601" cy="304991"/>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0" name="Freeform 10"/>
            <p:cNvSpPr/>
            <p:nvPr/>
          </p:nvSpPr>
          <p:spPr>
            <a:xfrm>
              <a:off x="874776" y="1732788"/>
              <a:ext cx="514445" cy="296894"/>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1" name="Freeform 11"/>
            <p:cNvSpPr/>
            <p:nvPr/>
          </p:nvSpPr>
          <p:spPr>
            <a:xfrm>
              <a:off x="1102900" y="1782128"/>
              <a:ext cx="59817" cy="44482"/>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12" name="Group 12"/>
          <p:cNvGrpSpPr/>
          <p:nvPr/>
        </p:nvGrpSpPr>
        <p:grpSpPr>
          <a:xfrm>
            <a:off x="6843332" y="1448848"/>
            <a:ext cx="536161" cy="977455"/>
            <a:chOff x="6843332" y="1448848"/>
            <a:chExt cx="536161" cy="977455"/>
          </a:xfrm>
        </p:grpSpPr>
        <p:sp>
          <p:nvSpPr>
            <p:cNvPr id="13" name="AutoShape 13"/>
            <p:cNvSpPr/>
            <p:nvPr/>
          </p:nvSpPr>
          <p:spPr>
            <a:xfrm>
              <a:off x="6942487" y="1984343"/>
              <a:ext cx="336137" cy="378904"/>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4" name="AutoShape 14"/>
            <p:cNvSpPr/>
            <p:nvPr/>
          </p:nvSpPr>
          <p:spPr>
            <a:xfrm rot="457219">
              <a:off x="6843332" y="1877473"/>
              <a:ext cx="98393" cy="543877"/>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5" name="AutoShape 15"/>
            <p:cNvSpPr/>
            <p:nvPr/>
          </p:nvSpPr>
          <p:spPr>
            <a:xfrm rot="21142780" flipH="1">
              <a:off x="7281100" y="1877473"/>
              <a:ext cx="98393" cy="5488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 name="Freeform 16"/>
            <p:cNvSpPr/>
            <p:nvPr/>
          </p:nvSpPr>
          <p:spPr>
            <a:xfrm>
              <a:off x="6867811" y="1448848"/>
              <a:ext cx="494824" cy="580834"/>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17" name="Group 17"/>
          <p:cNvGrpSpPr/>
          <p:nvPr/>
        </p:nvGrpSpPr>
        <p:grpSpPr>
          <a:xfrm>
            <a:off x="6922580" y="2267521"/>
            <a:ext cx="372522" cy="866394"/>
            <a:chOff x="6922580" y="2267521"/>
            <a:chExt cx="372522" cy="866394"/>
          </a:xfrm>
        </p:grpSpPr>
        <p:sp>
          <p:nvSpPr>
            <p:cNvPr id="18" name="AutoShape 18"/>
            <p:cNvSpPr/>
            <p:nvPr/>
          </p:nvSpPr>
          <p:spPr>
            <a:xfrm rot="21437230" flipH="1">
              <a:off x="7138416" y="2267521"/>
              <a:ext cx="156686" cy="86639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rot="162769">
              <a:off x="6922580" y="2267521"/>
              <a:ext cx="156686" cy="86639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20" name="Group 20"/>
          <p:cNvGrpSpPr/>
          <p:nvPr/>
        </p:nvGrpSpPr>
        <p:grpSpPr>
          <a:xfrm>
            <a:off x="1664446" y="1696307"/>
            <a:ext cx="1897380" cy="1288637"/>
            <a:chOff x="1664446" y="1696307"/>
            <a:chExt cx="1897380" cy="1288637"/>
          </a:xfrm>
        </p:grpSpPr>
        <p:sp>
          <p:nvSpPr>
            <p:cNvPr id="21" name="TextBox 21"/>
            <p:cNvSpPr txBox="1"/>
            <p:nvPr/>
          </p:nvSpPr>
          <p:spPr>
            <a:xfrm>
              <a:off x="1664446" y="1696307"/>
              <a:ext cx="1897380" cy="758190"/>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4400" b="1">
                  <a:solidFill>
                    <a:schemeClr val="accent1">
                      <a:alpha val="100000"/>
                    </a:schemeClr>
                  </a:solidFill>
                  <a:latin typeface="Microsoft Yahei"/>
                  <a:ea typeface="Microsoft Yahei"/>
                  <a:cs typeface="Microsoft Yahei"/>
                </a:rPr>
                <a:t>01</a:t>
              </a:r>
            </a:p>
          </p:txBody>
        </p:sp>
        <p:sp>
          <p:nvSpPr>
            <p:cNvPr id="22" name="TextBox 22"/>
            <p:cNvSpPr txBox="1"/>
            <p:nvPr/>
          </p:nvSpPr>
          <p:spPr>
            <a:xfrm>
              <a:off x="1664446" y="2655379"/>
              <a:ext cx="1897380" cy="32956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1575" b="1">
                  <a:solidFill>
                    <a:schemeClr val="accent1">
                      <a:alpha val="100000"/>
                    </a:schemeClr>
                  </a:solidFill>
                  <a:latin typeface="Microsoft Yahei"/>
                  <a:ea typeface="Microsoft Yahei"/>
                  <a:cs typeface="Microsoft Yahei"/>
                </a:rPr>
                <a:t>研究目的</a:t>
              </a:r>
            </a:p>
          </p:txBody>
        </p:sp>
      </p:grpSp>
      <p:grpSp>
        <p:nvGrpSpPr>
          <p:cNvPr id="23" name="Group 23"/>
          <p:cNvGrpSpPr/>
          <p:nvPr/>
        </p:nvGrpSpPr>
        <p:grpSpPr>
          <a:xfrm>
            <a:off x="7583853" y="1696307"/>
            <a:ext cx="1897380" cy="1288637"/>
            <a:chOff x="7583853" y="1696307"/>
            <a:chExt cx="1897380" cy="1288637"/>
          </a:xfrm>
        </p:grpSpPr>
        <p:sp>
          <p:nvSpPr>
            <p:cNvPr id="24" name="TextBox 24"/>
            <p:cNvSpPr txBox="1"/>
            <p:nvPr/>
          </p:nvSpPr>
          <p:spPr>
            <a:xfrm>
              <a:off x="7583853" y="1696307"/>
              <a:ext cx="1897380" cy="758190"/>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4400" b="1">
                  <a:solidFill>
                    <a:schemeClr val="accent1">
                      <a:alpha val="100000"/>
                    </a:schemeClr>
                  </a:solidFill>
                  <a:latin typeface="Microsoft Yahei"/>
                  <a:ea typeface="Microsoft Yahei"/>
                  <a:cs typeface="Microsoft Yahei"/>
                </a:rPr>
                <a:t>02</a:t>
              </a:r>
            </a:p>
          </p:txBody>
        </p:sp>
        <p:sp>
          <p:nvSpPr>
            <p:cNvPr id="25" name="TextBox 25"/>
            <p:cNvSpPr txBox="1"/>
            <p:nvPr/>
          </p:nvSpPr>
          <p:spPr>
            <a:xfrm>
              <a:off x="7583853" y="2655379"/>
              <a:ext cx="1897380" cy="32956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1575" b="1">
                  <a:solidFill>
                    <a:schemeClr val="accent1">
                      <a:alpha val="100000"/>
                    </a:schemeClr>
                  </a:solidFill>
                  <a:latin typeface="Microsoft Yahei"/>
                  <a:ea typeface="Microsoft Yahei"/>
                  <a:cs typeface="Microsoft Yahei"/>
                </a:rPr>
                <a:t>研究问题</a:t>
              </a:r>
            </a:p>
          </p:txBody>
        </p:sp>
      </p:grpSp>
      <p:grpSp>
        <p:nvGrpSpPr>
          <p:cNvPr id="26" name="Group 26"/>
          <p:cNvGrpSpPr/>
          <p:nvPr/>
        </p:nvGrpSpPr>
        <p:grpSpPr>
          <a:xfrm>
            <a:off x="854583" y="3639788"/>
            <a:ext cx="248317" cy="552641"/>
            <a:chOff x="854583" y="3639788"/>
            <a:chExt cx="248317" cy="552641"/>
          </a:xfrm>
        </p:grpSpPr>
        <p:sp>
          <p:nvSpPr>
            <p:cNvPr id="27" name="AutoShape 27"/>
            <p:cNvSpPr/>
            <p:nvPr/>
          </p:nvSpPr>
          <p:spPr>
            <a:xfrm>
              <a:off x="902113"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rot="457219">
              <a:off x="854583"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rot="21142780" flipH="1">
              <a:off x="1059561"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rot="21437230" flipH="1">
              <a:off x="992886"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rot="162769">
              <a:off x="893731"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32" name="Group 32"/>
          <p:cNvGrpSpPr/>
          <p:nvPr/>
        </p:nvGrpSpPr>
        <p:grpSpPr>
          <a:xfrm>
            <a:off x="863537" y="3450812"/>
            <a:ext cx="226885" cy="256032"/>
            <a:chOff x="863537" y="3450812"/>
            <a:chExt cx="226885" cy="256032"/>
          </a:xfrm>
        </p:grpSpPr>
        <p:sp>
          <p:nvSpPr>
            <p:cNvPr id="33" name="Freeform 33"/>
            <p:cNvSpPr/>
            <p:nvPr/>
          </p:nvSpPr>
          <p:spPr>
            <a:xfrm>
              <a:off x="925163"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Freeform 34"/>
            <p:cNvSpPr/>
            <p:nvPr/>
          </p:nvSpPr>
          <p:spPr>
            <a:xfrm>
              <a:off x="863537"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Freeform 35"/>
            <p:cNvSpPr/>
            <p:nvPr/>
          </p:nvSpPr>
          <p:spPr>
            <a:xfrm>
              <a:off x="964121"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36" name="Group 36"/>
          <p:cNvGrpSpPr/>
          <p:nvPr/>
        </p:nvGrpSpPr>
        <p:grpSpPr>
          <a:xfrm>
            <a:off x="1316450" y="3639788"/>
            <a:ext cx="248317" cy="552641"/>
            <a:chOff x="1316450" y="3639788"/>
            <a:chExt cx="248317" cy="552641"/>
          </a:xfrm>
        </p:grpSpPr>
        <p:sp>
          <p:nvSpPr>
            <p:cNvPr id="37" name="AutoShape 37"/>
            <p:cNvSpPr/>
            <p:nvPr/>
          </p:nvSpPr>
          <p:spPr>
            <a:xfrm>
              <a:off x="1363980"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8" name="AutoShape 38"/>
            <p:cNvSpPr/>
            <p:nvPr/>
          </p:nvSpPr>
          <p:spPr>
            <a:xfrm rot="457219">
              <a:off x="1316450"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9" name="AutoShape 39"/>
            <p:cNvSpPr/>
            <p:nvPr/>
          </p:nvSpPr>
          <p:spPr>
            <a:xfrm rot="21142780" flipH="1">
              <a:off x="1521428"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0" name="AutoShape 40"/>
            <p:cNvSpPr/>
            <p:nvPr/>
          </p:nvSpPr>
          <p:spPr>
            <a:xfrm rot="21437230" flipH="1">
              <a:off x="1454753"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1" name="AutoShape 41"/>
            <p:cNvSpPr/>
            <p:nvPr/>
          </p:nvSpPr>
          <p:spPr>
            <a:xfrm rot="162769">
              <a:off x="1355598"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42" name="Group 42"/>
          <p:cNvGrpSpPr/>
          <p:nvPr/>
        </p:nvGrpSpPr>
        <p:grpSpPr>
          <a:xfrm>
            <a:off x="1325404" y="3450812"/>
            <a:ext cx="226885" cy="256032"/>
            <a:chOff x="1325404" y="3450812"/>
            <a:chExt cx="226885" cy="256032"/>
          </a:xfrm>
        </p:grpSpPr>
        <p:sp>
          <p:nvSpPr>
            <p:cNvPr id="43" name="Freeform 43"/>
            <p:cNvSpPr/>
            <p:nvPr/>
          </p:nvSpPr>
          <p:spPr>
            <a:xfrm>
              <a:off x="1387030"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4" name="Freeform 44"/>
            <p:cNvSpPr/>
            <p:nvPr/>
          </p:nvSpPr>
          <p:spPr>
            <a:xfrm>
              <a:off x="1325404"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5" name="Freeform 45"/>
            <p:cNvSpPr/>
            <p:nvPr/>
          </p:nvSpPr>
          <p:spPr>
            <a:xfrm>
              <a:off x="1425988"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46" name="Group 46"/>
          <p:cNvGrpSpPr/>
          <p:nvPr/>
        </p:nvGrpSpPr>
        <p:grpSpPr>
          <a:xfrm>
            <a:off x="1778317" y="3639788"/>
            <a:ext cx="248318" cy="552641"/>
            <a:chOff x="1778317" y="3639788"/>
            <a:chExt cx="248318" cy="552641"/>
          </a:xfrm>
        </p:grpSpPr>
        <p:sp>
          <p:nvSpPr>
            <p:cNvPr id="47" name="AutoShape 47"/>
            <p:cNvSpPr/>
            <p:nvPr/>
          </p:nvSpPr>
          <p:spPr>
            <a:xfrm>
              <a:off x="1825847"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8" name="AutoShape 48"/>
            <p:cNvSpPr/>
            <p:nvPr/>
          </p:nvSpPr>
          <p:spPr>
            <a:xfrm rot="457219">
              <a:off x="1778317"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9" name="AutoShape 49"/>
            <p:cNvSpPr/>
            <p:nvPr/>
          </p:nvSpPr>
          <p:spPr>
            <a:xfrm rot="21142780" flipH="1">
              <a:off x="1983296"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0" name="AutoShape 50"/>
            <p:cNvSpPr/>
            <p:nvPr/>
          </p:nvSpPr>
          <p:spPr>
            <a:xfrm rot="21437230" flipH="1">
              <a:off x="1916621"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1" name="AutoShape 51"/>
            <p:cNvSpPr/>
            <p:nvPr/>
          </p:nvSpPr>
          <p:spPr>
            <a:xfrm rot="162769">
              <a:off x="1817465"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52" name="Group 52"/>
          <p:cNvGrpSpPr/>
          <p:nvPr/>
        </p:nvGrpSpPr>
        <p:grpSpPr>
          <a:xfrm>
            <a:off x="1787271" y="3450812"/>
            <a:ext cx="226885" cy="256032"/>
            <a:chOff x="1787271" y="3450812"/>
            <a:chExt cx="226885" cy="256032"/>
          </a:xfrm>
        </p:grpSpPr>
        <p:sp>
          <p:nvSpPr>
            <p:cNvPr id="53" name="Freeform 53"/>
            <p:cNvSpPr/>
            <p:nvPr/>
          </p:nvSpPr>
          <p:spPr>
            <a:xfrm>
              <a:off x="1848898"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4" name="Freeform 54"/>
            <p:cNvSpPr/>
            <p:nvPr/>
          </p:nvSpPr>
          <p:spPr>
            <a:xfrm>
              <a:off x="1787271"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5" name="Freeform 55"/>
            <p:cNvSpPr/>
            <p:nvPr/>
          </p:nvSpPr>
          <p:spPr>
            <a:xfrm>
              <a:off x="1887855"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56" name="Group 56"/>
          <p:cNvGrpSpPr/>
          <p:nvPr/>
        </p:nvGrpSpPr>
        <p:grpSpPr>
          <a:xfrm>
            <a:off x="2240185" y="3639788"/>
            <a:ext cx="248317" cy="552641"/>
            <a:chOff x="2240185" y="3639788"/>
            <a:chExt cx="248317" cy="552641"/>
          </a:xfrm>
        </p:grpSpPr>
        <p:sp>
          <p:nvSpPr>
            <p:cNvPr id="57" name="AutoShape 57"/>
            <p:cNvSpPr/>
            <p:nvPr/>
          </p:nvSpPr>
          <p:spPr>
            <a:xfrm>
              <a:off x="2287714"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8" name="AutoShape 58"/>
            <p:cNvSpPr/>
            <p:nvPr/>
          </p:nvSpPr>
          <p:spPr>
            <a:xfrm rot="457219">
              <a:off x="2240185"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9" name="AutoShape 59"/>
            <p:cNvSpPr/>
            <p:nvPr/>
          </p:nvSpPr>
          <p:spPr>
            <a:xfrm rot="21142780" flipH="1">
              <a:off x="2445163"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60" name="AutoShape 60"/>
            <p:cNvSpPr/>
            <p:nvPr/>
          </p:nvSpPr>
          <p:spPr>
            <a:xfrm rot="21437230" flipH="1">
              <a:off x="2378488"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61" name="AutoShape 61"/>
            <p:cNvSpPr/>
            <p:nvPr/>
          </p:nvSpPr>
          <p:spPr>
            <a:xfrm rot="162769">
              <a:off x="2279333"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62" name="Group 62"/>
          <p:cNvGrpSpPr/>
          <p:nvPr/>
        </p:nvGrpSpPr>
        <p:grpSpPr>
          <a:xfrm>
            <a:off x="2249138" y="3450812"/>
            <a:ext cx="226885" cy="256032"/>
            <a:chOff x="2249138" y="3450812"/>
            <a:chExt cx="226885" cy="256032"/>
          </a:xfrm>
        </p:grpSpPr>
        <p:sp>
          <p:nvSpPr>
            <p:cNvPr id="63" name="Freeform 63"/>
            <p:cNvSpPr/>
            <p:nvPr/>
          </p:nvSpPr>
          <p:spPr>
            <a:xfrm>
              <a:off x="2310765"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64" name="Freeform 64"/>
            <p:cNvSpPr/>
            <p:nvPr/>
          </p:nvSpPr>
          <p:spPr>
            <a:xfrm>
              <a:off x="2249138"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65" name="Freeform 65"/>
            <p:cNvSpPr/>
            <p:nvPr/>
          </p:nvSpPr>
          <p:spPr>
            <a:xfrm>
              <a:off x="2349722"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66" name="Group 66"/>
          <p:cNvGrpSpPr/>
          <p:nvPr/>
        </p:nvGrpSpPr>
        <p:grpSpPr>
          <a:xfrm>
            <a:off x="2702052" y="3639788"/>
            <a:ext cx="248317" cy="552641"/>
            <a:chOff x="2702052" y="3639788"/>
            <a:chExt cx="248317" cy="552641"/>
          </a:xfrm>
        </p:grpSpPr>
        <p:sp>
          <p:nvSpPr>
            <p:cNvPr id="67" name="AutoShape 67"/>
            <p:cNvSpPr/>
            <p:nvPr/>
          </p:nvSpPr>
          <p:spPr>
            <a:xfrm>
              <a:off x="2749582"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68" name="AutoShape 68"/>
            <p:cNvSpPr/>
            <p:nvPr/>
          </p:nvSpPr>
          <p:spPr>
            <a:xfrm rot="457219">
              <a:off x="2702052"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69" name="AutoShape 69"/>
            <p:cNvSpPr/>
            <p:nvPr/>
          </p:nvSpPr>
          <p:spPr>
            <a:xfrm rot="21142780" flipH="1">
              <a:off x="2907030"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70" name="AutoShape 70"/>
            <p:cNvSpPr/>
            <p:nvPr/>
          </p:nvSpPr>
          <p:spPr>
            <a:xfrm rot="21437230" flipH="1">
              <a:off x="2840355"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71" name="AutoShape 71"/>
            <p:cNvSpPr/>
            <p:nvPr/>
          </p:nvSpPr>
          <p:spPr>
            <a:xfrm rot="162769">
              <a:off x="2741200"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72" name="Group 72"/>
          <p:cNvGrpSpPr/>
          <p:nvPr/>
        </p:nvGrpSpPr>
        <p:grpSpPr>
          <a:xfrm>
            <a:off x="2711005" y="3450812"/>
            <a:ext cx="226885" cy="256032"/>
            <a:chOff x="2711005" y="3450812"/>
            <a:chExt cx="226885" cy="256032"/>
          </a:xfrm>
        </p:grpSpPr>
        <p:sp>
          <p:nvSpPr>
            <p:cNvPr id="73" name="Freeform 73"/>
            <p:cNvSpPr/>
            <p:nvPr/>
          </p:nvSpPr>
          <p:spPr>
            <a:xfrm>
              <a:off x="2772728"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74" name="Freeform 74"/>
            <p:cNvSpPr/>
            <p:nvPr/>
          </p:nvSpPr>
          <p:spPr>
            <a:xfrm>
              <a:off x="2711005"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75" name="Freeform 75"/>
            <p:cNvSpPr/>
            <p:nvPr/>
          </p:nvSpPr>
          <p:spPr>
            <a:xfrm>
              <a:off x="2811589"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76" name="Group 76"/>
          <p:cNvGrpSpPr/>
          <p:nvPr/>
        </p:nvGrpSpPr>
        <p:grpSpPr>
          <a:xfrm>
            <a:off x="3163919" y="3639788"/>
            <a:ext cx="248317" cy="552641"/>
            <a:chOff x="3163919" y="3639788"/>
            <a:chExt cx="248317" cy="552641"/>
          </a:xfrm>
        </p:grpSpPr>
        <p:sp>
          <p:nvSpPr>
            <p:cNvPr id="77" name="AutoShape 77"/>
            <p:cNvSpPr/>
            <p:nvPr/>
          </p:nvSpPr>
          <p:spPr>
            <a:xfrm>
              <a:off x="3211449"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78" name="AutoShape 78"/>
            <p:cNvSpPr/>
            <p:nvPr/>
          </p:nvSpPr>
          <p:spPr>
            <a:xfrm rot="457219">
              <a:off x="3163919"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79" name="AutoShape 79"/>
            <p:cNvSpPr/>
            <p:nvPr/>
          </p:nvSpPr>
          <p:spPr>
            <a:xfrm rot="21142780" flipH="1">
              <a:off x="3368897"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0" name="AutoShape 80"/>
            <p:cNvSpPr/>
            <p:nvPr/>
          </p:nvSpPr>
          <p:spPr>
            <a:xfrm rot="21437230" flipH="1">
              <a:off x="3302222"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1" name="AutoShape 81"/>
            <p:cNvSpPr/>
            <p:nvPr/>
          </p:nvSpPr>
          <p:spPr>
            <a:xfrm rot="162769">
              <a:off x="3203067"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82" name="Group 82"/>
          <p:cNvGrpSpPr/>
          <p:nvPr/>
        </p:nvGrpSpPr>
        <p:grpSpPr>
          <a:xfrm>
            <a:off x="3172873" y="3450812"/>
            <a:ext cx="226885" cy="256032"/>
            <a:chOff x="3172873" y="3450812"/>
            <a:chExt cx="226885" cy="256032"/>
          </a:xfrm>
        </p:grpSpPr>
        <p:sp>
          <p:nvSpPr>
            <p:cNvPr id="83" name="Freeform 83"/>
            <p:cNvSpPr/>
            <p:nvPr/>
          </p:nvSpPr>
          <p:spPr>
            <a:xfrm>
              <a:off x="3234595"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4" name="Freeform 84"/>
            <p:cNvSpPr/>
            <p:nvPr/>
          </p:nvSpPr>
          <p:spPr>
            <a:xfrm>
              <a:off x="3172873"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5" name="Freeform 85"/>
            <p:cNvSpPr/>
            <p:nvPr/>
          </p:nvSpPr>
          <p:spPr>
            <a:xfrm>
              <a:off x="3273457"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86" name="Group 86"/>
          <p:cNvGrpSpPr/>
          <p:nvPr/>
        </p:nvGrpSpPr>
        <p:grpSpPr>
          <a:xfrm>
            <a:off x="3625787" y="3639788"/>
            <a:ext cx="248316" cy="552641"/>
            <a:chOff x="3625787" y="3639788"/>
            <a:chExt cx="248316" cy="552641"/>
          </a:xfrm>
        </p:grpSpPr>
        <p:sp>
          <p:nvSpPr>
            <p:cNvPr id="87" name="AutoShape 87"/>
            <p:cNvSpPr/>
            <p:nvPr/>
          </p:nvSpPr>
          <p:spPr>
            <a:xfrm>
              <a:off x="3673316"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8" name="AutoShape 88"/>
            <p:cNvSpPr/>
            <p:nvPr/>
          </p:nvSpPr>
          <p:spPr>
            <a:xfrm rot="457219">
              <a:off x="3625787"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9" name="AutoShape 89"/>
            <p:cNvSpPr/>
            <p:nvPr/>
          </p:nvSpPr>
          <p:spPr>
            <a:xfrm rot="21142780" flipH="1">
              <a:off x="3830764"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90" name="AutoShape 90"/>
            <p:cNvSpPr/>
            <p:nvPr/>
          </p:nvSpPr>
          <p:spPr>
            <a:xfrm rot="21437230" flipH="1">
              <a:off x="3764089"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91" name="AutoShape 91"/>
            <p:cNvSpPr/>
            <p:nvPr/>
          </p:nvSpPr>
          <p:spPr>
            <a:xfrm rot="162769">
              <a:off x="3664934"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92" name="Group 92"/>
          <p:cNvGrpSpPr/>
          <p:nvPr/>
        </p:nvGrpSpPr>
        <p:grpSpPr>
          <a:xfrm>
            <a:off x="3634740" y="3450812"/>
            <a:ext cx="226885" cy="256032"/>
            <a:chOff x="3634740" y="3450812"/>
            <a:chExt cx="226885" cy="256032"/>
          </a:xfrm>
        </p:grpSpPr>
        <p:sp>
          <p:nvSpPr>
            <p:cNvPr id="93" name="Freeform 93"/>
            <p:cNvSpPr/>
            <p:nvPr/>
          </p:nvSpPr>
          <p:spPr>
            <a:xfrm>
              <a:off x="3696462"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94" name="Freeform 94"/>
            <p:cNvSpPr/>
            <p:nvPr/>
          </p:nvSpPr>
          <p:spPr>
            <a:xfrm>
              <a:off x="3634740"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95" name="Freeform 95"/>
            <p:cNvSpPr/>
            <p:nvPr/>
          </p:nvSpPr>
          <p:spPr>
            <a:xfrm>
              <a:off x="3735324"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96" name="Group 96"/>
          <p:cNvGrpSpPr/>
          <p:nvPr/>
        </p:nvGrpSpPr>
        <p:grpSpPr>
          <a:xfrm>
            <a:off x="4087654" y="3639788"/>
            <a:ext cx="248317" cy="552641"/>
            <a:chOff x="4087654" y="3639788"/>
            <a:chExt cx="248317" cy="552641"/>
          </a:xfrm>
        </p:grpSpPr>
        <p:sp>
          <p:nvSpPr>
            <p:cNvPr id="97" name="AutoShape 97"/>
            <p:cNvSpPr/>
            <p:nvPr/>
          </p:nvSpPr>
          <p:spPr>
            <a:xfrm>
              <a:off x="4135184"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98" name="AutoShape 98"/>
            <p:cNvSpPr/>
            <p:nvPr/>
          </p:nvSpPr>
          <p:spPr>
            <a:xfrm rot="457219">
              <a:off x="4087654"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99" name="AutoShape 99"/>
            <p:cNvSpPr/>
            <p:nvPr/>
          </p:nvSpPr>
          <p:spPr>
            <a:xfrm rot="21142780" flipH="1">
              <a:off x="4292632"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00" name="AutoShape 100"/>
            <p:cNvSpPr/>
            <p:nvPr/>
          </p:nvSpPr>
          <p:spPr>
            <a:xfrm rot="21437230" flipH="1">
              <a:off x="4225957"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01" name="AutoShape 101"/>
            <p:cNvSpPr/>
            <p:nvPr/>
          </p:nvSpPr>
          <p:spPr>
            <a:xfrm rot="162769">
              <a:off x="4126802"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102" name="Group 102"/>
          <p:cNvGrpSpPr/>
          <p:nvPr/>
        </p:nvGrpSpPr>
        <p:grpSpPr>
          <a:xfrm>
            <a:off x="4096607" y="3450812"/>
            <a:ext cx="226885" cy="256032"/>
            <a:chOff x="4096607" y="3450812"/>
            <a:chExt cx="226885" cy="256032"/>
          </a:xfrm>
        </p:grpSpPr>
        <p:sp>
          <p:nvSpPr>
            <p:cNvPr id="103" name="Freeform 103"/>
            <p:cNvSpPr/>
            <p:nvPr/>
          </p:nvSpPr>
          <p:spPr>
            <a:xfrm>
              <a:off x="4158329"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04" name="Freeform 104"/>
            <p:cNvSpPr/>
            <p:nvPr/>
          </p:nvSpPr>
          <p:spPr>
            <a:xfrm>
              <a:off x="4096607"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05" name="Freeform 105"/>
            <p:cNvSpPr/>
            <p:nvPr/>
          </p:nvSpPr>
          <p:spPr>
            <a:xfrm>
              <a:off x="4197191"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106" name="Group 106"/>
          <p:cNvGrpSpPr/>
          <p:nvPr/>
        </p:nvGrpSpPr>
        <p:grpSpPr>
          <a:xfrm>
            <a:off x="4549521" y="3639788"/>
            <a:ext cx="248317" cy="552641"/>
            <a:chOff x="4549521" y="3639788"/>
            <a:chExt cx="248317" cy="552641"/>
          </a:xfrm>
        </p:grpSpPr>
        <p:sp>
          <p:nvSpPr>
            <p:cNvPr id="107" name="AutoShape 107"/>
            <p:cNvSpPr/>
            <p:nvPr/>
          </p:nvSpPr>
          <p:spPr>
            <a:xfrm>
              <a:off x="4597051"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08" name="AutoShape 108"/>
            <p:cNvSpPr/>
            <p:nvPr/>
          </p:nvSpPr>
          <p:spPr>
            <a:xfrm rot="457219">
              <a:off x="4549521"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09" name="AutoShape 109"/>
            <p:cNvSpPr/>
            <p:nvPr/>
          </p:nvSpPr>
          <p:spPr>
            <a:xfrm rot="21142780" flipH="1">
              <a:off x="4754499"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10" name="AutoShape 110"/>
            <p:cNvSpPr/>
            <p:nvPr/>
          </p:nvSpPr>
          <p:spPr>
            <a:xfrm rot="21437230" flipH="1">
              <a:off x="4687824"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11" name="AutoShape 111"/>
            <p:cNvSpPr/>
            <p:nvPr/>
          </p:nvSpPr>
          <p:spPr>
            <a:xfrm rot="162769">
              <a:off x="4588669"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112" name="Group 112"/>
          <p:cNvGrpSpPr/>
          <p:nvPr/>
        </p:nvGrpSpPr>
        <p:grpSpPr>
          <a:xfrm>
            <a:off x="4558474" y="3450812"/>
            <a:ext cx="226885" cy="256032"/>
            <a:chOff x="4558474" y="3450812"/>
            <a:chExt cx="226885" cy="256032"/>
          </a:xfrm>
        </p:grpSpPr>
        <p:sp>
          <p:nvSpPr>
            <p:cNvPr id="113" name="Freeform 113"/>
            <p:cNvSpPr/>
            <p:nvPr/>
          </p:nvSpPr>
          <p:spPr>
            <a:xfrm>
              <a:off x="4620196"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14" name="Freeform 114"/>
            <p:cNvSpPr/>
            <p:nvPr/>
          </p:nvSpPr>
          <p:spPr>
            <a:xfrm>
              <a:off x="4558474"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15" name="Freeform 115"/>
            <p:cNvSpPr/>
            <p:nvPr/>
          </p:nvSpPr>
          <p:spPr>
            <a:xfrm>
              <a:off x="4659059"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116" name="Group 116"/>
          <p:cNvGrpSpPr/>
          <p:nvPr/>
        </p:nvGrpSpPr>
        <p:grpSpPr>
          <a:xfrm>
            <a:off x="5011388" y="3639788"/>
            <a:ext cx="248317" cy="552641"/>
            <a:chOff x="5011388" y="3639788"/>
            <a:chExt cx="248317" cy="552641"/>
          </a:xfrm>
        </p:grpSpPr>
        <p:sp>
          <p:nvSpPr>
            <p:cNvPr id="117" name="AutoShape 117"/>
            <p:cNvSpPr/>
            <p:nvPr/>
          </p:nvSpPr>
          <p:spPr>
            <a:xfrm>
              <a:off x="5059013"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18" name="AutoShape 118"/>
            <p:cNvSpPr/>
            <p:nvPr/>
          </p:nvSpPr>
          <p:spPr>
            <a:xfrm rot="457219">
              <a:off x="5011388"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19" name="AutoShape 119"/>
            <p:cNvSpPr/>
            <p:nvPr/>
          </p:nvSpPr>
          <p:spPr>
            <a:xfrm rot="21142780" flipH="1">
              <a:off x="5216366"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20" name="AutoShape 120"/>
            <p:cNvSpPr/>
            <p:nvPr/>
          </p:nvSpPr>
          <p:spPr>
            <a:xfrm rot="21437230" flipH="1">
              <a:off x="5149691"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21" name="AutoShape 121"/>
            <p:cNvSpPr/>
            <p:nvPr/>
          </p:nvSpPr>
          <p:spPr>
            <a:xfrm rot="162769">
              <a:off x="5050536"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122" name="Group 122"/>
          <p:cNvGrpSpPr/>
          <p:nvPr/>
        </p:nvGrpSpPr>
        <p:grpSpPr>
          <a:xfrm>
            <a:off x="5020342" y="3450812"/>
            <a:ext cx="226885" cy="256032"/>
            <a:chOff x="5020342" y="3450812"/>
            <a:chExt cx="226885" cy="256032"/>
          </a:xfrm>
        </p:grpSpPr>
        <p:sp>
          <p:nvSpPr>
            <p:cNvPr id="123" name="Freeform 123"/>
            <p:cNvSpPr/>
            <p:nvPr/>
          </p:nvSpPr>
          <p:spPr>
            <a:xfrm>
              <a:off x="5082064"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24" name="Freeform 124"/>
            <p:cNvSpPr/>
            <p:nvPr/>
          </p:nvSpPr>
          <p:spPr>
            <a:xfrm>
              <a:off x="5020342"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25" name="Freeform 125"/>
            <p:cNvSpPr/>
            <p:nvPr/>
          </p:nvSpPr>
          <p:spPr>
            <a:xfrm>
              <a:off x="5120926"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126" name="Group 126"/>
          <p:cNvGrpSpPr/>
          <p:nvPr/>
        </p:nvGrpSpPr>
        <p:grpSpPr>
          <a:xfrm>
            <a:off x="854583" y="4613529"/>
            <a:ext cx="248317" cy="552641"/>
            <a:chOff x="854583" y="4613529"/>
            <a:chExt cx="248317" cy="552641"/>
          </a:xfrm>
        </p:grpSpPr>
        <p:sp>
          <p:nvSpPr>
            <p:cNvPr id="127" name="AutoShape 127"/>
            <p:cNvSpPr/>
            <p:nvPr/>
          </p:nvSpPr>
          <p:spPr>
            <a:xfrm>
              <a:off x="902113"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28" name="AutoShape 128"/>
            <p:cNvSpPr/>
            <p:nvPr/>
          </p:nvSpPr>
          <p:spPr>
            <a:xfrm rot="457219">
              <a:off x="854583"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29" name="AutoShape 129"/>
            <p:cNvSpPr/>
            <p:nvPr/>
          </p:nvSpPr>
          <p:spPr>
            <a:xfrm rot="21142780" flipH="1">
              <a:off x="1059561"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0" name="AutoShape 130"/>
            <p:cNvSpPr/>
            <p:nvPr/>
          </p:nvSpPr>
          <p:spPr>
            <a:xfrm rot="21437230" flipH="1">
              <a:off x="992886"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1" name="AutoShape 131"/>
            <p:cNvSpPr/>
            <p:nvPr/>
          </p:nvSpPr>
          <p:spPr>
            <a:xfrm rot="162769">
              <a:off x="893731"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132" name="Group 132"/>
          <p:cNvGrpSpPr/>
          <p:nvPr/>
        </p:nvGrpSpPr>
        <p:grpSpPr>
          <a:xfrm>
            <a:off x="863537" y="4424553"/>
            <a:ext cx="226885" cy="256032"/>
            <a:chOff x="863537" y="4424553"/>
            <a:chExt cx="226885" cy="256032"/>
          </a:xfrm>
        </p:grpSpPr>
        <p:sp>
          <p:nvSpPr>
            <p:cNvPr id="133" name="Freeform 133"/>
            <p:cNvSpPr/>
            <p:nvPr/>
          </p:nvSpPr>
          <p:spPr>
            <a:xfrm>
              <a:off x="925163"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4" name="Freeform 134"/>
            <p:cNvSpPr/>
            <p:nvPr/>
          </p:nvSpPr>
          <p:spPr>
            <a:xfrm>
              <a:off x="863537"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5" name="Freeform 135"/>
            <p:cNvSpPr/>
            <p:nvPr/>
          </p:nvSpPr>
          <p:spPr>
            <a:xfrm>
              <a:off x="964121"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136" name="Group 136"/>
          <p:cNvGrpSpPr/>
          <p:nvPr/>
        </p:nvGrpSpPr>
        <p:grpSpPr>
          <a:xfrm>
            <a:off x="1316450" y="4613529"/>
            <a:ext cx="248317" cy="552641"/>
            <a:chOff x="1316450" y="4613529"/>
            <a:chExt cx="248317" cy="552641"/>
          </a:xfrm>
        </p:grpSpPr>
        <p:sp>
          <p:nvSpPr>
            <p:cNvPr id="137" name="AutoShape 137"/>
            <p:cNvSpPr/>
            <p:nvPr/>
          </p:nvSpPr>
          <p:spPr>
            <a:xfrm>
              <a:off x="1363980"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8" name="AutoShape 138"/>
            <p:cNvSpPr/>
            <p:nvPr/>
          </p:nvSpPr>
          <p:spPr>
            <a:xfrm rot="457219">
              <a:off x="1316450"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9" name="AutoShape 139"/>
            <p:cNvSpPr/>
            <p:nvPr/>
          </p:nvSpPr>
          <p:spPr>
            <a:xfrm rot="21142780" flipH="1">
              <a:off x="1521428"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40" name="AutoShape 140"/>
            <p:cNvSpPr/>
            <p:nvPr/>
          </p:nvSpPr>
          <p:spPr>
            <a:xfrm rot="21437230" flipH="1">
              <a:off x="1454753"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41" name="AutoShape 141"/>
            <p:cNvSpPr/>
            <p:nvPr/>
          </p:nvSpPr>
          <p:spPr>
            <a:xfrm rot="162769">
              <a:off x="1355598"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142" name="Group 142"/>
          <p:cNvGrpSpPr/>
          <p:nvPr/>
        </p:nvGrpSpPr>
        <p:grpSpPr>
          <a:xfrm>
            <a:off x="1325404" y="4424553"/>
            <a:ext cx="226885" cy="256032"/>
            <a:chOff x="1325404" y="4424553"/>
            <a:chExt cx="226885" cy="256032"/>
          </a:xfrm>
        </p:grpSpPr>
        <p:sp>
          <p:nvSpPr>
            <p:cNvPr id="143" name="Freeform 143"/>
            <p:cNvSpPr/>
            <p:nvPr/>
          </p:nvSpPr>
          <p:spPr>
            <a:xfrm>
              <a:off x="1387030"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44" name="Freeform 144"/>
            <p:cNvSpPr/>
            <p:nvPr/>
          </p:nvSpPr>
          <p:spPr>
            <a:xfrm>
              <a:off x="1325404"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45" name="Freeform 145"/>
            <p:cNvSpPr/>
            <p:nvPr/>
          </p:nvSpPr>
          <p:spPr>
            <a:xfrm>
              <a:off x="1425988"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146" name="Group 146"/>
          <p:cNvGrpSpPr/>
          <p:nvPr/>
        </p:nvGrpSpPr>
        <p:grpSpPr>
          <a:xfrm>
            <a:off x="1778317" y="4613529"/>
            <a:ext cx="248318" cy="552641"/>
            <a:chOff x="1778317" y="4613529"/>
            <a:chExt cx="248318" cy="552641"/>
          </a:xfrm>
        </p:grpSpPr>
        <p:sp>
          <p:nvSpPr>
            <p:cNvPr id="147" name="AutoShape 147"/>
            <p:cNvSpPr/>
            <p:nvPr/>
          </p:nvSpPr>
          <p:spPr>
            <a:xfrm>
              <a:off x="1825847"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48" name="AutoShape 148"/>
            <p:cNvSpPr/>
            <p:nvPr/>
          </p:nvSpPr>
          <p:spPr>
            <a:xfrm rot="457219">
              <a:off x="1778317"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49" name="AutoShape 149"/>
            <p:cNvSpPr/>
            <p:nvPr/>
          </p:nvSpPr>
          <p:spPr>
            <a:xfrm rot="21142780" flipH="1">
              <a:off x="1983296"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50" name="AutoShape 150"/>
            <p:cNvSpPr/>
            <p:nvPr/>
          </p:nvSpPr>
          <p:spPr>
            <a:xfrm rot="21437230" flipH="1">
              <a:off x="1916621"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51" name="AutoShape 151"/>
            <p:cNvSpPr/>
            <p:nvPr/>
          </p:nvSpPr>
          <p:spPr>
            <a:xfrm rot="162769">
              <a:off x="1817465"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152" name="Group 152"/>
          <p:cNvGrpSpPr/>
          <p:nvPr/>
        </p:nvGrpSpPr>
        <p:grpSpPr>
          <a:xfrm>
            <a:off x="1787271" y="4424553"/>
            <a:ext cx="226885" cy="256032"/>
            <a:chOff x="1787271" y="4424553"/>
            <a:chExt cx="226885" cy="256032"/>
          </a:xfrm>
        </p:grpSpPr>
        <p:sp>
          <p:nvSpPr>
            <p:cNvPr id="153" name="Freeform 153"/>
            <p:cNvSpPr/>
            <p:nvPr/>
          </p:nvSpPr>
          <p:spPr>
            <a:xfrm>
              <a:off x="1848898"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54" name="Freeform 154"/>
            <p:cNvSpPr/>
            <p:nvPr/>
          </p:nvSpPr>
          <p:spPr>
            <a:xfrm>
              <a:off x="1787271"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55" name="Freeform 155"/>
            <p:cNvSpPr/>
            <p:nvPr/>
          </p:nvSpPr>
          <p:spPr>
            <a:xfrm>
              <a:off x="1887855"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156" name="Group 156"/>
          <p:cNvGrpSpPr/>
          <p:nvPr/>
        </p:nvGrpSpPr>
        <p:grpSpPr>
          <a:xfrm>
            <a:off x="2240185" y="4613529"/>
            <a:ext cx="248317" cy="552641"/>
            <a:chOff x="2240185" y="4613529"/>
            <a:chExt cx="248317" cy="552641"/>
          </a:xfrm>
        </p:grpSpPr>
        <p:sp>
          <p:nvSpPr>
            <p:cNvPr id="157" name="AutoShape 157"/>
            <p:cNvSpPr/>
            <p:nvPr/>
          </p:nvSpPr>
          <p:spPr>
            <a:xfrm>
              <a:off x="2287714"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58" name="AutoShape 158"/>
            <p:cNvSpPr/>
            <p:nvPr/>
          </p:nvSpPr>
          <p:spPr>
            <a:xfrm rot="457219">
              <a:off x="2240185"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59" name="AutoShape 159"/>
            <p:cNvSpPr/>
            <p:nvPr/>
          </p:nvSpPr>
          <p:spPr>
            <a:xfrm rot="21142780" flipH="1">
              <a:off x="2445163"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0" name="AutoShape 160"/>
            <p:cNvSpPr/>
            <p:nvPr/>
          </p:nvSpPr>
          <p:spPr>
            <a:xfrm rot="21437230" flipH="1">
              <a:off x="2378488"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1" name="AutoShape 161"/>
            <p:cNvSpPr/>
            <p:nvPr/>
          </p:nvSpPr>
          <p:spPr>
            <a:xfrm rot="162769">
              <a:off x="2279333"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162" name="Group 162"/>
          <p:cNvGrpSpPr/>
          <p:nvPr/>
        </p:nvGrpSpPr>
        <p:grpSpPr>
          <a:xfrm>
            <a:off x="2249138" y="4424553"/>
            <a:ext cx="226885" cy="256032"/>
            <a:chOff x="2249138" y="4424553"/>
            <a:chExt cx="226885" cy="256032"/>
          </a:xfrm>
        </p:grpSpPr>
        <p:sp>
          <p:nvSpPr>
            <p:cNvPr id="163" name="Freeform 163"/>
            <p:cNvSpPr/>
            <p:nvPr/>
          </p:nvSpPr>
          <p:spPr>
            <a:xfrm>
              <a:off x="2310765"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4" name="Freeform 164"/>
            <p:cNvSpPr/>
            <p:nvPr/>
          </p:nvSpPr>
          <p:spPr>
            <a:xfrm>
              <a:off x="2249138"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5" name="Freeform 165"/>
            <p:cNvSpPr/>
            <p:nvPr/>
          </p:nvSpPr>
          <p:spPr>
            <a:xfrm>
              <a:off x="2349722"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166" name="Group 166"/>
          <p:cNvGrpSpPr/>
          <p:nvPr/>
        </p:nvGrpSpPr>
        <p:grpSpPr>
          <a:xfrm>
            <a:off x="2702052" y="4613529"/>
            <a:ext cx="248317" cy="552641"/>
            <a:chOff x="2702052" y="4613529"/>
            <a:chExt cx="248317" cy="552641"/>
          </a:xfrm>
        </p:grpSpPr>
        <p:sp>
          <p:nvSpPr>
            <p:cNvPr id="167" name="AutoShape 167"/>
            <p:cNvSpPr/>
            <p:nvPr/>
          </p:nvSpPr>
          <p:spPr>
            <a:xfrm>
              <a:off x="2749582"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8" name="AutoShape 168"/>
            <p:cNvSpPr/>
            <p:nvPr/>
          </p:nvSpPr>
          <p:spPr>
            <a:xfrm rot="457219">
              <a:off x="2702052"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9" name="AutoShape 169"/>
            <p:cNvSpPr/>
            <p:nvPr/>
          </p:nvSpPr>
          <p:spPr>
            <a:xfrm rot="21142780" flipH="1">
              <a:off x="2907030"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0" name="AutoShape 170"/>
            <p:cNvSpPr/>
            <p:nvPr/>
          </p:nvSpPr>
          <p:spPr>
            <a:xfrm rot="21437230" flipH="1">
              <a:off x="2840355"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1" name="AutoShape 171"/>
            <p:cNvSpPr/>
            <p:nvPr/>
          </p:nvSpPr>
          <p:spPr>
            <a:xfrm rot="162769">
              <a:off x="2741200"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172" name="Group 172"/>
          <p:cNvGrpSpPr/>
          <p:nvPr/>
        </p:nvGrpSpPr>
        <p:grpSpPr>
          <a:xfrm>
            <a:off x="2711005" y="4424553"/>
            <a:ext cx="226885" cy="256032"/>
            <a:chOff x="2711005" y="4424553"/>
            <a:chExt cx="226885" cy="256032"/>
          </a:xfrm>
        </p:grpSpPr>
        <p:sp>
          <p:nvSpPr>
            <p:cNvPr id="173" name="Freeform 173"/>
            <p:cNvSpPr/>
            <p:nvPr/>
          </p:nvSpPr>
          <p:spPr>
            <a:xfrm>
              <a:off x="2772728"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4" name="Freeform 174"/>
            <p:cNvSpPr/>
            <p:nvPr/>
          </p:nvSpPr>
          <p:spPr>
            <a:xfrm>
              <a:off x="2711005"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5" name="Freeform 175"/>
            <p:cNvSpPr/>
            <p:nvPr/>
          </p:nvSpPr>
          <p:spPr>
            <a:xfrm>
              <a:off x="2811589"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176" name="Group 176"/>
          <p:cNvGrpSpPr/>
          <p:nvPr/>
        </p:nvGrpSpPr>
        <p:grpSpPr>
          <a:xfrm>
            <a:off x="3163919" y="4613529"/>
            <a:ext cx="248317" cy="552641"/>
            <a:chOff x="3163919" y="4613529"/>
            <a:chExt cx="248317" cy="552641"/>
          </a:xfrm>
        </p:grpSpPr>
        <p:sp>
          <p:nvSpPr>
            <p:cNvPr id="177" name="AutoShape 177"/>
            <p:cNvSpPr/>
            <p:nvPr/>
          </p:nvSpPr>
          <p:spPr>
            <a:xfrm>
              <a:off x="3211449"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8" name="AutoShape 178"/>
            <p:cNvSpPr/>
            <p:nvPr/>
          </p:nvSpPr>
          <p:spPr>
            <a:xfrm rot="457219">
              <a:off x="3163919"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9" name="AutoShape 179"/>
            <p:cNvSpPr/>
            <p:nvPr/>
          </p:nvSpPr>
          <p:spPr>
            <a:xfrm rot="21142780" flipH="1">
              <a:off x="3368897"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0" name="AutoShape 180"/>
            <p:cNvSpPr/>
            <p:nvPr/>
          </p:nvSpPr>
          <p:spPr>
            <a:xfrm rot="21437230" flipH="1">
              <a:off x="3302222"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1" name="AutoShape 181"/>
            <p:cNvSpPr/>
            <p:nvPr/>
          </p:nvSpPr>
          <p:spPr>
            <a:xfrm rot="162769">
              <a:off x="3203067"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182" name="Group 182"/>
          <p:cNvGrpSpPr/>
          <p:nvPr/>
        </p:nvGrpSpPr>
        <p:grpSpPr>
          <a:xfrm>
            <a:off x="3172873" y="4424553"/>
            <a:ext cx="226885" cy="256032"/>
            <a:chOff x="3172873" y="4424553"/>
            <a:chExt cx="226885" cy="256032"/>
          </a:xfrm>
        </p:grpSpPr>
        <p:sp>
          <p:nvSpPr>
            <p:cNvPr id="183" name="Freeform 183"/>
            <p:cNvSpPr/>
            <p:nvPr/>
          </p:nvSpPr>
          <p:spPr>
            <a:xfrm>
              <a:off x="3234595"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4" name="Freeform 184"/>
            <p:cNvSpPr/>
            <p:nvPr/>
          </p:nvSpPr>
          <p:spPr>
            <a:xfrm>
              <a:off x="3172873"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5" name="Freeform 185"/>
            <p:cNvSpPr/>
            <p:nvPr/>
          </p:nvSpPr>
          <p:spPr>
            <a:xfrm>
              <a:off x="3273457"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186" name="Group 186"/>
          <p:cNvGrpSpPr/>
          <p:nvPr/>
        </p:nvGrpSpPr>
        <p:grpSpPr>
          <a:xfrm>
            <a:off x="3625787" y="4613529"/>
            <a:ext cx="248316" cy="552641"/>
            <a:chOff x="3625787" y="4613529"/>
            <a:chExt cx="248316" cy="552641"/>
          </a:xfrm>
        </p:grpSpPr>
        <p:sp>
          <p:nvSpPr>
            <p:cNvPr id="187" name="AutoShape 187"/>
            <p:cNvSpPr/>
            <p:nvPr/>
          </p:nvSpPr>
          <p:spPr>
            <a:xfrm>
              <a:off x="3673316"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8" name="AutoShape 188"/>
            <p:cNvSpPr/>
            <p:nvPr/>
          </p:nvSpPr>
          <p:spPr>
            <a:xfrm rot="457219">
              <a:off x="3625787"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9" name="AutoShape 189"/>
            <p:cNvSpPr/>
            <p:nvPr/>
          </p:nvSpPr>
          <p:spPr>
            <a:xfrm rot="21142780" flipH="1">
              <a:off x="3830764"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0" name="AutoShape 190"/>
            <p:cNvSpPr/>
            <p:nvPr/>
          </p:nvSpPr>
          <p:spPr>
            <a:xfrm rot="21437230" flipH="1">
              <a:off x="3764089"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1" name="AutoShape 191"/>
            <p:cNvSpPr/>
            <p:nvPr/>
          </p:nvSpPr>
          <p:spPr>
            <a:xfrm rot="162769">
              <a:off x="3664934"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192" name="Group 192"/>
          <p:cNvGrpSpPr/>
          <p:nvPr/>
        </p:nvGrpSpPr>
        <p:grpSpPr>
          <a:xfrm>
            <a:off x="3634740" y="4424553"/>
            <a:ext cx="226885" cy="256032"/>
            <a:chOff x="3634740" y="4424553"/>
            <a:chExt cx="226885" cy="256032"/>
          </a:xfrm>
        </p:grpSpPr>
        <p:sp>
          <p:nvSpPr>
            <p:cNvPr id="193" name="Freeform 193"/>
            <p:cNvSpPr/>
            <p:nvPr/>
          </p:nvSpPr>
          <p:spPr>
            <a:xfrm>
              <a:off x="3696462"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4" name="Freeform 194"/>
            <p:cNvSpPr/>
            <p:nvPr/>
          </p:nvSpPr>
          <p:spPr>
            <a:xfrm>
              <a:off x="3634740"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5" name="Freeform 195"/>
            <p:cNvSpPr/>
            <p:nvPr/>
          </p:nvSpPr>
          <p:spPr>
            <a:xfrm>
              <a:off x="3735324"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196" name="Group 196"/>
          <p:cNvGrpSpPr/>
          <p:nvPr/>
        </p:nvGrpSpPr>
        <p:grpSpPr>
          <a:xfrm>
            <a:off x="4087654" y="4613529"/>
            <a:ext cx="248317" cy="552641"/>
            <a:chOff x="4087654" y="4613529"/>
            <a:chExt cx="248317" cy="552641"/>
          </a:xfrm>
        </p:grpSpPr>
        <p:sp>
          <p:nvSpPr>
            <p:cNvPr id="197" name="AutoShape 197"/>
            <p:cNvSpPr/>
            <p:nvPr/>
          </p:nvSpPr>
          <p:spPr>
            <a:xfrm>
              <a:off x="4135184"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8" name="AutoShape 198"/>
            <p:cNvSpPr/>
            <p:nvPr/>
          </p:nvSpPr>
          <p:spPr>
            <a:xfrm rot="457219">
              <a:off x="4087654"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9" name="AutoShape 199"/>
            <p:cNvSpPr/>
            <p:nvPr/>
          </p:nvSpPr>
          <p:spPr>
            <a:xfrm rot="21142780" flipH="1">
              <a:off x="4292632"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0" name="AutoShape 200"/>
            <p:cNvSpPr/>
            <p:nvPr/>
          </p:nvSpPr>
          <p:spPr>
            <a:xfrm rot="21437230" flipH="1">
              <a:off x="4225957"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1" name="AutoShape 201"/>
            <p:cNvSpPr/>
            <p:nvPr/>
          </p:nvSpPr>
          <p:spPr>
            <a:xfrm rot="162769">
              <a:off x="4126802"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202" name="Group 202"/>
          <p:cNvGrpSpPr/>
          <p:nvPr/>
        </p:nvGrpSpPr>
        <p:grpSpPr>
          <a:xfrm>
            <a:off x="4096607" y="4424553"/>
            <a:ext cx="226885" cy="256032"/>
            <a:chOff x="4096607" y="4424553"/>
            <a:chExt cx="226885" cy="256032"/>
          </a:xfrm>
        </p:grpSpPr>
        <p:sp>
          <p:nvSpPr>
            <p:cNvPr id="203" name="Freeform 203"/>
            <p:cNvSpPr/>
            <p:nvPr/>
          </p:nvSpPr>
          <p:spPr>
            <a:xfrm>
              <a:off x="4158329"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4" name="Freeform 204"/>
            <p:cNvSpPr/>
            <p:nvPr/>
          </p:nvSpPr>
          <p:spPr>
            <a:xfrm>
              <a:off x="4096607"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5" name="Freeform 205"/>
            <p:cNvSpPr/>
            <p:nvPr/>
          </p:nvSpPr>
          <p:spPr>
            <a:xfrm>
              <a:off x="4197191"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206" name="Group 206"/>
          <p:cNvGrpSpPr/>
          <p:nvPr/>
        </p:nvGrpSpPr>
        <p:grpSpPr>
          <a:xfrm>
            <a:off x="4549521" y="4613529"/>
            <a:ext cx="248317" cy="552641"/>
            <a:chOff x="4549521" y="4613529"/>
            <a:chExt cx="248317" cy="552641"/>
          </a:xfrm>
        </p:grpSpPr>
        <p:sp>
          <p:nvSpPr>
            <p:cNvPr id="207" name="AutoShape 207"/>
            <p:cNvSpPr/>
            <p:nvPr/>
          </p:nvSpPr>
          <p:spPr>
            <a:xfrm>
              <a:off x="4597051"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8" name="AutoShape 208"/>
            <p:cNvSpPr/>
            <p:nvPr/>
          </p:nvSpPr>
          <p:spPr>
            <a:xfrm rot="457219">
              <a:off x="4549521"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9" name="AutoShape 209"/>
            <p:cNvSpPr/>
            <p:nvPr/>
          </p:nvSpPr>
          <p:spPr>
            <a:xfrm rot="21142780" flipH="1">
              <a:off x="4754499"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0" name="AutoShape 210"/>
            <p:cNvSpPr/>
            <p:nvPr/>
          </p:nvSpPr>
          <p:spPr>
            <a:xfrm rot="21437230" flipH="1">
              <a:off x="4687824"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1" name="AutoShape 211"/>
            <p:cNvSpPr/>
            <p:nvPr/>
          </p:nvSpPr>
          <p:spPr>
            <a:xfrm rot="162769">
              <a:off x="4588669"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212" name="Group 212"/>
          <p:cNvGrpSpPr/>
          <p:nvPr/>
        </p:nvGrpSpPr>
        <p:grpSpPr>
          <a:xfrm>
            <a:off x="4558474" y="4424553"/>
            <a:ext cx="226885" cy="256032"/>
            <a:chOff x="4558474" y="4424553"/>
            <a:chExt cx="226885" cy="256032"/>
          </a:xfrm>
        </p:grpSpPr>
        <p:sp>
          <p:nvSpPr>
            <p:cNvPr id="213" name="Freeform 213"/>
            <p:cNvSpPr/>
            <p:nvPr/>
          </p:nvSpPr>
          <p:spPr>
            <a:xfrm>
              <a:off x="4620196"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4" name="Freeform 214"/>
            <p:cNvSpPr/>
            <p:nvPr/>
          </p:nvSpPr>
          <p:spPr>
            <a:xfrm>
              <a:off x="4558474"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5" name="Freeform 215"/>
            <p:cNvSpPr/>
            <p:nvPr/>
          </p:nvSpPr>
          <p:spPr>
            <a:xfrm>
              <a:off x="4659059"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216" name="Group 216"/>
          <p:cNvGrpSpPr/>
          <p:nvPr/>
        </p:nvGrpSpPr>
        <p:grpSpPr>
          <a:xfrm>
            <a:off x="5011388" y="4613529"/>
            <a:ext cx="248317" cy="552641"/>
            <a:chOff x="5011388" y="4613529"/>
            <a:chExt cx="248317" cy="552641"/>
          </a:xfrm>
        </p:grpSpPr>
        <p:sp>
          <p:nvSpPr>
            <p:cNvPr id="217" name="AutoShape 217"/>
            <p:cNvSpPr/>
            <p:nvPr/>
          </p:nvSpPr>
          <p:spPr>
            <a:xfrm>
              <a:off x="5059013"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8" name="AutoShape 218"/>
            <p:cNvSpPr/>
            <p:nvPr/>
          </p:nvSpPr>
          <p:spPr>
            <a:xfrm rot="457219">
              <a:off x="5011388"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9" name="AutoShape 219"/>
            <p:cNvSpPr/>
            <p:nvPr/>
          </p:nvSpPr>
          <p:spPr>
            <a:xfrm rot="21142780" flipH="1">
              <a:off x="5216366"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0" name="AutoShape 220"/>
            <p:cNvSpPr/>
            <p:nvPr/>
          </p:nvSpPr>
          <p:spPr>
            <a:xfrm rot="21437230" flipH="1">
              <a:off x="5149691"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1" name="AutoShape 221"/>
            <p:cNvSpPr/>
            <p:nvPr/>
          </p:nvSpPr>
          <p:spPr>
            <a:xfrm rot="162769">
              <a:off x="5050536"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222" name="Group 222"/>
          <p:cNvGrpSpPr/>
          <p:nvPr/>
        </p:nvGrpSpPr>
        <p:grpSpPr>
          <a:xfrm>
            <a:off x="5020342" y="4424553"/>
            <a:ext cx="226885" cy="256032"/>
            <a:chOff x="5020342" y="4424553"/>
            <a:chExt cx="226885" cy="256032"/>
          </a:xfrm>
        </p:grpSpPr>
        <p:sp>
          <p:nvSpPr>
            <p:cNvPr id="223" name="Freeform 223"/>
            <p:cNvSpPr/>
            <p:nvPr/>
          </p:nvSpPr>
          <p:spPr>
            <a:xfrm>
              <a:off x="5082064"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4" name="Freeform 224"/>
            <p:cNvSpPr/>
            <p:nvPr/>
          </p:nvSpPr>
          <p:spPr>
            <a:xfrm>
              <a:off x="5020342"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5" name="Freeform 225"/>
            <p:cNvSpPr/>
            <p:nvPr/>
          </p:nvSpPr>
          <p:spPr>
            <a:xfrm>
              <a:off x="5120926"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226" name="Group 226"/>
          <p:cNvGrpSpPr/>
          <p:nvPr/>
        </p:nvGrpSpPr>
        <p:grpSpPr>
          <a:xfrm>
            <a:off x="6807708" y="3451003"/>
            <a:ext cx="236315" cy="430816"/>
            <a:chOff x="6807708" y="3451003"/>
            <a:chExt cx="236315" cy="430816"/>
          </a:xfrm>
        </p:grpSpPr>
        <p:sp>
          <p:nvSpPr>
            <p:cNvPr id="227" name="AutoShape 227"/>
            <p:cNvSpPr/>
            <p:nvPr/>
          </p:nvSpPr>
          <p:spPr>
            <a:xfrm>
              <a:off x="6851428"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8" name="AutoShape 228"/>
            <p:cNvSpPr/>
            <p:nvPr/>
          </p:nvSpPr>
          <p:spPr>
            <a:xfrm rot="457219">
              <a:off x="6807708"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9" name="AutoShape 229"/>
            <p:cNvSpPr/>
            <p:nvPr/>
          </p:nvSpPr>
          <p:spPr>
            <a:xfrm rot="21142780" flipH="1">
              <a:off x="7000684"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0" name="Freeform 230"/>
            <p:cNvSpPr/>
            <p:nvPr/>
          </p:nvSpPr>
          <p:spPr>
            <a:xfrm>
              <a:off x="6818471"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231" name="Group 231"/>
          <p:cNvGrpSpPr/>
          <p:nvPr/>
        </p:nvGrpSpPr>
        <p:grpSpPr>
          <a:xfrm>
            <a:off x="6842665" y="3811905"/>
            <a:ext cx="164211" cy="381952"/>
            <a:chOff x="6842665" y="3811905"/>
            <a:chExt cx="164211" cy="381952"/>
          </a:xfrm>
        </p:grpSpPr>
        <p:sp>
          <p:nvSpPr>
            <p:cNvPr id="232" name="AutoShape 232"/>
            <p:cNvSpPr/>
            <p:nvPr/>
          </p:nvSpPr>
          <p:spPr>
            <a:xfrm rot="21437230" flipH="1">
              <a:off x="6937820"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3" name="AutoShape 233"/>
            <p:cNvSpPr/>
            <p:nvPr/>
          </p:nvSpPr>
          <p:spPr>
            <a:xfrm rot="162769">
              <a:off x="6842665"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234" name="Group 234"/>
          <p:cNvGrpSpPr/>
          <p:nvPr/>
        </p:nvGrpSpPr>
        <p:grpSpPr>
          <a:xfrm>
            <a:off x="7270909" y="3451003"/>
            <a:ext cx="236315" cy="430816"/>
            <a:chOff x="7270909" y="3451003"/>
            <a:chExt cx="236315" cy="430816"/>
          </a:xfrm>
        </p:grpSpPr>
        <p:sp>
          <p:nvSpPr>
            <p:cNvPr id="235" name="AutoShape 235"/>
            <p:cNvSpPr/>
            <p:nvPr/>
          </p:nvSpPr>
          <p:spPr>
            <a:xfrm>
              <a:off x="7314629"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6" name="AutoShape 236"/>
            <p:cNvSpPr/>
            <p:nvPr/>
          </p:nvSpPr>
          <p:spPr>
            <a:xfrm rot="457219">
              <a:off x="7270909"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7" name="AutoShape 237"/>
            <p:cNvSpPr/>
            <p:nvPr/>
          </p:nvSpPr>
          <p:spPr>
            <a:xfrm rot="21142780" flipH="1">
              <a:off x="7463885"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8" name="Freeform 238"/>
            <p:cNvSpPr/>
            <p:nvPr/>
          </p:nvSpPr>
          <p:spPr>
            <a:xfrm>
              <a:off x="7281672"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239" name="Group 239"/>
          <p:cNvGrpSpPr/>
          <p:nvPr/>
        </p:nvGrpSpPr>
        <p:grpSpPr>
          <a:xfrm>
            <a:off x="7305866" y="3811905"/>
            <a:ext cx="164210" cy="381952"/>
            <a:chOff x="7305866" y="3811905"/>
            <a:chExt cx="164210" cy="381952"/>
          </a:xfrm>
        </p:grpSpPr>
        <p:sp>
          <p:nvSpPr>
            <p:cNvPr id="240" name="AutoShape 240"/>
            <p:cNvSpPr/>
            <p:nvPr/>
          </p:nvSpPr>
          <p:spPr>
            <a:xfrm rot="21437230" flipH="1">
              <a:off x="7401020"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1" name="AutoShape 241"/>
            <p:cNvSpPr/>
            <p:nvPr/>
          </p:nvSpPr>
          <p:spPr>
            <a:xfrm rot="162769">
              <a:off x="7305866"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242" name="Group 242"/>
          <p:cNvGrpSpPr/>
          <p:nvPr/>
        </p:nvGrpSpPr>
        <p:grpSpPr>
          <a:xfrm>
            <a:off x="7734109" y="3451003"/>
            <a:ext cx="236316" cy="430816"/>
            <a:chOff x="7734109" y="3451003"/>
            <a:chExt cx="236316" cy="430816"/>
          </a:xfrm>
        </p:grpSpPr>
        <p:sp>
          <p:nvSpPr>
            <p:cNvPr id="243" name="AutoShape 243"/>
            <p:cNvSpPr/>
            <p:nvPr/>
          </p:nvSpPr>
          <p:spPr>
            <a:xfrm>
              <a:off x="7777829"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4" name="AutoShape 244"/>
            <p:cNvSpPr/>
            <p:nvPr/>
          </p:nvSpPr>
          <p:spPr>
            <a:xfrm rot="457219">
              <a:off x="7734109"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5" name="AutoShape 245"/>
            <p:cNvSpPr/>
            <p:nvPr/>
          </p:nvSpPr>
          <p:spPr>
            <a:xfrm rot="21142780" flipH="1">
              <a:off x="7927086"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6" name="Freeform 246"/>
            <p:cNvSpPr/>
            <p:nvPr/>
          </p:nvSpPr>
          <p:spPr>
            <a:xfrm>
              <a:off x="7744873"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247" name="Group 247"/>
          <p:cNvGrpSpPr/>
          <p:nvPr/>
        </p:nvGrpSpPr>
        <p:grpSpPr>
          <a:xfrm>
            <a:off x="7769066" y="3811905"/>
            <a:ext cx="164211" cy="381952"/>
            <a:chOff x="7769066" y="3811905"/>
            <a:chExt cx="164211" cy="381952"/>
          </a:xfrm>
        </p:grpSpPr>
        <p:sp>
          <p:nvSpPr>
            <p:cNvPr id="248" name="AutoShape 248"/>
            <p:cNvSpPr/>
            <p:nvPr/>
          </p:nvSpPr>
          <p:spPr>
            <a:xfrm rot="21437230" flipH="1">
              <a:off x="7864221"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9" name="AutoShape 249"/>
            <p:cNvSpPr/>
            <p:nvPr/>
          </p:nvSpPr>
          <p:spPr>
            <a:xfrm rot="162769">
              <a:off x="7769066"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250" name="Group 250"/>
          <p:cNvGrpSpPr/>
          <p:nvPr/>
        </p:nvGrpSpPr>
        <p:grpSpPr>
          <a:xfrm>
            <a:off x="8197310" y="3451003"/>
            <a:ext cx="236316" cy="430816"/>
            <a:chOff x="8197310" y="3451003"/>
            <a:chExt cx="236316" cy="430816"/>
          </a:xfrm>
        </p:grpSpPr>
        <p:sp>
          <p:nvSpPr>
            <p:cNvPr id="251" name="AutoShape 251"/>
            <p:cNvSpPr/>
            <p:nvPr/>
          </p:nvSpPr>
          <p:spPr>
            <a:xfrm>
              <a:off x="8241030"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2" name="AutoShape 252"/>
            <p:cNvSpPr/>
            <p:nvPr/>
          </p:nvSpPr>
          <p:spPr>
            <a:xfrm rot="457219">
              <a:off x="8197310"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3" name="AutoShape 253"/>
            <p:cNvSpPr/>
            <p:nvPr/>
          </p:nvSpPr>
          <p:spPr>
            <a:xfrm rot="21142780" flipH="1">
              <a:off x="8390287"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4" name="Freeform 254"/>
            <p:cNvSpPr/>
            <p:nvPr/>
          </p:nvSpPr>
          <p:spPr>
            <a:xfrm>
              <a:off x="8208073"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255" name="Group 255"/>
          <p:cNvGrpSpPr/>
          <p:nvPr/>
        </p:nvGrpSpPr>
        <p:grpSpPr>
          <a:xfrm>
            <a:off x="8232267" y="3811905"/>
            <a:ext cx="164211" cy="381952"/>
            <a:chOff x="8232267" y="3811905"/>
            <a:chExt cx="164211" cy="381952"/>
          </a:xfrm>
        </p:grpSpPr>
        <p:sp>
          <p:nvSpPr>
            <p:cNvPr id="256" name="AutoShape 256"/>
            <p:cNvSpPr/>
            <p:nvPr/>
          </p:nvSpPr>
          <p:spPr>
            <a:xfrm rot="21437230" flipH="1">
              <a:off x="8327422"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7" name="AutoShape 257"/>
            <p:cNvSpPr/>
            <p:nvPr/>
          </p:nvSpPr>
          <p:spPr>
            <a:xfrm rot="162769">
              <a:off x="8232267"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258" name="Group 258"/>
          <p:cNvGrpSpPr/>
          <p:nvPr/>
        </p:nvGrpSpPr>
        <p:grpSpPr>
          <a:xfrm>
            <a:off x="8660511" y="3451003"/>
            <a:ext cx="236316" cy="430816"/>
            <a:chOff x="8660511" y="3451003"/>
            <a:chExt cx="236316" cy="430816"/>
          </a:xfrm>
        </p:grpSpPr>
        <p:sp>
          <p:nvSpPr>
            <p:cNvPr id="259" name="AutoShape 259"/>
            <p:cNvSpPr/>
            <p:nvPr/>
          </p:nvSpPr>
          <p:spPr>
            <a:xfrm>
              <a:off x="8704231"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0" name="AutoShape 260"/>
            <p:cNvSpPr/>
            <p:nvPr/>
          </p:nvSpPr>
          <p:spPr>
            <a:xfrm rot="457219">
              <a:off x="8660511"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1" name="AutoShape 261"/>
            <p:cNvSpPr/>
            <p:nvPr/>
          </p:nvSpPr>
          <p:spPr>
            <a:xfrm rot="21142780" flipH="1">
              <a:off x="8853488"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2" name="Freeform 262"/>
            <p:cNvSpPr/>
            <p:nvPr/>
          </p:nvSpPr>
          <p:spPr>
            <a:xfrm>
              <a:off x="8671274"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263" name="Group 263"/>
          <p:cNvGrpSpPr/>
          <p:nvPr/>
        </p:nvGrpSpPr>
        <p:grpSpPr>
          <a:xfrm>
            <a:off x="8695467" y="3811905"/>
            <a:ext cx="164212" cy="381952"/>
            <a:chOff x="8695467" y="3811905"/>
            <a:chExt cx="164212" cy="381952"/>
          </a:xfrm>
        </p:grpSpPr>
        <p:sp>
          <p:nvSpPr>
            <p:cNvPr id="264" name="AutoShape 264"/>
            <p:cNvSpPr/>
            <p:nvPr/>
          </p:nvSpPr>
          <p:spPr>
            <a:xfrm rot="21437230" flipH="1">
              <a:off x="8790623"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5" name="AutoShape 265"/>
            <p:cNvSpPr/>
            <p:nvPr/>
          </p:nvSpPr>
          <p:spPr>
            <a:xfrm rot="162769">
              <a:off x="8695467"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266" name="Group 266"/>
          <p:cNvGrpSpPr/>
          <p:nvPr/>
        </p:nvGrpSpPr>
        <p:grpSpPr>
          <a:xfrm>
            <a:off x="9123712" y="3451003"/>
            <a:ext cx="236315" cy="430816"/>
            <a:chOff x="9123712" y="3451003"/>
            <a:chExt cx="236315" cy="430816"/>
          </a:xfrm>
        </p:grpSpPr>
        <p:sp>
          <p:nvSpPr>
            <p:cNvPr id="267" name="AutoShape 267"/>
            <p:cNvSpPr/>
            <p:nvPr/>
          </p:nvSpPr>
          <p:spPr>
            <a:xfrm>
              <a:off x="9167432"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8" name="AutoShape 268"/>
            <p:cNvSpPr/>
            <p:nvPr/>
          </p:nvSpPr>
          <p:spPr>
            <a:xfrm rot="457219">
              <a:off x="9123712"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9" name="AutoShape 269"/>
            <p:cNvSpPr/>
            <p:nvPr/>
          </p:nvSpPr>
          <p:spPr>
            <a:xfrm rot="21142780" flipH="1">
              <a:off x="9316688"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0" name="Freeform 270"/>
            <p:cNvSpPr/>
            <p:nvPr/>
          </p:nvSpPr>
          <p:spPr>
            <a:xfrm>
              <a:off x="9134475"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271" name="Group 271"/>
          <p:cNvGrpSpPr/>
          <p:nvPr/>
        </p:nvGrpSpPr>
        <p:grpSpPr>
          <a:xfrm>
            <a:off x="9158668" y="3811905"/>
            <a:ext cx="164212" cy="381952"/>
            <a:chOff x="9158668" y="3811905"/>
            <a:chExt cx="164212" cy="381952"/>
          </a:xfrm>
        </p:grpSpPr>
        <p:sp>
          <p:nvSpPr>
            <p:cNvPr id="272" name="AutoShape 272"/>
            <p:cNvSpPr/>
            <p:nvPr/>
          </p:nvSpPr>
          <p:spPr>
            <a:xfrm rot="21437230" flipH="1">
              <a:off x="9253824"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3" name="AutoShape 273"/>
            <p:cNvSpPr/>
            <p:nvPr/>
          </p:nvSpPr>
          <p:spPr>
            <a:xfrm rot="162769">
              <a:off x="9158668"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274" name="Group 274"/>
          <p:cNvGrpSpPr/>
          <p:nvPr/>
        </p:nvGrpSpPr>
        <p:grpSpPr>
          <a:xfrm>
            <a:off x="9586913" y="3451003"/>
            <a:ext cx="236315" cy="430816"/>
            <a:chOff x="9586913" y="3451003"/>
            <a:chExt cx="236315" cy="430816"/>
          </a:xfrm>
        </p:grpSpPr>
        <p:sp>
          <p:nvSpPr>
            <p:cNvPr id="275" name="AutoShape 275"/>
            <p:cNvSpPr/>
            <p:nvPr/>
          </p:nvSpPr>
          <p:spPr>
            <a:xfrm>
              <a:off x="9630633"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6" name="AutoShape 276"/>
            <p:cNvSpPr/>
            <p:nvPr/>
          </p:nvSpPr>
          <p:spPr>
            <a:xfrm rot="457219">
              <a:off x="9586913"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7" name="AutoShape 277"/>
            <p:cNvSpPr/>
            <p:nvPr/>
          </p:nvSpPr>
          <p:spPr>
            <a:xfrm rot="21142780" flipH="1">
              <a:off x="9779889"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8" name="Freeform 278"/>
            <p:cNvSpPr/>
            <p:nvPr/>
          </p:nvSpPr>
          <p:spPr>
            <a:xfrm>
              <a:off x="9597771"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279" name="Group 279"/>
          <p:cNvGrpSpPr/>
          <p:nvPr/>
        </p:nvGrpSpPr>
        <p:grpSpPr>
          <a:xfrm>
            <a:off x="9621869" y="3811905"/>
            <a:ext cx="164211" cy="381952"/>
            <a:chOff x="9621869" y="3811905"/>
            <a:chExt cx="164211" cy="381952"/>
          </a:xfrm>
        </p:grpSpPr>
        <p:sp>
          <p:nvSpPr>
            <p:cNvPr id="280" name="AutoShape 280"/>
            <p:cNvSpPr/>
            <p:nvPr/>
          </p:nvSpPr>
          <p:spPr>
            <a:xfrm rot="21437230" flipH="1">
              <a:off x="9717024"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1" name="AutoShape 281"/>
            <p:cNvSpPr/>
            <p:nvPr/>
          </p:nvSpPr>
          <p:spPr>
            <a:xfrm rot="162769">
              <a:off x="9621869"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282" name="Group 282"/>
          <p:cNvGrpSpPr/>
          <p:nvPr/>
        </p:nvGrpSpPr>
        <p:grpSpPr>
          <a:xfrm>
            <a:off x="10050113" y="3451003"/>
            <a:ext cx="236316" cy="430816"/>
            <a:chOff x="10050113" y="3451003"/>
            <a:chExt cx="236316" cy="430816"/>
          </a:xfrm>
        </p:grpSpPr>
        <p:sp>
          <p:nvSpPr>
            <p:cNvPr id="283" name="AutoShape 283"/>
            <p:cNvSpPr/>
            <p:nvPr/>
          </p:nvSpPr>
          <p:spPr>
            <a:xfrm>
              <a:off x="10093833"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4" name="AutoShape 284"/>
            <p:cNvSpPr/>
            <p:nvPr/>
          </p:nvSpPr>
          <p:spPr>
            <a:xfrm rot="457219">
              <a:off x="10050113"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5" name="AutoShape 285"/>
            <p:cNvSpPr/>
            <p:nvPr/>
          </p:nvSpPr>
          <p:spPr>
            <a:xfrm rot="21142780" flipH="1">
              <a:off x="10243090"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6" name="Freeform 286"/>
            <p:cNvSpPr/>
            <p:nvPr/>
          </p:nvSpPr>
          <p:spPr>
            <a:xfrm>
              <a:off x="10060972"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287" name="Group 287"/>
          <p:cNvGrpSpPr/>
          <p:nvPr/>
        </p:nvGrpSpPr>
        <p:grpSpPr>
          <a:xfrm>
            <a:off x="10085070" y="3811905"/>
            <a:ext cx="164211" cy="381952"/>
            <a:chOff x="10085070" y="3811905"/>
            <a:chExt cx="164211" cy="381952"/>
          </a:xfrm>
        </p:grpSpPr>
        <p:sp>
          <p:nvSpPr>
            <p:cNvPr id="288" name="AutoShape 288"/>
            <p:cNvSpPr/>
            <p:nvPr/>
          </p:nvSpPr>
          <p:spPr>
            <a:xfrm rot="21437230" flipH="1">
              <a:off x="10180225"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9" name="AutoShape 289"/>
            <p:cNvSpPr/>
            <p:nvPr/>
          </p:nvSpPr>
          <p:spPr>
            <a:xfrm rot="162769">
              <a:off x="10085070"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290" name="Group 290"/>
          <p:cNvGrpSpPr/>
          <p:nvPr/>
        </p:nvGrpSpPr>
        <p:grpSpPr>
          <a:xfrm>
            <a:off x="10513409" y="3451003"/>
            <a:ext cx="236221" cy="430816"/>
            <a:chOff x="10513409" y="3451003"/>
            <a:chExt cx="236221" cy="430816"/>
          </a:xfrm>
        </p:grpSpPr>
        <p:sp>
          <p:nvSpPr>
            <p:cNvPr id="291" name="AutoShape 291"/>
            <p:cNvSpPr/>
            <p:nvPr/>
          </p:nvSpPr>
          <p:spPr>
            <a:xfrm>
              <a:off x="10557034"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2" name="AutoShape 292"/>
            <p:cNvSpPr/>
            <p:nvPr/>
          </p:nvSpPr>
          <p:spPr>
            <a:xfrm rot="457219">
              <a:off x="10513409"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3" name="AutoShape 293"/>
            <p:cNvSpPr/>
            <p:nvPr/>
          </p:nvSpPr>
          <p:spPr>
            <a:xfrm rot="21142780" flipH="1">
              <a:off x="10706291"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4" name="Freeform 294"/>
            <p:cNvSpPr/>
            <p:nvPr/>
          </p:nvSpPr>
          <p:spPr>
            <a:xfrm>
              <a:off x="10524173"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295" name="Group 295"/>
          <p:cNvGrpSpPr/>
          <p:nvPr/>
        </p:nvGrpSpPr>
        <p:grpSpPr>
          <a:xfrm>
            <a:off x="10548271" y="3811905"/>
            <a:ext cx="164211" cy="381952"/>
            <a:chOff x="10548271" y="3811905"/>
            <a:chExt cx="164211" cy="381952"/>
          </a:xfrm>
        </p:grpSpPr>
        <p:sp>
          <p:nvSpPr>
            <p:cNvPr id="296" name="AutoShape 296"/>
            <p:cNvSpPr/>
            <p:nvPr/>
          </p:nvSpPr>
          <p:spPr>
            <a:xfrm rot="21437230" flipH="1">
              <a:off x="10643426"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7" name="AutoShape 297"/>
            <p:cNvSpPr/>
            <p:nvPr/>
          </p:nvSpPr>
          <p:spPr>
            <a:xfrm rot="162769">
              <a:off x="10548271"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298" name="Group 298"/>
          <p:cNvGrpSpPr/>
          <p:nvPr/>
        </p:nvGrpSpPr>
        <p:grpSpPr>
          <a:xfrm>
            <a:off x="10976610" y="3451003"/>
            <a:ext cx="236220" cy="430816"/>
            <a:chOff x="10976610" y="3451003"/>
            <a:chExt cx="236220" cy="430816"/>
          </a:xfrm>
        </p:grpSpPr>
        <p:sp>
          <p:nvSpPr>
            <p:cNvPr id="299" name="AutoShape 299"/>
            <p:cNvSpPr/>
            <p:nvPr/>
          </p:nvSpPr>
          <p:spPr>
            <a:xfrm>
              <a:off x="11020234"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0" name="AutoShape 300"/>
            <p:cNvSpPr/>
            <p:nvPr/>
          </p:nvSpPr>
          <p:spPr>
            <a:xfrm rot="457219">
              <a:off x="10976610"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1" name="AutoShape 301"/>
            <p:cNvSpPr/>
            <p:nvPr/>
          </p:nvSpPr>
          <p:spPr>
            <a:xfrm rot="21142780" flipH="1">
              <a:off x="11169491"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2" name="Freeform 302"/>
            <p:cNvSpPr/>
            <p:nvPr/>
          </p:nvSpPr>
          <p:spPr>
            <a:xfrm>
              <a:off x="10987374"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303" name="Group 303"/>
          <p:cNvGrpSpPr/>
          <p:nvPr/>
        </p:nvGrpSpPr>
        <p:grpSpPr>
          <a:xfrm>
            <a:off x="11011472" y="3811905"/>
            <a:ext cx="164211" cy="381952"/>
            <a:chOff x="11011472" y="3811905"/>
            <a:chExt cx="164211" cy="381952"/>
          </a:xfrm>
        </p:grpSpPr>
        <p:sp>
          <p:nvSpPr>
            <p:cNvPr id="304" name="AutoShape 304"/>
            <p:cNvSpPr/>
            <p:nvPr/>
          </p:nvSpPr>
          <p:spPr>
            <a:xfrm rot="21437230" flipH="1">
              <a:off x="11106627"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5" name="AutoShape 305"/>
            <p:cNvSpPr/>
            <p:nvPr/>
          </p:nvSpPr>
          <p:spPr>
            <a:xfrm rot="162769">
              <a:off x="11011472"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306" name="Group 306"/>
          <p:cNvGrpSpPr/>
          <p:nvPr/>
        </p:nvGrpSpPr>
        <p:grpSpPr>
          <a:xfrm>
            <a:off x="6807708" y="4424744"/>
            <a:ext cx="236315" cy="430911"/>
            <a:chOff x="6807708" y="4424744"/>
            <a:chExt cx="236315" cy="430911"/>
          </a:xfrm>
        </p:grpSpPr>
        <p:sp>
          <p:nvSpPr>
            <p:cNvPr id="307" name="AutoShape 307"/>
            <p:cNvSpPr/>
            <p:nvPr/>
          </p:nvSpPr>
          <p:spPr>
            <a:xfrm>
              <a:off x="6851428"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8" name="AutoShape 308"/>
            <p:cNvSpPr/>
            <p:nvPr/>
          </p:nvSpPr>
          <p:spPr>
            <a:xfrm rot="457219">
              <a:off x="6807708"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9" name="AutoShape 309"/>
            <p:cNvSpPr/>
            <p:nvPr/>
          </p:nvSpPr>
          <p:spPr>
            <a:xfrm rot="21142780" flipH="1">
              <a:off x="7000684"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0" name="Freeform 310"/>
            <p:cNvSpPr/>
            <p:nvPr/>
          </p:nvSpPr>
          <p:spPr>
            <a:xfrm>
              <a:off x="6818471"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311" name="Group 311"/>
          <p:cNvGrpSpPr/>
          <p:nvPr/>
        </p:nvGrpSpPr>
        <p:grpSpPr>
          <a:xfrm>
            <a:off x="6842665" y="4785646"/>
            <a:ext cx="164211" cy="381952"/>
            <a:chOff x="6842665" y="4785646"/>
            <a:chExt cx="164211" cy="381952"/>
          </a:xfrm>
        </p:grpSpPr>
        <p:sp>
          <p:nvSpPr>
            <p:cNvPr id="312" name="AutoShape 312"/>
            <p:cNvSpPr/>
            <p:nvPr/>
          </p:nvSpPr>
          <p:spPr>
            <a:xfrm rot="21437230" flipH="1">
              <a:off x="6937820"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3" name="AutoShape 313"/>
            <p:cNvSpPr/>
            <p:nvPr/>
          </p:nvSpPr>
          <p:spPr>
            <a:xfrm rot="162769">
              <a:off x="6842665"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314" name="Group 314"/>
          <p:cNvGrpSpPr/>
          <p:nvPr/>
        </p:nvGrpSpPr>
        <p:grpSpPr>
          <a:xfrm>
            <a:off x="7270909" y="4424744"/>
            <a:ext cx="236315" cy="430911"/>
            <a:chOff x="7270909" y="4424744"/>
            <a:chExt cx="236315" cy="430911"/>
          </a:xfrm>
        </p:grpSpPr>
        <p:sp>
          <p:nvSpPr>
            <p:cNvPr id="315" name="AutoShape 315"/>
            <p:cNvSpPr/>
            <p:nvPr/>
          </p:nvSpPr>
          <p:spPr>
            <a:xfrm>
              <a:off x="7314629"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6" name="AutoShape 316"/>
            <p:cNvSpPr/>
            <p:nvPr/>
          </p:nvSpPr>
          <p:spPr>
            <a:xfrm rot="457219">
              <a:off x="7270909"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7" name="AutoShape 317"/>
            <p:cNvSpPr/>
            <p:nvPr/>
          </p:nvSpPr>
          <p:spPr>
            <a:xfrm rot="21142780" flipH="1">
              <a:off x="7463885"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8" name="Freeform 318"/>
            <p:cNvSpPr/>
            <p:nvPr/>
          </p:nvSpPr>
          <p:spPr>
            <a:xfrm>
              <a:off x="7281672"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319" name="Group 319"/>
          <p:cNvGrpSpPr/>
          <p:nvPr/>
        </p:nvGrpSpPr>
        <p:grpSpPr>
          <a:xfrm>
            <a:off x="7305866" y="4785646"/>
            <a:ext cx="164210" cy="381952"/>
            <a:chOff x="7305866" y="4785646"/>
            <a:chExt cx="164210" cy="381952"/>
          </a:xfrm>
        </p:grpSpPr>
        <p:sp>
          <p:nvSpPr>
            <p:cNvPr id="320" name="AutoShape 320"/>
            <p:cNvSpPr/>
            <p:nvPr/>
          </p:nvSpPr>
          <p:spPr>
            <a:xfrm rot="21437230" flipH="1">
              <a:off x="7401020"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1" name="AutoShape 321"/>
            <p:cNvSpPr/>
            <p:nvPr/>
          </p:nvSpPr>
          <p:spPr>
            <a:xfrm rot="162769">
              <a:off x="7305866"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322" name="Group 322"/>
          <p:cNvGrpSpPr/>
          <p:nvPr/>
        </p:nvGrpSpPr>
        <p:grpSpPr>
          <a:xfrm>
            <a:off x="7734109" y="4424744"/>
            <a:ext cx="236316" cy="430911"/>
            <a:chOff x="7734109" y="4424744"/>
            <a:chExt cx="236316" cy="430911"/>
          </a:xfrm>
        </p:grpSpPr>
        <p:sp>
          <p:nvSpPr>
            <p:cNvPr id="323" name="AutoShape 323"/>
            <p:cNvSpPr/>
            <p:nvPr/>
          </p:nvSpPr>
          <p:spPr>
            <a:xfrm>
              <a:off x="7777829"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4" name="AutoShape 324"/>
            <p:cNvSpPr/>
            <p:nvPr/>
          </p:nvSpPr>
          <p:spPr>
            <a:xfrm rot="457219">
              <a:off x="7734109"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5" name="AutoShape 325"/>
            <p:cNvSpPr/>
            <p:nvPr/>
          </p:nvSpPr>
          <p:spPr>
            <a:xfrm rot="21142780" flipH="1">
              <a:off x="7927086"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6" name="Freeform 326"/>
            <p:cNvSpPr/>
            <p:nvPr/>
          </p:nvSpPr>
          <p:spPr>
            <a:xfrm>
              <a:off x="7744873"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327" name="Group 327"/>
          <p:cNvGrpSpPr/>
          <p:nvPr/>
        </p:nvGrpSpPr>
        <p:grpSpPr>
          <a:xfrm>
            <a:off x="7769066" y="4785646"/>
            <a:ext cx="164211" cy="381952"/>
            <a:chOff x="7769066" y="4785646"/>
            <a:chExt cx="164211" cy="381952"/>
          </a:xfrm>
        </p:grpSpPr>
        <p:sp>
          <p:nvSpPr>
            <p:cNvPr id="328" name="AutoShape 328"/>
            <p:cNvSpPr/>
            <p:nvPr/>
          </p:nvSpPr>
          <p:spPr>
            <a:xfrm rot="21437230" flipH="1">
              <a:off x="7864221"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9" name="AutoShape 329"/>
            <p:cNvSpPr/>
            <p:nvPr/>
          </p:nvSpPr>
          <p:spPr>
            <a:xfrm rot="162769">
              <a:off x="7769066"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330" name="Group 330"/>
          <p:cNvGrpSpPr/>
          <p:nvPr/>
        </p:nvGrpSpPr>
        <p:grpSpPr>
          <a:xfrm>
            <a:off x="8197310" y="4424744"/>
            <a:ext cx="236316" cy="430911"/>
            <a:chOff x="8197310" y="4424744"/>
            <a:chExt cx="236316" cy="430911"/>
          </a:xfrm>
        </p:grpSpPr>
        <p:sp>
          <p:nvSpPr>
            <p:cNvPr id="331" name="AutoShape 331"/>
            <p:cNvSpPr/>
            <p:nvPr/>
          </p:nvSpPr>
          <p:spPr>
            <a:xfrm>
              <a:off x="8241030"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2" name="AutoShape 332"/>
            <p:cNvSpPr/>
            <p:nvPr/>
          </p:nvSpPr>
          <p:spPr>
            <a:xfrm rot="457219">
              <a:off x="8197310"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3" name="AutoShape 333"/>
            <p:cNvSpPr/>
            <p:nvPr/>
          </p:nvSpPr>
          <p:spPr>
            <a:xfrm rot="21142780" flipH="1">
              <a:off x="8390287"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4" name="Freeform 334"/>
            <p:cNvSpPr/>
            <p:nvPr/>
          </p:nvSpPr>
          <p:spPr>
            <a:xfrm>
              <a:off x="8208073"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335" name="Group 335"/>
          <p:cNvGrpSpPr/>
          <p:nvPr/>
        </p:nvGrpSpPr>
        <p:grpSpPr>
          <a:xfrm>
            <a:off x="8232267" y="4785646"/>
            <a:ext cx="164211" cy="381952"/>
            <a:chOff x="8232267" y="4785646"/>
            <a:chExt cx="164211" cy="381952"/>
          </a:xfrm>
        </p:grpSpPr>
        <p:sp>
          <p:nvSpPr>
            <p:cNvPr id="336" name="AutoShape 336"/>
            <p:cNvSpPr/>
            <p:nvPr/>
          </p:nvSpPr>
          <p:spPr>
            <a:xfrm rot="21437230" flipH="1">
              <a:off x="8327422"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7" name="AutoShape 337"/>
            <p:cNvSpPr/>
            <p:nvPr/>
          </p:nvSpPr>
          <p:spPr>
            <a:xfrm rot="162769">
              <a:off x="8232267"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338" name="Group 338"/>
          <p:cNvGrpSpPr/>
          <p:nvPr/>
        </p:nvGrpSpPr>
        <p:grpSpPr>
          <a:xfrm>
            <a:off x="8660511" y="4424744"/>
            <a:ext cx="236316" cy="430911"/>
            <a:chOff x="8660511" y="4424744"/>
            <a:chExt cx="236316" cy="430911"/>
          </a:xfrm>
        </p:grpSpPr>
        <p:sp>
          <p:nvSpPr>
            <p:cNvPr id="339" name="AutoShape 339"/>
            <p:cNvSpPr/>
            <p:nvPr/>
          </p:nvSpPr>
          <p:spPr>
            <a:xfrm>
              <a:off x="8704231"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0" name="AutoShape 340"/>
            <p:cNvSpPr/>
            <p:nvPr/>
          </p:nvSpPr>
          <p:spPr>
            <a:xfrm rot="457219">
              <a:off x="8660511"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1" name="AutoShape 341"/>
            <p:cNvSpPr/>
            <p:nvPr/>
          </p:nvSpPr>
          <p:spPr>
            <a:xfrm rot="21142780" flipH="1">
              <a:off x="8853488"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2" name="Freeform 342"/>
            <p:cNvSpPr/>
            <p:nvPr/>
          </p:nvSpPr>
          <p:spPr>
            <a:xfrm>
              <a:off x="8671274"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343" name="Group 343"/>
          <p:cNvGrpSpPr/>
          <p:nvPr/>
        </p:nvGrpSpPr>
        <p:grpSpPr>
          <a:xfrm>
            <a:off x="8695467" y="4785646"/>
            <a:ext cx="164212" cy="381952"/>
            <a:chOff x="8695467" y="4785646"/>
            <a:chExt cx="164212" cy="381952"/>
          </a:xfrm>
        </p:grpSpPr>
        <p:sp>
          <p:nvSpPr>
            <p:cNvPr id="344" name="AutoShape 344"/>
            <p:cNvSpPr/>
            <p:nvPr/>
          </p:nvSpPr>
          <p:spPr>
            <a:xfrm rot="21437230" flipH="1">
              <a:off x="8790623"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5" name="AutoShape 345"/>
            <p:cNvSpPr/>
            <p:nvPr/>
          </p:nvSpPr>
          <p:spPr>
            <a:xfrm rot="162769">
              <a:off x="8695467"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346" name="Group 346"/>
          <p:cNvGrpSpPr/>
          <p:nvPr/>
        </p:nvGrpSpPr>
        <p:grpSpPr>
          <a:xfrm>
            <a:off x="9123712" y="4424744"/>
            <a:ext cx="236315" cy="430911"/>
            <a:chOff x="9123712" y="4424744"/>
            <a:chExt cx="236315" cy="430911"/>
          </a:xfrm>
        </p:grpSpPr>
        <p:sp>
          <p:nvSpPr>
            <p:cNvPr id="347" name="AutoShape 347"/>
            <p:cNvSpPr/>
            <p:nvPr/>
          </p:nvSpPr>
          <p:spPr>
            <a:xfrm>
              <a:off x="9167432"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8" name="AutoShape 348"/>
            <p:cNvSpPr/>
            <p:nvPr/>
          </p:nvSpPr>
          <p:spPr>
            <a:xfrm rot="457219">
              <a:off x="9123712"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9" name="AutoShape 349"/>
            <p:cNvSpPr/>
            <p:nvPr/>
          </p:nvSpPr>
          <p:spPr>
            <a:xfrm rot="21142780" flipH="1">
              <a:off x="9316688"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0" name="Freeform 350"/>
            <p:cNvSpPr/>
            <p:nvPr/>
          </p:nvSpPr>
          <p:spPr>
            <a:xfrm>
              <a:off x="9134475"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351" name="Group 351"/>
          <p:cNvGrpSpPr/>
          <p:nvPr/>
        </p:nvGrpSpPr>
        <p:grpSpPr>
          <a:xfrm>
            <a:off x="9158668" y="4785646"/>
            <a:ext cx="164212" cy="381952"/>
            <a:chOff x="9158668" y="4785646"/>
            <a:chExt cx="164212" cy="381952"/>
          </a:xfrm>
        </p:grpSpPr>
        <p:sp>
          <p:nvSpPr>
            <p:cNvPr id="352" name="AutoShape 352"/>
            <p:cNvSpPr/>
            <p:nvPr/>
          </p:nvSpPr>
          <p:spPr>
            <a:xfrm rot="21437230" flipH="1">
              <a:off x="9253824"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3" name="AutoShape 353"/>
            <p:cNvSpPr/>
            <p:nvPr/>
          </p:nvSpPr>
          <p:spPr>
            <a:xfrm rot="162769">
              <a:off x="9158668"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354" name="Group 354"/>
          <p:cNvGrpSpPr/>
          <p:nvPr/>
        </p:nvGrpSpPr>
        <p:grpSpPr>
          <a:xfrm>
            <a:off x="9586913" y="4424744"/>
            <a:ext cx="236315" cy="430911"/>
            <a:chOff x="9586913" y="4424744"/>
            <a:chExt cx="236315" cy="430911"/>
          </a:xfrm>
        </p:grpSpPr>
        <p:sp>
          <p:nvSpPr>
            <p:cNvPr id="355" name="AutoShape 355"/>
            <p:cNvSpPr/>
            <p:nvPr/>
          </p:nvSpPr>
          <p:spPr>
            <a:xfrm>
              <a:off x="9630633"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6" name="AutoShape 356"/>
            <p:cNvSpPr/>
            <p:nvPr/>
          </p:nvSpPr>
          <p:spPr>
            <a:xfrm rot="457219">
              <a:off x="9586913"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7" name="AutoShape 357"/>
            <p:cNvSpPr/>
            <p:nvPr/>
          </p:nvSpPr>
          <p:spPr>
            <a:xfrm rot="21142780" flipH="1">
              <a:off x="9779889"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8" name="Freeform 358"/>
            <p:cNvSpPr/>
            <p:nvPr/>
          </p:nvSpPr>
          <p:spPr>
            <a:xfrm>
              <a:off x="9597771"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359" name="Group 359"/>
          <p:cNvGrpSpPr/>
          <p:nvPr/>
        </p:nvGrpSpPr>
        <p:grpSpPr>
          <a:xfrm>
            <a:off x="9621869" y="4785646"/>
            <a:ext cx="164211" cy="381952"/>
            <a:chOff x="9621869" y="4785646"/>
            <a:chExt cx="164211" cy="381952"/>
          </a:xfrm>
        </p:grpSpPr>
        <p:sp>
          <p:nvSpPr>
            <p:cNvPr id="360" name="AutoShape 360"/>
            <p:cNvSpPr/>
            <p:nvPr/>
          </p:nvSpPr>
          <p:spPr>
            <a:xfrm rot="21437230" flipH="1">
              <a:off x="9717024"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61" name="AutoShape 361"/>
            <p:cNvSpPr/>
            <p:nvPr/>
          </p:nvSpPr>
          <p:spPr>
            <a:xfrm rot="162769">
              <a:off x="9621869"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362" name="Group 362"/>
          <p:cNvGrpSpPr/>
          <p:nvPr/>
        </p:nvGrpSpPr>
        <p:grpSpPr>
          <a:xfrm>
            <a:off x="10050113" y="4424744"/>
            <a:ext cx="236316" cy="430911"/>
            <a:chOff x="10050113" y="4424744"/>
            <a:chExt cx="236316" cy="430911"/>
          </a:xfrm>
        </p:grpSpPr>
        <p:sp>
          <p:nvSpPr>
            <p:cNvPr id="363" name="AutoShape 363"/>
            <p:cNvSpPr/>
            <p:nvPr/>
          </p:nvSpPr>
          <p:spPr>
            <a:xfrm>
              <a:off x="10093833"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64" name="AutoShape 364"/>
            <p:cNvSpPr/>
            <p:nvPr/>
          </p:nvSpPr>
          <p:spPr>
            <a:xfrm rot="457219">
              <a:off x="10050113"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65" name="AutoShape 365"/>
            <p:cNvSpPr/>
            <p:nvPr/>
          </p:nvSpPr>
          <p:spPr>
            <a:xfrm rot="21142780" flipH="1">
              <a:off x="10243090"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66" name="Freeform 366"/>
            <p:cNvSpPr/>
            <p:nvPr/>
          </p:nvSpPr>
          <p:spPr>
            <a:xfrm>
              <a:off x="10060972"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367" name="Group 367"/>
          <p:cNvGrpSpPr/>
          <p:nvPr/>
        </p:nvGrpSpPr>
        <p:grpSpPr>
          <a:xfrm>
            <a:off x="10085070" y="4785646"/>
            <a:ext cx="164211" cy="381952"/>
            <a:chOff x="10085070" y="4785646"/>
            <a:chExt cx="164211" cy="381952"/>
          </a:xfrm>
        </p:grpSpPr>
        <p:sp>
          <p:nvSpPr>
            <p:cNvPr id="368" name="AutoShape 368"/>
            <p:cNvSpPr/>
            <p:nvPr/>
          </p:nvSpPr>
          <p:spPr>
            <a:xfrm rot="21437230" flipH="1">
              <a:off x="10180225"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69" name="AutoShape 369"/>
            <p:cNvSpPr/>
            <p:nvPr/>
          </p:nvSpPr>
          <p:spPr>
            <a:xfrm rot="162769">
              <a:off x="10085070"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370" name="Group 370"/>
          <p:cNvGrpSpPr/>
          <p:nvPr/>
        </p:nvGrpSpPr>
        <p:grpSpPr>
          <a:xfrm>
            <a:off x="10513409" y="4424744"/>
            <a:ext cx="236221" cy="430911"/>
            <a:chOff x="10513409" y="4424744"/>
            <a:chExt cx="236221" cy="430911"/>
          </a:xfrm>
        </p:grpSpPr>
        <p:sp>
          <p:nvSpPr>
            <p:cNvPr id="371" name="AutoShape 371"/>
            <p:cNvSpPr/>
            <p:nvPr/>
          </p:nvSpPr>
          <p:spPr>
            <a:xfrm>
              <a:off x="10557034"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72" name="AutoShape 372"/>
            <p:cNvSpPr/>
            <p:nvPr/>
          </p:nvSpPr>
          <p:spPr>
            <a:xfrm rot="457219">
              <a:off x="10513409"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73" name="AutoShape 373"/>
            <p:cNvSpPr/>
            <p:nvPr/>
          </p:nvSpPr>
          <p:spPr>
            <a:xfrm rot="21142780" flipH="1">
              <a:off x="10706291"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74" name="Freeform 374"/>
            <p:cNvSpPr/>
            <p:nvPr/>
          </p:nvSpPr>
          <p:spPr>
            <a:xfrm>
              <a:off x="10524173"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375" name="Group 375"/>
          <p:cNvGrpSpPr/>
          <p:nvPr/>
        </p:nvGrpSpPr>
        <p:grpSpPr>
          <a:xfrm>
            <a:off x="10548271" y="4785646"/>
            <a:ext cx="164211" cy="381952"/>
            <a:chOff x="10548271" y="4785646"/>
            <a:chExt cx="164211" cy="381952"/>
          </a:xfrm>
        </p:grpSpPr>
        <p:sp>
          <p:nvSpPr>
            <p:cNvPr id="376" name="AutoShape 376"/>
            <p:cNvSpPr/>
            <p:nvPr/>
          </p:nvSpPr>
          <p:spPr>
            <a:xfrm rot="21437230" flipH="1">
              <a:off x="10643426"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77" name="AutoShape 377"/>
            <p:cNvSpPr/>
            <p:nvPr/>
          </p:nvSpPr>
          <p:spPr>
            <a:xfrm rot="162769">
              <a:off x="10548271"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378" name="Group 378"/>
          <p:cNvGrpSpPr/>
          <p:nvPr/>
        </p:nvGrpSpPr>
        <p:grpSpPr>
          <a:xfrm>
            <a:off x="10976610" y="4424744"/>
            <a:ext cx="236220" cy="430911"/>
            <a:chOff x="10976610" y="4424744"/>
            <a:chExt cx="236220" cy="430911"/>
          </a:xfrm>
        </p:grpSpPr>
        <p:sp>
          <p:nvSpPr>
            <p:cNvPr id="379" name="AutoShape 379"/>
            <p:cNvSpPr/>
            <p:nvPr/>
          </p:nvSpPr>
          <p:spPr>
            <a:xfrm>
              <a:off x="11020234"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80" name="AutoShape 380"/>
            <p:cNvSpPr/>
            <p:nvPr/>
          </p:nvSpPr>
          <p:spPr>
            <a:xfrm rot="457219">
              <a:off x="10976610"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81" name="AutoShape 381"/>
            <p:cNvSpPr/>
            <p:nvPr/>
          </p:nvSpPr>
          <p:spPr>
            <a:xfrm rot="21142780" flipH="1">
              <a:off x="11169491"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82" name="Freeform 382"/>
            <p:cNvSpPr/>
            <p:nvPr/>
          </p:nvSpPr>
          <p:spPr>
            <a:xfrm>
              <a:off x="10987374"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383" name="Group 383"/>
          <p:cNvGrpSpPr/>
          <p:nvPr/>
        </p:nvGrpSpPr>
        <p:grpSpPr>
          <a:xfrm>
            <a:off x="11011472" y="4785646"/>
            <a:ext cx="164211" cy="381952"/>
            <a:chOff x="11011472" y="4785646"/>
            <a:chExt cx="164211" cy="381952"/>
          </a:xfrm>
        </p:grpSpPr>
        <p:sp>
          <p:nvSpPr>
            <p:cNvPr id="384" name="AutoShape 384"/>
            <p:cNvSpPr/>
            <p:nvPr/>
          </p:nvSpPr>
          <p:spPr>
            <a:xfrm rot="21437230" flipH="1">
              <a:off x="11106627"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85" name="AutoShape 385"/>
            <p:cNvSpPr/>
            <p:nvPr/>
          </p:nvSpPr>
          <p:spPr>
            <a:xfrm rot="162769">
              <a:off x="11011472"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sp>
        <p:nvSpPr>
          <p:cNvPr id="386" name="AutoShape 386"/>
          <p:cNvSpPr/>
          <p:nvPr/>
        </p:nvSpPr>
        <p:spPr>
          <a:xfrm>
            <a:off x="692334" y="5368319"/>
            <a:ext cx="4775817" cy="982897"/>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200">
                <a:solidFill>
                  <a:schemeClr val="dk1">
                    <a:alpha val="100000"/>
                  </a:schemeClr>
                </a:solidFill>
                <a:latin typeface="Microsoft Yahei"/>
                <a:ea typeface="Microsoft Yahei"/>
                <a:cs typeface="Microsoft Yahei"/>
              </a:rPr>
              <a:t>通过对高职校企合作人才培养模式的实践研究，探讨其对学生就业、企业用人和高职教育发展的影响。</a:t>
            </a:r>
            <a:endParaRPr lang="en-US" sz="1100"/>
          </a:p>
        </p:txBody>
      </p:sp>
      <p:sp>
        <p:nvSpPr>
          <p:cNvPr id="387" name="AutoShape 387"/>
          <p:cNvSpPr/>
          <p:nvPr/>
        </p:nvSpPr>
        <p:spPr>
          <a:xfrm>
            <a:off x="6723849" y="5368319"/>
            <a:ext cx="4775817" cy="904863"/>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200">
                <a:solidFill>
                  <a:schemeClr val="dk1">
                    <a:alpha val="100000"/>
                  </a:schemeClr>
                </a:solidFill>
                <a:latin typeface="Microsoft Yahei"/>
                <a:ea typeface="Microsoft Yahei"/>
                <a:cs typeface="Microsoft Yahei"/>
              </a:rPr>
              <a:t>高职校企合作人才培养模式的具体实践方式有哪些？其对学生就业、企业用人和高职教育发展有何影响？如何进一步提高高职校企合作人才培养模式的实践效果？</a:t>
            </a:r>
            <a:endParaRPr lang="en-US" sz="1100"/>
          </a:p>
        </p:txBody>
      </p:sp>
      <p:grpSp>
        <p:nvGrpSpPr>
          <p:cNvPr id="388" name="Group 388"/>
          <p:cNvGrpSpPr/>
          <p:nvPr/>
        </p:nvGrpSpPr>
        <p:grpSpPr>
          <a:xfrm>
            <a:off x="454963" y="93878"/>
            <a:ext cx="10641129" cy="914400"/>
            <a:chOff x="454963" y="93878"/>
            <a:chExt cx="10641129" cy="914400"/>
          </a:xfrm>
        </p:grpSpPr>
        <p:sp>
          <p:nvSpPr>
            <p:cNvPr id="389" name="AutoShape 38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90" name="AutoShape 39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91" name="AutoShape 39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92" name="AutoShape 39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93" name="AutoShape 39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94" name="AutoShape 39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95" name="AutoShape 39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96" name="AutoShape 39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97" name="AutoShape 39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98" name="AutoShape 39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99" name="AutoShape 39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00" name="AutoShape 40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01" name="AutoShape 40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02" name="AutoShape 40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03" name="AutoShape 40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04" name="AutoShape 40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05" name="AutoShape 40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06" name="AutoShape 40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07" name="AutoShape 40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08" name="AutoShape 40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09" name="TextBox 40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研究目的和问题</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研究方法和范围</a:t>
              </a:r>
            </a:p>
          </p:txBody>
        </p:sp>
      </p:grpSp>
      <p:grpSp>
        <p:nvGrpSpPr>
          <p:cNvPr id="43" name="Group 43"/>
          <p:cNvGrpSpPr/>
          <p:nvPr/>
        </p:nvGrpSpPr>
        <p:grpSpPr>
          <a:xfrm>
            <a:off x="7809821" y="1388973"/>
            <a:ext cx="2987778" cy="490334"/>
            <a:chOff x="7809821" y="1388973"/>
            <a:chExt cx="2987778" cy="490334"/>
          </a:xfrm>
        </p:grpSpPr>
        <p:sp>
          <p:nvSpPr>
            <p:cNvPr id="44" name="TextBox 44"/>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研究方法</a:t>
              </a:r>
            </a:p>
          </p:txBody>
        </p:sp>
      </p:grpSp>
      <p:grpSp>
        <p:nvGrpSpPr>
          <p:cNvPr id="45" name="Group 45"/>
          <p:cNvGrpSpPr/>
          <p:nvPr/>
        </p:nvGrpSpPr>
        <p:grpSpPr>
          <a:xfrm>
            <a:off x="7809821" y="1823726"/>
            <a:ext cx="3286271" cy="1875094"/>
            <a:chOff x="7809821" y="1823726"/>
            <a:chExt cx="3286271" cy="1875094"/>
          </a:xfrm>
        </p:grpSpPr>
        <p:sp>
          <p:nvSpPr>
            <p:cNvPr id="46" name="TextBox 46"/>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采用文献研究、案例分析和问卷调查等方法，对高职校企合作人才培养模式的实践进行深入研究。</a:t>
              </a:r>
            </a:p>
          </p:txBody>
        </p:sp>
      </p:grpSp>
      <p:grpSp>
        <p:nvGrpSpPr>
          <p:cNvPr id="47" name="Group 47"/>
          <p:cNvGrpSpPr/>
          <p:nvPr/>
        </p:nvGrpSpPr>
        <p:grpSpPr>
          <a:xfrm>
            <a:off x="7809821" y="3814445"/>
            <a:ext cx="2987778" cy="490334"/>
            <a:chOff x="7809821" y="3814445"/>
            <a:chExt cx="2987778" cy="490334"/>
          </a:xfrm>
        </p:grpSpPr>
        <p:sp>
          <p:nvSpPr>
            <p:cNvPr id="48" name="TextBox 48"/>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研究范围</a:t>
              </a:r>
            </a:p>
          </p:txBody>
        </p:sp>
      </p:grpSp>
      <p:grpSp>
        <p:nvGrpSpPr>
          <p:cNvPr id="49" name="Group 49"/>
          <p:cNvGrpSpPr/>
          <p:nvPr/>
        </p:nvGrpSpPr>
        <p:grpSpPr>
          <a:xfrm>
            <a:off x="7809821" y="4249198"/>
            <a:ext cx="3286271" cy="1875094"/>
            <a:chOff x="7809821" y="4249198"/>
            <a:chExt cx="3286271" cy="1875094"/>
          </a:xfrm>
        </p:grpSpPr>
        <p:sp>
          <p:nvSpPr>
            <p:cNvPr id="50" name="TextBox 50"/>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本研究以某高职院校为例，对其校企合作人才培养模式的实践进行深入探讨，同时结合其他高职院校的实践经验进行比较分析。</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TextBox 2"/>
          <p:cNvSpPr txBox="1"/>
          <p:nvPr/>
        </p:nvSpPr>
        <p:spPr>
          <a:xfrm>
            <a:off x="2706395" y="2969779"/>
            <a:ext cx="6779209" cy="1362191"/>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FFFFFF">
                    <a:alpha val="100000"/>
                  </a:srgbClr>
                </a:solidFill>
                <a:latin typeface="Microsoft Yahei"/>
                <a:ea typeface="Microsoft Yahei"/>
                <a:cs typeface="Microsoft Yahei"/>
              </a:rPr>
              <a:t>高职校企合作人才培养模式概述</a:t>
            </a:r>
          </a:p>
        </p:txBody>
      </p:sp>
      <p:grpSp>
        <p:nvGrpSpPr>
          <p:cNvPr id="3" name="Group 3"/>
          <p:cNvGrpSpPr/>
          <p:nvPr/>
        </p:nvGrpSpPr>
        <p:grpSpPr>
          <a:xfrm>
            <a:off x="3563014" y="1906186"/>
            <a:ext cx="5065972" cy="823690"/>
            <a:chOff x="3563014" y="1906186"/>
            <a:chExt cx="5065972" cy="823690"/>
          </a:xfrm>
        </p:grpSpPr>
        <p:sp>
          <p:nvSpPr>
            <p:cNvPr id="4" name="TextBox 4"/>
            <p:cNvSpPr txBox="1"/>
            <p:nvPr/>
          </p:nvSpPr>
          <p:spPr>
            <a:xfrm>
              <a:off x="3563014" y="1906186"/>
              <a:ext cx="5065972" cy="823690"/>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4950" b="1">
                  <a:solidFill>
                    <a:srgbClr val="FFFFFF">
                      <a:alpha val="100000"/>
                    </a:srgbClr>
                  </a:solidFill>
                  <a:latin typeface="Microsoft Yahei"/>
                  <a:ea typeface="Microsoft Yahei"/>
                  <a:cs typeface="Microsoft Yahei"/>
                </a:rPr>
                <a:t>02</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AutoShape 2"/>
          <p:cNvSpPr/>
          <p:nvPr/>
        </p:nvSpPr>
        <p:spPr>
          <a:xfrm>
            <a:off x="798971" y="1841134"/>
            <a:ext cx="2146861" cy="2146861"/>
          </a:xfrm>
          <a:prstGeom prst="blockArc">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 name="AutoShape 3"/>
          <p:cNvSpPr/>
          <p:nvPr/>
        </p:nvSpPr>
        <p:spPr>
          <a:xfrm>
            <a:off x="798971" y="2499066"/>
            <a:ext cx="2092425" cy="830997"/>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defRPr/>
            </a:pPr>
            <a:r>
              <a:rPr lang="en-US" sz="4950">
                <a:solidFill>
                  <a:schemeClr val="accent1">
                    <a:alpha val="100000"/>
                  </a:schemeClr>
                </a:solidFill>
                <a:latin typeface="Microsoft Yahei"/>
                <a:ea typeface="Microsoft Yahei"/>
                <a:cs typeface="Microsoft Yahei"/>
              </a:rPr>
              <a:t>01</a:t>
            </a:r>
            <a:endParaRPr lang="en-US" sz="1100"/>
          </a:p>
        </p:txBody>
      </p:sp>
      <p:sp>
        <p:nvSpPr>
          <p:cNvPr id="4" name="AutoShape 4"/>
          <p:cNvSpPr/>
          <p:nvPr/>
        </p:nvSpPr>
        <p:spPr>
          <a:xfrm>
            <a:off x="3614704" y="1841134"/>
            <a:ext cx="2146861" cy="2146861"/>
          </a:xfrm>
          <a:prstGeom prst="blockArc">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 name="AutoShape 5"/>
          <p:cNvSpPr/>
          <p:nvPr/>
        </p:nvSpPr>
        <p:spPr>
          <a:xfrm>
            <a:off x="3614704" y="2499066"/>
            <a:ext cx="2146861" cy="830997"/>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defRPr/>
            </a:pPr>
            <a:r>
              <a:rPr lang="en-US" sz="4950">
                <a:solidFill>
                  <a:schemeClr val="accent1">
                    <a:alpha val="100000"/>
                  </a:schemeClr>
                </a:solidFill>
                <a:latin typeface="Microsoft Yahei"/>
                <a:ea typeface="Microsoft Yahei"/>
                <a:cs typeface="Microsoft Yahei"/>
              </a:rPr>
              <a:t>02</a:t>
            </a:r>
            <a:endParaRPr lang="en-US" sz="1100"/>
          </a:p>
        </p:txBody>
      </p:sp>
      <p:sp>
        <p:nvSpPr>
          <p:cNvPr id="6" name="AutoShape 6"/>
          <p:cNvSpPr/>
          <p:nvPr/>
        </p:nvSpPr>
        <p:spPr>
          <a:xfrm>
            <a:off x="6430437" y="1841134"/>
            <a:ext cx="2146861" cy="2146861"/>
          </a:xfrm>
          <a:prstGeom prst="blockArc">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7" name="AutoShape 7"/>
          <p:cNvSpPr/>
          <p:nvPr/>
        </p:nvSpPr>
        <p:spPr>
          <a:xfrm>
            <a:off x="6430437" y="2499066"/>
            <a:ext cx="2146861" cy="830997"/>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4950">
                <a:solidFill>
                  <a:schemeClr val="accent1">
                    <a:alpha val="100000"/>
                  </a:schemeClr>
                </a:solidFill>
                <a:latin typeface="Microsoft Yahei"/>
                <a:ea typeface="Microsoft Yahei"/>
                <a:cs typeface="Microsoft Yahei"/>
              </a:rPr>
              <a:t>03</a:t>
            </a:r>
            <a:endParaRPr lang="en-US" sz="1100"/>
          </a:p>
        </p:txBody>
      </p:sp>
      <p:sp>
        <p:nvSpPr>
          <p:cNvPr id="8" name="AutoShape 8"/>
          <p:cNvSpPr/>
          <p:nvPr/>
        </p:nvSpPr>
        <p:spPr>
          <a:xfrm>
            <a:off x="9246171" y="1841134"/>
            <a:ext cx="2146861" cy="2146861"/>
          </a:xfrm>
          <a:prstGeom prst="blockArc">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9" name="AutoShape 9"/>
          <p:cNvSpPr/>
          <p:nvPr/>
        </p:nvSpPr>
        <p:spPr>
          <a:xfrm>
            <a:off x="9246171" y="2499066"/>
            <a:ext cx="2146861" cy="830997"/>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4950">
                <a:solidFill>
                  <a:schemeClr val="accent1">
                    <a:alpha val="100000"/>
                  </a:schemeClr>
                </a:solidFill>
                <a:latin typeface="Microsoft Yahei"/>
                <a:ea typeface="Microsoft Yahei"/>
                <a:cs typeface="Microsoft Yahei"/>
              </a:rPr>
              <a:t>04</a:t>
            </a:r>
            <a:endParaRPr lang="en-US" sz="1100"/>
          </a:p>
        </p:txBody>
      </p:sp>
      <p:sp>
        <p:nvSpPr>
          <p:cNvPr id="10" name="AutoShape 10"/>
          <p:cNvSpPr/>
          <p:nvPr/>
        </p:nvSpPr>
        <p:spPr>
          <a:xfrm>
            <a:off x="704340" y="4107297"/>
            <a:ext cx="2251017" cy="193204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en-US" sz="1200">
                <a:solidFill>
                  <a:schemeClr val="dk1">
                    <a:alpha val="100000"/>
                  </a:schemeClr>
                </a:solidFill>
                <a:latin typeface="Microsoft Yahei"/>
                <a:ea typeface="Microsoft Yahei"/>
                <a:cs typeface="Microsoft Yahei"/>
              </a:rPr>
              <a:t>高职校企合作人才培养模式是指高等职业学校与企业之间建立合作关系，共同制定人才培养方案、教学计划，共享教学资源，实现人才培养目标的一种教育模式。</a:t>
            </a:r>
            <a:endParaRPr lang="en-US" sz="1100"/>
          </a:p>
        </p:txBody>
      </p:sp>
      <p:sp>
        <p:nvSpPr>
          <p:cNvPr id="11" name="TextBox 11"/>
          <p:cNvSpPr txBox="1"/>
          <p:nvPr/>
        </p:nvSpPr>
        <p:spPr>
          <a:xfrm>
            <a:off x="704340" y="3646674"/>
            <a:ext cx="2249805" cy="3581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1575" b="1">
                <a:solidFill>
                  <a:schemeClr val="accent1">
                    <a:alpha val="100000"/>
                  </a:schemeClr>
                </a:solidFill>
                <a:latin typeface="Microsoft Yahei"/>
                <a:ea typeface="Microsoft Yahei"/>
                <a:cs typeface="Microsoft Yahei"/>
              </a:rPr>
              <a:t>定义</a:t>
            </a:r>
          </a:p>
        </p:txBody>
      </p:sp>
      <p:sp>
        <p:nvSpPr>
          <p:cNvPr id="12" name="AutoShape 12"/>
          <p:cNvSpPr/>
          <p:nvPr/>
        </p:nvSpPr>
        <p:spPr>
          <a:xfrm>
            <a:off x="3510548" y="4107297"/>
            <a:ext cx="2251017" cy="193204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en-US" sz="1200">
                <a:solidFill>
                  <a:schemeClr val="dk1">
                    <a:alpha val="100000"/>
                  </a:schemeClr>
                </a:solidFill>
                <a:latin typeface="Microsoft Yahei"/>
                <a:ea typeface="Microsoft Yahei"/>
                <a:cs typeface="Microsoft Yahei"/>
              </a:rPr>
              <a:t>学校和企业共同参与人才培养过程，发挥各自优势，实现资源共享。</a:t>
            </a:r>
            <a:endParaRPr lang="en-US" sz="1100"/>
          </a:p>
        </p:txBody>
      </p:sp>
      <p:sp>
        <p:nvSpPr>
          <p:cNvPr id="13" name="TextBox 13"/>
          <p:cNvSpPr txBox="1"/>
          <p:nvPr/>
        </p:nvSpPr>
        <p:spPr>
          <a:xfrm>
            <a:off x="3510548" y="3646674"/>
            <a:ext cx="2249805" cy="3581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1575" b="1">
                <a:solidFill>
                  <a:schemeClr val="accent1">
                    <a:alpha val="100000"/>
                  </a:schemeClr>
                </a:solidFill>
                <a:latin typeface="Microsoft Yahei"/>
                <a:ea typeface="Microsoft Yahei"/>
                <a:cs typeface="Microsoft Yahei"/>
              </a:rPr>
              <a:t>校企合作</a:t>
            </a:r>
          </a:p>
        </p:txBody>
      </p:sp>
      <p:sp>
        <p:nvSpPr>
          <p:cNvPr id="14" name="AutoShape 14"/>
          <p:cNvSpPr/>
          <p:nvPr/>
        </p:nvSpPr>
        <p:spPr>
          <a:xfrm>
            <a:off x="6430437" y="4107297"/>
            <a:ext cx="2251017" cy="193204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en-US" sz="1200">
                <a:solidFill>
                  <a:schemeClr val="dk1">
                    <a:alpha val="100000"/>
                  </a:schemeClr>
                </a:solidFill>
                <a:latin typeface="Microsoft Yahei"/>
                <a:ea typeface="Microsoft Yahei"/>
                <a:cs typeface="Microsoft Yahei"/>
              </a:rPr>
              <a:t>强调实践教学环节，提高学生的实践能力和职业素养。</a:t>
            </a:r>
            <a:endParaRPr lang="en-US" sz="1100"/>
          </a:p>
        </p:txBody>
      </p:sp>
      <p:sp>
        <p:nvSpPr>
          <p:cNvPr id="15" name="TextBox 15"/>
          <p:cNvSpPr txBox="1"/>
          <p:nvPr/>
        </p:nvSpPr>
        <p:spPr>
          <a:xfrm>
            <a:off x="6430437" y="3646674"/>
            <a:ext cx="2249805" cy="3581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1575" b="1">
                <a:solidFill>
                  <a:schemeClr val="accent1">
                    <a:alpha val="100000"/>
                  </a:schemeClr>
                </a:solidFill>
                <a:latin typeface="Microsoft Yahei"/>
                <a:ea typeface="Microsoft Yahei"/>
                <a:cs typeface="Microsoft Yahei"/>
              </a:rPr>
              <a:t>实践导向</a:t>
            </a:r>
          </a:p>
        </p:txBody>
      </p:sp>
      <p:sp>
        <p:nvSpPr>
          <p:cNvPr id="16" name="AutoShape 16"/>
          <p:cNvSpPr/>
          <p:nvPr/>
        </p:nvSpPr>
        <p:spPr>
          <a:xfrm>
            <a:off x="9246171" y="4107297"/>
            <a:ext cx="2251017" cy="193204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en-US" sz="1200">
                <a:solidFill>
                  <a:schemeClr val="dk1">
                    <a:alpha val="100000"/>
                  </a:schemeClr>
                </a:solidFill>
                <a:latin typeface="Microsoft Yahei"/>
                <a:ea typeface="Microsoft Yahei"/>
                <a:cs typeface="Microsoft Yahei"/>
              </a:rPr>
              <a:t>根据企业需求和岗位要求，定制化培养符合企业需求的高素质技术技能人才。</a:t>
            </a:r>
            <a:endParaRPr lang="en-US" sz="1100"/>
          </a:p>
        </p:txBody>
      </p:sp>
      <p:sp>
        <p:nvSpPr>
          <p:cNvPr id="17" name="TextBox 17"/>
          <p:cNvSpPr txBox="1"/>
          <p:nvPr/>
        </p:nvSpPr>
        <p:spPr>
          <a:xfrm>
            <a:off x="9246171" y="3646674"/>
            <a:ext cx="2249805" cy="3581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1575" b="1">
                <a:solidFill>
                  <a:schemeClr val="accent1">
                    <a:alpha val="100000"/>
                  </a:schemeClr>
                </a:solidFill>
                <a:latin typeface="Microsoft Yahei"/>
                <a:ea typeface="Microsoft Yahei"/>
                <a:cs typeface="Microsoft Yahei"/>
              </a:rPr>
              <a:t>定制化培养</a:t>
            </a:r>
          </a:p>
        </p:txBody>
      </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高职校企合作人才培养模式的定义和特点</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a:effectLst/>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推动职业教育改革</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高职校企合作人才培养模式是职业教育改革的重要方向，有助于推动职业教育与产业需求的紧密结合。</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促进产教融合</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通过校企合作，实现产业与教育的深度融合，提高人才培养质量和效率。</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4656" r="24656"/>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高职校企合作人才培养模式的意义和作用</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grpSp>
        <p:nvGrpSpPr>
          <p:cNvPr id="2" name="Group 2"/>
          <p:cNvGrpSpPr/>
          <p:nvPr/>
        </p:nvGrpSpPr>
        <p:grpSpPr>
          <a:xfrm>
            <a:off x="7891367" y="2905696"/>
            <a:ext cx="1971294" cy="1875187"/>
            <a:chOff x="7891367" y="2905696"/>
            <a:chExt cx="1971294" cy="1875187"/>
          </a:xfrm>
        </p:grpSpPr>
        <p:sp>
          <p:nvSpPr>
            <p:cNvPr id="3" name="Freeform 3"/>
            <p:cNvSpPr/>
            <p:nvPr/>
          </p:nvSpPr>
          <p:spPr>
            <a:xfrm>
              <a:off x="8358854" y="2914174"/>
              <a:ext cx="420243" cy="199168"/>
            </a:xfrm>
            <a:custGeom>
              <a:rect l="l" t="t" r="r" b="b"/>
              <a:pathLst>
                <a:path w="105" h="50">
                  <a:moveTo>
                    <a:pt x="0" y="40"/>
                  </a:moveTo>
                  <a:cubicBezTo>
                    <a:pt x="32" y="20"/>
                    <a:pt x="67" y="5"/>
                    <a:pt x="105" y="0"/>
                  </a:cubicBezTo>
                  <a:cubicBezTo>
                    <a:pt x="101" y="13"/>
                    <a:pt x="98" y="27"/>
                    <a:pt x="95" y="40"/>
                  </a:cubicBezTo>
                  <a:cubicBezTo>
                    <a:pt x="88" y="41"/>
                    <a:pt x="81" y="45"/>
                    <a:pt x="75" y="50"/>
                  </a:cubicBezTo>
                  <a:cubicBezTo>
                    <a:pt x="50" y="46"/>
                    <a:pt x="25" y="43"/>
                    <a:pt x="0" y="4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 name="Freeform 4"/>
            <p:cNvSpPr/>
            <p:nvPr/>
          </p:nvSpPr>
          <p:spPr>
            <a:xfrm>
              <a:off x="8799386" y="2905696"/>
              <a:ext cx="307181" cy="187357"/>
            </a:xfrm>
            <a:custGeom>
              <a:rect l="l" t="t" r="r" b="b"/>
              <a:pathLst>
                <a:path w="77" h="47">
                  <a:moveTo>
                    <a:pt x="11" y="2"/>
                  </a:moveTo>
                  <a:cubicBezTo>
                    <a:pt x="33" y="0"/>
                    <a:pt x="56" y="2"/>
                    <a:pt x="77" y="8"/>
                  </a:cubicBezTo>
                  <a:cubicBezTo>
                    <a:pt x="50" y="18"/>
                    <a:pt x="24" y="30"/>
                    <a:pt x="0" y="47"/>
                  </a:cubicBezTo>
                  <a:cubicBezTo>
                    <a:pt x="3" y="31"/>
                    <a:pt x="7" y="16"/>
                    <a:pt x="11" y="2"/>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 name="Freeform 5"/>
            <p:cNvSpPr/>
            <p:nvPr/>
          </p:nvSpPr>
          <p:spPr>
            <a:xfrm>
              <a:off x="8819579" y="2969895"/>
              <a:ext cx="703802" cy="543497"/>
            </a:xfrm>
            <a:custGeom>
              <a:rect l="l" t="t" r="r" b="b"/>
              <a:pathLst>
                <a:path w="176" h="136">
                  <a:moveTo>
                    <a:pt x="0" y="45"/>
                  </a:moveTo>
                  <a:cubicBezTo>
                    <a:pt x="30" y="24"/>
                    <a:pt x="64" y="9"/>
                    <a:pt x="100" y="0"/>
                  </a:cubicBezTo>
                  <a:cubicBezTo>
                    <a:pt x="127" y="9"/>
                    <a:pt x="151" y="25"/>
                    <a:pt x="172" y="44"/>
                  </a:cubicBezTo>
                  <a:cubicBezTo>
                    <a:pt x="172" y="75"/>
                    <a:pt x="176" y="106"/>
                    <a:pt x="170" y="136"/>
                  </a:cubicBezTo>
                  <a:cubicBezTo>
                    <a:pt x="161" y="131"/>
                    <a:pt x="155" y="123"/>
                    <a:pt x="147" y="117"/>
                  </a:cubicBezTo>
                  <a:cubicBezTo>
                    <a:pt x="105" y="82"/>
                    <a:pt x="53" y="60"/>
                    <a:pt x="0" y="45"/>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6" name="Freeform 6"/>
            <p:cNvSpPr/>
            <p:nvPr/>
          </p:nvSpPr>
          <p:spPr>
            <a:xfrm>
              <a:off x="8087106" y="3133535"/>
              <a:ext cx="575500" cy="832104"/>
            </a:xfrm>
            <a:custGeom>
              <a:rect l="l" t="t" r="r" b="b"/>
              <a:pathLst>
                <a:path w="144" h="208">
                  <a:moveTo>
                    <a:pt x="0" y="62"/>
                  </a:moveTo>
                  <a:cubicBezTo>
                    <a:pt x="12" y="39"/>
                    <a:pt x="29" y="19"/>
                    <a:pt x="48" y="2"/>
                  </a:cubicBezTo>
                  <a:cubicBezTo>
                    <a:pt x="79" y="0"/>
                    <a:pt x="110" y="5"/>
                    <a:pt x="140" y="10"/>
                  </a:cubicBezTo>
                  <a:cubicBezTo>
                    <a:pt x="144" y="21"/>
                    <a:pt x="134" y="27"/>
                    <a:pt x="128" y="34"/>
                  </a:cubicBezTo>
                  <a:cubicBezTo>
                    <a:pt x="84" y="82"/>
                    <a:pt x="60" y="145"/>
                    <a:pt x="46" y="208"/>
                  </a:cubicBezTo>
                  <a:cubicBezTo>
                    <a:pt x="16" y="166"/>
                    <a:pt x="2" y="113"/>
                    <a:pt x="0" y="62"/>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7" name="Freeform 7"/>
            <p:cNvSpPr/>
            <p:nvPr/>
          </p:nvSpPr>
          <p:spPr>
            <a:xfrm>
              <a:off x="8763952" y="3214592"/>
              <a:ext cx="715613" cy="982313"/>
            </a:xfrm>
            <a:custGeom>
              <a:rect l="l" t="t" r="r" b="b"/>
              <a:pathLst>
                <a:path w="179" h="246">
                  <a:moveTo>
                    <a:pt x="6" y="42"/>
                  </a:moveTo>
                  <a:cubicBezTo>
                    <a:pt x="6" y="28"/>
                    <a:pt x="0" y="10"/>
                    <a:pt x="14" y="0"/>
                  </a:cubicBezTo>
                  <a:cubicBezTo>
                    <a:pt x="71" y="16"/>
                    <a:pt x="127" y="42"/>
                    <a:pt x="170" y="84"/>
                  </a:cubicBezTo>
                  <a:cubicBezTo>
                    <a:pt x="168" y="96"/>
                    <a:pt x="170" y="108"/>
                    <a:pt x="179" y="116"/>
                  </a:cubicBezTo>
                  <a:cubicBezTo>
                    <a:pt x="171" y="161"/>
                    <a:pt x="156" y="206"/>
                    <a:pt x="132" y="246"/>
                  </a:cubicBezTo>
                  <a:cubicBezTo>
                    <a:pt x="126" y="246"/>
                    <a:pt x="120" y="246"/>
                    <a:pt x="114" y="246"/>
                  </a:cubicBezTo>
                  <a:cubicBezTo>
                    <a:pt x="57" y="192"/>
                    <a:pt x="13" y="121"/>
                    <a:pt x="6" y="42"/>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 name="Freeform 8"/>
            <p:cNvSpPr/>
            <p:nvPr/>
          </p:nvSpPr>
          <p:spPr>
            <a:xfrm>
              <a:off x="9567291" y="3209544"/>
              <a:ext cx="295370" cy="815245"/>
            </a:xfrm>
            <a:custGeom>
              <a:rect l="l" t="t" r="r" b="b"/>
              <a:pathLst>
                <a:path w="74" h="204">
                  <a:moveTo>
                    <a:pt x="2" y="0"/>
                  </a:moveTo>
                  <a:cubicBezTo>
                    <a:pt x="51" y="54"/>
                    <a:pt x="74" y="132"/>
                    <a:pt x="57" y="204"/>
                  </a:cubicBezTo>
                  <a:cubicBezTo>
                    <a:pt x="47" y="170"/>
                    <a:pt x="31" y="138"/>
                    <a:pt x="11" y="110"/>
                  </a:cubicBezTo>
                  <a:cubicBezTo>
                    <a:pt x="18" y="97"/>
                    <a:pt x="12" y="81"/>
                    <a:pt x="0" y="74"/>
                  </a:cubicBezTo>
                  <a:cubicBezTo>
                    <a:pt x="2" y="49"/>
                    <a:pt x="2" y="25"/>
                    <a:pt x="2"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9" name="Freeform 9"/>
            <p:cNvSpPr/>
            <p:nvPr/>
          </p:nvSpPr>
          <p:spPr>
            <a:xfrm>
              <a:off x="8340280" y="3250025"/>
              <a:ext cx="847249" cy="1230439"/>
            </a:xfrm>
            <a:custGeom>
              <a:rect l="l" t="t" r="r" b="b"/>
              <a:pathLst>
                <a:path w="211" h="308">
                  <a:moveTo>
                    <a:pt x="83" y="7"/>
                  </a:moveTo>
                  <a:cubicBezTo>
                    <a:pt x="86" y="3"/>
                    <a:pt x="91" y="1"/>
                    <a:pt x="96" y="0"/>
                  </a:cubicBezTo>
                  <a:cubicBezTo>
                    <a:pt x="95" y="68"/>
                    <a:pt x="118" y="135"/>
                    <a:pt x="158" y="189"/>
                  </a:cubicBezTo>
                  <a:cubicBezTo>
                    <a:pt x="172" y="210"/>
                    <a:pt x="190" y="229"/>
                    <a:pt x="208" y="247"/>
                  </a:cubicBezTo>
                  <a:cubicBezTo>
                    <a:pt x="210" y="256"/>
                    <a:pt x="209" y="264"/>
                    <a:pt x="212" y="273"/>
                  </a:cubicBezTo>
                  <a:cubicBezTo>
                    <a:pt x="202" y="284"/>
                    <a:pt x="192" y="295"/>
                    <a:pt x="180" y="304"/>
                  </a:cubicBezTo>
                  <a:cubicBezTo>
                    <a:pt x="170" y="301"/>
                    <a:pt x="160" y="302"/>
                    <a:pt x="151" y="308"/>
                  </a:cubicBezTo>
                  <a:cubicBezTo>
                    <a:pt x="97" y="286"/>
                    <a:pt x="46" y="255"/>
                    <a:pt x="8" y="211"/>
                  </a:cubicBezTo>
                  <a:cubicBezTo>
                    <a:pt x="12" y="199"/>
                    <a:pt x="9" y="187"/>
                    <a:pt x="0" y="178"/>
                  </a:cubicBezTo>
                  <a:cubicBezTo>
                    <a:pt x="12" y="115"/>
                    <a:pt x="38" y="53"/>
                    <a:pt x="83" y="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0" name="Freeform 10"/>
            <p:cNvSpPr/>
            <p:nvPr/>
          </p:nvSpPr>
          <p:spPr>
            <a:xfrm>
              <a:off x="7891367" y="3486340"/>
              <a:ext cx="356140" cy="1002506"/>
            </a:xfrm>
            <a:custGeom>
              <a:rect l="l" t="t" r="r" b="b"/>
              <a:pathLst>
                <a:path w="89" h="251">
                  <a:moveTo>
                    <a:pt x="88" y="251"/>
                  </a:moveTo>
                  <a:cubicBezTo>
                    <a:pt x="21" y="188"/>
                    <a:pt x="0" y="84"/>
                    <a:pt x="36" y="0"/>
                  </a:cubicBezTo>
                  <a:cubicBezTo>
                    <a:pt x="41" y="44"/>
                    <a:pt x="56" y="86"/>
                    <a:pt x="79" y="124"/>
                  </a:cubicBezTo>
                  <a:cubicBezTo>
                    <a:pt x="74" y="138"/>
                    <a:pt x="75" y="154"/>
                    <a:pt x="89" y="162"/>
                  </a:cubicBezTo>
                  <a:cubicBezTo>
                    <a:pt x="88" y="192"/>
                    <a:pt x="85" y="221"/>
                    <a:pt x="88" y="251"/>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1" name="Freeform 11"/>
            <p:cNvSpPr/>
            <p:nvPr/>
          </p:nvSpPr>
          <p:spPr>
            <a:xfrm>
              <a:off x="9342787" y="3665220"/>
              <a:ext cx="415195" cy="803434"/>
            </a:xfrm>
            <a:custGeom>
              <a:rect l="l" t="t" r="r" b="b"/>
              <a:pathLst>
                <a:path w="104" h="201">
                  <a:moveTo>
                    <a:pt x="48" y="13"/>
                  </a:moveTo>
                  <a:cubicBezTo>
                    <a:pt x="48" y="8"/>
                    <a:pt x="51" y="0"/>
                    <a:pt x="56" y="7"/>
                  </a:cubicBezTo>
                  <a:cubicBezTo>
                    <a:pt x="80" y="41"/>
                    <a:pt x="97" y="80"/>
                    <a:pt x="104" y="120"/>
                  </a:cubicBezTo>
                  <a:cubicBezTo>
                    <a:pt x="95" y="150"/>
                    <a:pt x="76" y="177"/>
                    <a:pt x="56" y="201"/>
                  </a:cubicBezTo>
                  <a:cubicBezTo>
                    <a:pt x="37" y="190"/>
                    <a:pt x="20" y="177"/>
                    <a:pt x="3" y="164"/>
                  </a:cubicBezTo>
                  <a:cubicBezTo>
                    <a:pt x="3" y="156"/>
                    <a:pt x="2" y="148"/>
                    <a:pt x="0" y="140"/>
                  </a:cubicBezTo>
                  <a:cubicBezTo>
                    <a:pt x="23" y="101"/>
                    <a:pt x="39" y="58"/>
                    <a:pt x="48" y="1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2" name="Freeform 12"/>
            <p:cNvSpPr/>
            <p:nvPr/>
          </p:nvSpPr>
          <p:spPr>
            <a:xfrm>
              <a:off x="8294751" y="4124325"/>
              <a:ext cx="624459" cy="580644"/>
            </a:xfrm>
            <a:custGeom>
              <a:rect l="l" t="t" r="r" b="b"/>
              <a:pathLst>
                <a:path w="156" h="145">
                  <a:moveTo>
                    <a:pt x="4" y="0"/>
                  </a:moveTo>
                  <a:cubicBezTo>
                    <a:pt x="46" y="46"/>
                    <a:pt x="99" y="79"/>
                    <a:pt x="155" y="103"/>
                  </a:cubicBezTo>
                  <a:cubicBezTo>
                    <a:pt x="155" y="105"/>
                    <a:pt x="156" y="108"/>
                    <a:pt x="156" y="110"/>
                  </a:cubicBezTo>
                  <a:cubicBezTo>
                    <a:pt x="130" y="126"/>
                    <a:pt x="101" y="137"/>
                    <a:pt x="71" y="145"/>
                  </a:cubicBezTo>
                  <a:cubicBezTo>
                    <a:pt x="47" y="135"/>
                    <a:pt x="23" y="124"/>
                    <a:pt x="4" y="106"/>
                  </a:cubicBezTo>
                  <a:cubicBezTo>
                    <a:pt x="0" y="90"/>
                    <a:pt x="3" y="17"/>
                    <a:pt x="4"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 name="Freeform 13"/>
            <p:cNvSpPr/>
            <p:nvPr/>
          </p:nvSpPr>
          <p:spPr>
            <a:xfrm>
              <a:off x="9086279" y="4365688"/>
              <a:ext cx="432054" cy="266700"/>
            </a:xfrm>
            <a:custGeom>
              <a:rect l="l" t="t" r="r" b="b"/>
              <a:pathLst>
                <a:path w="108" h="67">
                  <a:moveTo>
                    <a:pt x="36" y="4"/>
                  </a:moveTo>
                  <a:cubicBezTo>
                    <a:pt x="43" y="2"/>
                    <a:pt x="50" y="2"/>
                    <a:pt x="57" y="0"/>
                  </a:cubicBezTo>
                  <a:cubicBezTo>
                    <a:pt x="74" y="13"/>
                    <a:pt x="90" y="25"/>
                    <a:pt x="108" y="36"/>
                  </a:cubicBezTo>
                  <a:cubicBezTo>
                    <a:pt x="94" y="47"/>
                    <a:pt x="81" y="67"/>
                    <a:pt x="62" y="59"/>
                  </a:cubicBezTo>
                  <a:cubicBezTo>
                    <a:pt x="41" y="53"/>
                    <a:pt x="18" y="52"/>
                    <a:pt x="0" y="39"/>
                  </a:cubicBezTo>
                  <a:cubicBezTo>
                    <a:pt x="13" y="28"/>
                    <a:pt x="24" y="16"/>
                    <a:pt x="36" y="4"/>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4" name="Freeform 14"/>
            <p:cNvSpPr/>
            <p:nvPr/>
          </p:nvSpPr>
          <p:spPr>
            <a:xfrm>
              <a:off x="8691372" y="4600289"/>
              <a:ext cx="610933" cy="180594"/>
            </a:xfrm>
            <a:custGeom>
              <a:rect l="l" t="t" r="r" b="b"/>
              <a:pathLst>
                <a:path w="153" h="45">
                  <a:moveTo>
                    <a:pt x="100" y="0"/>
                  </a:moveTo>
                  <a:cubicBezTo>
                    <a:pt x="117" y="5"/>
                    <a:pt x="135" y="10"/>
                    <a:pt x="153" y="14"/>
                  </a:cubicBezTo>
                  <a:cubicBezTo>
                    <a:pt x="107" y="38"/>
                    <a:pt x="51" y="45"/>
                    <a:pt x="0" y="33"/>
                  </a:cubicBezTo>
                  <a:cubicBezTo>
                    <a:pt x="22" y="26"/>
                    <a:pt x="43" y="17"/>
                    <a:pt x="63" y="5"/>
                  </a:cubicBezTo>
                  <a:cubicBezTo>
                    <a:pt x="75" y="13"/>
                    <a:pt x="91" y="12"/>
                    <a:pt x="100"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cxnSp>
        <p:nvCxnSpPr>
          <p:cNvPr id="15" name="Connector 15"/>
          <p:cNvCxnSpPr/>
          <p:nvPr/>
        </p:nvCxnSpPr>
        <p:spPr>
          <a:xfrm flipH="1" flipV="1">
            <a:off x="6812761" y="3513334"/>
            <a:ext cx="1174631" cy="179643"/>
          </a:xfrm>
          <a:prstGeom prst="line">
            <a:avLst/>
          </a:prstGeom>
          <a:ln w="19050">
            <a:solidFill>
              <a:schemeClr val="accent1"/>
            </a:solidFill>
            <a:prstDash val="dash"/>
            <a:headEnd type="none"/>
            <a:tailEnd type="triangle"/>
          </a:ln>
        </p:spPr>
        <p:style>
          <a:lnRef idx="0">
            <a:schemeClr val="accent1"/>
          </a:lnRef>
          <a:fillRef idx="1">
            <a:schemeClr val="accent1"/>
          </a:fillRef>
          <a:effectRef idx="0">
            <a:schemeClr val="accent1"/>
          </a:effectRef>
          <a:fontRef idx="minor">
            <a:schemeClr val="lt1"/>
          </a:fontRef>
        </p:style>
      </p:cxnSp>
      <p:cxnSp>
        <p:nvCxnSpPr>
          <p:cNvPr id="16" name="Connector 16"/>
          <p:cNvCxnSpPr/>
          <p:nvPr/>
        </p:nvCxnSpPr>
        <p:spPr>
          <a:xfrm flipV="1">
            <a:off x="8886535" y="1736585"/>
            <a:ext cx="14158" cy="1167050"/>
          </a:xfrm>
          <a:prstGeom prst="line">
            <a:avLst/>
          </a:prstGeom>
          <a:ln w="19050">
            <a:solidFill>
              <a:srgbClr val="53BAE9">
                <a:alpha val="100000"/>
              </a:srgbClr>
            </a:solidFill>
            <a:prstDash val="dash"/>
            <a:headEnd type="none"/>
            <a:tailEnd type="triangle"/>
          </a:ln>
        </p:spPr>
      </p:cxnSp>
      <p:cxnSp>
        <p:nvCxnSpPr>
          <p:cNvPr id="17" name="Connector 17"/>
          <p:cNvCxnSpPr/>
          <p:nvPr/>
        </p:nvCxnSpPr>
        <p:spPr>
          <a:xfrm flipH="1">
            <a:off x="7765009" y="4603292"/>
            <a:ext cx="653072" cy="1011082"/>
          </a:xfrm>
          <a:prstGeom prst="line">
            <a:avLst/>
          </a:prstGeom>
          <a:ln w="19050">
            <a:solidFill>
              <a:srgbClr val="53BAE9">
                <a:alpha val="100000"/>
              </a:srgbClr>
            </a:solidFill>
            <a:prstDash val="dash"/>
            <a:headEnd type="none"/>
            <a:tailEnd type="triangle"/>
          </a:ln>
        </p:spPr>
      </p:cxnSp>
      <p:cxnSp>
        <p:nvCxnSpPr>
          <p:cNvPr id="18" name="Connector 18"/>
          <p:cNvCxnSpPr/>
          <p:nvPr/>
        </p:nvCxnSpPr>
        <p:spPr>
          <a:xfrm>
            <a:off x="9655463" y="4347498"/>
            <a:ext cx="958019" cy="684969"/>
          </a:xfrm>
          <a:prstGeom prst="line">
            <a:avLst/>
          </a:prstGeom>
          <a:ln w="19050">
            <a:solidFill>
              <a:srgbClr val="53BAE9">
                <a:alpha val="100000"/>
              </a:srgbClr>
            </a:solidFill>
            <a:prstDash val="dash"/>
            <a:headEnd type="none"/>
            <a:tailEnd type="triangle"/>
          </a:ln>
        </p:spPr>
      </p:cxnSp>
      <p:grpSp>
        <p:nvGrpSpPr>
          <p:cNvPr id="19" name="Group 19"/>
          <p:cNvGrpSpPr/>
          <p:nvPr/>
        </p:nvGrpSpPr>
        <p:grpSpPr>
          <a:xfrm>
            <a:off x="6323362" y="3226403"/>
            <a:ext cx="453771" cy="453771"/>
            <a:chOff x="6323362" y="3226403"/>
            <a:chExt cx="453771" cy="453771"/>
          </a:xfrm>
        </p:grpSpPr>
        <p:sp>
          <p:nvSpPr>
            <p:cNvPr id="20" name="AutoShape 20"/>
            <p:cNvSpPr/>
            <p:nvPr/>
          </p:nvSpPr>
          <p:spPr>
            <a:xfrm>
              <a:off x="6323362" y="3226403"/>
              <a:ext cx="453771" cy="453771"/>
            </a:xfrm>
            <a:prstGeom prst="ellipse">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21" name="Group 21"/>
          <p:cNvGrpSpPr/>
          <p:nvPr/>
        </p:nvGrpSpPr>
        <p:grpSpPr>
          <a:xfrm>
            <a:off x="6386989" y="3293554"/>
            <a:ext cx="326517" cy="368619"/>
            <a:chOff x="6386989" y="3293554"/>
            <a:chExt cx="326517" cy="368619"/>
          </a:xfrm>
        </p:grpSpPr>
        <p:sp>
          <p:nvSpPr>
            <p:cNvPr id="22" name="Freeform 22"/>
            <p:cNvSpPr/>
            <p:nvPr/>
          </p:nvSpPr>
          <p:spPr>
            <a:xfrm>
              <a:off x="6475762" y="3293554"/>
              <a:ext cx="148876" cy="193548"/>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Freeform 23"/>
            <p:cNvSpPr/>
            <p:nvPr/>
          </p:nvSpPr>
          <p:spPr>
            <a:xfrm>
              <a:off x="6386989" y="3473768"/>
              <a:ext cx="326517" cy="188405"/>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Freeform 24"/>
            <p:cNvSpPr/>
            <p:nvPr/>
          </p:nvSpPr>
          <p:spPr>
            <a:xfrm>
              <a:off x="6531769" y="3505010"/>
              <a:ext cx="38005" cy="28194"/>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25" name="Group 25"/>
          <p:cNvGrpSpPr/>
          <p:nvPr/>
        </p:nvGrpSpPr>
        <p:grpSpPr>
          <a:xfrm>
            <a:off x="6397466" y="3619976"/>
            <a:ext cx="305467" cy="60103"/>
            <a:chOff x="6397466" y="3619976"/>
            <a:chExt cx="305467" cy="60103"/>
          </a:xfrm>
        </p:grpSpPr>
        <p:sp>
          <p:nvSpPr>
            <p:cNvPr id="26" name="Freeform 26"/>
            <p:cNvSpPr/>
            <p:nvPr/>
          </p:nvSpPr>
          <p:spPr>
            <a:xfrm>
              <a:off x="6397466" y="3619976"/>
              <a:ext cx="305467" cy="60103"/>
            </a:xfrm>
            <a:custGeom>
              <a:rect l="l" t="t" r="r" b="b"/>
              <a:pathLst>
                <a:path w="944594" h="185883">
                  <a:moveTo>
                    <a:pt x="0" y="0"/>
                  </a:moveTo>
                  <a:lnTo>
                    <a:pt x="944594" y="0"/>
                  </a:lnTo>
                  <a:lnTo>
                    <a:pt x="864504" y="66080"/>
                  </a:lnTo>
                  <a:cubicBezTo>
                    <a:pt x="752546" y="141718"/>
                    <a:pt x="617579" y="185883"/>
                    <a:pt x="472297" y="185883"/>
                  </a:cubicBezTo>
                  <a:cubicBezTo>
                    <a:pt x="327015" y="185883"/>
                    <a:pt x="192048" y="141718"/>
                    <a:pt x="80090" y="660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27" name="Group 27"/>
          <p:cNvGrpSpPr/>
          <p:nvPr/>
        </p:nvGrpSpPr>
        <p:grpSpPr>
          <a:xfrm>
            <a:off x="8675084" y="1230154"/>
            <a:ext cx="453771" cy="453771"/>
            <a:chOff x="8675084" y="1230154"/>
            <a:chExt cx="453771" cy="453771"/>
          </a:xfrm>
        </p:grpSpPr>
        <p:sp>
          <p:nvSpPr>
            <p:cNvPr id="28" name="AutoShape 28"/>
            <p:cNvSpPr/>
            <p:nvPr/>
          </p:nvSpPr>
          <p:spPr>
            <a:xfrm>
              <a:off x="8675084" y="1230154"/>
              <a:ext cx="453771" cy="453771"/>
            </a:xfrm>
            <a:prstGeom prst="ellipse">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29" name="Group 29"/>
          <p:cNvGrpSpPr/>
          <p:nvPr/>
        </p:nvGrpSpPr>
        <p:grpSpPr>
          <a:xfrm>
            <a:off x="8738711" y="1297305"/>
            <a:ext cx="326517" cy="368618"/>
            <a:chOff x="8738711" y="1297305"/>
            <a:chExt cx="326517" cy="368618"/>
          </a:xfrm>
        </p:grpSpPr>
        <p:sp>
          <p:nvSpPr>
            <p:cNvPr id="30" name="Freeform 30"/>
            <p:cNvSpPr/>
            <p:nvPr/>
          </p:nvSpPr>
          <p:spPr>
            <a:xfrm>
              <a:off x="8827484" y="1297305"/>
              <a:ext cx="148876" cy="193548"/>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Freeform 31"/>
            <p:cNvSpPr/>
            <p:nvPr/>
          </p:nvSpPr>
          <p:spPr>
            <a:xfrm>
              <a:off x="8738711" y="1477518"/>
              <a:ext cx="326517" cy="188405"/>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Freeform 32"/>
            <p:cNvSpPr/>
            <p:nvPr/>
          </p:nvSpPr>
          <p:spPr>
            <a:xfrm>
              <a:off x="8883491" y="1508760"/>
              <a:ext cx="38005" cy="28194"/>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33" name="Group 33"/>
          <p:cNvGrpSpPr/>
          <p:nvPr/>
        </p:nvGrpSpPr>
        <p:grpSpPr>
          <a:xfrm>
            <a:off x="8749189" y="1623727"/>
            <a:ext cx="305467" cy="60103"/>
            <a:chOff x="8749189" y="1623727"/>
            <a:chExt cx="305467" cy="60103"/>
          </a:xfrm>
        </p:grpSpPr>
        <p:sp>
          <p:nvSpPr>
            <p:cNvPr id="34" name="Freeform 34"/>
            <p:cNvSpPr/>
            <p:nvPr/>
          </p:nvSpPr>
          <p:spPr>
            <a:xfrm>
              <a:off x="8749189" y="1623727"/>
              <a:ext cx="305467" cy="60103"/>
            </a:xfrm>
            <a:custGeom>
              <a:rect l="l" t="t" r="r" b="b"/>
              <a:pathLst>
                <a:path w="944594" h="185883">
                  <a:moveTo>
                    <a:pt x="0" y="0"/>
                  </a:moveTo>
                  <a:lnTo>
                    <a:pt x="944594" y="0"/>
                  </a:lnTo>
                  <a:lnTo>
                    <a:pt x="864504" y="66080"/>
                  </a:lnTo>
                  <a:cubicBezTo>
                    <a:pt x="752546" y="141718"/>
                    <a:pt x="617579" y="185883"/>
                    <a:pt x="472297" y="185883"/>
                  </a:cubicBezTo>
                  <a:cubicBezTo>
                    <a:pt x="327015" y="185883"/>
                    <a:pt x="192048" y="141718"/>
                    <a:pt x="80090" y="660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35" name="Group 35"/>
          <p:cNvGrpSpPr/>
          <p:nvPr/>
        </p:nvGrpSpPr>
        <p:grpSpPr>
          <a:xfrm>
            <a:off x="7375589" y="5602795"/>
            <a:ext cx="453771" cy="453771"/>
            <a:chOff x="7375589" y="5602795"/>
            <a:chExt cx="453771" cy="453771"/>
          </a:xfrm>
        </p:grpSpPr>
        <p:sp>
          <p:nvSpPr>
            <p:cNvPr id="36" name="AutoShape 36"/>
            <p:cNvSpPr/>
            <p:nvPr/>
          </p:nvSpPr>
          <p:spPr>
            <a:xfrm>
              <a:off x="7375589" y="5602795"/>
              <a:ext cx="453771" cy="453771"/>
            </a:xfrm>
            <a:prstGeom prst="ellipse">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37" name="Group 37"/>
          <p:cNvGrpSpPr/>
          <p:nvPr/>
        </p:nvGrpSpPr>
        <p:grpSpPr>
          <a:xfrm>
            <a:off x="7439216" y="5669947"/>
            <a:ext cx="326517" cy="368618"/>
            <a:chOff x="7439216" y="5669947"/>
            <a:chExt cx="326517" cy="368618"/>
          </a:xfrm>
        </p:grpSpPr>
        <p:sp>
          <p:nvSpPr>
            <p:cNvPr id="38" name="Freeform 38"/>
            <p:cNvSpPr/>
            <p:nvPr/>
          </p:nvSpPr>
          <p:spPr>
            <a:xfrm>
              <a:off x="7527989" y="5669947"/>
              <a:ext cx="148876" cy="193548"/>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9" name="Freeform 39"/>
            <p:cNvSpPr/>
            <p:nvPr/>
          </p:nvSpPr>
          <p:spPr>
            <a:xfrm>
              <a:off x="7439216" y="5850160"/>
              <a:ext cx="326517" cy="188405"/>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0" name="Freeform 40"/>
            <p:cNvSpPr/>
            <p:nvPr/>
          </p:nvSpPr>
          <p:spPr>
            <a:xfrm>
              <a:off x="7583995" y="5881497"/>
              <a:ext cx="38005" cy="28194"/>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41" name="Group 41"/>
          <p:cNvGrpSpPr/>
          <p:nvPr/>
        </p:nvGrpSpPr>
        <p:grpSpPr>
          <a:xfrm>
            <a:off x="7449693" y="5996464"/>
            <a:ext cx="305467" cy="60103"/>
            <a:chOff x="7449693" y="5996464"/>
            <a:chExt cx="305467" cy="60103"/>
          </a:xfrm>
        </p:grpSpPr>
        <p:sp>
          <p:nvSpPr>
            <p:cNvPr id="42" name="Freeform 42"/>
            <p:cNvSpPr/>
            <p:nvPr/>
          </p:nvSpPr>
          <p:spPr>
            <a:xfrm>
              <a:off x="7449693" y="5996464"/>
              <a:ext cx="305467" cy="60103"/>
            </a:xfrm>
            <a:custGeom>
              <a:rect l="l" t="t" r="r" b="b"/>
              <a:pathLst>
                <a:path w="944594" h="185883">
                  <a:moveTo>
                    <a:pt x="0" y="0"/>
                  </a:moveTo>
                  <a:lnTo>
                    <a:pt x="944594" y="0"/>
                  </a:lnTo>
                  <a:lnTo>
                    <a:pt x="864504" y="66080"/>
                  </a:lnTo>
                  <a:cubicBezTo>
                    <a:pt x="752546" y="141718"/>
                    <a:pt x="617579" y="185883"/>
                    <a:pt x="472297" y="185883"/>
                  </a:cubicBezTo>
                  <a:cubicBezTo>
                    <a:pt x="327015" y="185883"/>
                    <a:pt x="192048" y="141718"/>
                    <a:pt x="80090" y="660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43" name="Group 43"/>
          <p:cNvGrpSpPr/>
          <p:nvPr/>
        </p:nvGrpSpPr>
        <p:grpSpPr>
          <a:xfrm>
            <a:off x="10633901" y="4955286"/>
            <a:ext cx="453771" cy="453771"/>
            <a:chOff x="10633901" y="4955286"/>
            <a:chExt cx="453771" cy="453771"/>
          </a:xfrm>
        </p:grpSpPr>
        <p:sp>
          <p:nvSpPr>
            <p:cNvPr id="44" name="AutoShape 44"/>
            <p:cNvSpPr/>
            <p:nvPr/>
          </p:nvSpPr>
          <p:spPr>
            <a:xfrm>
              <a:off x="10633901" y="4955286"/>
              <a:ext cx="453771" cy="453771"/>
            </a:xfrm>
            <a:prstGeom prst="ellipse">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45" name="Group 45"/>
          <p:cNvGrpSpPr/>
          <p:nvPr/>
        </p:nvGrpSpPr>
        <p:grpSpPr>
          <a:xfrm>
            <a:off x="10697432" y="5022437"/>
            <a:ext cx="326517" cy="368618"/>
            <a:chOff x="10697432" y="5022437"/>
            <a:chExt cx="326517" cy="368618"/>
          </a:xfrm>
        </p:grpSpPr>
        <p:sp>
          <p:nvSpPr>
            <p:cNvPr id="46" name="Freeform 46"/>
            <p:cNvSpPr/>
            <p:nvPr/>
          </p:nvSpPr>
          <p:spPr>
            <a:xfrm>
              <a:off x="10786301" y="5022437"/>
              <a:ext cx="148876" cy="193548"/>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7" name="Freeform 47"/>
            <p:cNvSpPr/>
            <p:nvPr/>
          </p:nvSpPr>
          <p:spPr>
            <a:xfrm>
              <a:off x="10697432" y="5202650"/>
              <a:ext cx="326517" cy="188405"/>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8" name="Freeform 48"/>
            <p:cNvSpPr/>
            <p:nvPr/>
          </p:nvSpPr>
          <p:spPr>
            <a:xfrm>
              <a:off x="10842308" y="5233988"/>
              <a:ext cx="38005" cy="28194"/>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49" name="Group 49"/>
          <p:cNvGrpSpPr/>
          <p:nvPr/>
        </p:nvGrpSpPr>
        <p:grpSpPr>
          <a:xfrm>
            <a:off x="10708005" y="5348859"/>
            <a:ext cx="305467" cy="60103"/>
            <a:chOff x="10708005" y="5348859"/>
            <a:chExt cx="305467" cy="60103"/>
          </a:xfrm>
        </p:grpSpPr>
        <p:sp>
          <p:nvSpPr>
            <p:cNvPr id="50" name="Freeform 50"/>
            <p:cNvSpPr/>
            <p:nvPr/>
          </p:nvSpPr>
          <p:spPr>
            <a:xfrm>
              <a:off x="10708005" y="5348859"/>
              <a:ext cx="305467" cy="60103"/>
            </a:xfrm>
            <a:custGeom>
              <a:rect l="l" t="t" r="r" b="b"/>
              <a:pathLst>
                <a:path w="944594" h="185883">
                  <a:moveTo>
                    <a:pt x="0" y="0"/>
                  </a:moveTo>
                  <a:lnTo>
                    <a:pt x="944594" y="0"/>
                  </a:lnTo>
                  <a:lnTo>
                    <a:pt x="864504" y="66080"/>
                  </a:lnTo>
                  <a:cubicBezTo>
                    <a:pt x="752546" y="141718"/>
                    <a:pt x="617579" y="185883"/>
                    <a:pt x="472297" y="185883"/>
                  </a:cubicBezTo>
                  <a:cubicBezTo>
                    <a:pt x="327015" y="185883"/>
                    <a:pt x="192048" y="141718"/>
                    <a:pt x="80090" y="660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cxnSp>
        <p:nvCxnSpPr>
          <p:cNvPr id="51" name="Connector 51"/>
          <p:cNvCxnSpPr/>
          <p:nvPr/>
        </p:nvCxnSpPr>
        <p:spPr>
          <a:xfrm flipH="1" flipV="1">
            <a:off x="7341061" y="2906737"/>
            <a:ext cx="120071" cy="761512"/>
          </a:xfrm>
          <a:prstGeom prst="line">
            <a:avLst/>
          </a:prstGeom>
          <a:ln w="19050">
            <a:solidFill>
              <a:srgbClr val="53BAE9">
                <a:alpha val="100000"/>
              </a:srgbClr>
            </a:solidFill>
            <a:prstDash val="dash"/>
            <a:headEnd type="none"/>
            <a:tailEnd type="triangle"/>
          </a:ln>
        </p:spPr>
      </p:cxnSp>
      <p:cxnSp>
        <p:nvCxnSpPr>
          <p:cNvPr id="52" name="Connector 52"/>
          <p:cNvCxnSpPr/>
          <p:nvPr/>
        </p:nvCxnSpPr>
        <p:spPr>
          <a:xfrm flipH="1">
            <a:off x="7456449" y="5032468"/>
            <a:ext cx="513627" cy="24285"/>
          </a:xfrm>
          <a:prstGeom prst="line">
            <a:avLst/>
          </a:prstGeom>
          <a:ln w="19050">
            <a:solidFill>
              <a:srgbClr val="53BAE9">
                <a:alpha val="100000"/>
              </a:srgbClr>
            </a:solidFill>
            <a:prstDash val="dash"/>
            <a:headEnd type="none"/>
            <a:tailEnd type="triangle"/>
          </a:ln>
        </p:spPr>
      </p:cxnSp>
      <p:cxnSp>
        <p:nvCxnSpPr>
          <p:cNvPr id="53" name="Connector 53"/>
          <p:cNvCxnSpPr/>
          <p:nvPr/>
        </p:nvCxnSpPr>
        <p:spPr>
          <a:xfrm flipH="1">
            <a:off x="7013652" y="3631601"/>
            <a:ext cx="433980" cy="537831"/>
          </a:xfrm>
          <a:prstGeom prst="line">
            <a:avLst/>
          </a:prstGeom>
          <a:ln w="19050">
            <a:solidFill>
              <a:srgbClr val="53BAE9">
                <a:alpha val="100000"/>
              </a:srgbClr>
            </a:solidFill>
            <a:prstDash val="dash"/>
            <a:headEnd type="none"/>
            <a:tailEnd type="triangle"/>
          </a:ln>
        </p:spPr>
      </p:cxnSp>
      <p:grpSp>
        <p:nvGrpSpPr>
          <p:cNvPr id="54" name="Group 54"/>
          <p:cNvGrpSpPr/>
          <p:nvPr/>
        </p:nvGrpSpPr>
        <p:grpSpPr>
          <a:xfrm>
            <a:off x="7100411" y="3269266"/>
            <a:ext cx="664369" cy="664369"/>
            <a:chOff x="7100411" y="3269266"/>
            <a:chExt cx="664369" cy="664369"/>
          </a:xfrm>
        </p:grpSpPr>
        <p:sp>
          <p:nvSpPr>
            <p:cNvPr id="55" name="AutoShape 55"/>
            <p:cNvSpPr/>
            <p:nvPr/>
          </p:nvSpPr>
          <p:spPr>
            <a:xfrm>
              <a:off x="7100411" y="3269266"/>
              <a:ext cx="664369" cy="664369"/>
            </a:xfrm>
            <a:prstGeom prst="ellipse">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56" name="Group 56"/>
          <p:cNvGrpSpPr/>
          <p:nvPr/>
        </p:nvGrpSpPr>
        <p:grpSpPr>
          <a:xfrm>
            <a:off x="7193566" y="3367564"/>
            <a:ext cx="478060" cy="539686"/>
            <a:chOff x="7193566" y="3367564"/>
            <a:chExt cx="478060" cy="539686"/>
          </a:xfrm>
        </p:grpSpPr>
        <p:sp>
          <p:nvSpPr>
            <p:cNvPr id="57" name="Freeform 57"/>
            <p:cNvSpPr/>
            <p:nvPr/>
          </p:nvSpPr>
          <p:spPr>
            <a:xfrm>
              <a:off x="7323582" y="3367564"/>
              <a:ext cx="218027" cy="283369"/>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8" name="Freeform 58"/>
            <p:cNvSpPr/>
            <p:nvPr/>
          </p:nvSpPr>
          <p:spPr>
            <a:xfrm>
              <a:off x="7193566" y="3631406"/>
              <a:ext cx="478060" cy="275844"/>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9" name="Freeform 59"/>
            <p:cNvSpPr/>
            <p:nvPr/>
          </p:nvSpPr>
          <p:spPr>
            <a:xfrm>
              <a:off x="7405497" y="3677317"/>
              <a:ext cx="55626" cy="41339"/>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60" name="Group 60"/>
          <p:cNvGrpSpPr/>
          <p:nvPr/>
        </p:nvGrpSpPr>
        <p:grpSpPr>
          <a:xfrm>
            <a:off x="7208901" y="3845623"/>
            <a:ext cx="447294" cy="88011"/>
            <a:chOff x="7208901" y="3845623"/>
            <a:chExt cx="447294" cy="88011"/>
          </a:xfrm>
        </p:grpSpPr>
        <p:sp>
          <p:nvSpPr>
            <p:cNvPr id="61" name="Freeform 61"/>
            <p:cNvSpPr/>
            <p:nvPr/>
          </p:nvSpPr>
          <p:spPr>
            <a:xfrm>
              <a:off x="7208901" y="3845623"/>
              <a:ext cx="447294" cy="88011"/>
            </a:xfrm>
            <a:custGeom>
              <a:rect l="l" t="t" r="r" b="b"/>
              <a:pathLst>
                <a:path w="944594" h="185883">
                  <a:moveTo>
                    <a:pt x="0" y="0"/>
                  </a:moveTo>
                  <a:lnTo>
                    <a:pt x="944594" y="0"/>
                  </a:lnTo>
                  <a:lnTo>
                    <a:pt x="864504" y="66080"/>
                  </a:lnTo>
                  <a:cubicBezTo>
                    <a:pt x="752546" y="141718"/>
                    <a:pt x="617579" y="185883"/>
                    <a:pt x="472297" y="185883"/>
                  </a:cubicBezTo>
                  <a:cubicBezTo>
                    <a:pt x="327015" y="185883"/>
                    <a:pt x="192048" y="141718"/>
                    <a:pt x="80090" y="660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62" name="Group 62"/>
          <p:cNvGrpSpPr/>
          <p:nvPr/>
        </p:nvGrpSpPr>
        <p:grpSpPr>
          <a:xfrm>
            <a:off x="7074218" y="2382488"/>
            <a:ext cx="453771" cy="453771"/>
            <a:chOff x="7074218" y="2382488"/>
            <a:chExt cx="453771" cy="453771"/>
          </a:xfrm>
        </p:grpSpPr>
        <p:sp>
          <p:nvSpPr>
            <p:cNvPr id="63" name="AutoShape 63"/>
            <p:cNvSpPr/>
            <p:nvPr/>
          </p:nvSpPr>
          <p:spPr>
            <a:xfrm>
              <a:off x="7074218" y="2382488"/>
              <a:ext cx="453771" cy="453771"/>
            </a:xfrm>
            <a:prstGeom prst="ellipse">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64" name="Group 64"/>
          <p:cNvGrpSpPr/>
          <p:nvPr/>
        </p:nvGrpSpPr>
        <p:grpSpPr>
          <a:xfrm>
            <a:off x="7137845" y="2449639"/>
            <a:ext cx="326517" cy="368619"/>
            <a:chOff x="7137845" y="2449639"/>
            <a:chExt cx="326517" cy="368619"/>
          </a:xfrm>
        </p:grpSpPr>
        <p:sp>
          <p:nvSpPr>
            <p:cNvPr id="65" name="Freeform 65"/>
            <p:cNvSpPr/>
            <p:nvPr/>
          </p:nvSpPr>
          <p:spPr>
            <a:xfrm>
              <a:off x="7226713" y="2449639"/>
              <a:ext cx="148876" cy="193548"/>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66" name="Freeform 66"/>
            <p:cNvSpPr/>
            <p:nvPr/>
          </p:nvSpPr>
          <p:spPr>
            <a:xfrm>
              <a:off x="7137845" y="2629853"/>
              <a:ext cx="326517" cy="188405"/>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67" name="Freeform 67"/>
            <p:cNvSpPr/>
            <p:nvPr/>
          </p:nvSpPr>
          <p:spPr>
            <a:xfrm>
              <a:off x="7282625" y="2661190"/>
              <a:ext cx="38005" cy="28194"/>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68" name="Group 68"/>
          <p:cNvGrpSpPr/>
          <p:nvPr/>
        </p:nvGrpSpPr>
        <p:grpSpPr>
          <a:xfrm>
            <a:off x="7148322" y="2776156"/>
            <a:ext cx="305467" cy="60103"/>
            <a:chOff x="7148322" y="2776156"/>
            <a:chExt cx="305467" cy="60103"/>
          </a:xfrm>
        </p:grpSpPr>
        <p:sp>
          <p:nvSpPr>
            <p:cNvPr id="69" name="Freeform 69"/>
            <p:cNvSpPr/>
            <p:nvPr/>
          </p:nvSpPr>
          <p:spPr>
            <a:xfrm>
              <a:off x="7148322" y="2776156"/>
              <a:ext cx="305467" cy="60103"/>
            </a:xfrm>
            <a:custGeom>
              <a:rect l="l" t="t" r="r" b="b"/>
              <a:pathLst>
                <a:path w="944594" h="185883">
                  <a:moveTo>
                    <a:pt x="0" y="0"/>
                  </a:moveTo>
                  <a:lnTo>
                    <a:pt x="944594" y="0"/>
                  </a:lnTo>
                  <a:lnTo>
                    <a:pt x="864504" y="66080"/>
                  </a:lnTo>
                  <a:cubicBezTo>
                    <a:pt x="752546" y="141718"/>
                    <a:pt x="617579" y="185883"/>
                    <a:pt x="472297" y="185883"/>
                  </a:cubicBezTo>
                  <a:cubicBezTo>
                    <a:pt x="327015" y="185883"/>
                    <a:pt x="192048" y="141718"/>
                    <a:pt x="80090" y="660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70" name="Group 70"/>
          <p:cNvGrpSpPr/>
          <p:nvPr/>
        </p:nvGrpSpPr>
        <p:grpSpPr>
          <a:xfrm>
            <a:off x="6614922" y="4176522"/>
            <a:ext cx="453771" cy="453771"/>
            <a:chOff x="6614922" y="4176522"/>
            <a:chExt cx="453771" cy="453771"/>
          </a:xfrm>
        </p:grpSpPr>
        <p:sp>
          <p:nvSpPr>
            <p:cNvPr id="71" name="AutoShape 71"/>
            <p:cNvSpPr/>
            <p:nvPr/>
          </p:nvSpPr>
          <p:spPr>
            <a:xfrm>
              <a:off x="6614922" y="4176522"/>
              <a:ext cx="453771" cy="453771"/>
            </a:xfrm>
            <a:prstGeom prst="ellipse">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72" name="Group 72"/>
          <p:cNvGrpSpPr/>
          <p:nvPr/>
        </p:nvGrpSpPr>
        <p:grpSpPr>
          <a:xfrm>
            <a:off x="6678454" y="4243673"/>
            <a:ext cx="326517" cy="368618"/>
            <a:chOff x="6678454" y="4243673"/>
            <a:chExt cx="326517" cy="368618"/>
          </a:xfrm>
        </p:grpSpPr>
        <p:sp>
          <p:nvSpPr>
            <p:cNvPr id="73" name="Freeform 73"/>
            <p:cNvSpPr/>
            <p:nvPr/>
          </p:nvSpPr>
          <p:spPr>
            <a:xfrm>
              <a:off x="6767322" y="4243673"/>
              <a:ext cx="148876" cy="193548"/>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74" name="Freeform 74"/>
            <p:cNvSpPr/>
            <p:nvPr/>
          </p:nvSpPr>
          <p:spPr>
            <a:xfrm>
              <a:off x="6678454" y="4423886"/>
              <a:ext cx="326517" cy="188405"/>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75" name="Freeform 75"/>
            <p:cNvSpPr/>
            <p:nvPr/>
          </p:nvSpPr>
          <p:spPr>
            <a:xfrm>
              <a:off x="6823234" y="4455223"/>
              <a:ext cx="38005" cy="28194"/>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76" name="Group 76"/>
          <p:cNvGrpSpPr/>
          <p:nvPr/>
        </p:nvGrpSpPr>
        <p:grpSpPr>
          <a:xfrm>
            <a:off x="6689027" y="4570190"/>
            <a:ext cx="305467" cy="60103"/>
            <a:chOff x="6689027" y="4570190"/>
            <a:chExt cx="305467" cy="60103"/>
          </a:xfrm>
        </p:grpSpPr>
        <p:sp>
          <p:nvSpPr>
            <p:cNvPr id="77" name="Freeform 77"/>
            <p:cNvSpPr/>
            <p:nvPr/>
          </p:nvSpPr>
          <p:spPr>
            <a:xfrm>
              <a:off x="6689027" y="4570190"/>
              <a:ext cx="305467" cy="60103"/>
            </a:xfrm>
            <a:custGeom>
              <a:rect l="l" t="t" r="r" b="b"/>
              <a:pathLst>
                <a:path w="944594" h="185883">
                  <a:moveTo>
                    <a:pt x="0" y="0"/>
                  </a:moveTo>
                  <a:lnTo>
                    <a:pt x="944594" y="0"/>
                  </a:lnTo>
                  <a:lnTo>
                    <a:pt x="864504" y="66080"/>
                  </a:lnTo>
                  <a:cubicBezTo>
                    <a:pt x="752546" y="141718"/>
                    <a:pt x="617579" y="185883"/>
                    <a:pt x="472297" y="185883"/>
                  </a:cubicBezTo>
                  <a:cubicBezTo>
                    <a:pt x="327015" y="185883"/>
                    <a:pt x="192048" y="141718"/>
                    <a:pt x="80090" y="660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cxnSp>
        <p:nvCxnSpPr>
          <p:cNvPr id="78" name="Connector 78"/>
          <p:cNvCxnSpPr/>
          <p:nvPr/>
        </p:nvCxnSpPr>
        <p:spPr>
          <a:xfrm>
            <a:off x="8274310" y="5180255"/>
            <a:ext cx="306629" cy="518075"/>
          </a:xfrm>
          <a:prstGeom prst="line">
            <a:avLst/>
          </a:prstGeom>
          <a:ln w="19050">
            <a:solidFill>
              <a:srgbClr val="53BAE9">
                <a:alpha val="100000"/>
              </a:srgbClr>
            </a:solidFill>
            <a:prstDash val="dash"/>
            <a:headEnd type="none"/>
            <a:tailEnd type="triangle"/>
          </a:ln>
        </p:spPr>
      </p:cxnSp>
      <p:grpSp>
        <p:nvGrpSpPr>
          <p:cNvPr id="79" name="Group 79"/>
          <p:cNvGrpSpPr/>
          <p:nvPr/>
        </p:nvGrpSpPr>
        <p:grpSpPr>
          <a:xfrm>
            <a:off x="7787354" y="4746498"/>
            <a:ext cx="664369" cy="664369"/>
            <a:chOff x="7787354" y="4746498"/>
            <a:chExt cx="664369" cy="664369"/>
          </a:xfrm>
        </p:grpSpPr>
        <p:sp>
          <p:nvSpPr>
            <p:cNvPr id="80" name="AutoShape 80"/>
            <p:cNvSpPr/>
            <p:nvPr/>
          </p:nvSpPr>
          <p:spPr>
            <a:xfrm>
              <a:off x="7787354" y="4746498"/>
              <a:ext cx="664369" cy="664369"/>
            </a:xfrm>
            <a:prstGeom prst="ellipse">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81" name="Group 81"/>
          <p:cNvGrpSpPr/>
          <p:nvPr/>
        </p:nvGrpSpPr>
        <p:grpSpPr>
          <a:xfrm>
            <a:off x="7880414" y="4844796"/>
            <a:ext cx="478060" cy="539782"/>
            <a:chOff x="7880414" y="4844796"/>
            <a:chExt cx="478060" cy="539782"/>
          </a:xfrm>
        </p:grpSpPr>
        <p:sp>
          <p:nvSpPr>
            <p:cNvPr id="82" name="Freeform 82"/>
            <p:cNvSpPr/>
            <p:nvPr/>
          </p:nvSpPr>
          <p:spPr>
            <a:xfrm>
              <a:off x="8010525" y="4844796"/>
              <a:ext cx="218027" cy="283369"/>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3" name="Freeform 83"/>
            <p:cNvSpPr/>
            <p:nvPr/>
          </p:nvSpPr>
          <p:spPr>
            <a:xfrm>
              <a:off x="7880414" y="5108734"/>
              <a:ext cx="478060" cy="275844"/>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4" name="Freeform 84"/>
            <p:cNvSpPr/>
            <p:nvPr/>
          </p:nvSpPr>
          <p:spPr>
            <a:xfrm>
              <a:off x="8092440" y="5154549"/>
              <a:ext cx="55626" cy="41339"/>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85" name="Group 85"/>
          <p:cNvGrpSpPr/>
          <p:nvPr/>
        </p:nvGrpSpPr>
        <p:grpSpPr>
          <a:xfrm>
            <a:off x="7895844" y="5322856"/>
            <a:ext cx="447294" cy="88011"/>
            <a:chOff x="7895844" y="5322856"/>
            <a:chExt cx="447294" cy="88011"/>
          </a:xfrm>
        </p:grpSpPr>
        <p:sp>
          <p:nvSpPr>
            <p:cNvPr id="86" name="Freeform 86"/>
            <p:cNvSpPr/>
            <p:nvPr/>
          </p:nvSpPr>
          <p:spPr>
            <a:xfrm>
              <a:off x="7895844" y="5322856"/>
              <a:ext cx="447294" cy="88011"/>
            </a:xfrm>
            <a:custGeom>
              <a:rect l="l" t="t" r="r" b="b"/>
              <a:pathLst>
                <a:path w="944594" h="185883">
                  <a:moveTo>
                    <a:pt x="0" y="0"/>
                  </a:moveTo>
                  <a:lnTo>
                    <a:pt x="944594" y="0"/>
                  </a:lnTo>
                  <a:lnTo>
                    <a:pt x="864504" y="66080"/>
                  </a:lnTo>
                  <a:cubicBezTo>
                    <a:pt x="752546" y="141718"/>
                    <a:pt x="617579" y="185883"/>
                    <a:pt x="472297" y="185883"/>
                  </a:cubicBezTo>
                  <a:cubicBezTo>
                    <a:pt x="327015" y="185883"/>
                    <a:pt x="192048" y="141718"/>
                    <a:pt x="80090" y="660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87" name="Group 87"/>
          <p:cNvGrpSpPr/>
          <p:nvPr/>
        </p:nvGrpSpPr>
        <p:grpSpPr>
          <a:xfrm>
            <a:off x="6936200" y="4830032"/>
            <a:ext cx="453771" cy="453771"/>
            <a:chOff x="6936200" y="4830032"/>
            <a:chExt cx="453771" cy="453771"/>
          </a:xfrm>
        </p:grpSpPr>
        <p:sp>
          <p:nvSpPr>
            <p:cNvPr id="88" name="AutoShape 88"/>
            <p:cNvSpPr/>
            <p:nvPr/>
          </p:nvSpPr>
          <p:spPr>
            <a:xfrm>
              <a:off x="6936200" y="4830032"/>
              <a:ext cx="453771" cy="453771"/>
            </a:xfrm>
            <a:prstGeom prst="ellipse">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89" name="Group 89"/>
          <p:cNvGrpSpPr/>
          <p:nvPr/>
        </p:nvGrpSpPr>
        <p:grpSpPr>
          <a:xfrm>
            <a:off x="6999827" y="4897184"/>
            <a:ext cx="326517" cy="368617"/>
            <a:chOff x="6999827" y="4897184"/>
            <a:chExt cx="326517" cy="368617"/>
          </a:xfrm>
        </p:grpSpPr>
        <p:sp>
          <p:nvSpPr>
            <p:cNvPr id="90" name="Freeform 90"/>
            <p:cNvSpPr/>
            <p:nvPr/>
          </p:nvSpPr>
          <p:spPr>
            <a:xfrm>
              <a:off x="7088600" y="4897184"/>
              <a:ext cx="148876" cy="193548"/>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91" name="Freeform 91"/>
            <p:cNvSpPr/>
            <p:nvPr/>
          </p:nvSpPr>
          <p:spPr>
            <a:xfrm>
              <a:off x="6999827" y="5077396"/>
              <a:ext cx="326517" cy="188405"/>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92" name="Freeform 92"/>
            <p:cNvSpPr/>
            <p:nvPr/>
          </p:nvSpPr>
          <p:spPr>
            <a:xfrm>
              <a:off x="7144608" y="5108734"/>
              <a:ext cx="38005" cy="28194"/>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93" name="Group 93"/>
          <p:cNvGrpSpPr/>
          <p:nvPr/>
        </p:nvGrpSpPr>
        <p:grpSpPr>
          <a:xfrm>
            <a:off x="7010305" y="5223700"/>
            <a:ext cx="305467" cy="60103"/>
            <a:chOff x="7010305" y="5223700"/>
            <a:chExt cx="305467" cy="60103"/>
          </a:xfrm>
        </p:grpSpPr>
        <p:sp>
          <p:nvSpPr>
            <p:cNvPr id="94" name="Freeform 94"/>
            <p:cNvSpPr/>
            <p:nvPr/>
          </p:nvSpPr>
          <p:spPr>
            <a:xfrm>
              <a:off x="7010305" y="5223700"/>
              <a:ext cx="305467" cy="60103"/>
            </a:xfrm>
            <a:custGeom>
              <a:rect l="l" t="t" r="r" b="b"/>
              <a:pathLst>
                <a:path w="944594" h="185883">
                  <a:moveTo>
                    <a:pt x="0" y="0"/>
                  </a:moveTo>
                  <a:lnTo>
                    <a:pt x="944594" y="0"/>
                  </a:lnTo>
                  <a:lnTo>
                    <a:pt x="864504" y="66080"/>
                  </a:lnTo>
                  <a:cubicBezTo>
                    <a:pt x="752546" y="141718"/>
                    <a:pt x="617579" y="185883"/>
                    <a:pt x="472297" y="185883"/>
                  </a:cubicBezTo>
                  <a:cubicBezTo>
                    <a:pt x="327015" y="185883"/>
                    <a:pt x="192048" y="141718"/>
                    <a:pt x="80090" y="660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95" name="Group 95"/>
          <p:cNvGrpSpPr/>
          <p:nvPr/>
        </p:nvGrpSpPr>
        <p:grpSpPr>
          <a:xfrm>
            <a:off x="8511826" y="5729097"/>
            <a:ext cx="453771" cy="453771"/>
            <a:chOff x="8511826" y="5729097"/>
            <a:chExt cx="453771" cy="453771"/>
          </a:xfrm>
        </p:grpSpPr>
        <p:sp>
          <p:nvSpPr>
            <p:cNvPr id="96" name="AutoShape 96"/>
            <p:cNvSpPr/>
            <p:nvPr/>
          </p:nvSpPr>
          <p:spPr>
            <a:xfrm>
              <a:off x="8511826" y="5729097"/>
              <a:ext cx="453771" cy="453771"/>
            </a:xfrm>
            <a:prstGeom prst="ellipse">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97" name="Group 97"/>
          <p:cNvGrpSpPr/>
          <p:nvPr/>
        </p:nvGrpSpPr>
        <p:grpSpPr>
          <a:xfrm>
            <a:off x="8575453" y="5796249"/>
            <a:ext cx="326517" cy="368617"/>
            <a:chOff x="8575453" y="5796249"/>
            <a:chExt cx="326517" cy="368617"/>
          </a:xfrm>
        </p:grpSpPr>
        <p:sp>
          <p:nvSpPr>
            <p:cNvPr id="98" name="Freeform 98"/>
            <p:cNvSpPr/>
            <p:nvPr/>
          </p:nvSpPr>
          <p:spPr>
            <a:xfrm>
              <a:off x="8664226" y="5796249"/>
              <a:ext cx="148876" cy="193548"/>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99" name="Freeform 99"/>
            <p:cNvSpPr/>
            <p:nvPr/>
          </p:nvSpPr>
          <p:spPr>
            <a:xfrm>
              <a:off x="8575453" y="5976461"/>
              <a:ext cx="326517" cy="188405"/>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00" name="Freeform 100"/>
            <p:cNvSpPr/>
            <p:nvPr/>
          </p:nvSpPr>
          <p:spPr>
            <a:xfrm>
              <a:off x="8720233" y="6007798"/>
              <a:ext cx="38005" cy="28194"/>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101" name="Group 101"/>
          <p:cNvGrpSpPr/>
          <p:nvPr/>
        </p:nvGrpSpPr>
        <p:grpSpPr>
          <a:xfrm>
            <a:off x="8585930" y="6122765"/>
            <a:ext cx="305467" cy="60103"/>
            <a:chOff x="8585930" y="6122765"/>
            <a:chExt cx="305467" cy="60103"/>
          </a:xfrm>
        </p:grpSpPr>
        <p:sp>
          <p:nvSpPr>
            <p:cNvPr id="102" name="Freeform 102"/>
            <p:cNvSpPr/>
            <p:nvPr/>
          </p:nvSpPr>
          <p:spPr>
            <a:xfrm>
              <a:off x="8585930" y="6122765"/>
              <a:ext cx="305467" cy="60103"/>
            </a:xfrm>
            <a:custGeom>
              <a:rect l="l" t="t" r="r" b="b"/>
              <a:pathLst>
                <a:path w="944594" h="185883">
                  <a:moveTo>
                    <a:pt x="0" y="0"/>
                  </a:moveTo>
                  <a:lnTo>
                    <a:pt x="944594" y="0"/>
                  </a:lnTo>
                  <a:lnTo>
                    <a:pt x="864504" y="66080"/>
                  </a:lnTo>
                  <a:cubicBezTo>
                    <a:pt x="752546" y="141718"/>
                    <a:pt x="617579" y="185883"/>
                    <a:pt x="472297" y="185883"/>
                  </a:cubicBezTo>
                  <a:cubicBezTo>
                    <a:pt x="327015" y="185883"/>
                    <a:pt x="192048" y="141718"/>
                    <a:pt x="80090" y="660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cxnSp>
        <p:nvCxnSpPr>
          <p:cNvPr id="103" name="Connector 103"/>
          <p:cNvCxnSpPr/>
          <p:nvPr/>
        </p:nvCxnSpPr>
        <p:spPr>
          <a:xfrm flipH="1">
            <a:off x="9496936" y="4619186"/>
            <a:ext cx="545662" cy="443587"/>
          </a:xfrm>
          <a:prstGeom prst="line">
            <a:avLst/>
          </a:prstGeom>
          <a:ln w="19050">
            <a:solidFill>
              <a:srgbClr val="53BAE9">
                <a:alpha val="100000"/>
              </a:srgbClr>
            </a:solidFill>
            <a:prstDash val="dash"/>
            <a:headEnd type="none"/>
            <a:tailEnd type="triangle"/>
          </a:ln>
        </p:spPr>
      </p:cxnSp>
      <p:cxnSp>
        <p:nvCxnSpPr>
          <p:cNvPr id="104" name="Connector 104"/>
          <p:cNvCxnSpPr/>
          <p:nvPr/>
        </p:nvCxnSpPr>
        <p:spPr>
          <a:xfrm>
            <a:off x="10076528" y="4716108"/>
            <a:ext cx="18578" cy="719008"/>
          </a:xfrm>
          <a:prstGeom prst="line">
            <a:avLst/>
          </a:prstGeom>
          <a:ln w="19050">
            <a:solidFill>
              <a:srgbClr val="53BAE9">
                <a:alpha val="100000"/>
              </a:srgbClr>
            </a:solidFill>
            <a:prstDash val="dash"/>
            <a:headEnd type="none"/>
            <a:tailEnd type="triangle"/>
          </a:ln>
        </p:spPr>
      </p:cxnSp>
      <p:grpSp>
        <p:nvGrpSpPr>
          <p:cNvPr id="105" name="Group 105"/>
          <p:cNvGrpSpPr/>
          <p:nvPr/>
        </p:nvGrpSpPr>
        <p:grpSpPr>
          <a:xfrm>
            <a:off x="9748075" y="4300156"/>
            <a:ext cx="664369" cy="664369"/>
            <a:chOff x="9748075" y="4300156"/>
            <a:chExt cx="664369" cy="664369"/>
          </a:xfrm>
        </p:grpSpPr>
        <p:sp>
          <p:nvSpPr>
            <p:cNvPr id="106" name="AutoShape 106"/>
            <p:cNvSpPr/>
            <p:nvPr/>
          </p:nvSpPr>
          <p:spPr>
            <a:xfrm>
              <a:off x="9748075" y="4300156"/>
              <a:ext cx="664369" cy="664369"/>
            </a:xfrm>
            <a:prstGeom prst="ellipse">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107" name="Group 107"/>
          <p:cNvGrpSpPr/>
          <p:nvPr/>
        </p:nvGrpSpPr>
        <p:grpSpPr>
          <a:xfrm>
            <a:off x="9841230" y="4398454"/>
            <a:ext cx="478060" cy="539687"/>
            <a:chOff x="9841230" y="4398454"/>
            <a:chExt cx="478060" cy="539687"/>
          </a:xfrm>
        </p:grpSpPr>
        <p:sp>
          <p:nvSpPr>
            <p:cNvPr id="108" name="Freeform 108"/>
            <p:cNvSpPr/>
            <p:nvPr/>
          </p:nvSpPr>
          <p:spPr>
            <a:xfrm>
              <a:off x="9971246" y="4398454"/>
              <a:ext cx="218027" cy="283369"/>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09" name="Freeform 109"/>
            <p:cNvSpPr/>
            <p:nvPr/>
          </p:nvSpPr>
          <p:spPr>
            <a:xfrm>
              <a:off x="9841230" y="4662297"/>
              <a:ext cx="478060" cy="275844"/>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10" name="Freeform 110"/>
            <p:cNvSpPr/>
            <p:nvPr/>
          </p:nvSpPr>
          <p:spPr>
            <a:xfrm>
              <a:off x="10053161" y="4708207"/>
              <a:ext cx="55626" cy="41339"/>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111" name="Group 111"/>
          <p:cNvGrpSpPr/>
          <p:nvPr/>
        </p:nvGrpSpPr>
        <p:grpSpPr>
          <a:xfrm>
            <a:off x="9856566" y="4876514"/>
            <a:ext cx="447294" cy="88011"/>
            <a:chOff x="9856566" y="4876514"/>
            <a:chExt cx="447294" cy="88011"/>
          </a:xfrm>
        </p:grpSpPr>
        <p:sp>
          <p:nvSpPr>
            <p:cNvPr id="112" name="Freeform 112"/>
            <p:cNvSpPr/>
            <p:nvPr/>
          </p:nvSpPr>
          <p:spPr>
            <a:xfrm>
              <a:off x="9856566" y="4876514"/>
              <a:ext cx="447294" cy="88011"/>
            </a:xfrm>
            <a:custGeom>
              <a:rect l="l" t="t" r="r" b="b"/>
              <a:pathLst>
                <a:path w="944594" h="185883">
                  <a:moveTo>
                    <a:pt x="0" y="0"/>
                  </a:moveTo>
                  <a:lnTo>
                    <a:pt x="944594" y="0"/>
                  </a:lnTo>
                  <a:lnTo>
                    <a:pt x="864504" y="66080"/>
                  </a:lnTo>
                  <a:cubicBezTo>
                    <a:pt x="752546" y="141718"/>
                    <a:pt x="617579" y="185883"/>
                    <a:pt x="472297" y="185883"/>
                  </a:cubicBezTo>
                  <a:cubicBezTo>
                    <a:pt x="327015" y="185883"/>
                    <a:pt x="192048" y="141718"/>
                    <a:pt x="80090" y="660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113" name="Group 113"/>
          <p:cNvGrpSpPr/>
          <p:nvPr/>
        </p:nvGrpSpPr>
        <p:grpSpPr>
          <a:xfrm>
            <a:off x="9030843" y="5023104"/>
            <a:ext cx="453771" cy="453771"/>
            <a:chOff x="9030843" y="5023104"/>
            <a:chExt cx="453771" cy="453771"/>
          </a:xfrm>
        </p:grpSpPr>
        <p:sp>
          <p:nvSpPr>
            <p:cNvPr id="114" name="AutoShape 114"/>
            <p:cNvSpPr/>
            <p:nvPr/>
          </p:nvSpPr>
          <p:spPr>
            <a:xfrm>
              <a:off x="9030843" y="5023104"/>
              <a:ext cx="453771" cy="453771"/>
            </a:xfrm>
            <a:prstGeom prst="ellipse">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115" name="Group 115"/>
          <p:cNvGrpSpPr/>
          <p:nvPr/>
        </p:nvGrpSpPr>
        <p:grpSpPr>
          <a:xfrm>
            <a:off x="9094470" y="5090255"/>
            <a:ext cx="326517" cy="368618"/>
            <a:chOff x="9094470" y="5090255"/>
            <a:chExt cx="326517" cy="368618"/>
          </a:xfrm>
        </p:grpSpPr>
        <p:sp>
          <p:nvSpPr>
            <p:cNvPr id="116" name="Freeform 116"/>
            <p:cNvSpPr/>
            <p:nvPr/>
          </p:nvSpPr>
          <p:spPr>
            <a:xfrm>
              <a:off x="9183243" y="5090255"/>
              <a:ext cx="148876" cy="193548"/>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17" name="Freeform 117"/>
            <p:cNvSpPr/>
            <p:nvPr/>
          </p:nvSpPr>
          <p:spPr>
            <a:xfrm>
              <a:off x="9094470" y="5270468"/>
              <a:ext cx="326517" cy="188405"/>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18" name="Freeform 118"/>
            <p:cNvSpPr/>
            <p:nvPr/>
          </p:nvSpPr>
          <p:spPr>
            <a:xfrm>
              <a:off x="9239250" y="5301805"/>
              <a:ext cx="38005" cy="28194"/>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119" name="Group 119"/>
          <p:cNvGrpSpPr/>
          <p:nvPr/>
        </p:nvGrpSpPr>
        <p:grpSpPr>
          <a:xfrm>
            <a:off x="9104948" y="5416772"/>
            <a:ext cx="305467" cy="60103"/>
            <a:chOff x="9104948" y="5416772"/>
            <a:chExt cx="305467" cy="60103"/>
          </a:xfrm>
        </p:grpSpPr>
        <p:sp>
          <p:nvSpPr>
            <p:cNvPr id="120" name="Freeform 120"/>
            <p:cNvSpPr/>
            <p:nvPr/>
          </p:nvSpPr>
          <p:spPr>
            <a:xfrm>
              <a:off x="9104948" y="5416772"/>
              <a:ext cx="305467" cy="60103"/>
            </a:xfrm>
            <a:custGeom>
              <a:rect l="l" t="t" r="r" b="b"/>
              <a:pathLst>
                <a:path w="944594" h="185883">
                  <a:moveTo>
                    <a:pt x="0" y="0"/>
                  </a:moveTo>
                  <a:lnTo>
                    <a:pt x="944594" y="0"/>
                  </a:lnTo>
                  <a:lnTo>
                    <a:pt x="864504" y="66080"/>
                  </a:lnTo>
                  <a:cubicBezTo>
                    <a:pt x="752546" y="141718"/>
                    <a:pt x="617579" y="185883"/>
                    <a:pt x="472297" y="185883"/>
                  </a:cubicBezTo>
                  <a:cubicBezTo>
                    <a:pt x="327015" y="185883"/>
                    <a:pt x="192048" y="141718"/>
                    <a:pt x="80090" y="660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121" name="Group 121"/>
          <p:cNvGrpSpPr/>
          <p:nvPr/>
        </p:nvGrpSpPr>
        <p:grpSpPr>
          <a:xfrm>
            <a:off x="9872949" y="5502211"/>
            <a:ext cx="453771" cy="453771"/>
            <a:chOff x="9872949" y="5502211"/>
            <a:chExt cx="453771" cy="453771"/>
          </a:xfrm>
        </p:grpSpPr>
        <p:sp>
          <p:nvSpPr>
            <p:cNvPr id="122" name="AutoShape 122"/>
            <p:cNvSpPr/>
            <p:nvPr/>
          </p:nvSpPr>
          <p:spPr>
            <a:xfrm>
              <a:off x="9872949" y="5502211"/>
              <a:ext cx="453771" cy="453771"/>
            </a:xfrm>
            <a:prstGeom prst="ellipse">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123" name="Group 123"/>
          <p:cNvGrpSpPr/>
          <p:nvPr/>
        </p:nvGrpSpPr>
        <p:grpSpPr>
          <a:xfrm>
            <a:off x="9936480" y="5569363"/>
            <a:ext cx="326517" cy="368618"/>
            <a:chOff x="9936480" y="5569363"/>
            <a:chExt cx="326517" cy="368618"/>
          </a:xfrm>
        </p:grpSpPr>
        <p:sp>
          <p:nvSpPr>
            <p:cNvPr id="124" name="Freeform 124"/>
            <p:cNvSpPr/>
            <p:nvPr/>
          </p:nvSpPr>
          <p:spPr>
            <a:xfrm>
              <a:off x="10025349" y="5569363"/>
              <a:ext cx="148876" cy="193548"/>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25" name="Freeform 125"/>
            <p:cNvSpPr/>
            <p:nvPr/>
          </p:nvSpPr>
          <p:spPr>
            <a:xfrm>
              <a:off x="9936480" y="5749576"/>
              <a:ext cx="326517" cy="188405"/>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26" name="Freeform 126"/>
            <p:cNvSpPr/>
            <p:nvPr/>
          </p:nvSpPr>
          <p:spPr>
            <a:xfrm>
              <a:off x="10081260" y="5780913"/>
              <a:ext cx="38005" cy="28194"/>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127" name="Group 127"/>
          <p:cNvGrpSpPr/>
          <p:nvPr/>
        </p:nvGrpSpPr>
        <p:grpSpPr>
          <a:xfrm>
            <a:off x="9947053" y="5895880"/>
            <a:ext cx="305467" cy="60103"/>
            <a:chOff x="9947053" y="5895880"/>
            <a:chExt cx="305467" cy="60103"/>
          </a:xfrm>
        </p:grpSpPr>
        <p:sp>
          <p:nvSpPr>
            <p:cNvPr id="128" name="Freeform 128"/>
            <p:cNvSpPr/>
            <p:nvPr/>
          </p:nvSpPr>
          <p:spPr>
            <a:xfrm>
              <a:off x="9947053" y="5895880"/>
              <a:ext cx="305467" cy="60103"/>
            </a:xfrm>
            <a:custGeom>
              <a:rect l="l" t="t" r="r" b="b"/>
              <a:pathLst>
                <a:path w="944594" h="185883">
                  <a:moveTo>
                    <a:pt x="0" y="0"/>
                  </a:moveTo>
                  <a:lnTo>
                    <a:pt x="944594" y="0"/>
                  </a:lnTo>
                  <a:lnTo>
                    <a:pt x="864504" y="66080"/>
                  </a:lnTo>
                  <a:cubicBezTo>
                    <a:pt x="752546" y="141718"/>
                    <a:pt x="617579" y="185883"/>
                    <a:pt x="472297" y="185883"/>
                  </a:cubicBezTo>
                  <a:cubicBezTo>
                    <a:pt x="327015" y="185883"/>
                    <a:pt x="192048" y="141718"/>
                    <a:pt x="80090" y="660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cxnSp>
        <p:nvCxnSpPr>
          <p:cNvPr id="129" name="Connector 129"/>
          <p:cNvCxnSpPr/>
          <p:nvPr/>
        </p:nvCxnSpPr>
        <p:spPr>
          <a:xfrm flipV="1">
            <a:off x="9025615" y="2235826"/>
            <a:ext cx="541689" cy="145917"/>
          </a:xfrm>
          <a:prstGeom prst="line">
            <a:avLst/>
          </a:prstGeom>
          <a:ln w="19050">
            <a:solidFill>
              <a:srgbClr val="53BAE9">
                <a:alpha val="100000"/>
              </a:srgbClr>
            </a:solidFill>
            <a:prstDash val="dash"/>
            <a:headEnd type="none"/>
            <a:tailEnd type="triangle"/>
          </a:ln>
        </p:spPr>
      </p:cxnSp>
      <p:cxnSp>
        <p:nvCxnSpPr>
          <p:cNvPr id="130" name="Connector 130"/>
          <p:cNvCxnSpPr/>
          <p:nvPr/>
        </p:nvCxnSpPr>
        <p:spPr>
          <a:xfrm flipH="1" flipV="1">
            <a:off x="8271850" y="2166219"/>
            <a:ext cx="452891" cy="204667"/>
          </a:xfrm>
          <a:prstGeom prst="line">
            <a:avLst/>
          </a:prstGeom>
          <a:ln w="19050">
            <a:solidFill>
              <a:srgbClr val="53BAE9">
                <a:alpha val="100000"/>
              </a:srgbClr>
            </a:solidFill>
            <a:prstDash val="dash"/>
            <a:headEnd type="none"/>
            <a:tailEnd type="triangle"/>
          </a:ln>
        </p:spPr>
      </p:cxnSp>
      <p:grpSp>
        <p:nvGrpSpPr>
          <p:cNvPr id="131" name="Group 131"/>
          <p:cNvGrpSpPr/>
          <p:nvPr/>
        </p:nvGrpSpPr>
        <p:grpSpPr>
          <a:xfrm>
            <a:off x="8554402" y="2050351"/>
            <a:ext cx="664369" cy="664369"/>
            <a:chOff x="8554402" y="2050351"/>
            <a:chExt cx="664369" cy="664369"/>
          </a:xfrm>
        </p:grpSpPr>
        <p:sp>
          <p:nvSpPr>
            <p:cNvPr id="132" name="AutoShape 132"/>
            <p:cNvSpPr/>
            <p:nvPr/>
          </p:nvSpPr>
          <p:spPr>
            <a:xfrm>
              <a:off x="8554402" y="2050351"/>
              <a:ext cx="664369" cy="664369"/>
            </a:xfrm>
            <a:prstGeom prst="ellipse">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133" name="Group 133"/>
          <p:cNvGrpSpPr/>
          <p:nvPr/>
        </p:nvGrpSpPr>
        <p:grpSpPr>
          <a:xfrm>
            <a:off x="8647462" y="2148650"/>
            <a:ext cx="478060" cy="539686"/>
            <a:chOff x="8647462" y="2148650"/>
            <a:chExt cx="478060" cy="539686"/>
          </a:xfrm>
        </p:grpSpPr>
        <p:sp>
          <p:nvSpPr>
            <p:cNvPr id="134" name="Freeform 134"/>
            <p:cNvSpPr/>
            <p:nvPr/>
          </p:nvSpPr>
          <p:spPr>
            <a:xfrm>
              <a:off x="8777574" y="2148650"/>
              <a:ext cx="218027" cy="283369"/>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5" name="Freeform 135"/>
            <p:cNvSpPr/>
            <p:nvPr/>
          </p:nvSpPr>
          <p:spPr>
            <a:xfrm>
              <a:off x="8647462" y="2412492"/>
              <a:ext cx="478060" cy="275844"/>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6" name="Freeform 136"/>
            <p:cNvSpPr/>
            <p:nvPr/>
          </p:nvSpPr>
          <p:spPr>
            <a:xfrm>
              <a:off x="8859488" y="2458307"/>
              <a:ext cx="55626" cy="41339"/>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137" name="Group 137"/>
          <p:cNvGrpSpPr/>
          <p:nvPr/>
        </p:nvGrpSpPr>
        <p:grpSpPr>
          <a:xfrm>
            <a:off x="8662892" y="2626614"/>
            <a:ext cx="447294" cy="88011"/>
            <a:chOff x="8662892" y="2626614"/>
            <a:chExt cx="447294" cy="88011"/>
          </a:xfrm>
        </p:grpSpPr>
        <p:sp>
          <p:nvSpPr>
            <p:cNvPr id="138" name="Freeform 138"/>
            <p:cNvSpPr/>
            <p:nvPr/>
          </p:nvSpPr>
          <p:spPr>
            <a:xfrm>
              <a:off x="8662892" y="2626614"/>
              <a:ext cx="447294" cy="88011"/>
            </a:xfrm>
            <a:custGeom>
              <a:rect l="l" t="t" r="r" b="b"/>
              <a:pathLst>
                <a:path w="944594" h="185883">
                  <a:moveTo>
                    <a:pt x="0" y="0"/>
                  </a:moveTo>
                  <a:lnTo>
                    <a:pt x="944594" y="0"/>
                  </a:lnTo>
                  <a:lnTo>
                    <a:pt x="864504" y="66080"/>
                  </a:lnTo>
                  <a:cubicBezTo>
                    <a:pt x="752546" y="141718"/>
                    <a:pt x="617579" y="185883"/>
                    <a:pt x="472297" y="185883"/>
                  </a:cubicBezTo>
                  <a:cubicBezTo>
                    <a:pt x="327015" y="185883"/>
                    <a:pt x="192048" y="141718"/>
                    <a:pt x="80090" y="660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139" name="Group 139"/>
          <p:cNvGrpSpPr/>
          <p:nvPr/>
        </p:nvGrpSpPr>
        <p:grpSpPr>
          <a:xfrm>
            <a:off x="7753064" y="1854994"/>
            <a:ext cx="453771" cy="453771"/>
            <a:chOff x="7753064" y="1854994"/>
            <a:chExt cx="453771" cy="453771"/>
          </a:xfrm>
        </p:grpSpPr>
        <p:sp>
          <p:nvSpPr>
            <p:cNvPr id="140" name="AutoShape 140"/>
            <p:cNvSpPr/>
            <p:nvPr/>
          </p:nvSpPr>
          <p:spPr>
            <a:xfrm>
              <a:off x="7753064" y="1854994"/>
              <a:ext cx="453771" cy="453771"/>
            </a:xfrm>
            <a:prstGeom prst="ellipse">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141" name="Group 141"/>
          <p:cNvGrpSpPr/>
          <p:nvPr/>
        </p:nvGrpSpPr>
        <p:grpSpPr>
          <a:xfrm>
            <a:off x="7816691" y="1922145"/>
            <a:ext cx="326517" cy="368618"/>
            <a:chOff x="7816691" y="1922145"/>
            <a:chExt cx="326517" cy="368618"/>
          </a:xfrm>
        </p:grpSpPr>
        <p:sp>
          <p:nvSpPr>
            <p:cNvPr id="142" name="Freeform 142"/>
            <p:cNvSpPr/>
            <p:nvPr/>
          </p:nvSpPr>
          <p:spPr>
            <a:xfrm>
              <a:off x="7905464" y="1922145"/>
              <a:ext cx="148876" cy="193548"/>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43" name="Freeform 143"/>
            <p:cNvSpPr/>
            <p:nvPr/>
          </p:nvSpPr>
          <p:spPr>
            <a:xfrm>
              <a:off x="7816691" y="2102358"/>
              <a:ext cx="326517" cy="188405"/>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44" name="Freeform 144"/>
            <p:cNvSpPr/>
            <p:nvPr/>
          </p:nvSpPr>
          <p:spPr>
            <a:xfrm>
              <a:off x="7961471" y="2133695"/>
              <a:ext cx="38005" cy="28194"/>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145" name="Group 145"/>
          <p:cNvGrpSpPr/>
          <p:nvPr/>
        </p:nvGrpSpPr>
        <p:grpSpPr>
          <a:xfrm>
            <a:off x="7827169" y="2248662"/>
            <a:ext cx="305467" cy="60103"/>
            <a:chOff x="7827169" y="2248662"/>
            <a:chExt cx="305467" cy="60103"/>
          </a:xfrm>
        </p:grpSpPr>
        <p:sp>
          <p:nvSpPr>
            <p:cNvPr id="146" name="Freeform 146"/>
            <p:cNvSpPr/>
            <p:nvPr/>
          </p:nvSpPr>
          <p:spPr>
            <a:xfrm>
              <a:off x="7827169" y="2248662"/>
              <a:ext cx="305467" cy="60103"/>
            </a:xfrm>
            <a:custGeom>
              <a:rect l="l" t="t" r="r" b="b"/>
              <a:pathLst>
                <a:path w="944594" h="185883">
                  <a:moveTo>
                    <a:pt x="0" y="0"/>
                  </a:moveTo>
                  <a:lnTo>
                    <a:pt x="944594" y="0"/>
                  </a:lnTo>
                  <a:lnTo>
                    <a:pt x="864504" y="66080"/>
                  </a:lnTo>
                  <a:cubicBezTo>
                    <a:pt x="752546" y="141718"/>
                    <a:pt x="617579" y="185883"/>
                    <a:pt x="472297" y="185883"/>
                  </a:cubicBezTo>
                  <a:cubicBezTo>
                    <a:pt x="327015" y="185883"/>
                    <a:pt x="192048" y="141718"/>
                    <a:pt x="80090" y="660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147" name="Group 147"/>
          <p:cNvGrpSpPr/>
          <p:nvPr/>
        </p:nvGrpSpPr>
        <p:grpSpPr>
          <a:xfrm>
            <a:off x="9632252" y="1967865"/>
            <a:ext cx="453771" cy="453771"/>
            <a:chOff x="9632252" y="1967865"/>
            <a:chExt cx="453771" cy="453771"/>
          </a:xfrm>
        </p:grpSpPr>
        <p:sp>
          <p:nvSpPr>
            <p:cNvPr id="148" name="AutoShape 148"/>
            <p:cNvSpPr/>
            <p:nvPr/>
          </p:nvSpPr>
          <p:spPr>
            <a:xfrm>
              <a:off x="9632252" y="1967865"/>
              <a:ext cx="453771" cy="453771"/>
            </a:xfrm>
            <a:prstGeom prst="ellipse">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149" name="Group 149"/>
          <p:cNvGrpSpPr/>
          <p:nvPr/>
        </p:nvGrpSpPr>
        <p:grpSpPr>
          <a:xfrm>
            <a:off x="9695879" y="2035016"/>
            <a:ext cx="326517" cy="368618"/>
            <a:chOff x="9695879" y="2035016"/>
            <a:chExt cx="326517" cy="368618"/>
          </a:xfrm>
        </p:grpSpPr>
        <p:sp>
          <p:nvSpPr>
            <p:cNvPr id="150" name="Freeform 150"/>
            <p:cNvSpPr/>
            <p:nvPr/>
          </p:nvSpPr>
          <p:spPr>
            <a:xfrm>
              <a:off x="9784652" y="2035016"/>
              <a:ext cx="148876" cy="193548"/>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51" name="Freeform 151"/>
            <p:cNvSpPr/>
            <p:nvPr/>
          </p:nvSpPr>
          <p:spPr>
            <a:xfrm>
              <a:off x="9695879" y="2215229"/>
              <a:ext cx="326517" cy="188405"/>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52" name="Freeform 152"/>
            <p:cNvSpPr/>
            <p:nvPr/>
          </p:nvSpPr>
          <p:spPr>
            <a:xfrm>
              <a:off x="9840659" y="2246471"/>
              <a:ext cx="38005" cy="28194"/>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153" name="Group 153"/>
          <p:cNvGrpSpPr/>
          <p:nvPr/>
        </p:nvGrpSpPr>
        <p:grpSpPr>
          <a:xfrm>
            <a:off x="9706356" y="2361438"/>
            <a:ext cx="305467" cy="60103"/>
            <a:chOff x="9706356" y="2361438"/>
            <a:chExt cx="305467" cy="60103"/>
          </a:xfrm>
        </p:grpSpPr>
        <p:sp>
          <p:nvSpPr>
            <p:cNvPr id="154" name="Freeform 154"/>
            <p:cNvSpPr/>
            <p:nvPr/>
          </p:nvSpPr>
          <p:spPr>
            <a:xfrm>
              <a:off x="9706356" y="2361438"/>
              <a:ext cx="305467" cy="60103"/>
            </a:xfrm>
            <a:custGeom>
              <a:rect l="l" t="t" r="r" b="b"/>
              <a:pathLst>
                <a:path w="944594" h="185883">
                  <a:moveTo>
                    <a:pt x="0" y="0"/>
                  </a:moveTo>
                  <a:lnTo>
                    <a:pt x="944594" y="0"/>
                  </a:lnTo>
                  <a:lnTo>
                    <a:pt x="864504" y="66080"/>
                  </a:lnTo>
                  <a:cubicBezTo>
                    <a:pt x="752546" y="141718"/>
                    <a:pt x="617579" y="185883"/>
                    <a:pt x="472297" y="185883"/>
                  </a:cubicBezTo>
                  <a:cubicBezTo>
                    <a:pt x="327015" y="185883"/>
                    <a:pt x="192048" y="141718"/>
                    <a:pt x="80090" y="660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sp>
        <p:nvSpPr>
          <p:cNvPr id="155" name="AutoShape 155"/>
          <p:cNvSpPr/>
          <p:nvPr/>
        </p:nvSpPr>
        <p:spPr>
          <a:xfrm>
            <a:off x="1104329" y="3250025"/>
            <a:ext cx="4000405" cy="196596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buFont typeface="Arial"/>
              <a:buChar char="•"/>
              <a:defRPr/>
            </a:pPr>
            <a:r>
              <a:rPr lang="en-US" sz="1200">
                <a:solidFill>
                  <a:srgbClr val="000000">
                    <a:alpha val="100000"/>
                  </a:srgbClr>
                </a:solidFill>
                <a:latin typeface="Microsoft Yahei"/>
                <a:ea typeface="Microsoft Yahei"/>
                <a:cs typeface="Microsoft Yahei"/>
              </a:rPr>
              <a:t>服务地方经济发展：高职校企合作人才培养模式有助于培养符合地方经济发展需求的高素质技术技能人才，促进地方经济发展。</a:t>
            </a:r>
            <a:endParaRPr lang="en-US" sz="1100"/>
          </a:p>
        </p:txBody>
      </p:sp>
      <p:sp>
        <p:nvSpPr>
          <p:cNvPr id="156" name="Freeform 156"/>
          <p:cNvSpPr/>
          <p:nvPr/>
        </p:nvSpPr>
        <p:spPr>
          <a:xfrm>
            <a:off x="1104329" y="2313518"/>
            <a:ext cx="600656" cy="600656"/>
          </a:xfrm>
          <a:custGeom>
            <a:rect l="l" t="t" r="r" b="b"/>
            <a:pathLst>
              <a:path w="304800" h="304800">
                <a:moveTo>
                  <a:pt x="152400" y="190500"/>
                </a:moveTo>
                <a:cubicBezTo>
                  <a:pt x="194481" y="190500"/>
                  <a:pt x="228562" y="156381"/>
                  <a:pt x="228562" y="114300"/>
                </a:cubicBezTo>
                <a:lnTo>
                  <a:pt x="228562" y="76200"/>
                </a:lnTo>
                <a:cubicBezTo>
                  <a:pt x="228562" y="23612"/>
                  <a:pt x="190500" y="0"/>
                  <a:pt x="152400" y="0"/>
                </a:cubicBezTo>
                <a:lnTo>
                  <a:pt x="76162" y="0"/>
                </a:lnTo>
                <a:cubicBezTo>
                  <a:pt x="38100" y="0"/>
                  <a:pt x="0" y="20241"/>
                  <a:pt x="0" y="76200"/>
                </a:cubicBezTo>
                <a:cubicBezTo>
                  <a:pt x="0" y="130969"/>
                  <a:pt x="38100" y="152400"/>
                  <a:pt x="76162" y="152400"/>
                </a:cubicBezTo>
                <a:lnTo>
                  <a:pt x="114300" y="152400"/>
                </a:lnTo>
                <a:cubicBezTo>
                  <a:pt x="135322" y="152400"/>
                  <a:pt x="152400" y="169478"/>
                  <a:pt x="152400" y="190500"/>
                </a:cubicBezTo>
                <a:close/>
                <a:moveTo>
                  <a:pt x="247460" y="116329"/>
                </a:moveTo>
                <a:cubicBezTo>
                  <a:pt x="246345" y="167878"/>
                  <a:pt x="204197" y="209550"/>
                  <a:pt x="152400" y="209550"/>
                </a:cubicBezTo>
                <a:lnTo>
                  <a:pt x="133350" y="209550"/>
                </a:lnTo>
                <a:lnTo>
                  <a:pt x="133350" y="190500"/>
                </a:lnTo>
                <a:cubicBezTo>
                  <a:pt x="133350" y="179984"/>
                  <a:pt x="124797" y="171450"/>
                  <a:pt x="114300" y="171450"/>
                </a:cubicBezTo>
                <a:lnTo>
                  <a:pt x="78095" y="171450"/>
                </a:lnTo>
                <a:cubicBezTo>
                  <a:pt x="76952" y="177136"/>
                  <a:pt x="76248" y="183223"/>
                  <a:pt x="76200" y="189795"/>
                </a:cubicBezTo>
                <a:lnTo>
                  <a:pt x="76200" y="229333"/>
                </a:lnTo>
                <a:cubicBezTo>
                  <a:pt x="76600" y="271072"/>
                  <a:pt x="110566" y="304800"/>
                  <a:pt x="152400" y="304800"/>
                </a:cubicBezTo>
                <a:cubicBezTo>
                  <a:pt x="152400" y="283740"/>
                  <a:pt x="169478" y="266700"/>
                  <a:pt x="190500" y="266700"/>
                </a:cubicBezTo>
                <a:lnTo>
                  <a:pt x="228562" y="266700"/>
                </a:lnTo>
                <a:cubicBezTo>
                  <a:pt x="266700" y="266700"/>
                  <a:pt x="304800" y="245269"/>
                  <a:pt x="304800" y="190500"/>
                </a:cubicBezTo>
                <a:cubicBezTo>
                  <a:pt x="304800" y="143894"/>
                  <a:pt x="278273" y="122301"/>
                  <a:pt x="247460" y="11632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57" name="AutoShape 157"/>
          <p:cNvSpPr/>
          <p:nvPr/>
        </p:nvSpPr>
        <p:spPr>
          <a:xfrm>
            <a:off x="1788559" y="2360035"/>
            <a:ext cx="3308633" cy="468203"/>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nvGrpSpPr>
          <p:cNvPr id="158" name="Group 158"/>
          <p:cNvGrpSpPr/>
          <p:nvPr/>
        </p:nvGrpSpPr>
        <p:grpSpPr>
          <a:xfrm>
            <a:off x="454963" y="93878"/>
            <a:ext cx="10641129" cy="914400"/>
            <a:chOff x="454963" y="93878"/>
            <a:chExt cx="10641129" cy="914400"/>
          </a:xfrm>
        </p:grpSpPr>
        <p:sp>
          <p:nvSpPr>
            <p:cNvPr id="159" name="AutoShape 15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0" name="AutoShape 16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1" name="AutoShape 16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2" name="AutoShape 16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3" name="AutoShape 16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4" name="AutoShape 16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5" name="AutoShape 16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6" name="AutoShape 16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7" name="AutoShape 16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8" name="AutoShape 16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9" name="AutoShape 16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0" name="AutoShape 17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1" name="AutoShape 17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2" name="AutoShape 17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3" name="AutoShape 17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4" name="AutoShape 17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5" name="AutoShape 17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6" name="AutoShape 17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7" name="AutoShape 17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8" name="AutoShape 17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9" name="TextBox 17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高职校企合作人才培养模式的意义和作用</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AutoShape 2"/>
          <p:cNvSpPr/>
          <p:nvPr/>
        </p:nvSpPr>
        <p:spPr>
          <a:xfrm>
            <a:off x="619358" y="2191992"/>
            <a:ext cx="1600605" cy="731803"/>
          </a:xfrm>
          <a:prstGeom prst="rect">
            <a:avLst/>
          </a:prstGeom>
          <a:solidFill>
            <a:schemeClr val="accent1">
              <a:alpha val="67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799">
                <a:solidFill>
                  <a:schemeClr val="lt1">
                    <a:alpha val="67000"/>
                  </a:schemeClr>
                </a:solidFill>
                <a:latin typeface="Microsoft Yahei"/>
                <a:ea typeface="Microsoft Yahei"/>
                <a:cs typeface="Microsoft Yahei"/>
              </a:rPr>
              <a:t>01</a:t>
            </a:r>
            <a:endParaRPr lang="en-US" sz="1100"/>
          </a:p>
        </p:txBody>
      </p:sp>
      <p:sp>
        <p:nvSpPr>
          <p:cNvPr id="3" name="AutoShape 3"/>
          <p:cNvSpPr/>
          <p:nvPr/>
        </p:nvSpPr>
        <p:spPr>
          <a:xfrm>
            <a:off x="2219963" y="2191992"/>
            <a:ext cx="5479433" cy="731803"/>
          </a:xfrm>
          <a:prstGeom prst="rect">
            <a:avLst/>
          </a:prstGeom>
          <a:solidFill>
            <a:schemeClr val="accent1">
              <a:alpha val="84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799">
                <a:solidFill>
                  <a:schemeClr val="lt1">
                    <a:alpha val="84000"/>
                  </a:schemeClr>
                </a:solidFill>
                <a:latin typeface="Microsoft Yahei"/>
                <a:ea typeface="Microsoft Yahei"/>
                <a:cs typeface="Microsoft Yahei"/>
              </a:rPr>
              <a:t>02</a:t>
            </a:r>
            <a:endParaRPr lang="en-US" sz="1100"/>
          </a:p>
        </p:txBody>
      </p:sp>
      <p:sp>
        <p:nvSpPr>
          <p:cNvPr id="4" name="AutoShape 4"/>
          <p:cNvSpPr/>
          <p:nvPr/>
        </p:nvSpPr>
        <p:spPr>
          <a:xfrm>
            <a:off x="7699396" y="2191992"/>
            <a:ext cx="3873249" cy="731803"/>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799">
                <a:solidFill>
                  <a:schemeClr val="lt1">
                    <a:alpha val="100000"/>
                  </a:schemeClr>
                </a:solidFill>
                <a:latin typeface="Microsoft Yahei"/>
                <a:ea typeface="Microsoft Yahei"/>
                <a:cs typeface="Microsoft Yahei"/>
              </a:rPr>
              <a:t>03</a:t>
            </a:r>
            <a:endParaRPr lang="en-US" sz="1100"/>
          </a:p>
        </p:txBody>
      </p:sp>
      <p:sp>
        <p:nvSpPr>
          <p:cNvPr id="5" name="AutoShape 5"/>
          <p:cNvSpPr/>
          <p:nvPr/>
        </p:nvSpPr>
        <p:spPr>
          <a:xfrm>
            <a:off x="619358" y="4213754"/>
            <a:ext cx="3464154" cy="155501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defRPr/>
            </a:pPr>
            <a:r>
              <a:rPr lang="en-US" sz="1425">
                <a:solidFill>
                  <a:schemeClr val="dk1">
                    <a:alpha val="100000"/>
                  </a:schemeClr>
                </a:solidFill>
                <a:latin typeface="Microsoft Yahei"/>
                <a:ea typeface="Microsoft Yahei"/>
                <a:cs typeface="Microsoft Yahei"/>
              </a:rPr>
              <a:t>通过校企合作，引入企业先进技术和管理经验，提高人才培养质量。</a:t>
            </a:r>
            <a:endParaRPr lang="en-US" sz="1100"/>
          </a:p>
        </p:txBody>
      </p:sp>
      <p:sp>
        <p:nvSpPr>
          <p:cNvPr id="6" name="AutoShape 6"/>
          <p:cNvSpPr/>
          <p:nvPr/>
        </p:nvSpPr>
        <p:spPr>
          <a:xfrm>
            <a:off x="619358" y="3627301"/>
            <a:ext cx="3358143" cy="369332"/>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defRPr/>
            </a:pPr>
            <a:r>
              <a:rPr lang="en-US" sz="1575" b="1">
                <a:solidFill>
                  <a:schemeClr val="accent1">
                    <a:alpha val="100000"/>
                  </a:schemeClr>
                </a:solidFill>
                <a:latin typeface="Microsoft Yahei"/>
                <a:ea typeface="Microsoft Yahei"/>
                <a:cs typeface="Microsoft Yahei"/>
              </a:rPr>
              <a:t>提高人才培养质量</a:t>
            </a:r>
            <a:endParaRPr lang="en-US" sz="1100"/>
          </a:p>
        </p:txBody>
      </p:sp>
      <p:sp>
        <p:nvSpPr>
          <p:cNvPr id="7" name="AutoShape 7"/>
          <p:cNvSpPr/>
          <p:nvPr/>
        </p:nvSpPr>
        <p:spPr>
          <a:xfrm>
            <a:off x="4363925" y="4213754"/>
            <a:ext cx="3464154" cy="1271197"/>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defRPr/>
            </a:pPr>
            <a:r>
              <a:rPr lang="en-US" sz="1425">
                <a:solidFill>
                  <a:schemeClr val="dk1">
                    <a:alpha val="100000"/>
                  </a:schemeClr>
                </a:solidFill>
                <a:latin typeface="Microsoft Yahei"/>
                <a:ea typeface="Microsoft Yahei"/>
                <a:cs typeface="Microsoft Yahei"/>
              </a:rPr>
              <a:t>校企合作人才培养模式有助于提高学生的实践能力和职业素养，增强学生的就业竞争力。</a:t>
            </a:r>
            <a:endParaRPr lang="en-US" sz="1100"/>
          </a:p>
        </p:txBody>
      </p:sp>
      <p:sp>
        <p:nvSpPr>
          <p:cNvPr id="8" name="AutoShape 8"/>
          <p:cNvSpPr/>
          <p:nvPr/>
        </p:nvSpPr>
        <p:spPr>
          <a:xfrm>
            <a:off x="4363925" y="3627301"/>
            <a:ext cx="3335471" cy="369332"/>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defRPr/>
            </a:pPr>
            <a:r>
              <a:rPr lang="en-US" sz="1575" b="1">
                <a:solidFill>
                  <a:schemeClr val="accent1">
                    <a:alpha val="100000"/>
                  </a:schemeClr>
                </a:solidFill>
                <a:latin typeface="Microsoft Yahei"/>
                <a:ea typeface="Microsoft Yahei"/>
                <a:cs typeface="Microsoft Yahei"/>
              </a:rPr>
              <a:t>促进学生就业</a:t>
            </a:r>
            <a:endParaRPr lang="en-US" sz="1100"/>
          </a:p>
        </p:txBody>
      </p:sp>
      <p:sp>
        <p:nvSpPr>
          <p:cNvPr id="9" name="AutoShape 9"/>
          <p:cNvSpPr/>
          <p:nvPr/>
        </p:nvSpPr>
        <p:spPr>
          <a:xfrm>
            <a:off x="8108491" y="4213754"/>
            <a:ext cx="3464154" cy="144585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defRPr/>
            </a:pPr>
            <a:r>
              <a:rPr lang="en-US" sz="1425">
                <a:solidFill>
                  <a:schemeClr val="dk1">
                    <a:alpha val="100000"/>
                  </a:schemeClr>
                </a:solidFill>
                <a:latin typeface="Microsoft Yahei"/>
                <a:ea typeface="Microsoft Yahei"/>
                <a:cs typeface="Microsoft Yahei"/>
              </a:rPr>
              <a:t>通过与企业的紧密合作，学校可以了解市场需求和行业动态，及时调整专业设置和教学内容，推动学校发展。</a:t>
            </a:r>
            <a:endParaRPr lang="en-US" sz="1100"/>
          </a:p>
        </p:txBody>
      </p:sp>
      <p:sp>
        <p:nvSpPr>
          <p:cNvPr id="10" name="AutoShape 10"/>
          <p:cNvSpPr/>
          <p:nvPr/>
        </p:nvSpPr>
        <p:spPr>
          <a:xfrm>
            <a:off x="8108491" y="3627301"/>
            <a:ext cx="3373750" cy="369332"/>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defRPr/>
            </a:pPr>
            <a:r>
              <a:rPr lang="en-US" sz="1575" b="1">
                <a:solidFill>
                  <a:schemeClr val="accent1">
                    <a:alpha val="100000"/>
                  </a:schemeClr>
                </a:solidFill>
                <a:latin typeface="Microsoft Yahei"/>
                <a:ea typeface="Microsoft Yahei"/>
                <a:cs typeface="Microsoft Yahei"/>
              </a:rPr>
              <a:t>推动学校发展</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高职校企合作人才培养模式的意义和作用</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AutoShape 2"/>
          <p:cNvSpPr/>
          <p:nvPr/>
        </p:nvSpPr>
        <p:spPr>
          <a:xfrm>
            <a:off x="6185766" y="1751287"/>
            <a:ext cx="5242663" cy="4234459"/>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 name="AutoShape 3"/>
          <p:cNvSpPr/>
          <p:nvPr/>
        </p:nvSpPr>
        <p:spPr>
          <a:xfrm>
            <a:off x="763571" y="1751287"/>
            <a:ext cx="5242663" cy="4234459"/>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 name="AutoShape 4"/>
          <p:cNvSpPr/>
          <p:nvPr/>
        </p:nvSpPr>
        <p:spPr>
          <a:xfrm>
            <a:off x="4530718" y="2430558"/>
            <a:ext cx="3130564" cy="3130564"/>
          </a:xfrm>
          <a:prstGeom prst="ellipse">
            <a:avLst/>
          </a:prstGeom>
          <a:solidFill>
            <a:srgbClr val="FFFFFF">
              <a:alpha val="5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 name="AutoShape 5"/>
          <p:cNvSpPr/>
          <p:nvPr/>
        </p:nvSpPr>
        <p:spPr>
          <a:xfrm>
            <a:off x="4721546" y="2621386"/>
            <a:ext cx="2748908" cy="2748908"/>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6" name="TextBox 6"/>
          <p:cNvSpPr txBox="1"/>
          <p:nvPr/>
        </p:nvSpPr>
        <p:spPr>
          <a:xfrm>
            <a:off x="4879259" y="2959520"/>
            <a:ext cx="2253950" cy="20726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7650" b="1">
                <a:solidFill>
                  <a:srgbClr val="FFFFFF">
                    <a:alpha val="100000"/>
                  </a:srgbClr>
                </a:solidFill>
                <a:latin typeface="Microsoft Yahei"/>
                <a:ea typeface="Microsoft Yahei"/>
                <a:cs typeface="Microsoft Yahei"/>
              </a:rPr>
              <a:t>VS</a:t>
            </a:r>
          </a:p>
        </p:txBody>
      </p:sp>
      <p:cxnSp>
        <p:nvCxnSpPr>
          <p:cNvPr id="7" name="Connector 7"/>
          <p:cNvCxnSpPr/>
          <p:nvPr/>
        </p:nvCxnSpPr>
        <p:spPr>
          <a:xfrm>
            <a:off x="1214515" y="2855191"/>
            <a:ext cx="2856056" cy="0"/>
          </a:xfrm>
          <a:prstGeom prst="line">
            <a:avLst/>
          </a:prstGeom>
          <a:ln w="9525">
            <a:solidFill>
              <a:srgbClr val="FFFFFF">
                <a:alpha val="100000"/>
              </a:srgbClr>
            </a:solidFill>
            <a:prstDash val="solid"/>
            <a:headEnd type="oval"/>
            <a:tailEnd type="none"/>
          </a:ln>
        </p:spPr>
      </p:cxnSp>
      <p:sp>
        <p:nvSpPr>
          <p:cNvPr id="8" name="TextBox 8"/>
          <p:cNvSpPr txBox="1"/>
          <p:nvPr/>
        </p:nvSpPr>
        <p:spPr>
          <a:xfrm>
            <a:off x="1085072" y="2931894"/>
            <a:ext cx="3263018"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国家出台了一系列政策文件，鼓励和支持高职校企合作人才培养模式的探索和实践。</a:t>
            </a:r>
          </a:p>
        </p:txBody>
      </p:sp>
      <p:sp>
        <p:nvSpPr>
          <p:cNvPr id="9" name="TextBox 9"/>
          <p:cNvSpPr txBox="1"/>
          <p:nvPr/>
        </p:nvSpPr>
        <p:spPr>
          <a:xfrm>
            <a:off x="6389233" y="2064798"/>
            <a:ext cx="4714875"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2014" b="1">
                <a:solidFill>
                  <a:schemeClr val="accent1">
                    <a:alpha val="100000"/>
                  </a:schemeClr>
                </a:solidFill>
                <a:latin typeface="Microsoft Yahei"/>
                <a:ea typeface="Microsoft Yahei"/>
                <a:cs typeface="Microsoft Yahei"/>
              </a:rPr>
              <a:t>实践探索</a:t>
            </a:r>
          </a:p>
        </p:txBody>
      </p:sp>
      <p:cxnSp>
        <p:nvCxnSpPr>
          <p:cNvPr id="10" name="Connector 10"/>
          <p:cNvCxnSpPr/>
          <p:nvPr/>
        </p:nvCxnSpPr>
        <p:spPr>
          <a:xfrm>
            <a:off x="8117660" y="2855191"/>
            <a:ext cx="2856056" cy="0"/>
          </a:xfrm>
          <a:prstGeom prst="line">
            <a:avLst/>
          </a:prstGeom>
          <a:ln w="9525">
            <a:solidFill>
              <a:schemeClr val="accent1"/>
            </a:solidFill>
            <a:prstDash val="solid"/>
            <a:headEnd type="none"/>
            <a:tailEnd type="oval"/>
          </a:ln>
        </p:spPr>
        <p:style>
          <a:lnRef idx="0">
            <a:schemeClr val="accent1"/>
          </a:lnRef>
          <a:fillRef idx="1">
            <a:schemeClr val="accent1"/>
          </a:fillRef>
          <a:effectRef idx="0">
            <a:schemeClr val="accent1"/>
          </a:effectRef>
          <a:fontRef idx="minor">
            <a:schemeClr val="lt1"/>
          </a:fontRef>
        </p:style>
      </p:cxnSp>
      <p:sp>
        <p:nvSpPr>
          <p:cNvPr id="11" name="TextBox 11"/>
          <p:cNvSpPr txBox="1"/>
          <p:nvPr/>
        </p:nvSpPr>
        <p:spPr>
          <a:xfrm>
            <a:off x="7817683" y="2931894"/>
            <a:ext cx="3286125" cy="2819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1">
                    <a:lumMod val="50000"/>
                    <a:alpha val="100000"/>
                  </a:schemeClr>
                </a:solidFill>
                <a:latin typeface="Microsoft Yahei"/>
                <a:ea typeface="Microsoft Yahei"/>
                <a:cs typeface="Microsoft Yahei"/>
              </a:rPr>
              <a:t>许多高职院校和企业积极开展校企合作人才培养模式的实践探索，取得了一定成效。</a:t>
            </a:r>
          </a:p>
        </p:txBody>
      </p:sp>
      <p:sp>
        <p:nvSpPr>
          <p:cNvPr id="12" name="TextBox 12"/>
          <p:cNvSpPr txBox="1"/>
          <p:nvPr/>
        </p:nvSpPr>
        <p:spPr>
          <a:xfrm>
            <a:off x="1085072" y="2064798"/>
            <a:ext cx="4150786"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政策推动</a:t>
            </a:r>
          </a:p>
        </p:txBody>
      </p:sp>
      <p:grpSp>
        <p:nvGrpSpPr>
          <p:cNvPr id="13" name="Group 13"/>
          <p:cNvGrpSpPr/>
          <p:nvPr/>
        </p:nvGrpSpPr>
        <p:grpSpPr>
          <a:xfrm>
            <a:off x="454963" y="93878"/>
            <a:ext cx="10641129" cy="914400"/>
            <a:chOff x="454963" y="93878"/>
            <a:chExt cx="10641129" cy="914400"/>
          </a:xfrm>
        </p:grpSpPr>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国内外高职校企合作人才培养模式的发展现状</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grpSp>
        <p:nvGrpSpPr>
          <p:cNvPr id="2" name="Group 2"/>
          <p:cNvGrpSpPr/>
          <p:nvPr/>
        </p:nvGrpSpPr>
        <p:grpSpPr>
          <a:xfrm>
            <a:off x="454963" y="93878"/>
            <a:ext cx="10650654" cy="914400"/>
            <a:chOff x="454963" y="93878"/>
            <a:chExt cx="10650654" cy="914400"/>
          </a:xfrm>
        </p:grpSpPr>
        <p:sp>
          <p:nvSpPr>
            <p:cNvPr id="3" name="AutoShape 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 name="AutoShape 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 name="AutoShape 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6" name="AutoShape 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7" name="AutoShape 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 name="AutoShape 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9" name="AutoShape 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0" name="AutoShape 1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1" name="AutoShape 1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2" name="AutoShape 1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 name="AutoShape 1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4" name="AutoShape 1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5" name="AutoShape 1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 name="AutoShape 1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AutoShape 1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TextBox 23"/>
            <p:cNvSpPr txBox="1"/>
            <p:nvPr/>
          </p:nvSpPr>
          <p:spPr>
            <a:xfrm>
              <a:off x="1094842" y="93878"/>
              <a:ext cx="10010775"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国内外高职校企合作人才培养模式的发展现状</a:t>
              </a:r>
            </a:p>
          </p:txBody>
        </p:sp>
      </p:grpSp>
      <p:sp>
        <p:nvSpPr>
          <p:cNvPr id="24" name="TextBox 24"/>
          <p:cNvSpPr txBox="1"/>
          <p:nvPr/>
        </p:nvSpPr>
        <p:spPr>
          <a:xfrm>
            <a:off x="970539" y="2375347"/>
            <a:ext cx="3888341" cy="3162649"/>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80000"/>
              </a:lnSpc>
              <a:buFont typeface="Arial"/>
              <a:buChar char="•"/>
            </a:pPr>
            <a:r>
              <a:rPr lang="en-US" sz="1500">
                <a:solidFill>
                  <a:schemeClr val="dk1">
                    <a:alpha val="100000"/>
                  </a:schemeClr>
                </a:solidFill>
                <a:latin typeface="Microsoft Yahei"/>
                <a:ea typeface="Microsoft Yahei"/>
                <a:cs typeface="Microsoft Yahei"/>
              </a:rPr>
              <a:t>问题与挑战：存在合作深度不够、企业参与度不高、实践教学环节薄弱等问题和挑战。</a:t>
            </a:r>
          </a:p>
        </p:txBody>
      </p:sp>
      <p:grpSp>
        <p:nvGrpSpPr>
          <p:cNvPr id="25" name="Group 25"/>
          <p:cNvGrpSpPr/>
          <p:nvPr/>
        </p:nvGrpSpPr>
        <p:grpSpPr>
          <a:xfrm>
            <a:off x="8869284" y="1724456"/>
            <a:ext cx="1112806" cy="1111282"/>
            <a:chOff x="8869284" y="1724456"/>
            <a:chExt cx="1112806" cy="1111282"/>
          </a:xfrm>
        </p:grpSpPr>
        <p:sp>
          <p:nvSpPr>
            <p:cNvPr id="26" name="AutoShape 26"/>
            <p:cNvSpPr/>
            <p:nvPr/>
          </p:nvSpPr>
          <p:spPr>
            <a:xfrm>
              <a:off x="8869284" y="1724456"/>
              <a:ext cx="1112806" cy="111128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27" name="Group 27"/>
          <p:cNvGrpSpPr/>
          <p:nvPr/>
        </p:nvGrpSpPr>
        <p:grpSpPr>
          <a:xfrm>
            <a:off x="9246951" y="2006396"/>
            <a:ext cx="355759" cy="488728"/>
            <a:chOff x="9246951" y="2006396"/>
            <a:chExt cx="355759" cy="488728"/>
          </a:xfrm>
        </p:grpSpPr>
        <p:sp>
          <p:nvSpPr>
            <p:cNvPr id="28" name="AutoShape 28"/>
            <p:cNvSpPr/>
            <p:nvPr/>
          </p:nvSpPr>
          <p:spPr>
            <a:xfrm>
              <a:off x="9249427" y="2006396"/>
              <a:ext cx="350996" cy="488728"/>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Freeform 29"/>
            <p:cNvSpPr/>
            <p:nvPr/>
          </p:nvSpPr>
          <p:spPr>
            <a:xfrm>
              <a:off x="9246951" y="2006396"/>
              <a:ext cx="355759" cy="488728"/>
            </a:xfrm>
            <a:custGeom>
              <a:rect l="l" t="t" r="r" b="b"/>
              <a:pathLst>
                <a:path w="122" h="168">
                  <a:moveTo>
                    <a:pt x="0" y="21"/>
                  </a:moveTo>
                  <a:cubicBezTo>
                    <a:pt x="53" y="21"/>
                    <a:pt x="61" y="0"/>
                    <a:pt x="61" y="0"/>
                  </a:cubicBezTo>
                  <a:cubicBezTo>
                    <a:pt x="61" y="0"/>
                    <a:pt x="69" y="21"/>
                    <a:pt x="122" y="21"/>
                  </a:cubicBezTo>
                  <a:cubicBezTo>
                    <a:pt x="122" y="107"/>
                    <a:pt x="122" y="107"/>
                    <a:pt x="122" y="107"/>
                  </a:cubicBezTo>
                  <a:cubicBezTo>
                    <a:pt x="122" y="141"/>
                    <a:pt x="61" y="168"/>
                    <a:pt x="61" y="168"/>
                  </a:cubicBezTo>
                  <a:cubicBezTo>
                    <a:pt x="61" y="168"/>
                    <a:pt x="0" y="141"/>
                    <a:pt x="0" y="107"/>
                  </a:cubicBezTo>
                  <a:lnTo>
                    <a:pt x="0" y="21"/>
                  </a:ln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30" name="Group 30"/>
          <p:cNvGrpSpPr/>
          <p:nvPr/>
        </p:nvGrpSpPr>
        <p:grpSpPr>
          <a:xfrm>
            <a:off x="7154784" y="2168988"/>
            <a:ext cx="754094" cy="754094"/>
            <a:chOff x="7154784" y="2168988"/>
            <a:chExt cx="754094" cy="754094"/>
          </a:xfrm>
        </p:grpSpPr>
        <p:sp>
          <p:nvSpPr>
            <p:cNvPr id="31" name="AutoShape 31"/>
            <p:cNvSpPr/>
            <p:nvPr/>
          </p:nvSpPr>
          <p:spPr>
            <a:xfrm>
              <a:off x="7154784" y="2168988"/>
              <a:ext cx="754094" cy="75409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sp>
        <p:nvSpPr>
          <p:cNvPr id="32" name="AutoShape 32"/>
          <p:cNvSpPr/>
          <p:nvPr/>
        </p:nvSpPr>
        <p:spPr>
          <a:xfrm>
            <a:off x="8974059" y="4475657"/>
            <a:ext cx="942975" cy="939832"/>
          </a:xfrm>
          <a:prstGeom prst="ellipse">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Freeform 33"/>
          <p:cNvSpPr/>
          <p:nvPr/>
        </p:nvSpPr>
        <p:spPr>
          <a:xfrm>
            <a:off x="9253761" y="4762883"/>
            <a:ext cx="381952" cy="365379"/>
          </a:xfrm>
          <a:custGeom>
            <a:rect l="l" t="t" r="r" b="b"/>
            <a:pathLst>
              <a:path w="174" h="166">
                <a:moveTo>
                  <a:pt x="174" y="139"/>
                </a:moveTo>
                <a:cubicBezTo>
                  <a:pt x="171" y="131"/>
                  <a:pt x="161" y="129"/>
                  <a:pt x="153" y="126"/>
                </a:cubicBezTo>
                <a:cubicBezTo>
                  <a:pt x="144" y="122"/>
                  <a:pt x="135" y="118"/>
                  <a:pt x="126" y="115"/>
                </a:cubicBezTo>
                <a:cubicBezTo>
                  <a:pt x="123" y="114"/>
                  <a:pt x="121" y="113"/>
                  <a:pt x="118" y="112"/>
                </a:cubicBezTo>
                <a:cubicBezTo>
                  <a:pt x="115" y="110"/>
                  <a:pt x="113" y="104"/>
                  <a:pt x="111" y="100"/>
                </a:cubicBezTo>
                <a:cubicBezTo>
                  <a:pt x="109" y="100"/>
                  <a:pt x="108" y="100"/>
                  <a:pt x="106" y="100"/>
                </a:cubicBezTo>
                <a:cubicBezTo>
                  <a:pt x="106" y="94"/>
                  <a:pt x="110" y="94"/>
                  <a:pt x="111" y="90"/>
                </a:cubicBezTo>
                <a:cubicBezTo>
                  <a:pt x="112" y="86"/>
                  <a:pt x="111" y="82"/>
                  <a:pt x="113" y="79"/>
                </a:cubicBezTo>
                <a:cubicBezTo>
                  <a:pt x="114" y="76"/>
                  <a:pt x="117" y="76"/>
                  <a:pt x="118" y="74"/>
                </a:cubicBezTo>
                <a:cubicBezTo>
                  <a:pt x="120" y="73"/>
                  <a:pt x="120" y="69"/>
                  <a:pt x="121" y="67"/>
                </a:cubicBezTo>
                <a:cubicBezTo>
                  <a:pt x="122" y="63"/>
                  <a:pt x="122" y="58"/>
                  <a:pt x="120" y="54"/>
                </a:cubicBezTo>
                <a:cubicBezTo>
                  <a:pt x="119" y="52"/>
                  <a:pt x="119" y="51"/>
                  <a:pt x="118" y="49"/>
                </a:cubicBezTo>
                <a:cubicBezTo>
                  <a:pt x="118" y="45"/>
                  <a:pt x="119" y="35"/>
                  <a:pt x="119" y="32"/>
                </a:cubicBezTo>
                <a:cubicBezTo>
                  <a:pt x="119" y="26"/>
                  <a:pt x="119" y="26"/>
                  <a:pt x="118" y="20"/>
                </a:cubicBezTo>
                <a:cubicBezTo>
                  <a:pt x="118" y="20"/>
                  <a:pt x="116" y="14"/>
                  <a:pt x="113" y="13"/>
                </a:cubicBezTo>
                <a:cubicBezTo>
                  <a:pt x="108" y="12"/>
                  <a:pt x="108" y="12"/>
                  <a:pt x="108" y="12"/>
                </a:cubicBezTo>
                <a:cubicBezTo>
                  <a:pt x="104" y="9"/>
                  <a:pt x="104" y="9"/>
                  <a:pt x="104" y="9"/>
                </a:cubicBezTo>
                <a:cubicBezTo>
                  <a:pt x="90" y="0"/>
                  <a:pt x="75" y="6"/>
                  <a:pt x="67" y="9"/>
                </a:cubicBezTo>
                <a:cubicBezTo>
                  <a:pt x="56" y="13"/>
                  <a:pt x="49" y="24"/>
                  <a:pt x="54" y="48"/>
                </a:cubicBezTo>
                <a:cubicBezTo>
                  <a:pt x="55" y="52"/>
                  <a:pt x="51" y="54"/>
                  <a:pt x="52" y="57"/>
                </a:cubicBezTo>
                <a:cubicBezTo>
                  <a:pt x="52" y="61"/>
                  <a:pt x="52" y="73"/>
                  <a:pt x="57" y="76"/>
                </a:cubicBezTo>
                <a:cubicBezTo>
                  <a:pt x="57" y="76"/>
                  <a:pt x="61" y="77"/>
                  <a:pt x="60" y="77"/>
                </a:cubicBezTo>
                <a:cubicBezTo>
                  <a:pt x="61" y="82"/>
                  <a:pt x="61" y="87"/>
                  <a:pt x="62" y="91"/>
                </a:cubicBezTo>
                <a:cubicBezTo>
                  <a:pt x="63" y="94"/>
                  <a:pt x="66" y="95"/>
                  <a:pt x="67" y="99"/>
                </a:cubicBezTo>
                <a:cubicBezTo>
                  <a:pt x="63" y="100"/>
                  <a:pt x="63" y="100"/>
                  <a:pt x="63" y="100"/>
                </a:cubicBezTo>
                <a:cubicBezTo>
                  <a:pt x="61" y="104"/>
                  <a:pt x="59" y="110"/>
                  <a:pt x="56" y="112"/>
                </a:cubicBezTo>
                <a:cubicBezTo>
                  <a:pt x="53" y="113"/>
                  <a:pt x="51" y="114"/>
                  <a:pt x="48" y="115"/>
                </a:cubicBezTo>
                <a:cubicBezTo>
                  <a:pt x="39" y="118"/>
                  <a:pt x="30" y="122"/>
                  <a:pt x="21" y="126"/>
                </a:cubicBezTo>
                <a:cubicBezTo>
                  <a:pt x="13" y="129"/>
                  <a:pt x="3" y="131"/>
                  <a:pt x="0" y="139"/>
                </a:cubicBezTo>
                <a:cubicBezTo>
                  <a:pt x="0" y="145"/>
                  <a:pt x="0" y="158"/>
                  <a:pt x="0" y="166"/>
                </a:cubicBezTo>
                <a:cubicBezTo>
                  <a:pt x="76" y="166"/>
                  <a:pt x="76" y="166"/>
                  <a:pt x="76" y="166"/>
                </a:cubicBezTo>
                <a:cubicBezTo>
                  <a:pt x="82" y="127"/>
                  <a:pt x="82" y="127"/>
                  <a:pt x="82" y="127"/>
                </a:cubicBezTo>
                <a:cubicBezTo>
                  <a:pt x="77" y="117"/>
                  <a:pt x="77" y="117"/>
                  <a:pt x="77" y="117"/>
                </a:cubicBezTo>
                <a:cubicBezTo>
                  <a:pt x="88" y="112"/>
                  <a:pt x="88" y="112"/>
                  <a:pt x="88" y="112"/>
                </a:cubicBezTo>
                <a:cubicBezTo>
                  <a:pt x="97" y="117"/>
                  <a:pt x="97" y="117"/>
                  <a:pt x="97" y="117"/>
                </a:cubicBezTo>
                <a:cubicBezTo>
                  <a:pt x="92" y="128"/>
                  <a:pt x="92" y="128"/>
                  <a:pt x="92" y="128"/>
                </a:cubicBezTo>
                <a:cubicBezTo>
                  <a:pt x="101" y="166"/>
                  <a:pt x="101" y="166"/>
                  <a:pt x="101" y="166"/>
                </a:cubicBezTo>
                <a:cubicBezTo>
                  <a:pt x="174" y="166"/>
                  <a:pt x="174" y="166"/>
                  <a:pt x="174" y="166"/>
                </a:cubicBezTo>
                <a:cubicBezTo>
                  <a:pt x="174" y="158"/>
                  <a:pt x="174" y="145"/>
                  <a:pt x="174" y="139"/>
                </a:cubicBez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7705615" y="2719818"/>
            <a:ext cx="1655731" cy="165573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Freeform 35"/>
          <p:cNvSpPr/>
          <p:nvPr/>
        </p:nvSpPr>
        <p:spPr>
          <a:xfrm>
            <a:off x="8050039" y="3166160"/>
            <a:ext cx="965549" cy="862584"/>
          </a:xfrm>
          <a:custGeom>
            <a:rect l="l" t="t" r="r" b="b"/>
            <a:pathLst>
              <a:path w="200" h="178">
                <a:moveTo>
                  <a:pt x="200" y="62"/>
                </a:moveTo>
                <a:cubicBezTo>
                  <a:pt x="200" y="49"/>
                  <a:pt x="189" y="39"/>
                  <a:pt x="176" y="39"/>
                </a:cubicBezTo>
                <a:cubicBezTo>
                  <a:pt x="174" y="39"/>
                  <a:pt x="172" y="39"/>
                  <a:pt x="171" y="39"/>
                </a:cubicBezTo>
                <a:cubicBezTo>
                  <a:pt x="171" y="39"/>
                  <a:pt x="171" y="38"/>
                  <a:pt x="171" y="38"/>
                </a:cubicBezTo>
                <a:cubicBezTo>
                  <a:pt x="171" y="18"/>
                  <a:pt x="155" y="3"/>
                  <a:pt x="135" y="3"/>
                </a:cubicBezTo>
                <a:cubicBezTo>
                  <a:pt x="123" y="3"/>
                  <a:pt x="113" y="8"/>
                  <a:pt x="106" y="16"/>
                </a:cubicBezTo>
                <a:cubicBezTo>
                  <a:pt x="98" y="6"/>
                  <a:pt x="85" y="0"/>
                  <a:pt x="70" y="0"/>
                </a:cubicBezTo>
                <a:cubicBezTo>
                  <a:pt x="45" y="0"/>
                  <a:pt x="24" y="20"/>
                  <a:pt x="24" y="45"/>
                </a:cubicBezTo>
                <a:cubicBezTo>
                  <a:pt x="24" y="50"/>
                  <a:pt x="25" y="55"/>
                  <a:pt x="26" y="59"/>
                </a:cubicBezTo>
                <a:cubicBezTo>
                  <a:pt x="11" y="62"/>
                  <a:pt x="0" y="74"/>
                  <a:pt x="0" y="89"/>
                </a:cubicBezTo>
                <a:cubicBezTo>
                  <a:pt x="0" y="106"/>
                  <a:pt x="14" y="119"/>
                  <a:pt x="31" y="119"/>
                </a:cubicBezTo>
                <a:cubicBezTo>
                  <a:pt x="36" y="119"/>
                  <a:pt x="39" y="119"/>
                  <a:pt x="43" y="117"/>
                </a:cubicBezTo>
                <a:cubicBezTo>
                  <a:pt x="44" y="126"/>
                  <a:pt x="51" y="133"/>
                  <a:pt x="60" y="133"/>
                </a:cubicBezTo>
                <a:cubicBezTo>
                  <a:pt x="61" y="133"/>
                  <a:pt x="61" y="133"/>
                  <a:pt x="61" y="133"/>
                </a:cubicBezTo>
                <a:cubicBezTo>
                  <a:pt x="62" y="138"/>
                  <a:pt x="67" y="143"/>
                  <a:pt x="73" y="143"/>
                </a:cubicBezTo>
                <a:cubicBezTo>
                  <a:pt x="79" y="143"/>
                  <a:pt x="84" y="137"/>
                  <a:pt x="84" y="131"/>
                </a:cubicBezTo>
                <a:cubicBezTo>
                  <a:pt x="84" y="127"/>
                  <a:pt x="81" y="123"/>
                  <a:pt x="77" y="122"/>
                </a:cubicBezTo>
                <a:cubicBezTo>
                  <a:pt x="78" y="120"/>
                  <a:pt x="78" y="118"/>
                  <a:pt x="78" y="116"/>
                </a:cubicBezTo>
                <a:cubicBezTo>
                  <a:pt x="78" y="115"/>
                  <a:pt x="78" y="115"/>
                  <a:pt x="78" y="115"/>
                </a:cubicBezTo>
                <a:cubicBezTo>
                  <a:pt x="81" y="116"/>
                  <a:pt x="84" y="117"/>
                  <a:pt x="88" y="117"/>
                </a:cubicBezTo>
                <a:cubicBezTo>
                  <a:pt x="89" y="117"/>
                  <a:pt x="90" y="117"/>
                  <a:pt x="92" y="117"/>
                </a:cubicBezTo>
                <a:cubicBezTo>
                  <a:pt x="92" y="122"/>
                  <a:pt x="94" y="127"/>
                  <a:pt x="97" y="131"/>
                </a:cubicBezTo>
                <a:cubicBezTo>
                  <a:pt x="92" y="132"/>
                  <a:pt x="88" y="136"/>
                  <a:pt x="89" y="141"/>
                </a:cubicBezTo>
                <a:cubicBezTo>
                  <a:pt x="89" y="146"/>
                  <a:pt x="93" y="151"/>
                  <a:pt x="99" y="151"/>
                </a:cubicBezTo>
                <a:cubicBezTo>
                  <a:pt x="105" y="150"/>
                  <a:pt x="109" y="146"/>
                  <a:pt x="109" y="140"/>
                </a:cubicBezTo>
                <a:cubicBezTo>
                  <a:pt x="109" y="140"/>
                  <a:pt x="109" y="139"/>
                  <a:pt x="109" y="139"/>
                </a:cubicBezTo>
                <a:cubicBezTo>
                  <a:pt x="111" y="140"/>
                  <a:pt x="114" y="140"/>
                  <a:pt x="117" y="140"/>
                </a:cubicBezTo>
                <a:cubicBezTo>
                  <a:pt x="131" y="140"/>
                  <a:pt x="142" y="129"/>
                  <a:pt x="142" y="116"/>
                </a:cubicBezTo>
                <a:cubicBezTo>
                  <a:pt x="145" y="117"/>
                  <a:pt x="148" y="117"/>
                  <a:pt x="152" y="117"/>
                </a:cubicBezTo>
                <a:cubicBezTo>
                  <a:pt x="166" y="117"/>
                  <a:pt x="177" y="106"/>
                  <a:pt x="177" y="93"/>
                </a:cubicBezTo>
                <a:cubicBezTo>
                  <a:pt x="177" y="90"/>
                  <a:pt x="176" y="87"/>
                  <a:pt x="175" y="84"/>
                </a:cubicBezTo>
                <a:cubicBezTo>
                  <a:pt x="176" y="84"/>
                  <a:pt x="176" y="84"/>
                  <a:pt x="176" y="84"/>
                </a:cubicBezTo>
                <a:cubicBezTo>
                  <a:pt x="189" y="84"/>
                  <a:pt x="200" y="74"/>
                  <a:pt x="200" y="62"/>
                </a:cubicBezTo>
                <a:close/>
                <a:moveTo>
                  <a:pt x="117" y="147"/>
                </a:moveTo>
                <a:cubicBezTo>
                  <a:pt x="119" y="147"/>
                  <a:pt x="120" y="146"/>
                  <a:pt x="120" y="145"/>
                </a:cubicBezTo>
                <a:cubicBezTo>
                  <a:pt x="120" y="144"/>
                  <a:pt x="118" y="142"/>
                  <a:pt x="117" y="143"/>
                </a:cubicBezTo>
                <a:cubicBezTo>
                  <a:pt x="116" y="143"/>
                  <a:pt x="114" y="144"/>
                  <a:pt x="114" y="145"/>
                </a:cubicBezTo>
                <a:cubicBezTo>
                  <a:pt x="115" y="146"/>
                  <a:pt x="116" y="148"/>
                  <a:pt x="117" y="147"/>
                </a:cubicBezTo>
                <a:close/>
                <a:moveTo>
                  <a:pt x="116" y="168"/>
                </a:moveTo>
                <a:cubicBezTo>
                  <a:pt x="113" y="168"/>
                  <a:pt x="111" y="170"/>
                  <a:pt x="111" y="173"/>
                </a:cubicBezTo>
                <a:cubicBezTo>
                  <a:pt x="111" y="176"/>
                  <a:pt x="114" y="178"/>
                  <a:pt x="117" y="178"/>
                </a:cubicBezTo>
                <a:cubicBezTo>
                  <a:pt x="120" y="178"/>
                  <a:pt x="122" y="175"/>
                  <a:pt x="122" y="173"/>
                </a:cubicBezTo>
                <a:cubicBezTo>
                  <a:pt x="122" y="170"/>
                  <a:pt x="119" y="167"/>
                  <a:pt x="116" y="168"/>
                </a:cubicBezTo>
                <a:close/>
                <a:moveTo>
                  <a:pt x="116" y="155"/>
                </a:moveTo>
                <a:cubicBezTo>
                  <a:pt x="116" y="152"/>
                  <a:pt x="114" y="150"/>
                  <a:pt x="111" y="150"/>
                </a:cubicBezTo>
                <a:cubicBezTo>
                  <a:pt x="108" y="150"/>
                  <a:pt x="106" y="152"/>
                  <a:pt x="106" y="155"/>
                </a:cubicBezTo>
                <a:cubicBezTo>
                  <a:pt x="106" y="158"/>
                  <a:pt x="108" y="161"/>
                  <a:pt x="111" y="160"/>
                </a:cubicBezTo>
                <a:cubicBezTo>
                  <a:pt x="114" y="160"/>
                  <a:pt x="117" y="158"/>
                  <a:pt x="116" y="155"/>
                </a:cubicBezTo>
                <a:close/>
                <a:moveTo>
                  <a:pt x="97" y="156"/>
                </a:moveTo>
                <a:cubicBezTo>
                  <a:pt x="92" y="156"/>
                  <a:pt x="89" y="159"/>
                  <a:pt x="89" y="164"/>
                </a:cubicBezTo>
                <a:cubicBezTo>
                  <a:pt x="89" y="168"/>
                  <a:pt x="93" y="172"/>
                  <a:pt x="98" y="172"/>
                </a:cubicBezTo>
                <a:cubicBezTo>
                  <a:pt x="102" y="172"/>
                  <a:pt x="106" y="168"/>
                  <a:pt x="106" y="163"/>
                </a:cubicBezTo>
                <a:cubicBezTo>
                  <a:pt x="106" y="159"/>
                  <a:pt x="102" y="155"/>
                  <a:pt x="97" y="156"/>
                </a:cubicBez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nvGrpSpPr>
          <p:cNvPr id="36" name="Group 36"/>
          <p:cNvGrpSpPr/>
          <p:nvPr/>
        </p:nvGrpSpPr>
        <p:grpSpPr>
          <a:xfrm>
            <a:off x="9888459" y="3223119"/>
            <a:ext cx="996982" cy="996982"/>
            <a:chOff x="9888459" y="3223119"/>
            <a:chExt cx="996982" cy="996982"/>
          </a:xfrm>
        </p:grpSpPr>
        <p:sp>
          <p:nvSpPr>
            <p:cNvPr id="37" name="AutoShape 37"/>
            <p:cNvSpPr/>
            <p:nvPr/>
          </p:nvSpPr>
          <p:spPr>
            <a:xfrm>
              <a:off x="9888459" y="3223119"/>
              <a:ext cx="996982" cy="996982"/>
            </a:xfrm>
            <a:prstGeom prst="ellipse">
              <a:avLst/>
            </a:pr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38" name="Group 38"/>
          <p:cNvGrpSpPr/>
          <p:nvPr/>
        </p:nvGrpSpPr>
        <p:grpSpPr>
          <a:xfrm>
            <a:off x="6438790" y="3427907"/>
            <a:ext cx="941356" cy="939832"/>
            <a:chOff x="6438790" y="3427907"/>
            <a:chExt cx="941356" cy="939832"/>
          </a:xfrm>
        </p:grpSpPr>
        <p:sp>
          <p:nvSpPr>
            <p:cNvPr id="39" name="AutoShape 39"/>
            <p:cNvSpPr/>
            <p:nvPr/>
          </p:nvSpPr>
          <p:spPr>
            <a:xfrm>
              <a:off x="6438790" y="3427907"/>
              <a:ext cx="941356" cy="939832"/>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40" name="Group 40"/>
          <p:cNvGrpSpPr/>
          <p:nvPr/>
        </p:nvGrpSpPr>
        <p:grpSpPr>
          <a:xfrm>
            <a:off x="6726064" y="3627837"/>
            <a:ext cx="376047" cy="403289"/>
            <a:chOff x="6726064" y="3627837"/>
            <a:chExt cx="376047" cy="403289"/>
          </a:xfrm>
        </p:grpSpPr>
        <p:sp>
          <p:nvSpPr>
            <p:cNvPr id="41" name="AutoShape 41"/>
            <p:cNvSpPr/>
            <p:nvPr/>
          </p:nvSpPr>
          <p:spPr>
            <a:xfrm>
              <a:off x="6728064" y="3627837"/>
              <a:ext cx="374047" cy="403289"/>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2" name="Freeform 42"/>
            <p:cNvSpPr/>
            <p:nvPr/>
          </p:nvSpPr>
          <p:spPr>
            <a:xfrm>
              <a:off x="6855318" y="3629837"/>
              <a:ext cx="246793" cy="278987"/>
            </a:xfrm>
            <a:custGeom>
              <a:rect l="l" t="t" r="r" b="b"/>
              <a:pathLst>
                <a:path w="105" h="118">
                  <a:moveTo>
                    <a:pt x="32" y="118"/>
                  </a:moveTo>
                  <a:cubicBezTo>
                    <a:pt x="21" y="118"/>
                    <a:pt x="10" y="113"/>
                    <a:pt x="1" y="105"/>
                  </a:cubicBezTo>
                  <a:cubicBezTo>
                    <a:pt x="1" y="105"/>
                    <a:pt x="1" y="105"/>
                    <a:pt x="1" y="105"/>
                  </a:cubicBezTo>
                  <a:cubicBezTo>
                    <a:pt x="0" y="104"/>
                    <a:pt x="0" y="104"/>
                    <a:pt x="0" y="104"/>
                  </a:cubicBezTo>
                  <a:cubicBezTo>
                    <a:pt x="19" y="85"/>
                    <a:pt x="19" y="85"/>
                    <a:pt x="19" y="85"/>
                  </a:cubicBezTo>
                  <a:cubicBezTo>
                    <a:pt x="20" y="86"/>
                    <a:pt x="20" y="86"/>
                    <a:pt x="20" y="86"/>
                  </a:cubicBezTo>
                  <a:cubicBezTo>
                    <a:pt x="23" y="90"/>
                    <a:pt x="27" y="91"/>
                    <a:pt x="32" y="91"/>
                  </a:cubicBezTo>
                  <a:cubicBezTo>
                    <a:pt x="32" y="91"/>
                    <a:pt x="32" y="91"/>
                    <a:pt x="32" y="91"/>
                  </a:cubicBezTo>
                  <a:cubicBezTo>
                    <a:pt x="36" y="91"/>
                    <a:pt x="40" y="90"/>
                    <a:pt x="43" y="86"/>
                  </a:cubicBezTo>
                  <a:cubicBezTo>
                    <a:pt x="43" y="86"/>
                    <a:pt x="43" y="86"/>
                    <a:pt x="43" y="86"/>
                  </a:cubicBezTo>
                  <a:cubicBezTo>
                    <a:pt x="74" y="56"/>
                    <a:pt x="74" y="56"/>
                    <a:pt x="74" y="56"/>
                  </a:cubicBezTo>
                  <a:cubicBezTo>
                    <a:pt x="77" y="53"/>
                    <a:pt x="79" y="48"/>
                    <a:pt x="79" y="44"/>
                  </a:cubicBezTo>
                  <a:cubicBezTo>
                    <a:pt x="79" y="44"/>
                    <a:pt x="79" y="44"/>
                    <a:pt x="79" y="44"/>
                  </a:cubicBezTo>
                  <a:cubicBezTo>
                    <a:pt x="79" y="40"/>
                    <a:pt x="77" y="36"/>
                    <a:pt x="74" y="33"/>
                  </a:cubicBezTo>
                  <a:cubicBezTo>
                    <a:pt x="74" y="33"/>
                    <a:pt x="74" y="33"/>
                    <a:pt x="74" y="33"/>
                  </a:cubicBezTo>
                  <a:cubicBezTo>
                    <a:pt x="73" y="31"/>
                    <a:pt x="73" y="31"/>
                    <a:pt x="73" y="31"/>
                  </a:cubicBezTo>
                  <a:cubicBezTo>
                    <a:pt x="69" y="28"/>
                    <a:pt x="65" y="27"/>
                    <a:pt x="61" y="27"/>
                  </a:cubicBezTo>
                  <a:cubicBezTo>
                    <a:pt x="61" y="27"/>
                    <a:pt x="61" y="27"/>
                    <a:pt x="61" y="27"/>
                  </a:cubicBezTo>
                  <a:cubicBezTo>
                    <a:pt x="57" y="27"/>
                    <a:pt x="53" y="28"/>
                    <a:pt x="49" y="31"/>
                  </a:cubicBezTo>
                  <a:cubicBezTo>
                    <a:pt x="49" y="31"/>
                    <a:pt x="49" y="31"/>
                    <a:pt x="49" y="31"/>
                  </a:cubicBezTo>
                  <a:cubicBezTo>
                    <a:pt x="37" y="44"/>
                    <a:pt x="37" y="44"/>
                    <a:pt x="37" y="44"/>
                  </a:cubicBezTo>
                  <a:cubicBezTo>
                    <a:pt x="32" y="49"/>
                    <a:pt x="23" y="49"/>
                    <a:pt x="18" y="44"/>
                  </a:cubicBezTo>
                  <a:cubicBezTo>
                    <a:pt x="18" y="44"/>
                    <a:pt x="18" y="44"/>
                    <a:pt x="18" y="44"/>
                  </a:cubicBezTo>
                  <a:cubicBezTo>
                    <a:pt x="13" y="39"/>
                    <a:pt x="13" y="30"/>
                    <a:pt x="18" y="25"/>
                  </a:cubicBezTo>
                  <a:cubicBezTo>
                    <a:pt x="18" y="25"/>
                    <a:pt x="18" y="25"/>
                    <a:pt x="18" y="25"/>
                  </a:cubicBezTo>
                  <a:cubicBezTo>
                    <a:pt x="31" y="13"/>
                    <a:pt x="31" y="13"/>
                    <a:pt x="31" y="13"/>
                  </a:cubicBezTo>
                  <a:cubicBezTo>
                    <a:pt x="39" y="4"/>
                    <a:pt x="50" y="0"/>
                    <a:pt x="61" y="0"/>
                  </a:cubicBezTo>
                  <a:cubicBezTo>
                    <a:pt x="61" y="0"/>
                    <a:pt x="61" y="0"/>
                    <a:pt x="61" y="0"/>
                  </a:cubicBezTo>
                  <a:cubicBezTo>
                    <a:pt x="72" y="0"/>
                    <a:pt x="83" y="4"/>
                    <a:pt x="91" y="13"/>
                  </a:cubicBezTo>
                  <a:cubicBezTo>
                    <a:pt x="91" y="13"/>
                    <a:pt x="91" y="13"/>
                    <a:pt x="91" y="13"/>
                  </a:cubicBezTo>
                  <a:cubicBezTo>
                    <a:pt x="93" y="14"/>
                    <a:pt x="93" y="14"/>
                    <a:pt x="93" y="14"/>
                  </a:cubicBezTo>
                  <a:cubicBezTo>
                    <a:pt x="101" y="22"/>
                    <a:pt x="105" y="33"/>
                    <a:pt x="105" y="44"/>
                  </a:cubicBezTo>
                  <a:cubicBezTo>
                    <a:pt x="105" y="44"/>
                    <a:pt x="105" y="44"/>
                    <a:pt x="105" y="44"/>
                  </a:cubicBezTo>
                  <a:cubicBezTo>
                    <a:pt x="105" y="55"/>
                    <a:pt x="101" y="66"/>
                    <a:pt x="93" y="74"/>
                  </a:cubicBezTo>
                  <a:cubicBezTo>
                    <a:pt x="93" y="74"/>
                    <a:pt x="93" y="74"/>
                    <a:pt x="93" y="74"/>
                  </a:cubicBezTo>
                  <a:cubicBezTo>
                    <a:pt x="62" y="105"/>
                    <a:pt x="62" y="105"/>
                    <a:pt x="62" y="105"/>
                  </a:cubicBezTo>
                  <a:cubicBezTo>
                    <a:pt x="54" y="114"/>
                    <a:pt x="42" y="118"/>
                    <a:pt x="32" y="118"/>
                  </a:cubicBezTo>
                  <a:cubicBezTo>
                    <a:pt x="32" y="118"/>
                    <a:pt x="32" y="118"/>
                    <a:pt x="32" y="118"/>
                  </a:cubicBezTo>
                  <a:cubicBezTo>
                    <a:pt x="32" y="118"/>
                    <a:pt x="32" y="118"/>
                    <a:pt x="32" y="118"/>
                  </a:cubicBez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3" name="Freeform 43"/>
            <p:cNvSpPr/>
            <p:nvPr/>
          </p:nvSpPr>
          <p:spPr>
            <a:xfrm>
              <a:off x="6726064" y="3753090"/>
              <a:ext cx="246793" cy="278035"/>
            </a:xfrm>
            <a:custGeom>
              <a:rect l="l" t="t" r="r" b="b"/>
              <a:pathLst>
                <a:path w="105" h="118">
                  <a:moveTo>
                    <a:pt x="44" y="118"/>
                  </a:moveTo>
                  <a:cubicBezTo>
                    <a:pt x="33" y="118"/>
                    <a:pt x="22" y="114"/>
                    <a:pt x="14" y="105"/>
                  </a:cubicBezTo>
                  <a:cubicBezTo>
                    <a:pt x="14" y="105"/>
                    <a:pt x="14" y="105"/>
                    <a:pt x="14" y="105"/>
                  </a:cubicBezTo>
                  <a:cubicBezTo>
                    <a:pt x="12" y="104"/>
                    <a:pt x="12" y="104"/>
                    <a:pt x="12" y="104"/>
                  </a:cubicBezTo>
                  <a:cubicBezTo>
                    <a:pt x="4" y="96"/>
                    <a:pt x="0" y="85"/>
                    <a:pt x="0" y="74"/>
                  </a:cubicBezTo>
                  <a:cubicBezTo>
                    <a:pt x="0" y="74"/>
                    <a:pt x="0" y="74"/>
                    <a:pt x="0" y="74"/>
                  </a:cubicBezTo>
                  <a:cubicBezTo>
                    <a:pt x="0" y="63"/>
                    <a:pt x="4" y="52"/>
                    <a:pt x="12" y="44"/>
                  </a:cubicBezTo>
                  <a:cubicBezTo>
                    <a:pt x="12" y="44"/>
                    <a:pt x="12" y="44"/>
                    <a:pt x="12" y="44"/>
                  </a:cubicBezTo>
                  <a:cubicBezTo>
                    <a:pt x="43" y="13"/>
                    <a:pt x="43" y="13"/>
                    <a:pt x="43" y="13"/>
                  </a:cubicBezTo>
                  <a:cubicBezTo>
                    <a:pt x="51" y="5"/>
                    <a:pt x="62" y="0"/>
                    <a:pt x="73" y="0"/>
                  </a:cubicBezTo>
                  <a:cubicBezTo>
                    <a:pt x="73" y="0"/>
                    <a:pt x="73" y="0"/>
                    <a:pt x="73" y="0"/>
                  </a:cubicBezTo>
                  <a:cubicBezTo>
                    <a:pt x="82" y="0"/>
                    <a:pt x="91" y="3"/>
                    <a:pt x="98" y="8"/>
                  </a:cubicBezTo>
                  <a:cubicBezTo>
                    <a:pt x="98" y="8"/>
                    <a:pt x="98" y="8"/>
                    <a:pt x="98" y="8"/>
                  </a:cubicBezTo>
                  <a:cubicBezTo>
                    <a:pt x="99" y="9"/>
                    <a:pt x="100" y="9"/>
                    <a:pt x="101" y="10"/>
                  </a:cubicBezTo>
                  <a:cubicBezTo>
                    <a:pt x="101" y="10"/>
                    <a:pt x="101" y="10"/>
                    <a:pt x="101" y="10"/>
                  </a:cubicBezTo>
                  <a:cubicBezTo>
                    <a:pt x="104" y="13"/>
                    <a:pt x="104" y="13"/>
                    <a:pt x="104" y="13"/>
                  </a:cubicBezTo>
                  <a:cubicBezTo>
                    <a:pt x="105" y="14"/>
                    <a:pt x="105" y="14"/>
                    <a:pt x="105" y="14"/>
                  </a:cubicBezTo>
                  <a:cubicBezTo>
                    <a:pt x="105" y="14"/>
                    <a:pt x="105" y="14"/>
                    <a:pt x="105" y="14"/>
                  </a:cubicBezTo>
                  <a:cubicBezTo>
                    <a:pt x="105" y="14"/>
                    <a:pt x="105" y="14"/>
                    <a:pt x="105" y="14"/>
                  </a:cubicBezTo>
                  <a:cubicBezTo>
                    <a:pt x="86" y="33"/>
                    <a:pt x="86" y="33"/>
                    <a:pt x="86" y="33"/>
                  </a:cubicBezTo>
                  <a:cubicBezTo>
                    <a:pt x="86" y="33"/>
                    <a:pt x="86" y="33"/>
                    <a:pt x="86" y="33"/>
                  </a:cubicBezTo>
                  <a:cubicBezTo>
                    <a:pt x="85" y="32"/>
                    <a:pt x="85" y="32"/>
                    <a:pt x="85" y="32"/>
                  </a:cubicBezTo>
                  <a:cubicBezTo>
                    <a:pt x="82" y="28"/>
                    <a:pt x="78" y="27"/>
                    <a:pt x="73" y="27"/>
                  </a:cubicBezTo>
                  <a:cubicBezTo>
                    <a:pt x="73" y="27"/>
                    <a:pt x="73" y="27"/>
                    <a:pt x="73" y="27"/>
                  </a:cubicBezTo>
                  <a:cubicBezTo>
                    <a:pt x="69" y="27"/>
                    <a:pt x="65" y="28"/>
                    <a:pt x="62" y="32"/>
                  </a:cubicBezTo>
                  <a:cubicBezTo>
                    <a:pt x="62" y="32"/>
                    <a:pt x="62" y="32"/>
                    <a:pt x="62" y="32"/>
                  </a:cubicBezTo>
                  <a:cubicBezTo>
                    <a:pt x="31" y="62"/>
                    <a:pt x="31" y="62"/>
                    <a:pt x="31" y="62"/>
                  </a:cubicBezTo>
                  <a:cubicBezTo>
                    <a:pt x="28" y="65"/>
                    <a:pt x="26" y="70"/>
                    <a:pt x="26" y="74"/>
                  </a:cubicBezTo>
                  <a:cubicBezTo>
                    <a:pt x="26" y="74"/>
                    <a:pt x="26" y="74"/>
                    <a:pt x="26" y="74"/>
                  </a:cubicBezTo>
                  <a:cubicBezTo>
                    <a:pt x="26" y="78"/>
                    <a:pt x="28" y="82"/>
                    <a:pt x="31" y="85"/>
                  </a:cubicBezTo>
                  <a:cubicBezTo>
                    <a:pt x="31" y="85"/>
                    <a:pt x="31" y="85"/>
                    <a:pt x="31" y="85"/>
                  </a:cubicBezTo>
                  <a:cubicBezTo>
                    <a:pt x="32" y="87"/>
                    <a:pt x="32" y="87"/>
                    <a:pt x="32" y="87"/>
                  </a:cubicBezTo>
                  <a:cubicBezTo>
                    <a:pt x="36" y="90"/>
                    <a:pt x="40" y="91"/>
                    <a:pt x="44" y="91"/>
                  </a:cubicBezTo>
                  <a:cubicBezTo>
                    <a:pt x="44" y="91"/>
                    <a:pt x="44" y="91"/>
                    <a:pt x="44" y="91"/>
                  </a:cubicBezTo>
                  <a:cubicBezTo>
                    <a:pt x="48" y="91"/>
                    <a:pt x="52" y="90"/>
                    <a:pt x="56" y="87"/>
                  </a:cubicBezTo>
                  <a:cubicBezTo>
                    <a:pt x="56" y="87"/>
                    <a:pt x="56" y="87"/>
                    <a:pt x="56" y="87"/>
                  </a:cubicBezTo>
                  <a:cubicBezTo>
                    <a:pt x="69" y="73"/>
                    <a:pt x="69" y="73"/>
                    <a:pt x="69" y="73"/>
                  </a:cubicBezTo>
                  <a:cubicBezTo>
                    <a:pt x="74" y="68"/>
                    <a:pt x="82" y="68"/>
                    <a:pt x="87" y="73"/>
                  </a:cubicBezTo>
                  <a:cubicBezTo>
                    <a:pt x="87" y="73"/>
                    <a:pt x="87" y="73"/>
                    <a:pt x="87" y="73"/>
                  </a:cubicBezTo>
                  <a:cubicBezTo>
                    <a:pt x="93" y="79"/>
                    <a:pt x="93" y="87"/>
                    <a:pt x="87" y="92"/>
                  </a:cubicBezTo>
                  <a:cubicBezTo>
                    <a:pt x="87" y="92"/>
                    <a:pt x="87" y="92"/>
                    <a:pt x="87" y="92"/>
                  </a:cubicBezTo>
                  <a:cubicBezTo>
                    <a:pt x="74" y="105"/>
                    <a:pt x="74" y="105"/>
                    <a:pt x="74" y="105"/>
                  </a:cubicBezTo>
                  <a:cubicBezTo>
                    <a:pt x="66" y="114"/>
                    <a:pt x="55" y="118"/>
                    <a:pt x="44" y="118"/>
                  </a:cubicBezTo>
                  <a:cubicBezTo>
                    <a:pt x="44" y="118"/>
                    <a:pt x="44" y="118"/>
                    <a:pt x="44" y="118"/>
                  </a:cubicBezTo>
                  <a:cubicBezTo>
                    <a:pt x="44" y="118"/>
                    <a:pt x="44" y="118"/>
                    <a:pt x="44" y="118"/>
                  </a:cubicBez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44" name="Group 44"/>
          <p:cNvGrpSpPr/>
          <p:nvPr/>
        </p:nvGrpSpPr>
        <p:grpSpPr>
          <a:xfrm>
            <a:off x="7334997" y="4608940"/>
            <a:ext cx="1147763" cy="1147763"/>
            <a:chOff x="7334997" y="4608940"/>
            <a:chExt cx="1147763" cy="1147763"/>
          </a:xfrm>
        </p:grpSpPr>
        <p:sp>
          <p:nvSpPr>
            <p:cNvPr id="45" name="AutoShape 45"/>
            <p:cNvSpPr/>
            <p:nvPr/>
          </p:nvSpPr>
          <p:spPr>
            <a:xfrm>
              <a:off x="7334997" y="4608940"/>
              <a:ext cx="1147763" cy="1147763"/>
            </a:xfrm>
            <a:prstGeom prst="ellipse">
              <a:avLst/>
            </a:pr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46" name="Group 46"/>
          <p:cNvGrpSpPr/>
          <p:nvPr/>
        </p:nvGrpSpPr>
        <p:grpSpPr>
          <a:xfrm>
            <a:off x="7679450" y="4875395"/>
            <a:ext cx="458857" cy="474497"/>
            <a:chOff x="7679450" y="4875395"/>
            <a:chExt cx="458857" cy="474497"/>
          </a:xfrm>
        </p:grpSpPr>
        <p:sp>
          <p:nvSpPr>
            <p:cNvPr id="47" name="AutoShape 47"/>
            <p:cNvSpPr/>
            <p:nvPr/>
          </p:nvSpPr>
          <p:spPr>
            <a:xfrm>
              <a:off x="7805622" y="4875395"/>
              <a:ext cx="206512" cy="224827"/>
            </a:xfrm>
            <a:prstGeom prst="ellipse">
              <a:avLst/>
            </a:pr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8" name="Freeform 48"/>
            <p:cNvSpPr/>
            <p:nvPr/>
          </p:nvSpPr>
          <p:spPr>
            <a:xfrm>
              <a:off x="7679450" y="5135348"/>
              <a:ext cx="458857" cy="214544"/>
            </a:xfrm>
            <a:custGeom>
              <a:rect l="l" t="t" r="r" b="b"/>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sp>
        <p:nvSpPr>
          <p:cNvPr id="49" name="Freeform 49"/>
          <p:cNvSpPr/>
          <p:nvPr/>
        </p:nvSpPr>
        <p:spPr>
          <a:xfrm>
            <a:off x="10218660" y="3455593"/>
            <a:ext cx="412781" cy="412781"/>
          </a:xfrm>
          <a:custGeom>
            <a:rect l="l" t="t" r="r" b="b"/>
            <a:pathLst>
              <a:path w="20512" h="21600">
                <a:moveTo>
                  <a:pt x="13692" y="8626"/>
                </a:moveTo>
                <a:lnTo>
                  <a:pt x="12040" y="10330"/>
                </a:lnTo>
                <a:cubicBezTo>
                  <a:pt x="12133" y="10461"/>
                  <a:pt x="12223" y="10598"/>
                  <a:pt x="12309" y="10739"/>
                </a:cubicBezTo>
                <a:cubicBezTo>
                  <a:pt x="13857" y="13353"/>
                  <a:pt x="13057" y="16782"/>
                  <a:pt x="10523" y="18381"/>
                </a:cubicBezTo>
                <a:cubicBezTo>
                  <a:pt x="9676" y="18917"/>
                  <a:pt x="8707" y="19199"/>
                  <a:pt x="7721" y="19199"/>
                </a:cubicBezTo>
                <a:cubicBezTo>
                  <a:pt x="5825" y="19199"/>
                  <a:pt x="4105" y="18206"/>
                  <a:pt x="3118" y="16540"/>
                </a:cubicBezTo>
                <a:cubicBezTo>
                  <a:pt x="2367" y="15274"/>
                  <a:pt x="2141" y="13783"/>
                  <a:pt x="2477" y="12337"/>
                </a:cubicBezTo>
                <a:cubicBezTo>
                  <a:pt x="2815" y="10895"/>
                  <a:pt x="3674" y="9673"/>
                  <a:pt x="4902" y="8899"/>
                </a:cubicBezTo>
                <a:cubicBezTo>
                  <a:pt x="5751" y="8364"/>
                  <a:pt x="6720" y="8081"/>
                  <a:pt x="7707" y="8081"/>
                </a:cubicBezTo>
                <a:cubicBezTo>
                  <a:pt x="8723" y="8081"/>
                  <a:pt x="9686" y="8368"/>
                  <a:pt x="10517" y="8891"/>
                </a:cubicBezTo>
                <a:lnTo>
                  <a:pt x="9430" y="10070"/>
                </a:lnTo>
                <a:cubicBezTo>
                  <a:pt x="8906" y="9801"/>
                  <a:pt x="8322" y="9649"/>
                  <a:pt x="7711" y="9649"/>
                </a:cubicBezTo>
                <a:cubicBezTo>
                  <a:pt x="7000" y="9649"/>
                  <a:pt x="6303" y="9853"/>
                  <a:pt x="5695" y="10236"/>
                </a:cubicBezTo>
                <a:cubicBezTo>
                  <a:pt x="3875" y="11384"/>
                  <a:pt x="3302" y="13845"/>
                  <a:pt x="4414" y="15722"/>
                </a:cubicBezTo>
                <a:cubicBezTo>
                  <a:pt x="5123" y="16918"/>
                  <a:pt x="6358" y="17632"/>
                  <a:pt x="7715" y="17632"/>
                </a:cubicBezTo>
                <a:cubicBezTo>
                  <a:pt x="8425" y="17632"/>
                  <a:pt x="9122" y="17428"/>
                  <a:pt x="9730" y="17045"/>
                </a:cubicBezTo>
                <a:cubicBezTo>
                  <a:pt x="10611" y="16490"/>
                  <a:pt x="11230" y="15614"/>
                  <a:pt x="11471" y="14577"/>
                </a:cubicBezTo>
                <a:cubicBezTo>
                  <a:pt x="11713" y="13538"/>
                  <a:pt x="11550" y="12468"/>
                  <a:pt x="11010" y="11560"/>
                </a:cubicBezTo>
                <a:cubicBezTo>
                  <a:pt x="10991" y="11525"/>
                  <a:pt x="10967" y="11494"/>
                  <a:pt x="10946" y="11460"/>
                </a:cubicBezTo>
                <a:lnTo>
                  <a:pt x="8192" y="14304"/>
                </a:lnTo>
                <a:cubicBezTo>
                  <a:pt x="8116" y="14383"/>
                  <a:pt x="8016" y="14422"/>
                  <a:pt x="7917" y="14422"/>
                </a:cubicBezTo>
                <a:cubicBezTo>
                  <a:pt x="7819" y="14422"/>
                  <a:pt x="7718" y="14383"/>
                  <a:pt x="7644" y="14304"/>
                </a:cubicBezTo>
                <a:cubicBezTo>
                  <a:pt x="7490" y="14146"/>
                  <a:pt x="7490" y="13895"/>
                  <a:pt x="7644" y="13739"/>
                </a:cubicBezTo>
                <a:lnTo>
                  <a:pt x="17851" y="3203"/>
                </a:lnTo>
                <a:lnTo>
                  <a:pt x="17079" y="2942"/>
                </a:lnTo>
                <a:lnTo>
                  <a:pt x="15933" y="0"/>
                </a:lnTo>
                <a:lnTo>
                  <a:pt x="11871" y="4408"/>
                </a:lnTo>
                <a:lnTo>
                  <a:pt x="12605" y="6622"/>
                </a:lnTo>
                <a:lnTo>
                  <a:pt x="12142" y="7125"/>
                </a:lnTo>
                <a:cubicBezTo>
                  <a:pt x="10838" y="6182"/>
                  <a:pt x="9285" y="5680"/>
                  <a:pt x="7706" y="5680"/>
                </a:cubicBezTo>
                <a:cubicBezTo>
                  <a:pt x="6334" y="5680"/>
                  <a:pt x="4945" y="6058"/>
                  <a:pt x="3690" y="6850"/>
                </a:cubicBezTo>
                <a:cubicBezTo>
                  <a:pt x="56" y="9143"/>
                  <a:pt x="-1088" y="14042"/>
                  <a:pt x="1135" y="17791"/>
                </a:cubicBezTo>
                <a:cubicBezTo>
                  <a:pt x="2588" y="20245"/>
                  <a:pt x="5125" y="21600"/>
                  <a:pt x="7722" y="21600"/>
                </a:cubicBezTo>
                <a:cubicBezTo>
                  <a:pt x="9093" y="21600"/>
                  <a:pt x="10482" y="21221"/>
                  <a:pt x="11738" y="20430"/>
                </a:cubicBezTo>
                <a:cubicBezTo>
                  <a:pt x="15371" y="18135"/>
                  <a:pt x="16514" y="13237"/>
                  <a:pt x="14292" y="9487"/>
                </a:cubicBezTo>
                <a:cubicBezTo>
                  <a:pt x="14111" y="9179"/>
                  <a:pt x="13906" y="8898"/>
                  <a:pt x="13692" y="8626"/>
                </a:cubicBezTo>
                <a:moveTo>
                  <a:pt x="18676" y="3481"/>
                </a:moveTo>
                <a:lnTo>
                  <a:pt x="14381" y="7915"/>
                </a:lnTo>
                <a:lnTo>
                  <a:pt x="16451" y="8512"/>
                </a:lnTo>
                <a:lnTo>
                  <a:pt x="20512" y="4103"/>
                </a:lnTo>
                <a:lnTo>
                  <a:pt x="18676" y="3481"/>
                </a:ln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nvGrpSpPr>
          <p:cNvPr id="50" name="Group 50"/>
          <p:cNvGrpSpPr/>
          <p:nvPr/>
        </p:nvGrpSpPr>
        <p:grpSpPr>
          <a:xfrm>
            <a:off x="7380145" y="2375347"/>
            <a:ext cx="272942" cy="241109"/>
            <a:chOff x="7380145" y="2375347"/>
            <a:chExt cx="272942" cy="241109"/>
          </a:xfrm>
        </p:grpSpPr>
        <p:sp>
          <p:nvSpPr>
            <p:cNvPr id="51" name="Freeform 51"/>
            <p:cNvSpPr/>
            <p:nvPr/>
          </p:nvSpPr>
          <p:spPr>
            <a:xfrm>
              <a:off x="7399265" y="2485735"/>
              <a:ext cx="233260" cy="130721"/>
            </a:xfrm>
            <a:custGeom>
              <a:rect l="l" t="t" r="r" b="b"/>
              <a:pathLst>
                <a:path w="21600" h="21600">
                  <a:moveTo>
                    <a:pt x="0" y="21600"/>
                  </a:moveTo>
                  <a:lnTo>
                    <a:pt x="21600" y="21600"/>
                  </a:lnTo>
                  <a:lnTo>
                    <a:pt x="10800" y="0"/>
                  </a:ln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2" name="Freeform 52"/>
            <p:cNvSpPr/>
            <p:nvPr/>
          </p:nvSpPr>
          <p:spPr>
            <a:xfrm>
              <a:off x="7380145" y="2375347"/>
              <a:ext cx="272942" cy="161597"/>
            </a:xfrm>
            <a:custGeom>
              <a:rect l="l" t="t" r="r" b="b"/>
              <a:pathLst>
                <a:path w="21600" h="21600">
                  <a:moveTo>
                    <a:pt x="0" y="0"/>
                  </a:moveTo>
                  <a:lnTo>
                    <a:pt x="0" y="21600"/>
                  </a:lnTo>
                  <a:lnTo>
                    <a:pt x="5023" y="21600"/>
                  </a:lnTo>
                  <a:lnTo>
                    <a:pt x="6823" y="18190"/>
                  </a:lnTo>
                  <a:lnTo>
                    <a:pt x="2314" y="18190"/>
                  </a:lnTo>
                  <a:lnTo>
                    <a:pt x="2314" y="3410"/>
                  </a:lnTo>
                  <a:lnTo>
                    <a:pt x="19286" y="3410"/>
                  </a:lnTo>
                  <a:lnTo>
                    <a:pt x="19286" y="18190"/>
                  </a:lnTo>
                  <a:lnTo>
                    <a:pt x="14777" y="18190"/>
                  </a:lnTo>
                  <a:lnTo>
                    <a:pt x="16577" y="21600"/>
                  </a:lnTo>
                  <a:lnTo>
                    <a:pt x="21600" y="21600"/>
                  </a:lnTo>
                  <a:lnTo>
                    <a:pt x="21600" y="0"/>
                  </a:ln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sp>
        <p:nvSpPr>
          <p:cNvPr id="53" name="AutoShape 53"/>
          <p:cNvSpPr/>
          <p:nvPr/>
        </p:nvSpPr>
        <p:spPr>
          <a:xfrm>
            <a:off x="1066267" y="2006396"/>
            <a:ext cx="1203412" cy="161687"/>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headEnd type="oval"/>
            <a:tailEnd type="none"/>
          </a:ln>
        </p:spPr>
      </p:cxnSp>
      <p:sp>
        <p:nvSpPr>
          <p:cNvPr id="4" name="TextBox 4"/>
          <p:cNvSpPr txBox="1"/>
          <p:nvPr/>
        </p:nvSpPr>
        <p:spPr>
          <a:xfrm>
            <a:off x="1084612"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合作模式多样化</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国外高职校企合作人才培养模式呈现出多样化特点，包括订单式培养、工学交替、顶岗实习等合作模式。</a:t>
            </a: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headEnd type="oval"/>
            <a:tailEnd type="none"/>
          </a:ln>
        </p:spPr>
      </p:cxnSp>
      <p:sp>
        <p:nvSpPr>
          <p:cNvPr id="8" name="TextBox 8"/>
          <p:cNvSpPr txBox="1"/>
          <p:nvPr/>
        </p:nvSpPr>
        <p:spPr>
          <a:xfrm>
            <a:off x="4852198"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企业参与度高</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国外企业在高职校企合作中参与度较高，积极与学校合作共同制定人才培养方案和教学计划。</a:t>
            </a: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headEnd type="oval"/>
            <a:tailEnd type="none"/>
          </a:ln>
        </p:spPr>
      </p:cxnSp>
      <p:sp>
        <p:nvSpPr>
          <p:cNvPr id="12" name="TextBox 12"/>
          <p:cNvSpPr txBox="1"/>
          <p:nvPr/>
        </p:nvSpPr>
        <p:spPr>
          <a:xfrm>
            <a:off x="8619785"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实践教学效果显著</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国外高职校企合作人才培养模式注重实践教学环节，学生实践能力和职业素养得到显著提升。</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国内外高职校企合作人才培养模式的发展现状</a:t>
              </a: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TextBox 2"/>
          <p:cNvSpPr txBox="1"/>
          <p:nvPr/>
        </p:nvSpPr>
        <p:spPr>
          <a:xfrm>
            <a:off x="2706395" y="2969779"/>
            <a:ext cx="6779209" cy="1362191"/>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FFFFFF">
                    <a:alpha val="100000"/>
                  </a:srgbClr>
                </a:solidFill>
                <a:latin typeface="Microsoft Yahei"/>
                <a:ea typeface="Microsoft Yahei"/>
                <a:cs typeface="Microsoft Yahei"/>
              </a:rPr>
              <a:t>实践研究：某高职院校校企合作人才培养模式案例分析</a:t>
            </a:r>
          </a:p>
        </p:txBody>
      </p:sp>
      <p:grpSp>
        <p:nvGrpSpPr>
          <p:cNvPr id="3" name="Group 3"/>
          <p:cNvGrpSpPr/>
          <p:nvPr/>
        </p:nvGrpSpPr>
        <p:grpSpPr>
          <a:xfrm>
            <a:off x="3563014" y="1906186"/>
            <a:ext cx="5065972" cy="823690"/>
            <a:chOff x="3563014" y="1906186"/>
            <a:chExt cx="5065972" cy="823690"/>
          </a:xfrm>
        </p:grpSpPr>
        <p:sp>
          <p:nvSpPr>
            <p:cNvPr id="4" name="TextBox 4"/>
            <p:cNvSpPr txBox="1"/>
            <p:nvPr/>
          </p:nvSpPr>
          <p:spPr>
            <a:xfrm>
              <a:off x="3563014" y="1906186"/>
              <a:ext cx="5065972" cy="823690"/>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4950" b="1">
                  <a:solidFill>
                    <a:srgbClr val="FFFFFF">
                      <a:alpha val="100000"/>
                    </a:srgbClr>
                  </a:solidFill>
                  <a:latin typeface="Microsoft Yahei"/>
                  <a:ea typeface="Microsoft Yahei"/>
                  <a:cs typeface="Microsoft Yahei"/>
                </a:rPr>
                <a:t>03</a:t>
              </a:r>
            </a:p>
          </p:txBody>
        </p:sp>
      </p:gr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https://d.book118.com/865342041323011102</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1C7EBD"/>
      </a:dk1>
      <a:lt1>
        <a:srgbClr val="F4FBFF"/>
      </a:lt1>
      <a:dk2>
        <a:srgbClr val="5CACDF"/>
      </a:dk2>
      <a:lt2>
        <a:srgbClr val="E0F4FF"/>
      </a:lt2>
      <a:accent1>
        <a:srgbClr val="43AEF2"/>
      </a:accent1>
      <a:accent2>
        <a:srgbClr val="64BDF5"/>
      </a:accent2>
      <a:accent3>
        <a:srgbClr val="84CDFA"/>
      </a:accent3>
      <a:accent4>
        <a:srgbClr val="87DDF1"/>
      </a:accent4>
      <a:accent5>
        <a:srgbClr val="7AAED5"/>
      </a:accent5>
      <a:accent6>
        <a:srgbClr val="C7E1F0"/>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79</Paragraphs>
  <Slides>17</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17</vt:i4>
      </vt:variant>
    </vt:vector>
  </HeadingPairs>
  <TitlesOfParts>
    <vt:vector baseType="lpstr" size="21">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2024-09-11T23:11:09.551</cp:lastPrinted>
  <dcterms:created xsi:type="dcterms:W3CDTF">2024-09-11T15:11:09Z</dcterms:created>
  <dcterms:modified xsi:type="dcterms:W3CDTF">2024-09-11T15:11:12Z</dcterms:modified>
</cp:coreProperties>
</file>