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D5A7-79DD-4AB2-9711-BAEC235B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71FD4-8860-42DB-8A41-413B292AE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46E43-A36E-4D23-A5A2-23E4BD9E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AE164-684B-413C-8969-B6DB16A6E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E37D6-5E53-4BB4-8FAE-18634188E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5BAB8-3180-439E-A691-1C940783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9D3B5-20A5-43AD-BF01-5FD922513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7FCA8-5EAA-41B2-A3B8-41C2AB5F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C5C20-C55B-4397-A875-70805499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5C44-950F-4BFE-9EC5-4C1334F31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4446D-795C-4DE2-9DB2-AFDA4639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430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咳血护理简明教程\n## 1.咳血的基本概念与原因\n### 1.1咳血的定义与分类\n### 1.2咳血的发生机制\n### 1.3咳血的主要原因\n## 2.咳血的诊断与评估\n### 2.1咳血的症状与体征\n### 2.2咳血的诊断流程\n### 2.3咳血的严重程度评估\n## 3.咳血的治疗方法\n### 3.1药物治疗与止血措施\n### 3.2手术治疗与介入治疗\n### 3.3咳血治疗的特殊注意事项\n## 4.咳血的护理措施\n### 4.1一般护理与舒适护理\n### 4.2呼吸道护理与排痰措施\n### 4.3心理护理与健康教育\n## 5.咳血的预防与康复\n### 5.1预防咳血的生活习惯与饮食调整\n### 5.2咳血的康复锻炼与呼吸功能训练\n### 5.3咳血患者的定期随访与健康管理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咳血护理简明教程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咳血的基本概念与原因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咳血的定义与分类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咳血定义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咳嗽时伴有血液从气道排出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可以是鲜红色、暗红色或咖啡色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可能由多种疾病引起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咳血分类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根据出血量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小量咳血：每天出血量小于100毫升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中量咳血：每天出血量100-500毫升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大量咳血：每天出血量超过500毫升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根据出血部位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支气管咳血：出血来自支气管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肺泡咳血：出血来自肺泡</a:t>
            </a:r>
            <a:endParaRPr/>
          </a:p>
        </p:txBody>
      </p:sp>
      <p:cxnSp>
        <p:nvCxnSpPr>
          <p:cNvPr id="17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咳血的发生机制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咳血发生机制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炎症损伤：气道或肺泡炎症导致血管破裂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血管破裂：肺血管瘤、肺栓塞等疾病导致血管破裂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肺高压：肺动脉高压导致肺血管破裂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咳血与咳嗽的关系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咳嗽反射：咳嗽反射刺激气道，加重咳血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咳血加重咳嗽：咳血刺激气道，加重咳嗽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肺部疾病</a:t>
                </a:r>
                <a:endParaRPr/>
              </a:p>
            </p:txBody>
          </p:sp>
          <p:sp>
            <p:nvSpPr>
              <p:cNvPr id="1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肺炎：细菌、病毒等感染引起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肺结核：结核杆菌感染引起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肺癌：恶性肿瘤引起</a:t>
                </a:r>
                <a:endParaRPr/>
              </a:p>
            </p:txBody>
          </p:sp>
        </p:grpSp>
        <p:grpSp>
          <p:nvGrpSpPr>
            <p:cNvPr id="19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支气管疾病</a:t>
                </a:r>
                <a:endParaRPr/>
              </a:p>
            </p:txBody>
          </p:sp>
          <p:sp>
            <p:nvSpPr>
              <p:cNvPr id="1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支气管扩张：支气管壁结构破坏引起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支气管炎：炎症刺激支气管黏膜引起</a:t>
                </a:r>
                <a:endParaRPr/>
              </a:p>
            </p:txBody>
          </p:sp>
        </p:grpSp>
        <p:grpSp>
          <p:nvGrpSpPr>
            <p:cNvPr id="19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心血管疾病</a:t>
                </a:r>
                <a:endParaRPr/>
              </a:p>
            </p:txBody>
          </p:sp>
          <p:sp>
            <p:nvSpPr>
              <p:cNvPr id="19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肺栓塞：血栓堵塞肺动脉引起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心力衰竭：心脏功能不全引起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咳血的主要原因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咳血的诊断与评估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咳嗽：刺激性、阵发性或持续性咳嗽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咳血：痰中带血、血丝或大量咳血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胸痛：咳嗽或咳血时伴有胸痛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呼吸急促：呼吸频率增快，呼吸困难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发绀：皮肤、唇舌呈现暗紫色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肺部音：肺泡破裂引起的水泡音或干鸣音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643889"/>
            <a:ext cx="45910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咳血的诊断流程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36487" y="1186012"/>
            <a:ext cx="5295113" cy="5127034"/>
            <a:chOff x="6236487" y="1186012"/>
            <a:chExt cx="5295113" cy="5127034"/>
          </a:xfrm>
        </p:grpSpPr>
        <p:grpSp>
          <p:nvGrpSpPr>
            <p:cNvPr id="225" name=""/>
            <p:cNvGrpSpPr/>
            <p:nvPr/>
          </p:nvGrpSpPr>
          <p:grpSpPr>
            <a:xfrm>
              <a:off x="6236487" y="1186012"/>
              <a:ext cx="5292000" cy="1620000"/>
              <a:chOff x="6236487" y="1186012"/>
              <a:chExt cx="5292000" cy="1620000"/>
            </a:xfrm>
          </p:grpSpPr>
          <p:sp>
            <p:nvSpPr>
              <p:cNvPr id="226" name="圆角矩形 58"/>
              <p:cNvSpPr/>
              <p:nvPr/>
            </p:nvSpPr>
            <p:spPr>
              <a:xfrm>
                <a:off x="6236487" y="1186012"/>
                <a:ext cx="5292000" cy="162000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4198" y="1523715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4200" y="1923825"/>
                <a:ext cx="3693977" cy="88218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呼吸急促、发绀、肺部音等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心肺功能检查：心电图、肺功能检查等</a:t>
                </a:r>
                <a:endParaRPr/>
              </a:p>
            </p:txBody>
          </p:sp>
          <p:sp>
            <p:nvSpPr>
              <p:cNvPr id="229" name="Tencent"/>
              <p:cNvSpPr txBox="1"/>
              <p:nvPr/>
            </p:nvSpPr>
            <p:spPr>
              <a:xfrm>
                <a:off x="6523178" y="1450824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239600" y="2939529"/>
              <a:ext cx="5292000" cy="1620000"/>
              <a:chOff x="6239600" y="2939529"/>
              <a:chExt cx="5292000" cy="1620000"/>
            </a:xfrm>
          </p:grpSpPr>
          <p:sp>
            <p:nvSpPr>
              <p:cNvPr id="231" name="圆角矩形 67"/>
              <p:cNvSpPr/>
              <p:nvPr/>
            </p:nvSpPr>
            <p:spPr>
              <a:xfrm>
                <a:off x="6239600" y="2939529"/>
                <a:ext cx="5292000" cy="162000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11" y="3277232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3" y="3677342"/>
                <a:ext cx="3693977" cy="88218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影像学检查：X光、CT、MRI等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实验室检查：血常规、凝血功能、痰液检查等</a:t>
                </a:r>
                <a:endParaRPr/>
              </a:p>
            </p:txBody>
          </p:sp>
          <p:sp>
            <p:nvSpPr>
              <p:cNvPr id="234" name="Tencent"/>
              <p:cNvSpPr txBox="1"/>
              <p:nvPr/>
            </p:nvSpPr>
            <p:spPr>
              <a:xfrm>
                <a:off x="6526291" y="3204341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236487" y="4693046"/>
              <a:ext cx="5292000" cy="1620000"/>
              <a:chOff x="6236487" y="4693046"/>
              <a:chExt cx="5292000" cy="1620000"/>
            </a:xfrm>
          </p:grpSpPr>
          <p:sp>
            <p:nvSpPr>
              <p:cNvPr id="236" name="圆角矩形 74"/>
              <p:cNvSpPr/>
              <p:nvPr/>
            </p:nvSpPr>
            <p:spPr>
              <a:xfrm>
                <a:off x="6236487" y="4693046"/>
                <a:ext cx="5292000" cy="162000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4198" y="503074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4200" y="5430859"/>
                <a:ext cx="3693977" cy="88218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根据病史、体格检查、辅助检查综合判断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确定咳血原因，排除其他疾病</a:t>
                </a:r>
                <a:endParaRPr/>
              </a:p>
            </p:txBody>
          </p:sp>
          <p:sp>
            <p:nvSpPr>
              <p:cNvPr id="239" name="Tencent"/>
              <p:cNvSpPr txBox="1"/>
              <p:nvPr/>
            </p:nvSpPr>
            <p:spPr>
              <a:xfrm>
                <a:off x="6523178" y="495785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240" name="Tencent" descr="{&quot;isTemplate&quot;:true,&quot;type&quot;:&quot;content&quot;,&quot;canOmit&quot;:false,&quot;range&quot;:0}"/>
          <p:cNvSpPr txBox="1"/>
          <p:nvPr/>
        </p:nvSpPr>
        <p:spPr>
          <a:xfrm>
            <a:off x="571501" y="3429000"/>
            <a:ext cx="4591050" cy="1689100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-病史收集     - 发病时间、诱因、病程
    - 既往病史、家族病史
    - 伴随症状：咳嗽、咳痰、胸痛等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小量咳血：每天出血量小于100毫升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中量咳血：每天出血量100-500毫升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大量咳血：每天出血量超过500毫升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根据出血量</a:t>
                </a:r>
                <a:endParaRPr/>
              </a:p>
            </p:txBody>
          </p:sp>
        </p:grpSp>
        <p:grpSp>
          <p:nvGrpSpPr>
            <p:cNvPr id="2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支气管咳血：出血来自支气管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肺泡咳血：出血来自肺泡</a:t>
                </a:r>
                <a:endParaRPr/>
              </a:p>
            </p:txBody>
          </p:sp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根据出血部位</a:t>
                </a:r>
                <a:endParaRPr/>
              </a:p>
            </p:txBody>
          </p:sp>
        </p:grpSp>
        <p:grpSp>
          <p:nvGrpSpPr>
            <p:cNvPr id="2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无症状或轻度症状：咳嗽、咳痰等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中度症状：胸痛、呼吸困难等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重度症状：休克、意识障碍等</a:t>
                </a:r>
                <a:endParaRPr/>
              </a:p>
            </p:txBody>
          </p: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根据伴随症状</a:t>
                </a:r>
                <a:endParaRPr/>
              </a:p>
            </p:txBody>
          </p:sp>
        </p:grpSp>
      </p:grpSp>
      <p:pic>
        <p:nvPicPr>
          <p:cNvPr id="2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咳血的严重程度评估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咳血的治疗方法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药物治疗与止血措施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抗生素：感染引起咳血，使用抗生素治疗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镇咳药物：缓解咳嗽症状，使用镇咳药物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消炎药物：减轻炎症反应，使用消炎药物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止血措施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维生素K：补充维生素K，促进凝血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冷沉淀：补充凝血因子，促进止血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输血：严重出血时，补充血容量，维持循环稳定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https://d.book118.com/865344301023011111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咳血护理简明教程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2024-09-16T19:10:52.058</cp:lastPrinted>
  <dcterms:created xsi:type="dcterms:W3CDTF">2024-09-16T11:10:52Z</dcterms:created>
  <dcterms:modified xsi:type="dcterms:W3CDTF">2024-09-16T11:10:53Z</dcterms:modified>
</cp:coreProperties>
</file>