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C7036-B2BF-4DF3-91B4-2FF4B2DB5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5CA70-444C-40BD-A7C2-60E2CC59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BD084-01F0-4E95-8724-2790D6AC5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74547-72CD-4973-AD4F-D3AFE4712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FBC02-EC83-4309-9D3D-42FC7132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5C65D-D2DB-44B1-A94D-70D16361C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5C2B86-B9E2-4355-A8A1-617037E80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D2EB5-B732-4734-85A5-B3F001D3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7C6C5-A988-4C99-ACDD-D6464CAD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A0CB9-5F1A-49A2-99F5-5F24F9ED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E6985-0BC4-4843-BC2C-D96B92D3B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72000" cy="3490912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0" y="0"/>
            <a:ext cx="457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44499" y="2895282"/>
            <a:ext cx="3683000" cy="5130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231BA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231BA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2075" y="269875"/>
            <a:ext cx="8661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50682"/>
            <a:ext cx="7861300" cy="25215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231BA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04115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4650" y="2127250"/>
            <a:ext cx="7934325" cy="1595755"/>
            <a:chOff x="374650" y="2127250"/>
            <a:chExt cx="7934325" cy="1595755"/>
          </a:xfrm>
        </p:grpSpPr>
        <p:sp>
          <p:nvSpPr>
            <p:cNvPr id="3" name="object 3"/>
            <p:cNvSpPr/>
            <p:nvPr/>
          </p:nvSpPr>
          <p:spPr>
            <a:xfrm>
              <a:off x="381000" y="2133600"/>
              <a:ext cx="7921625" cy="1583055"/>
            </a:xfrm>
            <a:custGeom>
              <a:rect l="l" t="t" r="r" b="b"/>
              <a:pathLst>
                <a:path w="7921625" h="1583054">
                  <a:moveTo>
                    <a:pt x="7921625" y="1582737"/>
                  </a:moveTo>
                  <a:lnTo>
                    <a:pt x="0" y="1582737"/>
                  </a:lnTo>
                  <a:lnTo>
                    <a:pt x="0" y="0"/>
                  </a:lnTo>
                  <a:lnTo>
                    <a:pt x="7921625" y="0"/>
                  </a:lnTo>
                  <a:lnTo>
                    <a:pt x="7921625" y="1582737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81000" y="2133600"/>
              <a:ext cx="7921625" cy="1583055"/>
            </a:xfrm>
            <a:custGeom>
              <a:rect l="l" t="t" r="r" b="b"/>
              <a:pathLst>
                <a:path w="7921625" h="1583054">
                  <a:moveTo>
                    <a:pt x="0" y="0"/>
                  </a:moveTo>
                  <a:lnTo>
                    <a:pt x="7921625" y="0"/>
                  </a:lnTo>
                  <a:lnTo>
                    <a:pt x="7921625" y="1582737"/>
                  </a:lnTo>
                  <a:lnTo>
                    <a:pt x="0" y="1582737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9144000" cy="641350"/>
            </a:xfrm>
            <a:custGeom>
              <a:rect l="l" t="t" r="r" b="b"/>
              <a:pathLst>
                <a:path w="9144000" h="641350">
                  <a:moveTo>
                    <a:pt x="9144000" y="641350"/>
                  </a:moveTo>
                  <a:lnTo>
                    <a:pt x="0" y="641350"/>
                  </a:lnTo>
                  <a:lnTo>
                    <a:pt x="0" y="0"/>
                  </a:lnTo>
                  <a:lnTo>
                    <a:pt x="9144000" y="0"/>
                  </a:lnTo>
                  <a:lnTo>
                    <a:pt x="9144000" y="64135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8740" y="47307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/>
              <a:t>一、世界保卫和平大会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78740" y="860107"/>
            <a:ext cx="8915400" cy="2486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5465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solidFill>
                  <a:srgbClr val="FF9900"/>
                </a:solidFill>
                <a:latin typeface="Microsoft JhengHei"/>
                <a:cs typeface="Microsoft JhengHei"/>
              </a:rPr>
              <a:t>1949</a:t>
            </a:r>
            <a:r>
              <a:rPr sz="2800" b="1">
                <a:solidFill>
                  <a:srgbClr val="FF9900"/>
                </a:solidFill>
                <a:latin typeface="Microsoft JhengHei"/>
                <a:cs typeface="Microsoft JhengHei"/>
              </a:rPr>
              <a:t>年</a:t>
            </a:r>
            <a:r>
              <a:rPr sz="2800" b="1" spc="-285">
                <a:solidFill>
                  <a:srgbClr val="FF99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FF9900"/>
                </a:solidFill>
                <a:latin typeface="Microsoft JhengHei"/>
                <a:cs typeface="Microsoft JhengHei"/>
              </a:rPr>
              <a:t>月第一届世界保卫和平大会宣言（摘录</a:t>
            </a:r>
            <a:r>
              <a:rPr sz="2800" b="1" spc="-50">
                <a:solidFill>
                  <a:srgbClr val="FF9900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550">
              <a:latin typeface="Microsoft JhengHei"/>
              <a:cs typeface="Microsoft JhengHei"/>
            </a:endParaRPr>
          </a:p>
          <a:p>
            <a:pPr marL="12700" marR="5080">
              <a:lnSpc>
                <a:spcPct val="130000"/>
              </a:lnSpc>
            </a:pPr>
            <a:r>
              <a:rPr sz="2800" b="1">
                <a:latin typeface="Microsoft JhengHei"/>
                <a:cs typeface="Microsoft JhengHei"/>
              </a:rPr>
              <a:t>我们要求原子能使用只限于为和平目的的人类福利</a:t>
            </a:r>
            <a:r>
              <a:rPr sz="2800" b="1" spc="-25">
                <a:latin typeface="Arial"/>
                <a:cs typeface="Arial"/>
              </a:rPr>
              <a:t>…… </a:t>
            </a:r>
            <a:r>
              <a:rPr sz="2800" b="1">
                <a:latin typeface="Microsoft JhengHei"/>
                <a:cs typeface="Microsoft JhengHei"/>
              </a:rPr>
              <a:t>我们斥责战争的歇斯底里，斥责种族仇恨和民族仇恨</a:t>
            </a:r>
            <a:r>
              <a:rPr sz="2800" b="1" spc="-25">
                <a:latin typeface="Arial"/>
                <a:cs typeface="Arial"/>
              </a:rPr>
              <a:t>……</a:t>
            </a:r>
            <a:r>
              <a:rPr sz="2800" b="1">
                <a:latin typeface="Microsoft JhengHei"/>
                <a:cs typeface="Microsoft JhengHei"/>
              </a:rPr>
              <a:t>世界保卫和平大会宣布今后保卫和平是各国人民的义务</a:t>
            </a:r>
            <a:r>
              <a:rPr sz="2800" b="1" spc="-50">
                <a:latin typeface="Arial"/>
                <a:cs typeface="Arial"/>
              </a:rPr>
              <a:t>…</a:t>
            </a:r>
            <a:endParaRPr sz="2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7087" y="3789362"/>
            <a:ext cx="7993380" cy="579755"/>
          </a:xfrm>
          <a:prstGeom prst="rect">
            <a:avLst/>
          </a:prstGeom>
          <a:solidFill>
            <a:srgbClr val="009999"/>
          </a:solidFill>
        </p:spPr>
        <p:txBody>
          <a:bodyPr vert="horz" wrap="square" lIns="0" tIns="58419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59"/>
              </a:spcBef>
            </a:pP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提问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：</a:t>
            </a: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材料提出了哪些重要的反战主张？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78852" y="4549140"/>
            <a:ext cx="5075555" cy="1608455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2800" b="1" spc="-10">
                <a:latin typeface="Microsoft JhengHei"/>
                <a:cs typeface="Microsoft JhengHei"/>
              </a:rPr>
              <a:t>原子能的和平利用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2800" b="1" spc="-5">
                <a:latin typeface="Microsoft JhengHei"/>
                <a:cs typeface="Microsoft JhengHei"/>
              </a:rPr>
              <a:t>不同种族、民族之间的和平合作</a:t>
            </a:r>
            <a:endParaRPr sz="2800">
              <a:latin typeface="Microsoft JhengHei"/>
              <a:cs typeface="Microsoft JhengHei"/>
            </a:endParaRPr>
          </a:p>
          <a:p>
            <a:pPr marL="83820">
              <a:lnSpc>
                <a:spcPct val="100000"/>
              </a:lnSpc>
              <a:spcBef>
                <a:spcPts val="1175"/>
              </a:spcBef>
            </a:pPr>
            <a:r>
              <a:rPr sz="2800" b="1" spc="-5">
                <a:latin typeface="Microsoft JhengHei"/>
                <a:cs typeface="Microsoft JhengHei"/>
              </a:rPr>
              <a:t>维护世界和平是各国人民的义务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02590" y="160728"/>
            <a:ext cx="8293100" cy="271272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2600" b="1" spc="-5">
                <a:solidFill>
                  <a:srgbClr val="0000FF"/>
                </a:solidFill>
                <a:latin typeface="Microsoft JhengHei"/>
                <a:cs typeface="Microsoft JhengHei"/>
              </a:rPr>
              <a:t>第二届世界保卫和平大会理事会提出的原则：</a:t>
            </a:r>
            <a:endParaRPr sz="2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25"/>
              </a:spcBef>
              <a:buSzPct val="101923"/>
              <a:buFont typeface="Arial"/>
              <a:buChar char="•"/>
              <a:tabLst>
                <a:tab pos="354965"/>
                <a:tab pos="355600"/>
              </a:tabLst>
            </a:pPr>
            <a:r>
              <a:rPr sz="2600" b="1" spc="-5">
                <a:latin typeface="Microsoft JhengHei"/>
                <a:cs typeface="Microsoft JhengHei"/>
              </a:rPr>
              <a:t>世界不同的制度可以和平相处；</a:t>
            </a:r>
            <a:endParaRPr sz="26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625"/>
              </a:spcBef>
              <a:buSzPct val="101923"/>
              <a:buFont typeface="Arial"/>
              <a:buChar char="•"/>
              <a:tabLst>
                <a:tab pos="354965"/>
                <a:tab pos="355600"/>
              </a:tabLst>
            </a:pPr>
            <a:r>
              <a:rPr sz="2600" b="1" spc="-5">
                <a:latin typeface="Microsoft JhengHei"/>
                <a:cs typeface="Microsoft JhengHei"/>
              </a:rPr>
              <a:t>解决各国间的争端应该通过协商和大家都可以能接受的</a:t>
            </a:r>
            <a:r>
              <a:rPr sz="2600" b="1" spc="-10">
                <a:latin typeface="Microsoft JhengHei"/>
                <a:cs typeface="Microsoft JhengHei"/>
              </a:rPr>
              <a:t>协议来实现；</a:t>
            </a:r>
            <a:endParaRPr sz="26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625"/>
              </a:spcBef>
              <a:buSzPct val="101923"/>
              <a:buFont typeface="Arial"/>
              <a:buChar char="•"/>
              <a:tabLst>
                <a:tab pos="354965"/>
                <a:tab pos="355600"/>
              </a:tabLst>
            </a:pPr>
            <a:r>
              <a:rPr sz="2600" b="1" spc="-5">
                <a:latin typeface="Microsoft JhengHei"/>
                <a:cs typeface="Microsoft JhengHei"/>
              </a:rPr>
              <a:t>遵照民族自决的权利，一个国家的内部分歧只涉及这个</a:t>
            </a:r>
            <a:r>
              <a:rPr sz="2600" b="1" spc="-10">
                <a:latin typeface="Microsoft JhengHei"/>
                <a:cs typeface="Microsoft JhengHei"/>
              </a:rPr>
              <a:t>国家的公民。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27087" y="3141662"/>
            <a:ext cx="7848600" cy="579755"/>
          </a:xfrm>
          <a:prstGeom prst="rect">
            <a:avLst/>
          </a:prstGeom>
          <a:solidFill>
            <a:srgbClr val="009999"/>
          </a:solidFill>
        </p:spPr>
        <p:txBody>
          <a:bodyPr vert="horz" wrap="square" lIns="0" tIns="58419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59"/>
              </a:spcBef>
            </a:pP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提问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：</a:t>
            </a: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材料提出了哪些重要的反战主张？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66189" y="3899852"/>
            <a:ext cx="5075555" cy="1754505"/>
          </a:xfrm>
          <a:prstGeom prst="rect">
            <a:avLst/>
          </a:prstGeom>
        </p:spPr>
        <p:txBody>
          <a:bodyPr vert="horz" wrap="square" lIns="0" tIns="1619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2800" b="1" spc="-5">
                <a:latin typeface="Microsoft JhengHei"/>
                <a:cs typeface="Microsoft JhengHei"/>
              </a:rPr>
              <a:t>不同的制度国家和平相处</a:t>
            </a:r>
            <a:endParaRPr sz="2800">
              <a:latin typeface="Microsoft JhengHei"/>
              <a:cs typeface="Microsoft JhengHei"/>
            </a:endParaRPr>
          </a:p>
          <a:p>
            <a:pPr marL="83820" marR="5080">
              <a:lnSpc>
                <a:spcPct val="135000"/>
              </a:lnSpc>
              <a:spcBef>
                <a:spcPts val="5"/>
              </a:spcBef>
            </a:pPr>
            <a:r>
              <a:rPr sz="2800" b="1" spc="-5">
                <a:latin typeface="Microsoft JhengHei"/>
                <a:cs typeface="Microsoft JhengHei"/>
              </a:rPr>
              <a:t>和平协商方式解决国家间的争端</a:t>
            </a:r>
            <a:r>
              <a:rPr sz="2800" b="1" spc="-10">
                <a:latin typeface="Microsoft JhengHei"/>
                <a:cs typeface="Microsoft JhengHei"/>
              </a:rPr>
              <a:t>民族自决的原则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95300" y="15549"/>
            <a:ext cx="815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solidFill>
                  <a:srgbClr val="66FF33"/>
                </a:solidFill>
              </a:rPr>
              <a:t>毕加索为世界和平大会画的</a:t>
            </a:r>
            <a:r>
              <a:rPr sz="4000">
                <a:solidFill>
                  <a:srgbClr val="66FF33"/>
                </a:solidFill>
                <a:latin typeface="Times New Roman"/>
                <a:cs typeface="Times New Roman"/>
              </a:rPr>
              <a:t>“</a:t>
            </a:r>
            <a:r>
              <a:rPr sz="4000">
                <a:solidFill>
                  <a:srgbClr val="66FF33"/>
                </a:solidFill>
              </a:rPr>
              <a:t>和平鸽</a:t>
            </a:r>
            <a:r>
              <a:rPr sz="4000" spc="-50">
                <a:solidFill>
                  <a:srgbClr val="66FF33"/>
                </a:solidFill>
                <a:latin typeface="Times New Roman"/>
                <a:cs typeface="Times New Roman"/>
              </a:rPr>
              <a:t>”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8600" y="1600200"/>
              <a:ext cx="4114800" cy="36576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8740" y="577532"/>
            <a:ext cx="8204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FF00"/>
                </a:solidFill>
              </a:rPr>
              <a:t>利用下列图片所提供的信息结合所学知识分析回答：</a:t>
            </a:r>
            <a:endParaRPr sz="2800"/>
          </a:p>
        </p:txBody>
      </p:sp>
      <p:sp>
        <p:nvSpPr>
          <p:cNvPr id="6" name="object 6"/>
          <p:cNvSpPr txBox="1"/>
          <p:nvPr/>
        </p:nvSpPr>
        <p:spPr>
          <a:xfrm>
            <a:off x="916939" y="5661337"/>
            <a:ext cx="31756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00"/>
                </a:solidFill>
                <a:latin typeface="Microsoft JhengHei"/>
                <a:cs typeface="Microsoft JhengHei"/>
              </a:rPr>
              <a:t>法国科学家约里奥</a:t>
            </a:r>
            <a:r>
              <a:rPr sz="2400" b="1">
                <a:solidFill>
                  <a:srgbClr val="FFFF00"/>
                </a:solidFill>
                <a:latin typeface="Times New Roman"/>
                <a:cs typeface="Times New Roman"/>
              </a:rPr>
              <a:t>·</a:t>
            </a:r>
            <a:r>
              <a:rPr sz="2400" b="1" spc="-25">
                <a:solidFill>
                  <a:srgbClr val="FFFF00"/>
                </a:solidFill>
                <a:latin typeface="Microsoft JhengHei"/>
                <a:cs typeface="Microsoft JhengHei"/>
              </a:rPr>
              <a:t>居里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4648200" y="1676400"/>
            <a:ext cx="4267200" cy="35814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336540" y="5681345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FFFF00"/>
                </a:solidFill>
                <a:latin typeface="Microsoft JhengHei"/>
                <a:cs typeface="Microsoft JhengHei"/>
              </a:rPr>
              <a:t>中国代表参加和平大会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00600" y="228600"/>
              <a:ext cx="3886200" cy="25146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09600" y="266700"/>
              <a:ext cx="3733800" cy="25590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5800" y="3352800"/>
              <a:ext cx="3657600" cy="289560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145539" y="2861945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00"/>
                </a:solidFill>
                <a:latin typeface="Microsoft JhengHei"/>
                <a:cs typeface="Microsoft JhengHei"/>
              </a:rPr>
              <a:t>原子弹爆炸后的长崎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717540" y="28619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FF00"/>
                </a:solidFill>
              </a:rPr>
              <a:t>两伊战争</a:t>
            </a:r>
            <a:endParaRPr sz="2400"/>
          </a:p>
        </p:txBody>
      </p:sp>
      <p:sp>
        <p:nvSpPr>
          <p:cNvPr id="9" name="object 9"/>
          <p:cNvSpPr txBox="1"/>
          <p:nvPr/>
        </p:nvSpPr>
        <p:spPr>
          <a:xfrm>
            <a:off x="2059939" y="6214745"/>
            <a:ext cx="78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/>
              </a:tabLst>
            </a:pPr>
            <a:r>
              <a:rPr sz="2400" b="1" spc="-50">
                <a:solidFill>
                  <a:srgbClr val="FFFF00"/>
                </a:solidFill>
                <a:latin typeface="Microsoft JhengHei"/>
                <a:cs typeface="Microsoft JhengHei"/>
              </a:rPr>
              <a:t>冷</a:t>
            </a:r>
            <a:r>
              <a:rPr sz="2400" b="1">
                <a:solidFill>
                  <a:srgbClr val="FFFF00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FFFF00"/>
                </a:solidFill>
                <a:latin typeface="Microsoft JhengHei"/>
                <a:cs typeface="Microsoft JhengHei"/>
              </a:rPr>
              <a:t>战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4648200" y="3352800"/>
            <a:ext cx="4027487" cy="2768600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4955540" y="6290945"/>
            <a:ext cx="3378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FFFF00"/>
                </a:solidFill>
                <a:latin typeface="Microsoft JhengHei"/>
                <a:cs typeface="Microsoft JhengHei"/>
              </a:rPr>
              <a:t>马德里人民举行反战示威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02590" y="48895"/>
            <a:ext cx="662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solidFill>
                  <a:srgbClr val="231BAC"/>
                </a:solidFill>
              </a:rPr>
              <a:t>战后反战和平运动高涨的原因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402590" y="584976"/>
            <a:ext cx="7942580" cy="382587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83820" marR="22225" indent="-71755">
              <a:lnSpc>
                <a:spcPct val="120700"/>
              </a:lnSpc>
              <a:spcBef>
                <a:spcPts val="210"/>
              </a:spcBef>
            </a:pPr>
            <a:r>
              <a:rPr sz="3600" b="1">
                <a:latin typeface="Microsoft JhengHei"/>
                <a:cs typeface="Microsoft JhengHei"/>
              </a:rPr>
              <a:t>两次世界大战的浩劫</a:t>
            </a:r>
            <a:r>
              <a:rPr sz="3600" b="1">
                <a:latin typeface="Arial"/>
                <a:cs typeface="Arial"/>
              </a:rPr>
              <a:t>,</a:t>
            </a:r>
            <a:r>
              <a:rPr sz="3600" b="1" spc="-10">
                <a:latin typeface="Microsoft JhengHei"/>
                <a:cs typeface="Microsoft JhengHei"/>
              </a:rPr>
              <a:t>各国人民渴望和平</a:t>
            </a:r>
            <a:r>
              <a:rPr sz="3600" b="1" spc="-5">
                <a:latin typeface="Microsoft JhengHei"/>
                <a:cs typeface="Microsoft JhengHei"/>
              </a:rPr>
              <a:t>核武器毁灭性的破坏力威胁人类文明</a:t>
            </a:r>
            <a:r>
              <a:rPr sz="3600" b="1" spc="-50">
                <a:latin typeface="Microsoft JhengHei"/>
                <a:cs typeface="Microsoft JhengHei"/>
              </a:rPr>
              <a:t> </a:t>
            </a:r>
            <a:r>
              <a:rPr sz="3600" b="1" spc="-10">
                <a:latin typeface="Microsoft JhengHei"/>
                <a:cs typeface="Microsoft JhengHei"/>
              </a:rPr>
              <a:t>美苏冷战的威胁</a:t>
            </a:r>
            <a:endParaRPr sz="3600">
              <a:latin typeface="Microsoft JhengHei"/>
              <a:cs typeface="Microsoft JhengHei"/>
            </a:endParaRPr>
          </a:p>
          <a:p>
            <a:pPr marL="156845">
              <a:lnSpc>
                <a:spcPct val="100000"/>
              </a:lnSpc>
              <a:spcBef>
                <a:spcPts val="780"/>
              </a:spcBef>
            </a:pPr>
            <a:r>
              <a:rPr sz="3600" b="1" spc="-10">
                <a:latin typeface="Microsoft JhengHei"/>
                <a:cs typeface="Microsoft JhengHei"/>
              </a:rPr>
              <a:t>局部战争的存在</a:t>
            </a:r>
            <a:endParaRPr sz="3600">
              <a:latin typeface="Microsoft JhengHei"/>
              <a:cs typeface="Microsoft JhengHei"/>
            </a:endParaRPr>
          </a:p>
          <a:p>
            <a:pPr marL="156845">
              <a:lnSpc>
                <a:spcPct val="100000"/>
              </a:lnSpc>
              <a:spcBef>
                <a:spcPts val="215"/>
              </a:spcBef>
            </a:pPr>
            <a:r>
              <a:rPr sz="3600" b="1" spc="-10">
                <a:latin typeface="Microsoft JhengHei"/>
                <a:cs typeface="Microsoft JhengHei"/>
              </a:rPr>
              <a:t>众多文化名人的推动</a:t>
            </a:r>
            <a:endParaRPr sz="3600">
              <a:latin typeface="Microsoft JhengHei"/>
              <a:cs typeface="Microsoft JhengHei"/>
            </a:endParaRPr>
          </a:p>
          <a:p>
            <a:pPr marL="156845">
              <a:lnSpc>
                <a:spcPct val="100000"/>
              </a:lnSpc>
              <a:spcBef>
                <a:spcPts val="220"/>
              </a:spcBef>
            </a:pPr>
            <a:r>
              <a:rPr sz="3600" b="1" spc="-5">
                <a:latin typeface="Microsoft JhengHei"/>
                <a:cs typeface="Microsoft JhengHei"/>
              </a:rPr>
              <a:t>世界各国民众维护世界和平意识增强。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9565" y="511010"/>
            <a:ext cx="7848600" cy="216852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 indent="592455">
              <a:lnSpc>
                <a:spcPct val="100499"/>
              </a:lnSpc>
              <a:spcBef>
                <a:spcPts val="80"/>
              </a:spcBef>
            </a:pPr>
            <a:r>
              <a:rPr sz="2800" spc="-5">
                <a:solidFill>
                  <a:srgbClr val="231BAC"/>
                </a:solidFill>
                <a:latin typeface="微软雅黑"/>
                <a:cs typeface="微软雅黑"/>
              </a:rPr>
              <a:t>鉴于未来任何世界大战必将使用核武器，而这种武器威胁着人类的继续生存，我们敦促世界各国政府认识到并公开承认，它们的目的决不能通过世界大战来达到，因此，我们也敦促它们寻求和平办法来解决它们之间的一切争端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5068" y="2633047"/>
            <a:ext cx="76720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231BAC"/>
                </a:solidFill>
                <a:latin typeface="Arial"/>
                <a:cs typeface="Arial"/>
              </a:rPr>
              <a:t>“</a:t>
            </a:r>
            <a:r>
              <a:rPr sz="2800" b="1" spc="-5">
                <a:solidFill>
                  <a:srgbClr val="231BAC"/>
                </a:solidFill>
                <a:latin typeface="微软雅黑"/>
                <a:cs typeface="微软雅黑"/>
              </a:rPr>
              <a:t>我们将结束人类的生存呢，还是人类将结束战争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9565" y="2899763"/>
            <a:ext cx="7434580" cy="1366520"/>
          </a:xfrm>
          <a:prstGeom prst="rect">
            <a:avLst/>
          </a:prstGeom>
        </p:spPr>
        <p:txBody>
          <a:bodyPr vert="horz" wrap="square" lIns="0" tIns="172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60"/>
              </a:spcBef>
              <a:tabLst>
                <a:tab pos="2343785"/>
              </a:tabLst>
            </a:pPr>
            <a:r>
              <a:rPr sz="2800" b="1" spc="-50">
                <a:solidFill>
                  <a:srgbClr val="231BAC"/>
                </a:solidFill>
                <a:latin typeface="微软雅黑"/>
                <a:cs typeface="微软雅黑"/>
              </a:rPr>
              <a:t>？</a:t>
            </a:r>
            <a:r>
              <a:rPr sz="2800" b="1">
                <a:solidFill>
                  <a:srgbClr val="231BAC"/>
                </a:solidFill>
                <a:latin typeface="微软雅黑"/>
                <a:cs typeface="微软雅黑"/>
              </a:rPr>
              <a:t>	</a:t>
            </a:r>
            <a:r>
              <a:rPr sz="2800" b="1" spc="-5">
                <a:solidFill>
                  <a:srgbClr val="231BAC"/>
                </a:solidFill>
                <a:latin typeface="Arial"/>
                <a:cs typeface="Arial"/>
              </a:rPr>
              <a:t>—— </a:t>
            </a:r>
            <a:r>
              <a:rPr sz="2800" b="1">
                <a:solidFill>
                  <a:srgbClr val="231BAC"/>
                </a:solidFill>
                <a:latin typeface="微软雅黑"/>
                <a:cs typeface="微软雅黑"/>
              </a:rPr>
              <a:t>《罗素</a:t>
            </a:r>
            <a:r>
              <a:rPr sz="2800" b="1">
                <a:solidFill>
                  <a:srgbClr val="231BAC"/>
                </a:solidFill>
                <a:latin typeface="Arial"/>
                <a:cs typeface="Arial"/>
              </a:rPr>
              <a:t>——</a:t>
            </a:r>
            <a:r>
              <a:rPr sz="2800" b="1" spc="-10">
                <a:solidFill>
                  <a:srgbClr val="231BAC"/>
                </a:solidFill>
                <a:latin typeface="微软雅黑"/>
                <a:cs typeface="微软雅黑"/>
              </a:rPr>
              <a:t>爱因斯坦宣言》</a:t>
            </a:r>
            <a:endParaRPr sz="2800">
              <a:latin typeface="微软雅黑"/>
              <a:cs typeface="微软雅黑"/>
            </a:endParaRPr>
          </a:p>
          <a:p>
            <a:pPr marL="156845">
              <a:lnSpc>
                <a:spcPct val="100000"/>
              </a:lnSpc>
              <a:spcBef>
                <a:spcPts val="1620"/>
              </a:spcBef>
            </a:pPr>
            <a:r>
              <a:rPr sz="3600" b="1" spc="-20">
                <a:solidFill>
                  <a:srgbClr val="231BAC"/>
                </a:solidFill>
                <a:latin typeface="Microsoft JhengHei"/>
                <a:cs typeface="Microsoft JhengHei"/>
              </a:rPr>
              <a:t>思考：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74027" y="4216737"/>
            <a:ext cx="5913120" cy="130556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2800" b="1">
                <a:latin typeface="Arial"/>
                <a:cs typeface="Arial"/>
              </a:rPr>
              <a:t>1</a:t>
            </a:r>
            <a:r>
              <a:rPr sz="2800" b="1" spc="-5">
                <a:latin typeface="Microsoft JhengHei"/>
                <a:cs typeface="Microsoft JhengHei"/>
              </a:rPr>
              <a:t>、宣言表达了什么样的观点？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>
                <a:latin typeface="Arial"/>
                <a:cs typeface="Arial"/>
              </a:rPr>
              <a:t>2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 b="1" spc="-5">
                <a:latin typeface="Microsoft JhengHei"/>
                <a:cs typeface="Microsoft JhengHei"/>
              </a:rPr>
              <a:t>该宣言的发表产生了怎样的影响？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7289800" y="3644900"/>
            <a:ext cx="1854200" cy="32131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https://d.book118.com/866004115220010032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Microsoft JhengHei</vt:lpstr>
      <vt:lpstr>宋体</vt:lpstr>
      <vt:lpstr>Times New Roman</vt:lpstr>
      <vt:lpstr>微软雅黑</vt:lpstr>
      <vt:lpstr>Office Theme</vt:lpstr>
      <vt:lpstr>PowerPoint Presentation</vt:lpstr>
      <vt:lpstr>一、世界保卫和平大会</vt:lpstr>
      <vt:lpstr>PowerPoint Presentation</vt:lpstr>
      <vt:lpstr>PowerPoint Presentation</vt:lpstr>
      <vt:lpstr>毕加索为世界和平大会画的“和平鸽”</vt:lpstr>
      <vt:lpstr>利用下列图片所提供的信息结合所学知识分析回答：</vt:lpstr>
      <vt:lpstr>两伊战争</vt:lpstr>
      <vt:lpstr>战后反战和平运动高涨的原因</vt:lpstr>
      <vt:lpstr>PowerPoint Presentation</vt:lpstr>
      <vt:lpstr>鉴于未来任何世界大战必将使用核武器，而这种武器威胁着人类的继续生存，我们敦促世界各国政府认识到并公开承认，它们的目的决不能通过世界大战来达到，因此，我们也敦促它们寻求和平办法来解决它们之间的一切争端。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2024-09-01T04:03:42.949</cp:lastPrinted>
  <dcterms:created xsi:type="dcterms:W3CDTF">2024-08-31T20:03:42Z</dcterms:created>
  <dcterms:modified xsi:type="dcterms:W3CDTF">2024-08-31T20:03:44Z</dcterms:modified>
</cp:coreProperties>
</file>