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2BDC2E7-46B3-4DE7-98A7-C306EC98AC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DC87D7-8406-4B8D-BB98-34D9EA3410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95364D0-092B-422B-AAD0-E88110DB2E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36E865B-C0C3-4774-A8A7-142C6945C6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42346B6-09C3-420E-90EF-7C3D2874812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62D92C4-DD36-4A37-A006-646417D524F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CEE6EE2-9A78-4D24-9488-6DAE1B58481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D74973-C327-4284-9504-378CD3E4861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072A27-24BA-4A0D-9FFB-872C330CF4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CCC446-7ECD-4805-AC8E-46EDA4B90D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AD0BB6-E744-47D3-9135-209440143F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1/13/2024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1/13/2024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6013133204010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卷烟营销新模式分析报告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卷烟营销现状分析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卷烟营销新模式的探索</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卷烟营销新模式的优势与挑战</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卷烟营销新模式的实施建议</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结论</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引言</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2583" b="1258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营销新模式的探索</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为了适应市场变化和满足消费者需求，卷烟企业开始探索新的营销模式。</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卷烟行业的发展历程</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卷烟行业在我国拥有悠久的历史，随着市场经济的不断发展和消费需求的升级，卷烟行业也在不断变革。</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传统营销模式的局限性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传统的卷烟营销模式在面对日益激烈的市场竞争和消费者需求的多样化时，逐渐暴露出其局限性。</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背景介绍</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t="5852" b="585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通过对卷烟营销新模式的深入分析，探讨其发展现状、优势与挑战，为卷烟企业提供参考和借鉴。</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推动卷烟企业创新营销策略，提升品牌价值和市场竞争力，促进卷烟行业的可持续发展。</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研究目的与意义</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研究意义</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研究目的</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卷烟营销现状分析</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2542" r="12542"/>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传统卷烟营销模式往往采用大众化的宣传和推广方式，缺乏针对不同消费者群体的个性化服务，难以满足消费者多样化的需求。</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缺乏个性化服务</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传统卷烟营销手段较为单一，主要依靠广告宣传和促销活动等传统方式，缺乏创新和差异化，难以在竞争激烈的市场中脱颖而出。</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营销手段单一</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传统卷烟营销模式缺乏对消费者行为和市场趋势的数据支持，难以进行精准的市场定位和营销策略制定，影响营销效果。</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缺乏数据支持</a:t>
            </a:r>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传统卷烟营销模式的问题</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875" r="23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法律法规限制</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随着国家对烟草行业的监管力度不断加强，卷烟营销面临着越来越多的法律法规限制，如禁止向未成年人销售烟草、限制广告宣传等，对传统营销模式造成冲击。</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消费者健康意识提高</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随着社会健康意识的提高，越来越多的消费者开始关注吸烟对健康的危害，对卷烟产品的需求逐渐减少，对营销效果产生负面影响。</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市场竞争加剧</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卷烟市场品牌众多，竞争激烈，各品牌之间的价格战、促销战等竞争手段不断升级，导致营销成本增加，营销效果难以保证。</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现有卷烟营销模式的挑战</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卷烟营销新模式的探索</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03</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利用电子商务平台进行在线销售，提供便捷的购买渠道，扩大销售范围。</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电子商务平台</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4375" r="43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精准推送</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5454" r="15454"/>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互联网广告</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1401" b="11401"/>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通过大数据分析，精准推送卷烟广告和促销信息给目标消费者，提高营销效果。</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利用搜索引擎、社交媒体等互联网渠道投放广告，提高品牌知名度和曝光率。</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互联网营销模式</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利用微信、微博等社交媒体平台，发布品牌信息、互动营销活动等，与消费者建立联系。</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社交媒体平台</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鼓励消费者在社交媒体上分享吸烟体验、品牌感受等，扩大口碑传播。</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用户分享</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投放定向的社交媒体广告，精准触达目标消费者，提高转化率。</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社交媒体广告</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社交媒体营销模式</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开设卷烟体验店，提供试抽、品鉴等服务，让消费者亲身感受产品特点。</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线下体验店</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组织各类品牌活动，如品酒会、音乐节等，增强品牌认同感和忠诚度。</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品牌活动</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建立会员制度，提供积分兑换、优惠券等福利，增加用户粘性。</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会员制度</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体验式营销模式</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solidFill>
                <a:latin typeface="Microsoft Yahei"/>
                <a:ea typeface="Microsoft Yahei"/>
                <a:cs typeface="Microsoft Yahei"/>
              </a:rPr>
              <a:t>卷烟营销新模式的优势与挑战</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solidFill>
                <a:latin typeface="Microsoft Yahei"/>
                <a:ea typeface="Microsoft Yahei"/>
                <a:cs typeface="Microsoft Yahei"/>
              </a:rPr>
              <a:t>04</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8750" r="187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互联网营销能够覆盖更广泛的目标群体，不受地域限制。</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覆盖面广</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互联网营销能够实现与消费者的实时互动，提高品牌忠诚度。</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实时互动</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互联网营销模式的优势与挑战</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7185294" y="1548543"/>
            <a:ext cx="3728630" cy="4162004"/>
          </a:xfrm>
          <a:prstGeom prst="roundRect">
            <a:avLst>
              <a:gd name="adj" fmla="val 6064"/>
            </a:avLst>
          </a:prstGeom>
          <a:solidFill>
            <a:schemeClr val="accent1">
              <a:alpha val="2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254377" y="1410097"/>
            <a:ext cx="4438895" cy="4438895"/>
          </a:xfrm>
          <a:prstGeom prst="ellipse">
            <a:avLst/>
          </a:prstGeom>
          <a:noFill/>
          <a:ln w="76200">
            <a:solidFill>
              <a:schemeClr val="accent1">
                <a:alpha val="2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Freeform 4"/>
          <p:cNvSpPr/>
          <p:nvPr/>
        </p:nvSpPr>
        <p:spPr>
          <a:xfrm>
            <a:off x="2068173" y="2224607"/>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5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26728" y="2547282"/>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011408" y="3167128"/>
            <a:ext cx="924834" cy="92483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互联网营销模式的优势与挑战</a:t>
              </a:r>
            </a:p>
            <a:p>
              <a:pPr marL="203200" lvl="0" indent="-203200">
                <a:buFont typeface="Arial"/>
                <a:buChar char="•"/>
              </a:pPr>
              <a:r>
                <a:rPr lang="en-US"/>
                <a:t>数据驱动：互联网营销能够通过数据分析，实现精准营销，提高转化率。</a:t>
              </a:r>
            </a:p>
          </p:txBody>
        </p:sp>
      </p:grpSp>
      <p:grpSp>
        <p:nvGrpSpPr>
          <p:cNvPr id="29" name="Group 29"/>
          <p:cNvGrpSpPr/>
          <p:nvPr/>
        </p:nvGrpSpPr>
        <p:grpSpPr>
          <a:xfrm>
            <a:off x="0" y="0"/>
            <a:ext cx="0" cy="0"/>
          </a:xfrm>
        </p:grpSpPr>
      </p:grpSp>
      <p:sp>
        <p:nvSpPr>
          <p:cNvPr id="30" name="AutoShape 30"/>
          <p:cNvSpPr/>
          <p:nvPr/>
        </p:nvSpPr>
        <p:spPr>
          <a:xfrm>
            <a:off x="10948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9675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021165" y="541488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1365333" y="2365115"/>
            <a:ext cx="364336" cy="36433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5238033" y="2344636"/>
            <a:ext cx="364336" cy="34814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291657" y="5684996"/>
            <a:ext cx="364336" cy="36433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6" name="Connector 36"/>
          <p:cNvCxnSpPr/>
          <p:nvPr/>
        </p:nvCxnSpPr>
        <p:spPr>
          <a:xfrm>
            <a:off x="5858880" y="3629545"/>
            <a:ext cx="750753" cy="0"/>
          </a:xfrm>
          <a:prstGeom prst="line">
            <a:avLst/>
          </a:prstGeom>
          <a:ln w="57150">
            <a:solidFill>
              <a:schemeClr val="accent1"/>
            </a:solidFill>
            <a:prstDash val="sysDash"/>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https://d.book118.com/866013133204010053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2024-09-20T15:06:59.938</cp:lastPrinted>
  <dcterms:created xsi:type="dcterms:W3CDTF">2024-09-20T07:06:59Z</dcterms:created>
  <dcterms:modified xsi:type="dcterms:W3CDTF">2024-09-20T07:07:01Z</dcterms:modified>
</cp:coreProperties>
</file>