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6DC6B11-22A9-4C9A-822D-3B2DC9EBFB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3A0DBF-4FBD-4782-ACD1-8FA271FCAA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ACAB60C-F662-479F-9D7F-FBA9003123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2CD012F-75AE-4EC2-B808-6FD9E924813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F137F48-1D4F-45DD-A3DC-8993A083AB6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6FF259E-974F-4F99-BFEF-1A8357CC859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7F66E9C-6E88-406A-9FC1-A32242E8584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56BE8F9-C67C-42D7-8ABC-D694059679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7DCD3F8-A2A3-475E-85F3-0D35F5DA57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05D4C3-8EEC-4419-B682-7E6DFE2329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C24B3D-49AA-4A4A-81C9-00341A3596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png" /><Relationship Id="rId3" Type="http://schemas.openxmlformats.org/officeDocument/2006/relationships/image" Target="../media/image11.jpeg" /><Relationship Id="rId4"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15.jpeg" /><Relationship Id="rId6"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66014101225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科技成果鉴定评审专家培训课程知识管理与创新战略</a:t>
            </a:r>
            <a:endParaRPr lang="en-US" sz="1100"/>
          </a:p>
        </p:txBody>
      </p:sp>
      <p:sp>
        <p:nvSpPr>
          <p:cNvPr id="5" name="AutoShape 5"/>
          <p:cNvSpPr/>
          <p:nvPr/>
        </p:nvSpPr>
        <p:spPr>
          <a:xfrm>
            <a:off x="5838648" y="4167778"/>
            <a:ext cx="2333375"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汇报人：XX</a:t>
            </a:r>
            <a:endParaRPr lang="en-US" sz="1100"/>
          </a:p>
        </p:txBody>
      </p:sp>
      <p:sp>
        <p:nvSpPr>
          <p:cNvPr id="6" name="AutoShape 6"/>
          <p:cNvSpPr/>
          <p:nvPr/>
        </p:nvSpPr>
        <p:spPr>
          <a:xfrm>
            <a:off x="8587678" y="4167778"/>
            <a:ext cx="2820047"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2024-01-21</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引言</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科技成果鉴定评审专家的角色与职责</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知识管理在科技成果鉴定评审中的应用</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创新战略在科技成果鉴定评审中的应用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科技成果鉴定评审专家的知识管理与创新战略实践</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科技成果鉴定评审专家的培训与发展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引言</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929" b="17929"/>
          <a:stretch>
            <a:fillRect/>
          </a:stretch>
        </p:blipFill>
        <p:spPr>
          <a:xfrm>
            <a:off x="6230112" y="1739062"/>
            <a:ext cx="5058969" cy="2163307"/>
          </a:xfrm>
          <a:prstGeom prst="rect">
            <a:avLst/>
          </a:prstGeom>
          <a:ln w="19050">
            <a:solidFill>
              <a:schemeClr val="dk1"/>
            </a:solidFill>
          </a:ln>
        </p:spPr>
      </p:pic>
      <p:pic>
        <p:nvPicPr>
          <p:cNvPr id="3" name="Picture 3"/>
          <p:cNvPicPr>
            <a:picLocks noChangeAspect="1"/>
          </p:cNvPicPr>
          <p:nvPr/>
        </p:nvPicPr>
        <p:blipFill>
          <a:blip r:embed="rId3"/>
          <a:srcRect t="17929" b="17929"/>
          <a:stretch>
            <a:fillRect/>
          </a:stretch>
        </p:blipFill>
        <p:spPr>
          <a:xfrm>
            <a:off x="6233164" y="3914561"/>
            <a:ext cx="5058969" cy="2163307"/>
          </a:xfrm>
          <a:prstGeom prst="rect">
            <a:avLst/>
          </a:prstGeom>
          <a:ln w="19050">
            <a:solidFill>
              <a:schemeClr val="dk1"/>
            </a:solidFill>
          </a:ln>
        </p:spPr>
      </p:pic>
      <p:sp>
        <p:nvSpPr>
          <p:cNvPr id="4" name="AutoShape 4"/>
          <p:cNvSpPr/>
          <p:nvPr/>
        </p:nvSpPr>
        <p:spPr>
          <a:xfrm>
            <a:off x="763829" y="1852480"/>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89066" y="1938594"/>
            <a:ext cx="391119"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467193"/>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科技发展日新月异，科技成果鉴定评审专家需要不断更新知识，提高评审能力。</a:t>
            </a:r>
            <a:endParaRPr lang="en-US" sz="1100"/>
          </a:p>
        </p:txBody>
      </p:sp>
      <p:sp>
        <p:nvSpPr>
          <p:cNvPr id="7" name="AutoShape 7"/>
          <p:cNvSpPr/>
          <p:nvPr/>
        </p:nvSpPr>
        <p:spPr>
          <a:xfrm>
            <a:off x="763829" y="3650029"/>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74314" y="3736142"/>
            <a:ext cx="416357"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425">
                <a:solidFill>
                  <a:srgbClr val="FFFFFF">
                    <a:alpha val="100000"/>
                  </a:srgbClr>
                </a:solidFill>
                <a:latin typeface="Microsoft Yahei"/>
                <a:ea typeface="Microsoft Yahei"/>
                <a:cs typeface="Microsoft Yahei"/>
              </a:rPr>
              <a:t>02</a:t>
            </a:r>
          </a:p>
        </p:txBody>
      </p:sp>
      <p:sp>
        <p:nvSpPr>
          <p:cNvPr id="9" name="AutoShape 9"/>
          <p:cNvSpPr/>
          <p:nvPr/>
        </p:nvSpPr>
        <p:spPr>
          <a:xfrm>
            <a:off x="1306341" y="3264741"/>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促进科技成果转化，推动科技与经济社会发展深度融合。</a:t>
            </a:r>
            <a:endParaRPr lang="en-US" sz="1100"/>
          </a:p>
        </p:txBody>
      </p:sp>
      <p:sp>
        <p:nvSpPr>
          <p:cNvPr id="10" name="AutoShape 10"/>
          <p:cNvSpPr/>
          <p:nvPr/>
        </p:nvSpPr>
        <p:spPr>
          <a:xfrm>
            <a:off x="763829" y="544148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773583" y="5527602"/>
            <a:ext cx="441594"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425">
                <a:solidFill>
                  <a:srgbClr val="FFFFFF">
                    <a:alpha val="100000"/>
                  </a:srgbClr>
                </a:solidFill>
                <a:latin typeface="Microsoft Yahei"/>
                <a:ea typeface="Microsoft Yahei"/>
                <a:cs typeface="Microsoft Yahei"/>
              </a:rPr>
              <a:t>03</a:t>
            </a:r>
          </a:p>
        </p:txBody>
      </p:sp>
      <p:sp>
        <p:nvSpPr>
          <p:cNvPr id="12" name="AutoShape 12"/>
          <p:cNvSpPr/>
          <p:nvPr/>
        </p:nvSpPr>
        <p:spPr>
          <a:xfrm>
            <a:off x="1306341" y="5062289"/>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培养一批高素质、专业化的科技成果鉴定评审专家队伍，提升我国科技创新整体实力。</a:t>
            </a:r>
            <a:endParaRPr lang="en-US" sz="1100"/>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课程背景与目的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8619" b="28619"/>
          <a:stretch>
            <a:fillRect/>
          </a:stretch>
        </p:blipFill>
        <p:spPr>
          <a:xfrm>
            <a:off x="6230112" y="1739062"/>
            <a:ext cx="5058969" cy="2163308"/>
          </a:xfrm>
          <a:prstGeom prst="rect">
            <a:avLst/>
          </a:prstGeom>
          <a:ln w="19050">
            <a:solidFill>
              <a:schemeClr val="accent1">
                <a:lumMod val="50000"/>
              </a:schemeClr>
            </a:solidFill>
          </a:ln>
        </p:spPr>
      </p:pic>
      <p:pic>
        <p:nvPicPr>
          <p:cNvPr id="3" name="Picture 3"/>
          <p:cNvPicPr>
            <a:picLocks noChangeAspect="1"/>
          </p:cNvPicPr>
          <p:nvPr/>
        </p:nvPicPr>
        <p:blipFill>
          <a:blip r:embed="rId3"/>
          <a:srcRect t="28619" b="28619"/>
          <a:stretch>
            <a:fillRect/>
          </a:stretch>
        </p:blipFill>
        <p:spPr>
          <a:xfrm>
            <a:off x="6233164" y="3914561"/>
            <a:ext cx="5058969" cy="2163308"/>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知识管理</a:t>
            </a:r>
            <a:endParaRPr lang="en-US" sz="1100"/>
          </a:p>
        </p:txBody>
      </p:sp>
      <p:sp>
        <p:nvSpPr>
          <p:cNvPr id="7" name="AutoShape 7"/>
          <p:cNvSpPr/>
          <p:nvPr/>
        </p:nvSpPr>
        <p:spPr>
          <a:xfrm>
            <a:off x="1306341" y="1734252"/>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有效整合和利用内外部知识资源，提高组织学习能力和创新能力。</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创新战略</a:t>
            </a:r>
            <a:endParaRPr lang="en-US" sz="1100"/>
          </a:p>
        </p:txBody>
      </p:sp>
      <p:sp>
        <p:nvSpPr>
          <p:cNvPr id="11" name="AutoShape 11"/>
          <p:cNvSpPr/>
          <p:nvPr/>
        </p:nvSpPr>
        <p:spPr>
          <a:xfrm>
            <a:off x="1306341" y="348681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制定和实施创新战略，推动组织持续创新，提升核心竞争力。</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知识管理与创新战略的融合</a:t>
            </a:r>
            <a:endParaRPr lang="en-US" sz="1100"/>
          </a:p>
        </p:txBody>
      </p:sp>
      <p:sp>
        <p:nvSpPr>
          <p:cNvPr id="15" name="AutoShape 15"/>
          <p:cNvSpPr/>
          <p:nvPr/>
        </p:nvSpPr>
        <p:spPr>
          <a:xfrm>
            <a:off x="1306341" y="5222301"/>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通过知识管理促进创新战略的制定和实施，实现知识共享、知识创新和价值创造。</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知识管理与创新战略的重要性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科技成果鉴定评审专家的角色与职责</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8619" b="28619"/>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28619" b="28619"/>
          <a:stretch>
            <a:fillRect/>
          </a:stretch>
        </p:blipFill>
        <p:spPr>
          <a:xfrm>
            <a:off x="6099049" y="3829217"/>
            <a:ext cx="5058967" cy="2163307"/>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390227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角色</a:t>
            </a:r>
            <a:endParaRPr lang="en-US" sz="1100"/>
          </a:p>
        </p:txBody>
      </p:sp>
      <p:sp>
        <p:nvSpPr>
          <p:cNvPr id="9" name="AutoShape 9"/>
          <p:cNvSpPr/>
          <p:nvPr/>
        </p:nvSpPr>
        <p:spPr>
          <a:xfrm>
            <a:off x="1199338" y="4309545"/>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他们是科技成果评价体系的重要组成部分，为政府、企业和学术界提供决策依据，推动科技创新和成果转化。</a:t>
            </a:r>
            <a:endParaRPr lang="en-US" sz="1100"/>
          </a:p>
        </p:txBody>
      </p:sp>
      <p:sp>
        <p:nvSpPr>
          <p:cNvPr id="10" name="AutoShape 10"/>
          <p:cNvSpPr/>
          <p:nvPr/>
        </p:nvSpPr>
        <p:spPr>
          <a:xfrm>
            <a:off x="6258305" y="1738966"/>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定义</a:t>
            </a:r>
            <a:endParaRPr lang="en-US" sz="1100"/>
          </a:p>
        </p:txBody>
      </p:sp>
      <p:sp>
        <p:nvSpPr>
          <p:cNvPr id="11" name="AutoShape 11"/>
          <p:cNvSpPr/>
          <p:nvPr/>
        </p:nvSpPr>
        <p:spPr>
          <a:xfrm>
            <a:off x="6258305" y="2146237"/>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科技成果鉴定评审专家是指在科技领域具有丰富经验和专业知识的独立人士，负责对科技成果进行客观、公正、科学的评价。</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科技成果鉴定评审专家的定义与角色</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3962413" y="1498809"/>
            <a:ext cx="4267184" cy="4267182"/>
          </a:xfrm>
          <a:prstGeom prst="ellipse">
            <a:avLst/>
          </a:prstGeom>
          <a:noFill/>
          <a:ln w="3248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Freeform 3"/>
          <p:cNvSpPr/>
          <p:nvPr/>
        </p:nvSpPr>
        <p:spPr>
          <a:xfrm rot="16200000" flipH="1">
            <a:off x="6170371" y="2356670"/>
            <a:ext cx="1798884" cy="2551460"/>
          </a:xfrm>
          <a:custGeom>
            <a:rect l="l" t="t" r="r" b="b"/>
            <a:pathLst>
              <a:path w="1468685" h="2083120">
                <a:moveTo>
                  <a:pt x="0" y="1764196"/>
                </a:moveTo>
                <a:lnTo>
                  <a:pt x="2311" y="1764196"/>
                </a:lnTo>
                <a:lnTo>
                  <a:pt x="734343" y="0"/>
                </a:lnTo>
                <a:lnTo>
                  <a:pt x="1466374" y="1764196"/>
                </a:lnTo>
                <a:lnTo>
                  <a:pt x="1468685" y="1764196"/>
                </a:lnTo>
                <a:cubicBezTo>
                  <a:pt x="1285526" y="1960771"/>
                  <a:pt x="1024222" y="2083120"/>
                  <a:pt x="734343" y="2083120"/>
                </a:cubicBezTo>
                <a:cubicBezTo>
                  <a:pt x="444464" y="2083120"/>
                  <a:pt x="183161" y="1960771"/>
                  <a:pt x="0" y="1764196"/>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1339" y="2426017"/>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661339" y="4234434"/>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036814" y="3330226"/>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5400000">
            <a:off x="4167489" y="2356670"/>
            <a:ext cx="1798884" cy="2551460"/>
          </a:xfrm>
          <a:custGeom>
            <a:rect l="l" t="t" r="r" b="b"/>
            <a:pathLst>
              <a:path w="1468685" h="2083120">
                <a:moveTo>
                  <a:pt x="0" y="1764196"/>
                </a:moveTo>
                <a:lnTo>
                  <a:pt x="2311" y="1764196"/>
                </a:lnTo>
                <a:lnTo>
                  <a:pt x="734343" y="0"/>
                </a:lnTo>
                <a:lnTo>
                  <a:pt x="1466374" y="1764196"/>
                </a:lnTo>
                <a:lnTo>
                  <a:pt x="1468685" y="1764196"/>
                </a:lnTo>
                <a:cubicBezTo>
                  <a:pt x="1285526" y="1960771"/>
                  <a:pt x="1024222" y="2083120"/>
                  <a:pt x="734343" y="2083120"/>
                </a:cubicBezTo>
                <a:cubicBezTo>
                  <a:pt x="444464" y="2083120"/>
                  <a:pt x="183161" y="1960771"/>
                  <a:pt x="0" y="1764196"/>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887819" y="2426017"/>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22821" y="3330226"/>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887819" y="4234434"/>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5346287" y="2886646"/>
            <a:ext cx="1499330" cy="1499330"/>
            <a:chOff x="5346287" y="2886646"/>
            <a:chExt cx="1499330" cy="1499330"/>
          </a:xfrm>
        </p:grpSpPr>
        <p:sp>
          <p:nvSpPr>
            <p:cNvPr id="12" name="AutoShape 12"/>
            <p:cNvSpPr/>
            <p:nvPr/>
          </p:nvSpPr>
          <p:spPr>
            <a:xfrm>
              <a:off x="5346287" y="2886646"/>
              <a:ext cx="1499330" cy="1499330"/>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a:off x="4445393" y="3517200"/>
            <a:ext cx="623854" cy="250324"/>
          </a:xfrm>
          <a:prstGeom prst="rightArrow">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flipH="1">
            <a:off x="7144249" y="3517200"/>
            <a:ext cx="623854" cy="250324"/>
          </a:xfrm>
          <a:prstGeom prst="rightArrow">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5804254" y="3351841"/>
            <a:ext cx="583501" cy="561118"/>
            <a:chOff x="5804254" y="3351841"/>
            <a:chExt cx="583501" cy="561118"/>
          </a:xfrm>
        </p:grpSpPr>
        <p:sp>
          <p:nvSpPr>
            <p:cNvPr id="16" name="AutoShape 16"/>
            <p:cNvSpPr/>
            <p:nvPr/>
          </p:nvSpPr>
          <p:spPr>
            <a:xfrm>
              <a:off x="5964750" y="3351841"/>
              <a:ext cx="262604" cy="26593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804254" y="3659213"/>
              <a:ext cx="583501" cy="253746"/>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科技成果鉴定评审专家的职责与任务</a:t>
              </a:r>
            </a:p>
          </p:txBody>
        </p:sp>
      </p:grpSp>
      <p:grpSp>
        <p:nvGrpSpPr>
          <p:cNvPr id="40" name="Group 40"/>
          <p:cNvGrpSpPr/>
          <p:nvPr/>
        </p:nvGrpSpPr>
        <p:grpSpPr>
          <a:xfrm>
            <a:off x="323860" y="1451184"/>
            <a:ext cx="3286271" cy="1172597"/>
            <a:chOff x="323860" y="1451184"/>
            <a:chExt cx="3286271" cy="1172597"/>
          </a:xfrm>
        </p:grpSpPr>
        <p:sp>
          <p:nvSpPr>
            <p:cNvPr id="41" name="TextBox 41"/>
            <p:cNvSpPr txBox="1"/>
            <p:nvPr/>
          </p:nvSpPr>
          <p:spPr>
            <a:xfrm>
              <a:off x="323860" y="1451184"/>
              <a:ext cx="3286271" cy="1172597"/>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职责：对科技成果进行全面、深入、客观的评价，确保评价结果的公正性和科学性。</a:t>
              </a:r>
            </a:p>
          </p:txBody>
        </p:sp>
      </p:grpSp>
      <p:grpSp>
        <p:nvGrpSpPr>
          <p:cNvPr id="42" name="Group 42"/>
          <p:cNvGrpSpPr/>
          <p:nvPr/>
        </p:nvGrpSpPr>
        <p:grpSpPr>
          <a:xfrm>
            <a:off x="181203" y="3072914"/>
            <a:ext cx="3286271" cy="1172597"/>
            <a:chOff x="181203" y="3072914"/>
            <a:chExt cx="3286271" cy="1172597"/>
          </a:xfrm>
        </p:grpSpPr>
        <p:sp>
          <p:nvSpPr>
            <p:cNvPr id="43" name="TextBox 43"/>
            <p:cNvSpPr txBox="1"/>
            <p:nvPr/>
          </p:nvSpPr>
          <p:spPr>
            <a:xfrm>
              <a:off x="181203" y="3072914"/>
              <a:ext cx="3286271" cy="1172597"/>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任务</a:t>
              </a:r>
            </a:p>
          </p:txBody>
        </p:sp>
      </p:grpSp>
      <p:grpSp>
        <p:nvGrpSpPr>
          <p:cNvPr id="44" name="Group 44"/>
          <p:cNvGrpSpPr/>
          <p:nvPr/>
        </p:nvGrpSpPr>
        <p:grpSpPr>
          <a:xfrm>
            <a:off x="545256" y="4966595"/>
            <a:ext cx="3286271" cy="1172597"/>
            <a:chOff x="545256" y="4966595"/>
            <a:chExt cx="3286271" cy="1172597"/>
          </a:xfrm>
        </p:grpSpPr>
        <p:sp>
          <p:nvSpPr>
            <p:cNvPr id="45" name="TextBox 45"/>
            <p:cNvSpPr txBox="1"/>
            <p:nvPr/>
          </p:nvSpPr>
          <p:spPr>
            <a:xfrm>
              <a:off x="545256" y="4966595"/>
              <a:ext cx="3286271" cy="1172597"/>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了解和分析科技成果的背景、目的、意义和创新点；</a:t>
              </a:r>
            </a:p>
          </p:txBody>
        </p:sp>
      </p:grpSp>
      <p:grpSp>
        <p:nvGrpSpPr>
          <p:cNvPr id="46" name="Group 46"/>
          <p:cNvGrpSpPr/>
          <p:nvPr/>
        </p:nvGrpSpPr>
        <p:grpSpPr>
          <a:xfrm>
            <a:off x="8724537" y="3072914"/>
            <a:ext cx="3286271" cy="1172597"/>
            <a:chOff x="8724537" y="3072914"/>
            <a:chExt cx="3286271" cy="1172597"/>
          </a:xfrm>
        </p:grpSpPr>
        <p:sp>
          <p:nvSpPr>
            <p:cNvPr id="47" name="TextBox 47"/>
            <p:cNvSpPr txBox="1"/>
            <p:nvPr/>
          </p:nvSpPr>
          <p:spPr>
            <a:xfrm>
              <a:off x="8724537" y="3072914"/>
              <a:ext cx="3286271" cy="1172597"/>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提出改进意见和建议，促进科技成果的进一步完善和推广；</a:t>
              </a:r>
            </a:p>
          </p:txBody>
        </p:sp>
      </p:grpSp>
      <p:grpSp>
        <p:nvGrpSpPr>
          <p:cNvPr id="48" name="Group 48"/>
          <p:cNvGrpSpPr/>
          <p:nvPr/>
        </p:nvGrpSpPr>
        <p:grpSpPr>
          <a:xfrm>
            <a:off x="8168429" y="4966595"/>
            <a:ext cx="3286271" cy="1172597"/>
            <a:chOff x="8168429" y="4966595"/>
            <a:chExt cx="3286271" cy="1172597"/>
          </a:xfrm>
        </p:grpSpPr>
        <p:sp>
          <p:nvSpPr>
            <p:cNvPr id="49" name="TextBox 49"/>
            <p:cNvSpPr txBox="1"/>
            <p:nvPr/>
          </p:nvSpPr>
          <p:spPr>
            <a:xfrm>
              <a:off x="8168429" y="4966595"/>
              <a:ext cx="3286271" cy="1172597"/>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参与相关领域的学术交流和技术合作，推动科技创新和成果转化。</a:t>
              </a:r>
            </a:p>
          </p:txBody>
        </p:sp>
      </p:grpSp>
      <p:grpSp>
        <p:nvGrpSpPr>
          <p:cNvPr id="50" name="Group 50"/>
          <p:cNvGrpSpPr/>
          <p:nvPr/>
        </p:nvGrpSpPr>
        <p:grpSpPr>
          <a:xfrm>
            <a:off x="8581879" y="1451184"/>
            <a:ext cx="3286271" cy="1172597"/>
            <a:chOff x="8581879" y="1451184"/>
            <a:chExt cx="3286271" cy="1172597"/>
          </a:xfrm>
        </p:grpSpPr>
        <p:sp>
          <p:nvSpPr>
            <p:cNvPr id="51" name="TextBox 51"/>
            <p:cNvSpPr txBox="1"/>
            <p:nvPr/>
          </p:nvSpPr>
          <p:spPr>
            <a:xfrm>
              <a:off x="8581879" y="1451184"/>
              <a:ext cx="3286271" cy="1172597"/>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对科技成果的技术水平、成熟度、市场前景等进行评价；</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sp>
        <p:nvSpPr>
          <p:cNvPr id="2" name="AutoShape 2"/>
          <p:cNvSpPr/>
          <p:nvPr/>
        </p:nvSpPr>
        <p:spPr>
          <a:xfrm>
            <a:off x="1267054" y="172053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268776" y="178893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4" name="AutoShape 4"/>
          <p:cNvSpPr/>
          <p:nvPr/>
        </p:nvSpPr>
        <p:spPr>
          <a:xfrm>
            <a:off x="1804696" y="1549847"/>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素质要求</a:t>
            </a:r>
            <a:endParaRPr lang="en-US" sz="1100"/>
          </a:p>
        </p:txBody>
      </p:sp>
      <p:sp>
        <p:nvSpPr>
          <p:cNvPr id="5" name="AutoShape 5"/>
          <p:cNvSpPr/>
          <p:nvPr/>
        </p:nvSpPr>
        <p:spPr>
          <a:xfrm>
            <a:off x="1267054" y="332962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78301" y="3398024"/>
            <a:ext cx="41910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02</a:t>
            </a:r>
          </a:p>
        </p:txBody>
      </p:sp>
      <p:sp>
        <p:nvSpPr>
          <p:cNvPr id="7" name="AutoShape 7"/>
          <p:cNvSpPr/>
          <p:nvPr/>
        </p:nvSpPr>
        <p:spPr>
          <a:xfrm>
            <a:off x="1804696" y="3158939"/>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具有良好的职业道德和敬业精神，保持客观公正的态度；</a:t>
            </a:r>
            <a:endParaRPr lang="en-US" sz="1100"/>
          </a:p>
        </p:txBody>
      </p:sp>
      <p:pic>
        <p:nvPicPr>
          <p:cNvPr id="8" name="Picture 8"/>
          <p:cNvPicPr>
            <a:picLocks noChangeAspect="1"/>
          </p:cNvPicPr>
          <p:nvPr/>
        </p:nvPicPr>
        <p:blipFill>
          <a:blip r:embed="rId2"/>
          <a:stretch>
            <a:fillRect/>
          </a:stretch>
        </p:blipFill>
        <p:spPr>
          <a:xfrm>
            <a:off x="6907441" y="1806607"/>
            <a:ext cx="4502196" cy="4061765"/>
          </a:xfrm>
          <a:prstGeom prst="rect">
            <a:avLst/>
          </a:prstGeom>
        </p:spPr>
      </p:pic>
      <p:pic>
        <p:nvPicPr>
          <p:cNvPr id="9" name="Picture 9"/>
          <p:cNvPicPr>
            <a:picLocks noChangeAspect="1"/>
          </p:cNvPicPr>
          <p:nvPr/>
        </p:nvPicPr>
        <p:blipFill>
          <a:blip r:embed="rId3"/>
          <a:srcRect l="23570" r="23570"/>
          <a:stretch>
            <a:fillRect/>
          </a:stretch>
        </p:blipFill>
        <p:spPr>
          <a:xfrm>
            <a:off x="6907441" y="1792193"/>
            <a:ext cx="4502196" cy="2732629"/>
          </a:xfrm>
          <a:prstGeom prst="rect">
            <a:avLst/>
          </a:prstGeom>
        </p:spPr>
      </p:pic>
      <p:grpSp>
        <p:nvGrpSpPr>
          <p:cNvPr id="10" name="Group 10"/>
          <p:cNvGrpSpPr/>
          <p:nvPr/>
        </p:nvGrpSpPr>
        <p:grpSpPr>
          <a:xfrm>
            <a:off x="-2693471" y="4060468"/>
            <a:ext cx="5386942" cy="5386942"/>
            <a:chOff x="-2693471" y="4060468"/>
            <a:chExt cx="5386942" cy="5386942"/>
          </a:xfrm>
        </p:grpSpPr>
        <p:sp>
          <p:nvSpPr>
            <p:cNvPr id="11" name="AutoShape 11"/>
            <p:cNvSpPr/>
            <p:nvPr/>
          </p:nvSpPr>
          <p:spPr>
            <a:xfrm>
              <a:off x="-472539" y="6281401"/>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4632" y="605930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16725" y="5837215"/>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38818" y="561512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360912" y="5393028"/>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583005" y="5170935"/>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805098" y="4948842"/>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2027191" y="472674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249285" y="4504655"/>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2471378" y="4282562"/>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2693471" y="406046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2" name="AutoShape 22"/>
          <p:cNvSpPr/>
          <p:nvPr/>
        </p:nvSpPr>
        <p:spPr>
          <a:xfrm>
            <a:off x="1804696" y="4750369"/>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具有较高的学术水平和专业素养，能够准确把握科技领域的前沿动态；</a:t>
            </a:r>
            <a:endParaRPr lang="en-US" sz="1100"/>
          </a:p>
        </p:txBody>
      </p:sp>
      <p:sp>
        <p:nvSpPr>
          <p:cNvPr id="23" name="AutoShape 23"/>
          <p:cNvSpPr/>
          <p:nvPr/>
        </p:nvSpPr>
        <p:spPr>
          <a:xfrm>
            <a:off x="1262116" y="4828813"/>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科技成果鉴定评审专家的素质与能力要求</a:t>
              </a:r>
            </a:p>
          </p:txBody>
        </p:sp>
      </p:grpSp>
      <p:sp>
        <p:nvSpPr>
          <p:cNvPr id="46" name="TextBox 46"/>
          <p:cNvSpPr txBox="1"/>
          <p:nvPr/>
        </p:nvSpPr>
        <p:spPr>
          <a:xfrm>
            <a:off x="1273363" y="4897210"/>
            <a:ext cx="41910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25025"/>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518186"/>
            <a:ext cx="8135183" cy="274722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buFont typeface="Arial"/>
              <a:buChar char="•"/>
              <a:defRPr/>
            </a:pPr>
            <a:r>
              <a:rPr lang="en-US" sz="1500">
                <a:solidFill>
                  <a:srgbClr val="FFFFFF">
                    <a:alpha val="100000"/>
                  </a:srgbClr>
                </a:solidFill>
                <a:latin typeface="Microsoft Yahei"/>
                <a:ea typeface="Microsoft Yahei"/>
                <a:cs typeface="Microsoft Yahei"/>
              </a:rPr>
              <a:t>具有较强的沟通能力和团队协作精神，能够与不同领域的专家进行有效的交流和合作。</a:t>
            </a:r>
            <a:endParaRPr lang="en-US" sz="1100"/>
          </a:p>
        </p:txBody>
      </p:sp>
      <p:sp>
        <p:nvSpPr>
          <p:cNvPr id="4" name="AutoShape 4"/>
          <p:cNvSpPr/>
          <p:nvPr/>
        </p:nvSpPr>
        <p:spPr>
          <a:xfrm>
            <a:off x="1856499" y="2009496"/>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 name="Group 5"/>
          <p:cNvGrpSpPr/>
          <p:nvPr/>
        </p:nvGrpSpPr>
        <p:grpSpPr>
          <a:xfrm>
            <a:off x="8927447" y="1260262"/>
            <a:ext cx="5386942" cy="5386942"/>
            <a:chOff x="8927447" y="1260262"/>
            <a:chExt cx="5386942" cy="5386942"/>
          </a:xfrm>
        </p:grpSpPr>
        <p:sp>
          <p:nvSpPr>
            <p:cNvPr id="6" name="AutoShape 6"/>
            <p:cNvSpPr/>
            <p:nvPr/>
          </p:nvSpPr>
          <p:spPr>
            <a:xfrm>
              <a:off x="11148379" y="3481194"/>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0926285" y="3259101"/>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704193" y="3037008"/>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482100" y="2814915"/>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0260006" y="2592821"/>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037913" y="2370728"/>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815819" y="2148635"/>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593727" y="1926542"/>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371633" y="1704448"/>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149540" y="1482355"/>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8927447" y="1260262"/>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454963" y="215798"/>
            <a:ext cx="10649511" cy="926592"/>
            <a:chOff x="454963" y="215798"/>
            <a:chExt cx="10649511" cy="926592"/>
          </a:xfrm>
        </p:grpSpPr>
        <p:sp>
          <p:nvSpPr>
            <p:cNvPr id="18" name="AutoShape 18"/>
            <p:cNvSpPr/>
            <p:nvPr/>
          </p:nvSpPr>
          <p:spPr>
            <a:xfrm>
              <a:off x="454963" y="46503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62089"/>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63805"/>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72775"/>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8642"/>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8281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9862"/>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81579"/>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90549"/>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86416"/>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700586"/>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7636"/>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9352"/>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8322"/>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70419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81835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815410"/>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817126"/>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826096"/>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821963"/>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215798"/>
              <a:ext cx="10009632"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alpha val="100000"/>
                    </a:schemeClr>
                  </a:solidFill>
                  <a:latin typeface="Microsoft Yahei"/>
                  <a:ea typeface="Microsoft Yahei"/>
                  <a:cs typeface="Microsoft Yahei"/>
                </a:rPr>
                <a:t>科技成果鉴定评审专家的素质与能力要求</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16" b="116"/>
          <a:stretch>
            <a:fillRect/>
          </a:stretch>
        </p:blipFill>
        <p:spPr>
          <a:xfrm>
            <a:off x="882858" y="1563009"/>
            <a:ext cx="2465519" cy="2459823"/>
          </a:xfrm>
          <a:prstGeom prst="rect">
            <a:avLst/>
          </a:prstGeom>
        </p:spPr>
      </p:pic>
      <p:pic>
        <p:nvPicPr>
          <p:cNvPr id="3" name="Picture 3"/>
          <p:cNvPicPr>
            <a:picLocks noChangeAspect="1"/>
          </p:cNvPicPr>
          <p:nvPr/>
        </p:nvPicPr>
        <p:blipFill>
          <a:blip r:embed="rId3"/>
          <a:srcRect t="12587" b="12587"/>
          <a:stretch>
            <a:fillRect/>
          </a:stretch>
        </p:blipFill>
        <p:spPr>
          <a:xfrm>
            <a:off x="3561054" y="1563009"/>
            <a:ext cx="2465519" cy="2459823"/>
          </a:xfrm>
          <a:prstGeom prst="rect">
            <a:avLst/>
          </a:prstGeom>
        </p:spPr>
      </p:pic>
      <p:pic>
        <p:nvPicPr>
          <p:cNvPr id="4" name="Picture 4"/>
          <p:cNvPicPr>
            <a:picLocks noChangeAspect="1"/>
          </p:cNvPicPr>
          <p:nvPr/>
        </p:nvPicPr>
        <p:blipFill>
          <a:blip r:embed="rId4"/>
          <a:srcRect t="116" b="116"/>
          <a:stretch>
            <a:fillRect/>
          </a:stretch>
        </p:blipFill>
        <p:spPr>
          <a:xfrm>
            <a:off x="6239251" y="1563009"/>
            <a:ext cx="2465519" cy="2459823"/>
          </a:xfrm>
          <a:prstGeom prst="rect">
            <a:avLst/>
          </a:prstGeom>
        </p:spPr>
      </p:pic>
      <p:pic>
        <p:nvPicPr>
          <p:cNvPr id="5" name="Picture 5"/>
          <p:cNvPicPr>
            <a:picLocks noChangeAspect="1"/>
          </p:cNvPicPr>
          <p:nvPr/>
        </p:nvPicPr>
        <p:blipFill>
          <a:blip r:embed="rId5"/>
          <a:srcRect t="116" b="116"/>
          <a:stretch>
            <a:fillRect/>
          </a:stretch>
        </p:blipFill>
        <p:spPr>
          <a:xfrm>
            <a:off x="8917448" y="1563009"/>
            <a:ext cx="2465519" cy="2459823"/>
          </a:xfrm>
          <a:prstGeom prst="rect">
            <a:avLst/>
          </a:prstGeom>
        </p:spPr>
      </p:pic>
      <p:sp>
        <p:nvSpPr>
          <p:cNvPr id="6" name="AutoShape 6"/>
          <p:cNvSpPr/>
          <p:nvPr/>
        </p:nvSpPr>
        <p:spPr>
          <a:xfrm>
            <a:off x="1401243" y="3336168"/>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079439" y="3336168"/>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466032" y="3336168"/>
            <a:ext cx="1368351" cy="146042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757636" y="3336168"/>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7981" y="5054414"/>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能力要求</a:t>
            </a:r>
            <a:endParaRPr lang="en-US" sz="1100"/>
          </a:p>
        </p:txBody>
      </p:sp>
      <p:sp>
        <p:nvSpPr>
          <p:cNvPr id="11" name="AutoShape 11"/>
          <p:cNvSpPr/>
          <p:nvPr/>
        </p:nvSpPr>
        <p:spPr>
          <a:xfrm>
            <a:off x="3586178" y="5054414"/>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具有较强的分析能力和判断能力，能够对科技成果进行全面深入的评价；</a:t>
            </a:r>
            <a:endParaRPr lang="en-US" sz="1100"/>
          </a:p>
        </p:txBody>
      </p:sp>
      <p:sp>
        <p:nvSpPr>
          <p:cNvPr id="12" name="AutoShape 12"/>
          <p:cNvSpPr/>
          <p:nvPr/>
        </p:nvSpPr>
        <p:spPr>
          <a:xfrm>
            <a:off x="6264374" y="5054414"/>
            <a:ext cx="2415273" cy="999925"/>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具有较强的创新能力和学习能力，能够不断适应科技领域的新变化和新挑战；</a:t>
            </a:r>
            <a:endParaRPr lang="en-US" sz="1100"/>
          </a:p>
        </p:txBody>
      </p:sp>
      <p:sp>
        <p:nvSpPr>
          <p:cNvPr id="13" name="AutoShape 13"/>
          <p:cNvSpPr/>
          <p:nvPr/>
        </p:nvSpPr>
        <p:spPr>
          <a:xfrm>
            <a:off x="8942570" y="5054414"/>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具有较强的文字表达能力和口头表达能力，能够清晰准确地表达自己的观点和意见。</a:t>
            </a:r>
            <a:endParaRPr lang="en-US" sz="1100"/>
          </a:p>
        </p:txBody>
      </p:sp>
      <p:sp>
        <p:nvSpPr>
          <p:cNvPr id="14" name="TextBox 14"/>
          <p:cNvSpPr txBox="1"/>
          <p:nvPr/>
        </p:nvSpPr>
        <p:spPr>
          <a:xfrm>
            <a:off x="1431442" y="3725383"/>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15" name="TextBox 15"/>
          <p:cNvSpPr txBox="1"/>
          <p:nvPr/>
        </p:nvSpPr>
        <p:spPr>
          <a:xfrm>
            <a:off x="4111824"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16" name="TextBox 16"/>
          <p:cNvSpPr txBox="1"/>
          <p:nvPr/>
        </p:nvSpPr>
        <p:spPr>
          <a:xfrm>
            <a:off x="6790020"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17" name="TextBox 17"/>
          <p:cNvSpPr txBox="1"/>
          <p:nvPr/>
        </p:nvSpPr>
        <p:spPr>
          <a:xfrm>
            <a:off x="9468217"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科技成果鉴定评审专家的素质与能力要求</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知识管理在科技成果鉴定评审中的应用</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1036424" y="1665910"/>
            <a:ext cx="5058967" cy="4264973"/>
          </a:xfrm>
          <a:prstGeom prst="rect">
            <a:avLst/>
          </a:prstGeom>
          <a:solidFill>
            <a:schemeClr val="accent1">
              <a:alpha val="26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rcRect t="24587" b="24587"/>
          <a:stretch>
            <a:fillRect/>
          </a:stretch>
        </p:blipFill>
        <p:spPr>
          <a:xfrm>
            <a:off x="6099052" y="1665911"/>
            <a:ext cx="5058969" cy="4260571"/>
          </a:xfrm>
          <a:prstGeom prst="rect">
            <a:avLst/>
          </a:prstGeom>
        </p:spPr>
      </p:pic>
      <p:grpSp>
        <p:nvGrpSpPr>
          <p:cNvPr id="4" name="Group 4"/>
          <p:cNvGrpSpPr/>
          <p:nvPr/>
        </p:nvGrpSpPr>
        <p:grpSpPr>
          <a:xfrm>
            <a:off x="1352702" y="5392034"/>
            <a:ext cx="382463" cy="382463"/>
            <a:chOff x="1352702" y="5392034"/>
            <a:chExt cx="382463" cy="382463"/>
          </a:xfrm>
        </p:grpSpPr>
        <p:sp>
          <p:nvSpPr>
            <p:cNvPr id="5" name="AutoShape 5"/>
            <p:cNvSpPr/>
            <p:nvPr/>
          </p:nvSpPr>
          <p:spPr>
            <a:xfrm>
              <a:off x="1352702"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6" name="Group 6"/>
          <p:cNvGrpSpPr/>
          <p:nvPr/>
        </p:nvGrpSpPr>
        <p:grpSpPr>
          <a:xfrm>
            <a:off x="2204679" y="5392034"/>
            <a:ext cx="382463" cy="382463"/>
            <a:chOff x="2204679" y="5392034"/>
            <a:chExt cx="382463" cy="382463"/>
          </a:xfrm>
        </p:grpSpPr>
        <p:sp>
          <p:nvSpPr>
            <p:cNvPr id="7" name="AutoShape 7"/>
            <p:cNvSpPr/>
            <p:nvPr/>
          </p:nvSpPr>
          <p:spPr>
            <a:xfrm>
              <a:off x="2204679"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8" name="Group 8"/>
          <p:cNvGrpSpPr/>
          <p:nvPr/>
        </p:nvGrpSpPr>
        <p:grpSpPr>
          <a:xfrm>
            <a:off x="3056534" y="5392034"/>
            <a:ext cx="382463" cy="382463"/>
            <a:chOff x="3056534" y="5392034"/>
            <a:chExt cx="382463" cy="382463"/>
          </a:xfrm>
        </p:grpSpPr>
        <p:sp>
          <p:nvSpPr>
            <p:cNvPr id="9" name="AutoShape 9"/>
            <p:cNvSpPr/>
            <p:nvPr/>
          </p:nvSpPr>
          <p:spPr>
            <a:xfrm>
              <a:off x="3056534"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10" name="Group 10"/>
          <p:cNvGrpSpPr/>
          <p:nvPr/>
        </p:nvGrpSpPr>
        <p:grpSpPr>
          <a:xfrm>
            <a:off x="3908511" y="5392034"/>
            <a:ext cx="382463" cy="382463"/>
            <a:chOff x="3908511" y="5392034"/>
            <a:chExt cx="382463" cy="382463"/>
          </a:xfrm>
        </p:grpSpPr>
        <p:sp>
          <p:nvSpPr>
            <p:cNvPr id="11" name="AutoShape 11"/>
            <p:cNvSpPr/>
            <p:nvPr/>
          </p:nvSpPr>
          <p:spPr>
            <a:xfrm>
              <a:off x="3908511"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sp>
        <p:nvSpPr>
          <p:cNvPr id="12" name="AutoShape 12"/>
          <p:cNvSpPr/>
          <p:nvPr/>
        </p:nvSpPr>
        <p:spPr>
          <a:xfrm>
            <a:off x="1352702" y="2211388"/>
            <a:ext cx="4276714" cy="1196863"/>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知识管理是一种系统性的方法，旨在识别、获取、存储、共享和应用组织内的知识资产，以提高组织的创新能力、竞争力和绩效。</a:t>
            </a:r>
            <a:endParaRPr lang="en-US" sz="1100"/>
          </a:p>
        </p:txBody>
      </p:sp>
      <p:sp>
        <p:nvSpPr>
          <p:cNvPr id="13" name="AutoShape 13"/>
          <p:cNvSpPr/>
          <p:nvPr/>
        </p:nvSpPr>
        <p:spPr>
          <a:xfrm>
            <a:off x="1352702" y="3980984"/>
            <a:ext cx="4276714" cy="122060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知识管理基于知识生命周期理论，通过知识的创造、存储、传递和应用四个环节，实现知识的有效管理和价值最大化。</a:t>
            </a:r>
            <a:endParaRPr lang="en-US" sz="1100"/>
          </a:p>
        </p:txBody>
      </p:sp>
      <p:sp>
        <p:nvSpPr>
          <p:cNvPr id="14" name="Freeform 14"/>
          <p:cNvSpPr/>
          <p:nvPr/>
        </p:nvSpPr>
        <p:spPr>
          <a:xfrm>
            <a:off x="1422013" y="5461304"/>
            <a:ext cx="243840" cy="243840"/>
          </a:xfrm>
          <a:custGeom>
            <a:rect l="l" t="t" r="r" b="b"/>
            <a:pathLst>
              <a:path w="304800" h="304800">
                <a:moveTo>
                  <a:pt x="242888" y="85725"/>
                </a:moveTo>
                <a:cubicBezTo>
                  <a:pt x="240078" y="85725"/>
                  <a:pt x="237363" y="86077"/>
                  <a:pt x="234725" y="86649"/>
                </a:cubicBezTo>
                <a:cubicBezTo>
                  <a:pt x="233553" y="69304"/>
                  <a:pt x="219256" y="55559"/>
                  <a:pt x="201616" y="55559"/>
                </a:cubicBezTo>
                <a:cubicBezTo>
                  <a:pt x="197663" y="55559"/>
                  <a:pt x="193919" y="56369"/>
                  <a:pt x="190405" y="57636"/>
                </a:cubicBezTo>
                <a:cubicBezTo>
                  <a:pt x="179451" y="40224"/>
                  <a:pt x="160191" y="28575"/>
                  <a:pt x="138113" y="28575"/>
                </a:cubicBezTo>
                <a:cubicBezTo>
                  <a:pt x="104565" y="28575"/>
                  <a:pt x="77410" y="55312"/>
                  <a:pt x="76391" y="88611"/>
                </a:cubicBezTo>
                <a:cubicBezTo>
                  <a:pt x="71923" y="86773"/>
                  <a:pt x="67046" y="85725"/>
                  <a:pt x="61913" y="85725"/>
                </a:cubicBezTo>
                <a:cubicBezTo>
                  <a:pt x="40872" y="85725"/>
                  <a:pt x="23813" y="102784"/>
                  <a:pt x="23813" y="123825"/>
                </a:cubicBezTo>
                <a:cubicBezTo>
                  <a:pt x="23813" y="144323"/>
                  <a:pt x="40034" y="160915"/>
                  <a:pt x="60322" y="161754"/>
                </a:cubicBezTo>
                <a:lnTo>
                  <a:pt x="75600" y="146475"/>
                </a:lnTo>
                <a:lnTo>
                  <a:pt x="91049" y="161925"/>
                </a:lnTo>
                <a:lnTo>
                  <a:pt x="98269" y="161925"/>
                </a:lnTo>
                <a:lnTo>
                  <a:pt x="113709" y="146475"/>
                </a:lnTo>
                <a:lnTo>
                  <a:pt x="129149" y="161925"/>
                </a:lnTo>
                <a:lnTo>
                  <a:pt x="136369" y="161925"/>
                </a:lnTo>
                <a:lnTo>
                  <a:pt x="151809" y="146475"/>
                </a:lnTo>
                <a:lnTo>
                  <a:pt x="167249" y="161925"/>
                </a:lnTo>
                <a:lnTo>
                  <a:pt x="174469" y="161925"/>
                </a:lnTo>
                <a:lnTo>
                  <a:pt x="189909" y="146475"/>
                </a:lnTo>
                <a:lnTo>
                  <a:pt x="205349" y="161925"/>
                </a:lnTo>
                <a:lnTo>
                  <a:pt x="212569" y="161925"/>
                </a:lnTo>
                <a:lnTo>
                  <a:pt x="228009" y="146475"/>
                </a:lnTo>
                <a:lnTo>
                  <a:pt x="243402" y="161868"/>
                </a:lnTo>
                <a:cubicBezTo>
                  <a:pt x="264195" y="161592"/>
                  <a:pt x="280988" y="144694"/>
                  <a:pt x="280988" y="123825"/>
                </a:cubicBezTo>
                <a:cubicBezTo>
                  <a:pt x="280988" y="102784"/>
                  <a:pt x="263928" y="85725"/>
                  <a:pt x="242888" y="85725"/>
                </a:cubicBezTo>
                <a:close/>
                <a:moveTo>
                  <a:pt x="228600" y="157791"/>
                </a:moveTo>
                <a:lnTo>
                  <a:pt x="214941" y="171450"/>
                </a:lnTo>
                <a:lnTo>
                  <a:pt x="202959" y="171450"/>
                </a:lnTo>
                <a:lnTo>
                  <a:pt x="189900" y="158391"/>
                </a:lnTo>
                <a:lnTo>
                  <a:pt x="176841" y="171450"/>
                </a:lnTo>
                <a:lnTo>
                  <a:pt x="164859" y="171450"/>
                </a:lnTo>
                <a:lnTo>
                  <a:pt x="151800" y="158391"/>
                </a:lnTo>
                <a:lnTo>
                  <a:pt x="138741" y="171450"/>
                </a:lnTo>
                <a:lnTo>
                  <a:pt x="126759" y="171450"/>
                </a:lnTo>
                <a:lnTo>
                  <a:pt x="113700" y="158391"/>
                </a:lnTo>
                <a:lnTo>
                  <a:pt x="100641" y="171450"/>
                </a:lnTo>
                <a:lnTo>
                  <a:pt x="88668" y="171450"/>
                </a:lnTo>
                <a:lnTo>
                  <a:pt x="75609" y="158391"/>
                </a:lnTo>
                <a:lnTo>
                  <a:pt x="62541" y="171450"/>
                </a:lnTo>
                <a:lnTo>
                  <a:pt x="61913" y="171450"/>
                </a:lnTo>
                <a:lnTo>
                  <a:pt x="87154" y="276225"/>
                </a:lnTo>
                <a:lnTo>
                  <a:pt x="216932" y="276225"/>
                </a:lnTo>
                <a:lnTo>
                  <a:pt x="242888" y="171450"/>
                </a:lnTo>
                <a:lnTo>
                  <a:pt x="242259" y="171450"/>
                </a:lnTo>
                <a:lnTo>
                  <a:pt x="228600" y="157791"/>
                </a:lnTo>
                <a:close/>
                <a:moveTo>
                  <a:pt x="109538" y="266700"/>
                </a:moveTo>
                <a:lnTo>
                  <a:pt x="89697" y="180975"/>
                </a:lnTo>
                <a:lnTo>
                  <a:pt x="99222" y="180975"/>
                </a:lnTo>
                <a:lnTo>
                  <a:pt x="119063" y="266700"/>
                </a:lnTo>
                <a:lnTo>
                  <a:pt x="109538" y="266700"/>
                </a:lnTo>
                <a:close/>
                <a:moveTo>
                  <a:pt x="128588" y="266700"/>
                </a:moveTo>
                <a:lnTo>
                  <a:pt x="118472" y="180975"/>
                </a:lnTo>
                <a:lnTo>
                  <a:pt x="127997" y="180975"/>
                </a:lnTo>
                <a:lnTo>
                  <a:pt x="138113" y="266700"/>
                </a:lnTo>
                <a:lnTo>
                  <a:pt x="128588" y="266700"/>
                </a:lnTo>
                <a:close/>
                <a:moveTo>
                  <a:pt x="157163" y="266700"/>
                </a:moveTo>
                <a:lnTo>
                  <a:pt x="147638" y="266700"/>
                </a:lnTo>
                <a:lnTo>
                  <a:pt x="147638" y="180975"/>
                </a:lnTo>
                <a:lnTo>
                  <a:pt x="157163" y="180975"/>
                </a:lnTo>
                <a:lnTo>
                  <a:pt x="157163" y="266700"/>
                </a:lnTo>
                <a:close/>
                <a:moveTo>
                  <a:pt x="166688" y="266700"/>
                </a:moveTo>
                <a:lnTo>
                  <a:pt x="176803" y="180975"/>
                </a:lnTo>
                <a:lnTo>
                  <a:pt x="186328" y="180975"/>
                </a:lnTo>
                <a:lnTo>
                  <a:pt x="176213" y="266700"/>
                </a:lnTo>
                <a:lnTo>
                  <a:pt x="166688" y="266700"/>
                </a:lnTo>
                <a:close/>
                <a:moveTo>
                  <a:pt x="195263" y="266700"/>
                </a:moveTo>
                <a:lnTo>
                  <a:pt x="185738" y="266700"/>
                </a:lnTo>
                <a:lnTo>
                  <a:pt x="205378" y="180975"/>
                </a:lnTo>
                <a:lnTo>
                  <a:pt x="214903" y="180975"/>
                </a:lnTo>
                <a:lnTo>
                  <a:pt x="195263" y="2667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73990" y="5461304"/>
            <a:ext cx="243840" cy="243840"/>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089453" y="5461304"/>
            <a:ext cx="243840" cy="243840"/>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977823" y="5461304"/>
            <a:ext cx="243840" cy="243840"/>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1352702" y="1804117"/>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知识管理的定义</a:t>
            </a:r>
            <a:endParaRPr lang="en-US" sz="1100"/>
          </a:p>
        </p:txBody>
      </p:sp>
      <p:sp>
        <p:nvSpPr>
          <p:cNvPr id="19" name="AutoShape 19"/>
          <p:cNvSpPr/>
          <p:nvPr/>
        </p:nvSpPr>
        <p:spPr>
          <a:xfrm>
            <a:off x="1352702" y="359476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知识管理的原理</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知识管理的概念与原理</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https://d.book118.com/866014101225010044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2024-09-13T10:21:48.104</cp:lastPrinted>
  <dcterms:created xsi:type="dcterms:W3CDTF">2024-09-13T02:21:48Z</dcterms:created>
  <dcterms:modified xsi:type="dcterms:W3CDTF">2024-09-13T02:21:50Z</dcterms:modified>
</cp:coreProperties>
</file>