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D8F34B-3E6E-4D29-8297-EA22A8965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4FE50C-9AE7-4AB6-9BEF-AE10830BF3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A491AA-C5E1-4400-B070-92A9828189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E2133E-BCC4-4502-BAE8-D40A8F1D29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CD687C-D0F7-4D01-8200-6004C64D3A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82CA49-9D40-4C78-9E03-A5BF85B236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35F4DC-6A81-4EE9-8948-0CA0E288EC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1941A4-1D80-4885-90A8-BC283845C2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3640A4-FB82-49A9-85EE-D18D94D65B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08DFB2-E573-46AC-BEFE-A8AB79E1DD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F7F457-49BF-432C-BDC1-B752130B6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03514224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人体胚胎发生\n## 1.人体胚胎发生的基本概念与过程\n### 1.1胚胎发生的定义及其重要性\n### 1.2胚胎发生过程中的关键阶段\n### 1.3胚胎发生的生物学原理\n## 2.受精与胚胎启动\n### 2.1受精过程及其机制\n### 2.2胚胎启动的关键事件\n### 2.3受精与胚胎启动的生物学意义\n## 3.胚胎发育与细胞分化\n### 3.1胚胎发育的阶段及其特点\n### 3.2细胞分化的分子机制\n### 3.3胚胎发育与细胞分化的生物学意义\n## 4.胚胎形态发生与器官形成\n### 4.1胚胎形态发生的基本原理\n### 4.2器官形成的分子机制\n### 4.3胚胎形态发生与器官形成的生物学意义\n## 5.胚胎发育的调控\n### 5.1胚胎发育的遗传调控\n### 5.2胚胎发育的表观遗传调控\n### 5.3胚胎发育的分子信号通路调控\n## 6.胚胎发育异常与疾病\n### 6.1胚胎发育异常的类型与原因\n### 6.2胚胎发育异常与遗传疾病\n### 6.3胚胎发育异常与表观遗传疾病\n## 7.胚胎工程与技术应用\n### 7.1胚胎工程的基本概念与技术\n### 7.2胚胎工程在医学与农业领域的应用\n### 7.3胚胎工程的伦理问题与挑战\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500" y="2606765"/>
            <a:ext cx="11055350" cy="1187450"/>
          </a:xfrm>
        </p:spPr>
        <p:txBody>
          <a:bodyPr vert="horz" wrap="square" lIns="91440" tIns="45720" rIns="91440" bIns="45720" anchor="b">
            <a:spAutoFit/>
          </a:bodyPr>
          <a:lstStyle/>
          <a:p>
            <a:pPr>
              <a:buNone/>
            </a:pPr>
            <a:r>
              <a:rPr lang="zh-CN"/>
              <a:t>人体胚胎发生</a:t>
            </a:r>
            <a:endParaRPr/>
          </a:p>
        </p:txBody>
      </p:sp>
      <p:sp>
        <p:nvSpPr>
          <p:cNvPr id="3" name="副标题 2"/>
          <p:cNvSpPr>
            <a:spLocks noGrp="1"/>
          </p:cNvSpPr>
          <p:nvPr>
            <p:ph type="subTitle" idx="1"/>
          </p:nvPr>
        </p:nvSpPr>
        <p:spPr>
          <a:xfrm>
            <a:off x="571500" y="3984896"/>
            <a:ext cx="306494" cy="397032"/>
          </a:xfrm>
        </p:spPr>
        <p:txBody>
          <a:bodyPr/>
          <a:lstStyle/>
          <a:p>
            <a:r>
              <a:rPr lang="en-US" smtClean="0"/>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089575"/>
            <a:ext cx="184731" cy="415498"/>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11435770" y="6091434"/>
            <a:ext cx="184731" cy="415498"/>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2"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人体胚胎发生的基本概念与过程</a:t>
            </a:r>
            <a:endParaRPr/>
          </a:p>
        </p:txBody>
      </p:sp>
      <p:sp>
        <p:nvSpPr>
          <p:cNvPr id="133"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34"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68" name="组合 267"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69" name="组合 268"/>
            <p:cNvGrpSpPr/>
            <p:nvPr/>
          </p:nvGrpSpPr>
          <p:grpSpPr>
            <a:xfrm>
              <a:off x="4252327" y="1207692"/>
              <a:ext cx="8485777" cy="1440001"/>
              <a:chOff x="4252327" y="1207692"/>
              <a:chExt cx="8485777" cy="1440001"/>
            </a:xfrm>
          </p:grpSpPr>
          <p:sp>
            <p:nvSpPr>
              <p:cNvPr id="27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胚胎发生是指从受精卵到胚胎形成的过程</a:t>
                </a:r>
                <a:endParaRPr lang="en-US" altLang="zh-CN" sz="2000" b="1">
                  <a:latin typeface="Microsoft YaHei" panose="020b0503020204020204" pitchFamily="34" charset="-122"/>
                  <a:ea typeface="Microsoft YaHei" panose="020b0503020204020204" pitchFamily="34" charset="-122"/>
                </a:endParaRPr>
              </a:p>
            </p:txBody>
          </p:sp>
          <p:sp>
            <p:nvSpPr>
              <p:cNvPr id="27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精子与卵子结合形成受精卵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受精卵不断分裂、增殖和分化形成胚胎</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胚胎发育成具有完整形态和功能的个体</a:t>
                </a:r>
                <a:endParaRPr/>
              </a:p>
            </p:txBody>
          </p:sp>
          <p:pic>
            <p:nvPicPr>
              <p:cNvPr id="27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74" name="组合 273"/>
            <p:cNvGrpSpPr/>
            <p:nvPr/>
          </p:nvGrpSpPr>
          <p:grpSpPr>
            <a:xfrm>
              <a:off x="4252325" y="2998393"/>
              <a:ext cx="8485779" cy="1440000"/>
              <a:chOff x="4252325" y="2998393"/>
              <a:chExt cx="8485779" cy="1440000"/>
            </a:xfrm>
          </p:grpSpPr>
          <p:sp>
            <p:nvSpPr>
              <p:cNvPr id="27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胚胎发生是生物个体发育的起点</a:t>
                </a:r>
                <a:endParaRPr lang="en-US" altLang="zh-CN" sz="2000" b="1">
                  <a:latin typeface="Microsoft YaHei" panose="020b0503020204020204" pitchFamily="34" charset="-122"/>
                  <a:ea typeface="Microsoft YaHei" panose="020b0503020204020204" pitchFamily="34" charset="-122"/>
                </a:endParaRPr>
              </a:p>
            </p:txBody>
          </p:sp>
          <p:sp>
            <p:nvSpPr>
              <p:cNvPr id="27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胚胎发生过程中的基因表达和调控对个体发育具有重要影响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胚胎发生过程中的异常可能导致遗传性疾病或出生缺陷</a:t>
                </a:r>
                <a:endParaRPr/>
              </a:p>
            </p:txBody>
          </p:sp>
          <p:pic>
            <p:nvPicPr>
              <p:cNvPr id="27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79" name="组合 278"/>
            <p:cNvGrpSpPr/>
            <p:nvPr/>
          </p:nvGrpSpPr>
          <p:grpSpPr>
            <a:xfrm>
              <a:off x="4252323" y="4789093"/>
              <a:ext cx="8485781" cy="1440002"/>
              <a:chOff x="4252323" y="4789093"/>
              <a:chExt cx="8485781" cy="1440002"/>
            </a:xfrm>
          </p:grpSpPr>
          <p:sp>
            <p:nvSpPr>
              <p:cNvPr id="28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胚胎发生研究有助于提高生殖健康水平和预防遗传性疾病</a:t>
                </a:r>
                <a:endParaRPr lang="en-US" altLang="zh-CN" sz="2000" b="1">
                  <a:latin typeface="Microsoft YaHei" panose="020b0503020204020204" pitchFamily="34" charset="-122"/>
                  <a:ea typeface="Microsoft YaHei" panose="020b0503020204020204" pitchFamily="34" charset="-122"/>
                </a:endParaRPr>
              </a:p>
            </p:txBody>
          </p:sp>
          <p:sp>
            <p:nvSpPr>
              <p:cNvPr id="28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了解胚胎发生过程有助于优化辅助生殖技术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研究胚胎发生异常的原因有助于预防遗传性疾病的发生</a:t>
                </a:r>
                <a:endParaRPr/>
              </a:p>
            </p:txBody>
          </p:sp>
          <p:pic>
            <p:nvPicPr>
              <p:cNvPr id="283"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8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胚胎发生的定义及其重要性</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90"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91" name="Group 9"/>
            <p:cNvGrpSpPr/>
            <p:nvPr/>
          </p:nvGrpSpPr>
          <p:grpSpPr>
            <a:xfrm>
              <a:off x="5982796" y="1521950"/>
              <a:ext cx="5687135" cy="1523479"/>
              <a:chOff x="5982796" y="1521950"/>
              <a:chExt cx="5687135" cy="1523479"/>
            </a:xfrm>
          </p:grpSpPr>
          <p:sp>
            <p:nvSpPr>
              <p:cNvPr id="292"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受精阶段</a:t>
                </a:r>
                <a:endParaRPr/>
              </a:p>
            </p:txBody>
          </p:sp>
          <p:sp>
            <p:nvSpPr>
              <p:cNvPr id="293"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精子与卵子结合形成受精卵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受精卵发生细胞分裂，形成卵裂球</a:t>
                </a:r>
                <a:endParaRPr/>
              </a:p>
            </p:txBody>
          </p:sp>
        </p:grpSp>
        <p:grpSp>
          <p:nvGrpSpPr>
            <p:cNvPr id="294" name="Group 2"/>
            <p:cNvGrpSpPr/>
            <p:nvPr/>
          </p:nvGrpSpPr>
          <p:grpSpPr>
            <a:xfrm>
              <a:off x="5982796" y="3170591"/>
              <a:ext cx="5783287" cy="1523479"/>
              <a:chOff x="5982796" y="3170591"/>
              <a:chExt cx="5783287" cy="1523479"/>
            </a:xfrm>
          </p:grpSpPr>
          <p:sp>
            <p:nvSpPr>
              <p:cNvPr id="295"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胚胎植入阶段</a:t>
                </a:r>
                <a:endParaRPr/>
              </a:p>
            </p:txBody>
          </p:sp>
          <p:sp>
            <p:nvSpPr>
              <p:cNvPr id="296"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受精卵从输卵管迁移到子宫腔内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受精卵植入子宫内膜，形成胚胎</a:t>
                </a:r>
                <a:endParaRPr/>
              </a:p>
            </p:txBody>
          </p:sp>
        </p:grpSp>
        <p:grpSp>
          <p:nvGrpSpPr>
            <p:cNvPr id="297" name="Group 5"/>
            <p:cNvGrpSpPr/>
            <p:nvPr/>
          </p:nvGrpSpPr>
          <p:grpSpPr>
            <a:xfrm>
              <a:off x="5982796" y="4823246"/>
              <a:ext cx="5783287" cy="1523479"/>
              <a:chOff x="5982796" y="4823246"/>
              <a:chExt cx="5783287" cy="1523479"/>
            </a:xfrm>
          </p:grpSpPr>
          <p:sp>
            <p:nvSpPr>
              <p:cNvPr id="298"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胚胎发育阶段</a:t>
                </a:r>
                <a:endParaRPr/>
              </a:p>
            </p:txBody>
          </p:sp>
          <p:sp>
            <p:nvSpPr>
              <p:cNvPr id="299"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胚胎细胞不断分裂、增殖和分化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胚胎逐渐发育成具有完整形态和功能的个体</a:t>
                </a:r>
                <a:endParaRPr/>
              </a:p>
            </p:txBody>
          </p:sp>
        </p:grpSp>
      </p:grpSp>
      <p:pic>
        <p:nvPicPr>
          <p:cNvPr id="300"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30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胚胎发生过程中的关键阶段</a:t>
            </a:r>
            <a:endParaRPr lang="en-US" altLang="zh-CN" sz="2800" b="1">
              <a:latin typeface="+mj-ea"/>
              <a:ea typeface="+mj-ea"/>
            </a:endParaRPr>
          </a:p>
        </p:txBody>
      </p:sp>
      <p:sp>
        <p:nvSpPr>
          <p:cNvPr id="302"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03"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04"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306"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07"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308" name="Group 474"/>
            <p:cNvGrpSpPr/>
            <p:nvPr/>
          </p:nvGrpSpPr>
          <p:grpSpPr>
            <a:xfrm>
              <a:off x="454962" y="1575832"/>
              <a:ext cx="5829300" cy="1489352"/>
              <a:chOff x="454963" y="1575832"/>
              <a:chExt cx="5829300" cy="1489352"/>
            </a:xfrm>
          </p:grpSpPr>
          <p:sp>
            <p:nvSpPr>
              <p:cNvPr id="309"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胚胎发生过程中，细胞通过有丝分裂不断增殖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细胞周期调控基因对细胞分裂与增殖具有重要作用</a:t>
                </a:r>
                <a:endParaRPr/>
              </a:p>
            </p:txBody>
          </p:sp>
          <p:sp>
            <p:nvSpPr>
              <p:cNvPr id="310"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细胞分裂与增殖</a:t>
                </a:r>
                <a:endParaRPr/>
              </a:p>
            </p:txBody>
          </p:sp>
        </p:grpSp>
        <p:grpSp>
          <p:nvGrpSpPr>
            <p:cNvPr id="311" name="Group 477"/>
            <p:cNvGrpSpPr/>
            <p:nvPr/>
          </p:nvGrpSpPr>
          <p:grpSpPr>
            <a:xfrm>
              <a:off x="454962" y="3071702"/>
              <a:ext cx="5829300" cy="1489351"/>
              <a:chOff x="454963" y="3071702"/>
              <a:chExt cx="5829300" cy="1489351"/>
            </a:xfrm>
          </p:grpSpPr>
          <p:sp>
            <p:nvSpPr>
              <p:cNvPr id="312"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胚胎发生过程中，细胞逐渐分化成不同类型的细胞</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细胞命运决定基因对细胞分化与命运具有重要影响</a:t>
                </a:r>
                <a:endParaRPr/>
              </a:p>
            </p:txBody>
          </p:sp>
          <p:sp>
            <p:nvSpPr>
              <p:cNvPr id="313"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细胞分化与命运决定</a:t>
                </a:r>
                <a:endParaRPr/>
              </a:p>
            </p:txBody>
          </p:sp>
        </p:grpSp>
        <p:grpSp>
          <p:nvGrpSpPr>
            <p:cNvPr id="314" name="Group 480"/>
            <p:cNvGrpSpPr/>
            <p:nvPr/>
          </p:nvGrpSpPr>
          <p:grpSpPr>
            <a:xfrm>
              <a:off x="454962" y="4660638"/>
              <a:ext cx="6019800" cy="1489352"/>
              <a:chOff x="454963" y="4660638"/>
              <a:chExt cx="6019800" cy="1489352"/>
            </a:xfrm>
          </p:grpSpPr>
          <p:sp>
            <p:nvSpPr>
              <p:cNvPr id="315"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胚胎发生过程中，细胞通过迁移、增殖和分化形成各种器官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胚胎形态发生基因对器官形成具有重要影响</a:t>
                </a:r>
                <a:endParaRPr/>
              </a:p>
            </p:txBody>
          </p:sp>
          <p:sp>
            <p:nvSpPr>
              <p:cNvPr id="316"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胚胎形态发生与器官形成</a:t>
                </a:r>
                <a:endParaRPr/>
              </a:p>
            </p:txBody>
          </p:sp>
        </p:grpSp>
      </p:grpSp>
      <p:pic>
        <p:nvPicPr>
          <p:cNvPr id="317"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318"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19"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20"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2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胚胎发生的生物学原理</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323"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受精与胚胎启动</a:t>
            </a:r>
            <a:endParaRPr/>
          </a:p>
        </p:txBody>
      </p:sp>
      <p:sp>
        <p:nvSpPr>
          <p:cNvPr id="324"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325"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27"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328" name="组合 327"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329" name="组合 4"/>
            <p:cNvGrpSpPr/>
            <p:nvPr/>
          </p:nvGrpSpPr>
          <p:grpSpPr>
            <a:xfrm>
              <a:off x="660396" y="1892786"/>
              <a:ext cx="5622867" cy="1446014"/>
              <a:chOff x="571500" y="1815543"/>
              <a:chExt cx="5622867" cy="1446014"/>
            </a:xfrm>
          </p:grpSpPr>
          <p:sp>
            <p:nvSpPr>
              <p:cNvPr id="330"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精子与卵子的结合</a:t>
                </a:r>
                <a:endParaRPr lang="en-US" b="1">
                  <a:solidFill>
                    <a:schemeClr val="accent1">
                      <a:alpha val="100000"/>
                    </a:schemeClr>
                  </a:solidFill>
                  <a:latin typeface="微软雅黑"/>
                  <a:ea typeface="微软雅黑"/>
                </a:endParaRPr>
              </a:p>
            </p:txBody>
          </p:sp>
          <p:sp>
            <p:nvSpPr>
              <p:cNvPr id="331"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精子通过顶体反应与卵子结合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精子与卵子的细胞核融合，形成受精卵</a:t>
                </a:r>
                <a:endParaRPr/>
              </a:p>
            </p:txBody>
          </p:sp>
          <p:sp>
            <p:nvSpPr>
              <p:cNvPr id="332"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333" name="组合 8"/>
            <p:cNvGrpSpPr/>
            <p:nvPr/>
          </p:nvGrpSpPr>
          <p:grpSpPr>
            <a:xfrm>
              <a:off x="660396" y="3478749"/>
              <a:ext cx="5622868" cy="1446014"/>
              <a:chOff x="571500" y="1815543"/>
              <a:chExt cx="5622868" cy="1446014"/>
            </a:xfrm>
          </p:grpSpPr>
          <p:sp>
            <p:nvSpPr>
              <p:cNvPr id="33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受精卵的激活</a:t>
                </a:r>
                <a:endParaRPr lang="en-US" b="1">
                  <a:solidFill>
                    <a:schemeClr val="accent1">
                      <a:alpha val="100000"/>
                    </a:schemeClr>
                  </a:solidFill>
                  <a:latin typeface="微软雅黑"/>
                  <a:ea typeface="微软雅黑"/>
                </a:endParaRPr>
              </a:p>
            </p:txBody>
          </p:sp>
          <p:sp>
            <p:nvSpPr>
              <p:cNvPr id="335"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受精卵在输卵管内被激活，开始细胞分裂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受精卵的激活受多种因素影响，如钙离子、蛋白质等</a:t>
                </a:r>
                <a:endParaRPr/>
              </a:p>
            </p:txBody>
          </p:sp>
          <p:sp>
            <p:nvSpPr>
              <p:cNvPr id="336"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337" name="组合 12"/>
            <p:cNvGrpSpPr/>
            <p:nvPr/>
          </p:nvGrpSpPr>
          <p:grpSpPr>
            <a:xfrm>
              <a:off x="660396" y="5064711"/>
              <a:ext cx="5622867" cy="1446014"/>
              <a:chOff x="571500" y="1815543"/>
              <a:chExt cx="5622867" cy="1446014"/>
            </a:xfrm>
          </p:grpSpPr>
          <p:sp>
            <p:nvSpPr>
              <p:cNvPr id="33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受精卵的迁移与植入</a:t>
                </a:r>
                <a:endParaRPr lang="en-US" b="1">
                  <a:solidFill>
                    <a:schemeClr val="accent1">
                      <a:alpha val="100000"/>
                    </a:schemeClr>
                  </a:solidFill>
                  <a:latin typeface="微软雅黑"/>
                  <a:ea typeface="微软雅黑"/>
                </a:endParaRPr>
              </a:p>
            </p:txBody>
          </p:sp>
          <p:sp>
            <p:nvSpPr>
              <p:cNvPr id="339"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受精卵从输卵管迁移到子宫腔内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受精卵植入子宫内膜，形成胚胎</a:t>
                </a:r>
                <a:endParaRPr/>
              </a:p>
            </p:txBody>
          </p:sp>
          <p:sp>
            <p:nvSpPr>
              <p:cNvPr id="340"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34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受精过程及其机制</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343"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4" name="AutoShape 3"/>
          <p:cNvSpPr/>
          <p:nvPr/>
        </p:nvSpPr>
        <p:spPr>
          <a:xfrm>
            <a:off x="3637982" y="1263590"/>
            <a:ext cx="4916037" cy="4916037"/>
          </a:xfrm>
          <a:prstGeom prst="ellipse">
            <a:avLst/>
          </a:prstGeom>
          <a:solidFill>
            <a:schemeClr val="l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5" name="AutoShape 4"/>
          <p:cNvSpPr/>
          <p:nvPr/>
        </p:nvSpPr>
        <p:spPr>
          <a:xfrm>
            <a:off x="4282803" y="1908411"/>
            <a:ext cx="3626394" cy="3626394"/>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346" name="Picture 5" descr="{&quot;isTemplate&quot;:true,&quot;type&quot;:&quot;image&quot;,&quot;canOmit&quot;:false,&quot;range&quot;:0}"/>
          <p:cNvPicPr>
            <a:picLocks noChangeAspect="1"/>
          </p:cNvPicPr>
          <p:nvPr/>
        </p:nvPicPr>
        <p:blipFill>
          <a:blip r:embed="rId2"/>
          <a:srcRect l="21875" r="21875"/>
          <a:stretch>
            <a:fillRect/>
          </a:stretch>
        </p:blipFill>
        <p:spPr>
          <a:xfrm>
            <a:off x="4796012" y="2421620"/>
            <a:ext cx="2599976" cy="2599976"/>
          </a:xfrm>
          <a:prstGeom prst="ellipse">
            <a:avLst/>
          </a:prstGeom>
        </p:spPr>
      </p:pic>
      <p:grpSp>
        <p:nvGrpSpPr>
          <p:cNvPr id="347" name="Group 807" descr="{&quot;isTemplate&quot;:true,&quot;type&quot;:&quot;list&quot;,&quot;alignment&quot;:&quot;left&quot;,&quot;alignmentVertical&quot;:&quot;top&quot;,&quot;canOmit&quot;:false,&quot;scalable&quot;:false,&quot;minItemsCount&quot;:-1}"/>
          <p:cNvGrpSpPr/>
          <p:nvPr/>
        </p:nvGrpSpPr>
        <p:grpSpPr>
          <a:xfrm>
            <a:off x="539110" y="1063099"/>
            <a:ext cx="11020552" cy="5284506"/>
            <a:chOff x="539110" y="1063099"/>
            <a:chExt cx="11020552" cy="5284506"/>
          </a:xfrm>
        </p:grpSpPr>
        <p:grpSp>
          <p:nvGrpSpPr>
            <p:cNvPr id="348" name="Group 808"/>
            <p:cNvGrpSpPr/>
            <p:nvPr/>
          </p:nvGrpSpPr>
          <p:grpSpPr>
            <a:xfrm>
              <a:off x="9146662" y="1063099"/>
              <a:ext cx="2413000" cy="2767131"/>
              <a:chOff x="9146662" y="1063099"/>
              <a:chExt cx="2413000" cy="2767131"/>
            </a:xfrm>
          </p:grpSpPr>
          <p:sp>
            <p:nvSpPr>
              <p:cNvPr id="349" name="TextBox 13" descr="{&quot;isTemplate&quot;:true,&quot;type&quot;:&quot;content&quot;,&quot;canOmit&quot;:false,&quot;range&quot;:0}"/>
              <p:cNvSpPr txBox="1"/>
              <p:nvPr/>
            </p:nvSpPr>
            <p:spPr>
              <a:xfrm>
                <a:off x="9146662" y="1612351"/>
                <a:ext cx="2228850" cy="221787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受精卵开始表达基因组，启动胚胎发育</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胚胎基因组激活受多种因素影响，如组蛋白修饰、非编码RNA等</a:t>
                </a:r>
                <a:endParaRPr/>
              </a:p>
            </p:txBody>
          </p:sp>
          <p:sp>
            <p:nvSpPr>
              <p:cNvPr id="350" name="TextBox 14" descr="{&quot;isTemplate&quot;:true,&quot;type&quot;:&quot;title&quot;,&quot;canOmit&quot;:false,&quot;range&quot;:0}"/>
              <p:cNvSpPr txBox="1"/>
              <p:nvPr/>
            </p:nvSpPr>
            <p:spPr>
              <a:xfrm>
                <a:off x="9146662" y="1063099"/>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胚胎基因组激活</a:t>
                </a:r>
                <a:endParaRPr/>
              </a:p>
            </p:txBody>
          </p:sp>
        </p:grpSp>
        <p:grpSp>
          <p:nvGrpSpPr>
            <p:cNvPr id="351" name="Group 811"/>
            <p:cNvGrpSpPr/>
            <p:nvPr/>
          </p:nvGrpSpPr>
          <p:grpSpPr>
            <a:xfrm>
              <a:off x="9146662" y="3977215"/>
              <a:ext cx="2413000" cy="2370390"/>
              <a:chOff x="9146662" y="3977216"/>
              <a:chExt cx="2413000" cy="2370390"/>
            </a:xfrm>
          </p:grpSpPr>
          <p:sp>
            <p:nvSpPr>
              <p:cNvPr id="352" name="TextBox 15" descr="{&quot;isTemplate&quot;:true,&quot;type&quot;:&quot;title&quot;,&quot;canOmit&quot;:false,&quot;range&quot;:0}"/>
              <p:cNvSpPr txBox="1"/>
              <p:nvPr/>
            </p:nvSpPr>
            <p:spPr>
              <a:xfrm>
                <a:off x="9146662" y="397721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细胞周期重编程</a:t>
                </a:r>
                <a:endParaRPr/>
              </a:p>
            </p:txBody>
          </p:sp>
          <p:sp>
            <p:nvSpPr>
              <p:cNvPr id="353" name="TextBox 16" descr="{&quot;isTemplate&quot;:true,&quot;type&quot;:&quot;content&quot;,&quot;canOmit&quot;:false,&quot;range&quot;:0}"/>
              <p:cNvSpPr txBox="1"/>
              <p:nvPr/>
            </p:nvSpPr>
            <p:spPr>
              <a:xfrm>
                <a:off x="9146662" y="4535997"/>
                <a:ext cx="2228850" cy="18116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受精卵的细胞周期重新启动，进入胚胎发育阶段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细胞周期重编程对胚胎发育具有重要影响</a:t>
                </a:r>
                <a:endParaRPr/>
              </a:p>
            </p:txBody>
          </p:sp>
        </p:grpSp>
        <p:grpSp>
          <p:nvGrpSpPr>
            <p:cNvPr id="354" name="Group 814"/>
            <p:cNvGrpSpPr/>
            <p:nvPr/>
          </p:nvGrpSpPr>
          <p:grpSpPr>
            <a:xfrm>
              <a:off x="539110" y="3172356"/>
              <a:ext cx="2413000" cy="2333785"/>
              <a:chOff x="539110" y="3172356"/>
              <a:chExt cx="2413000" cy="2333785"/>
            </a:xfrm>
          </p:grpSpPr>
          <p:sp>
            <p:nvSpPr>
              <p:cNvPr id="355" name="TextBox 12" descr="{&quot;isTemplate&quot;:true,&quot;type&quot;:&quot;title&quot;,&quot;canOmit&quot;:false,&quot;range&quot;:0}"/>
              <p:cNvSpPr txBox="1"/>
              <p:nvPr/>
            </p:nvSpPr>
            <p:spPr>
              <a:xfrm>
                <a:off x="539110" y="317235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胚胎极性的建立</a:t>
                </a:r>
                <a:endParaRPr/>
              </a:p>
            </p:txBody>
          </p:sp>
          <p:sp>
            <p:nvSpPr>
              <p:cNvPr id="356" name="TextBox 17" descr="{&quot;isTemplate&quot;:true,&quot;type&quot;:&quot;content&quot;,&quot;canOmit&quot;:false,&quot;range&quot;:0}"/>
              <p:cNvSpPr txBox="1"/>
              <p:nvPr/>
            </p:nvSpPr>
            <p:spPr>
              <a:xfrm>
                <a:off x="539110" y="3796745"/>
                <a:ext cx="2228850" cy="1709396"/>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胚胎发生过程中，细胞极性逐渐建立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胚胎极性的建立对胚胎形态发生和器官形成具有重要影响</a:t>
                </a:r>
                <a:endParaRPr/>
              </a:p>
            </p:txBody>
          </p:sp>
        </p:grpSp>
      </p:grpSp>
      <p:sp>
        <p:nvSpPr>
          <p:cNvPr id="357" name="Tencent" descr="{&quot;isTemplate&quot;:true,&quot;type&quot;:&quot;title&quot;,&quot;canOmit&quot;:false,&quot;range&quot;:0}"/>
          <p:cNvSpPr txBox="1"/>
          <p:nvPr/>
        </p:nvSpPr>
        <p:spPr>
          <a:xfrm>
            <a:off x="660396" y="418039"/>
            <a:ext cx="1057910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胚胎启动的关键事件</a:t>
            </a:r>
            <a:endParaRPr lang="en-US" altLang="zh-CN" sz="2800" b="1">
              <a:latin typeface="+mj-ea"/>
              <a:ea typeface="+mj-ea"/>
            </a:endParaRPr>
          </a:p>
        </p:txBody>
      </p:sp>
      <p:sp>
        <p:nvSpPr>
          <p:cNvPr id="358" name="椭圆 3"/>
          <p:cNvSpPr>
            <a:spLocks noChangeAspect="1"/>
          </p:cNvSpPr>
          <p:nvPr/>
        </p:nvSpPr>
        <p:spPr>
          <a:xfrm>
            <a:off x="3148274" y="2946731"/>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59" name="椭圆 4"/>
          <p:cNvSpPr>
            <a:spLocks noChangeAspect="1"/>
          </p:cNvSpPr>
          <p:nvPr/>
        </p:nvSpPr>
        <p:spPr>
          <a:xfrm>
            <a:off x="7820653" y="4589596"/>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60" name="椭圆 7"/>
          <p:cNvSpPr>
            <a:spLocks noChangeAspect="1"/>
          </p:cNvSpPr>
          <p:nvPr/>
        </p:nvSpPr>
        <p:spPr>
          <a:xfrm>
            <a:off x="7556197" y="1484021"/>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62"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63"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364" name="Group 3"/>
            <p:cNvGrpSpPr/>
            <p:nvPr/>
          </p:nvGrpSpPr>
          <p:grpSpPr>
            <a:xfrm>
              <a:off x="5328795" y="1294832"/>
              <a:ext cx="6099220" cy="1468186"/>
              <a:chOff x="5328795" y="1294832"/>
              <a:chExt cx="6099220" cy="1468186"/>
            </a:xfrm>
          </p:grpSpPr>
          <p:sp>
            <p:nvSpPr>
              <p:cNvPr id="365"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6"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遗传信息的传递与表达</a:t>
                </a:r>
                <a:endParaRPr/>
              </a:p>
            </p:txBody>
          </p:sp>
          <p:sp>
            <p:nvSpPr>
              <p:cNvPr id="367"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受精过程实现了遗传信息的传递</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胚胎启动过程中，遗传信息逐渐表达，启动胚胎发育</a:t>
                </a:r>
                <a:endParaRPr/>
              </a:p>
            </p:txBody>
          </p:sp>
        </p:grpSp>
        <p:grpSp>
          <p:nvGrpSpPr>
            <p:cNvPr id="368" name="Group 8"/>
            <p:cNvGrpSpPr/>
            <p:nvPr/>
          </p:nvGrpSpPr>
          <p:grpSpPr>
            <a:xfrm>
              <a:off x="5328795" y="2945066"/>
              <a:ext cx="6099220" cy="1468186"/>
              <a:chOff x="5328795" y="2945066"/>
              <a:chExt cx="6099220" cy="1468186"/>
            </a:xfrm>
          </p:grpSpPr>
          <p:sp>
            <p:nvSpPr>
              <p:cNvPr id="369"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0"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胚胎发育的启动</a:t>
                </a:r>
                <a:endParaRPr/>
              </a:p>
            </p:txBody>
          </p:sp>
          <p:sp>
            <p:nvSpPr>
              <p:cNvPr id="371"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受精与胚胎启动是胚胎发育的起点</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胚胎启动过程中的关键事件对胚胎发育具有重要影响</a:t>
                </a:r>
                <a:endParaRPr/>
              </a:p>
            </p:txBody>
          </p:sp>
        </p:grpSp>
        <p:grpSp>
          <p:nvGrpSpPr>
            <p:cNvPr id="372" name="Group 13"/>
            <p:cNvGrpSpPr/>
            <p:nvPr/>
          </p:nvGrpSpPr>
          <p:grpSpPr>
            <a:xfrm>
              <a:off x="5328795" y="4595300"/>
              <a:ext cx="6099220" cy="1468186"/>
              <a:chOff x="5328795" y="4595300"/>
              <a:chExt cx="6099220" cy="1468186"/>
            </a:xfrm>
          </p:grpSpPr>
          <p:sp>
            <p:nvSpPr>
              <p:cNvPr id="373"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4"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生殖与遗传</a:t>
                </a:r>
                <a:endParaRPr/>
              </a:p>
            </p:txBody>
          </p:sp>
          <p:sp>
            <p:nvSpPr>
              <p:cNvPr id="375"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受精与胚胎启动是生殖过程的关键环节</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研究受精与胚胎启动有助于提高生殖健康水平和预防遗传性疾病</a:t>
                </a:r>
                <a:endParaRPr/>
              </a:p>
            </p:txBody>
          </p:sp>
        </p:grpSp>
      </p:grpSp>
      <p:sp>
        <p:nvSpPr>
          <p:cNvPr id="37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受精与胚胎启动的生物学意义</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胚胎发育与细胞分化</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胚胎发育的阶段及其特点</a:t>
            </a:r>
            <a:endParaRPr lang="en-US" altLang="zh-CN" sz="2800" b="1">
              <a:latin typeface="+mj-ea"/>
              <a:ea typeface="+mj-ea"/>
            </a:endParaRPr>
          </a:p>
        </p:txBody>
      </p:sp>
      <p:grpSp>
        <p:nvGrpSpPr>
          <p:cNvPr id="13" name="组合 12" descr="{&quot;isTemplate&quot;:true,&quot;type&quot;:&quot;list&quot;,&quot;alignment&quot;:&quot;left&quot;,&quot;alignmentVertical&quot;:&quot;top&quot;,&quot;canOmit&quot;:false,&quot;scalable&quot;:false,&quot;minItemsCount&quot;:-1}"/>
          <p:cNvGrpSpPr/>
          <p:nvPr/>
        </p:nvGrpSpPr>
        <p:grpSpPr>
          <a:xfrm>
            <a:off x="660399" y="2074672"/>
            <a:ext cx="10871202" cy="4063380"/>
            <a:chOff x="660399" y="2074672"/>
            <a:chExt cx="10871202" cy="4063380"/>
          </a:xfrm>
        </p:grpSpPr>
        <p:grpSp>
          <p:nvGrpSpPr>
            <p:cNvPr id="14" name="组合 13"/>
            <p:cNvGrpSpPr/>
            <p:nvPr/>
          </p:nvGrpSpPr>
          <p:grpSpPr>
            <a:xfrm>
              <a:off x="660399" y="2074672"/>
              <a:ext cx="2584800" cy="4063380"/>
              <a:chOff x="660399" y="2074672"/>
              <a:chExt cx="2584800" cy="4063380"/>
            </a:xfrm>
          </p:grpSpPr>
          <p:sp>
            <p:nvSpPr>
              <p:cNvPr id="15"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胚胎发育阶段</a:t>
                </a:r>
                <a:endParaRPr lang="en-US" altLang="zh-CN" sz="2000" b="1">
                  <a:latin typeface="Microsoft YaHei" panose="020b0503020204020204" pitchFamily="34" charset="-122"/>
                  <a:ea typeface="Microsoft YaHei" panose="020b0503020204020204" pitchFamily="34" charset="-122"/>
                </a:endParaRPr>
              </a:p>
            </p:txBody>
          </p:sp>
          <p:sp>
            <p:nvSpPr>
              <p:cNvPr id="17"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胚胎发育分为原肠胚期、神经胚期和器官发生期等阶段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不同阶段的胚胎具有不同的发育特点</a:t>
                </a:r>
                <a:endParaRPr/>
              </a:p>
            </p:txBody>
          </p:sp>
          <p:pic>
            <p:nvPicPr>
              <p:cNvPr id="18" name="图片 11" descr="{&quot;isTemplate&quot;:true,&quot;type&quot;:&quot;image&quot;,&quot;canOmit&quot;:false}"/>
              <p:cNvPicPr>
                <a:picLocks noChangeAspect="1"/>
              </p:cNvPicPr>
              <p:nvPr/>
            </p:nvPicPr>
            <p:blipFill>
              <a:blip r:embed="rId2"/>
              <a:srcRect l="933" r="933"/>
              <a:stretch>
                <a:fillRect/>
              </a:stretch>
            </p:blipFill>
            <p:spPr>
              <a:xfrm>
                <a:off x="788411" y="2205184"/>
                <a:ext cx="2324809" cy="1332579"/>
              </a:xfrm>
              <a:prstGeom prst="rect">
                <a:avLst/>
              </a:prstGeom>
            </p:spPr>
          </p:pic>
        </p:grpSp>
        <p:grpSp>
          <p:nvGrpSpPr>
            <p:cNvPr id="19" name="组合 18"/>
            <p:cNvGrpSpPr/>
            <p:nvPr/>
          </p:nvGrpSpPr>
          <p:grpSpPr>
            <a:xfrm>
              <a:off x="3422533" y="2074672"/>
              <a:ext cx="2584800" cy="4063380"/>
              <a:chOff x="660399" y="2074672"/>
              <a:chExt cx="2584800" cy="4063380"/>
            </a:xfrm>
          </p:grpSpPr>
          <p:sp>
            <p:nvSpPr>
              <p:cNvPr id="20"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原肠胚期</a:t>
                </a:r>
                <a:endParaRPr lang="en-US" altLang="zh-CN" sz="2000" b="1">
                  <a:latin typeface="Microsoft YaHei" panose="020b0503020204020204" pitchFamily="34" charset="-122"/>
                  <a:ea typeface="Microsoft YaHei" panose="020b0503020204020204" pitchFamily="34" charset="-122"/>
                </a:endParaRPr>
              </a:p>
            </p:txBody>
          </p:sp>
          <p:sp>
            <p:nvSpPr>
              <p:cNvPr id="22"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胚胎细胞发生剧烈分裂，形成囊胚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囊胚内细胞层开始出现分化，形成原肠胚</a:t>
                </a:r>
                <a:endParaRPr/>
              </a:p>
            </p:txBody>
          </p:sp>
          <p:pic>
            <p:nvPicPr>
              <p:cNvPr id="23" name="图片 11" descr="{&quot;isTemplate&quot;:true,&quot;type&quot;:&quot;image&quot;,&quot;canOmit&quot;:false}"/>
              <p:cNvPicPr>
                <a:picLocks noChangeAspect="1"/>
              </p:cNvPicPr>
              <p:nvPr/>
            </p:nvPicPr>
            <p:blipFill>
              <a:blip r:embed="rId3"/>
              <a:srcRect l="933" r="933"/>
              <a:stretch>
                <a:fillRect/>
              </a:stretch>
            </p:blipFill>
            <p:spPr>
              <a:xfrm>
                <a:off x="788411" y="2205184"/>
                <a:ext cx="2324809" cy="1332579"/>
              </a:xfrm>
              <a:prstGeom prst="rect">
                <a:avLst/>
              </a:prstGeom>
            </p:spPr>
          </p:pic>
        </p:grpSp>
        <p:grpSp>
          <p:nvGrpSpPr>
            <p:cNvPr id="24" name="组合 23"/>
            <p:cNvGrpSpPr/>
            <p:nvPr/>
          </p:nvGrpSpPr>
          <p:grpSpPr>
            <a:xfrm>
              <a:off x="6184667" y="2074672"/>
              <a:ext cx="2584800" cy="4063380"/>
              <a:chOff x="660399" y="2074672"/>
              <a:chExt cx="2584800" cy="4063380"/>
            </a:xfrm>
          </p:grpSpPr>
          <p:sp>
            <p:nvSpPr>
              <p:cNvPr id="25"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神经胚期</a:t>
                </a:r>
                <a:endParaRPr lang="en-US" altLang="zh-CN" sz="2000" b="1">
                  <a:latin typeface="Microsoft YaHei" panose="020b0503020204020204" pitchFamily="34" charset="-122"/>
                  <a:ea typeface="Microsoft YaHei" panose="020b0503020204020204" pitchFamily="34" charset="-122"/>
                </a:endParaRPr>
              </a:p>
            </p:txBody>
          </p:sp>
          <p:sp>
            <p:nvSpPr>
              <p:cNvPr id="27"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胚胎神经管开始形成，神经胚发生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神经胚期胚胎发生显著形态变化，形成头部、躯干和尾部</a:t>
                </a:r>
                <a:endParaRPr/>
              </a:p>
            </p:txBody>
          </p:sp>
          <p:pic>
            <p:nvPicPr>
              <p:cNvPr id="28" name="图片 11" descr="{&quot;isTemplate&quot;:true,&quot;type&quot;:&quot;image&quot;,&quot;canOmit&quot;:false}"/>
              <p:cNvPicPr>
                <a:picLocks noChangeAspect="1"/>
              </p:cNvPicPr>
              <p:nvPr/>
            </p:nvPicPr>
            <p:blipFill>
              <a:blip r:embed="rId4"/>
              <a:srcRect l="933" r="933"/>
              <a:stretch>
                <a:fillRect/>
              </a:stretch>
            </p:blipFill>
            <p:spPr>
              <a:xfrm>
                <a:off x="788411" y="2205184"/>
                <a:ext cx="2324809" cy="1332579"/>
              </a:xfrm>
              <a:prstGeom prst="rect">
                <a:avLst/>
              </a:prstGeom>
            </p:spPr>
          </p:pic>
        </p:grpSp>
        <p:grpSp>
          <p:nvGrpSpPr>
            <p:cNvPr id="29" name="组合 28"/>
            <p:cNvGrpSpPr/>
            <p:nvPr/>
          </p:nvGrpSpPr>
          <p:grpSpPr>
            <a:xfrm>
              <a:off x="8946801" y="2074672"/>
              <a:ext cx="2584800" cy="4063380"/>
              <a:chOff x="660399" y="2074672"/>
              <a:chExt cx="2584800" cy="4063380"/>
            </a:xfrm>
          </p:grpSpPr>
          <p:sp>
            <p:nvSpPr>
              <p:cNvPr id="30"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1"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器官发生期</a:t>
                </a:r>
                <a:endParaRPr lang="en-US" altLang="zh-CN" sz="2000" b="1">
                  <a:latin typeface="Microsoft YaHei" panose="020b0503020204020204" pitchFamily="34" charset="-122"/>
                  <a:ea typeface="Microsoft YaHei" panose="020b0503020204020204" pitchFamily="34" charset="-122"/>
                </a:endParaRPr>
              </a:p>
            </p:txBody>
          </p:sp>
          <p:sp>
            <p:nvSpPr>
              <p:cNvPr id="32"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胚胎细胞进一步分化，形成各种器官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器官发生期胚胎逐渐发育成具有完整形态和功能的个体</a:t>
                </a:r>
                <a:endParaRPr/>
              </a:p>
            </p:txBody>
          </p:sp>
          <p:pic>
            <p:nvPicPr>
              <p:cNvPr id="33" name="图片 11" descr="{&quot;isTemplate&quot;:true,&quot;type&quot;:&quot;image&quot;,&quot;canOmit&quot;:false}"/>
              <p:cNvPicPr>
                <a:picLocks noChangeAspect="1"/>
              </p:cNvPicPr>
              <p:nvPr/>
            </p:nvPicPr>
            <p:blipFill>
              <a:blip r:embed="rId5"/>
              <a:srcRect l="933" r="933"/>
              <a:stretch>
                <a:fillRect/>
              </a:stretch>
            </p:blipFill>
            <p:spPr>
              <a:xfrm>
                <a:off x="788411" y="2205184"/>
                <a:ext cx="2324809" cy="1332579"/>
              </a:xfrm>
              <a:prstGeom prst="rect">
                <a:avLst/>
              </a:prstGeom>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5"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36" name="组合 35"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37" name="组合 3"/>
            <p:cNvGrpSpPr/>
            <p:nvPr/>
          </p:nvGrpSpPr>
          <p:grpSpPr>
            <a:xfrm>
              <a:off x="5582412" y="1807048"/>
              <a:ext cx="5629117" cy="1487888"/>
              <a:chOff x="571500" y="1815543"/>
              <a:chExt cx="5629117" cy="1487888"/>
            </a:xfrm>
          </p:grpSpPr>
          <p:sp>
            <p:nvSpPr>
              <p:cNvPr id="38"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细胞分化基因的表达</a:t>
                </a:r>
                <a:endParaRPr lang="en-US" b="1">
                  <a:solidFill>
                    <a:schemeClr val="accent1">
                      <a:alpha val="100000"/>
                    </a:schemeClr>
                  </a:solidFill>
                  <a:latin typeface="微软雅黑"/>
                  <a:ea typeface="微软雅黑"/>
                </a:endParaRPr>
              </a:p>
            </p:txBody>
          </p:sp>
          <p:sp>
            <p:nvSpPr>
              <p:cNvPr id="39"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胚胎发生过程中，细胞分化基因逐渐表达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细胞分化基因对细胞分化具有重要影响</a:t>
                </a:r>
                <a:endParaRPr/>
              </a:p>
            </p:txBody>
          </p:sp>
          <p:sp>
            <p:nvSpPr>
              <p:cNvPr id="40"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41" name="组合 7"/>
            <p:cNvGrpSpPr/>
            <p:nvPr/>
          </p:nvGrpSpPr>
          <p:grpSpPr>
            <a:xfrm>
              <a:off x="5582412" y="3393011"/>
              <a:ext cx="5629118" cy="1487888"/>
              <a:chOff x="571500" y="1815543"/>
              <a:chExt cx="5629118" cy="1487888"/>
            </a:xfrm>
          </p:grpSpPr>
          <p:sp>
            <p:nvSpPr>
              <p:cNvPr id="42"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信号传导途径的调控</a:t>
                </a:r>
                <a:endParaRPr lang="en-US" b="1">
                  <a:solidFill>
                    <a:schemeClr val="accent1">
                      <a:alpha val="100000"/>
                    </a:schemeClr>
                  </a:solidFill>
                  <a:latin typeface="微软雅黑"/>
                  <a:ea typeface="微软雅黑"/>
                </a:endParaRPr>
              </a:p>
            </p:txBody>
          </p:sp>
          <p:sp>
            <p:nvSpPr>
              <p:cNvPr id="43"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细胞分化过程中，信号传导途径对细胞命运具有重要影响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信号传导途径的异常可能导致细胞分化异常</a:t>
                </a:r>
                <a:endParaRPr/>
              </a:p>
            </p:txBody>
          </p:sp>
          <p:sp>
            <p:nvSpPr>
              <p:cNvPr id="44"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45" name="组合 11"/>
            <p:cNvGrpSpPr/>
            <p:nvPr/>
          </p:nvGrpSpPr>
          <p:grpSpPr>
            <a:xfrm>
              <a:off x="5582412" y="4978974"/>
              <a:ext cx="5629118" cy="1487888"/>
              <a:chOff x="571500" y="1815543"/>
              <a:chExt cx="5629118" cy="1487888"/>
            </a:xfrm>
          </p:grpSpPr>
          <p:sp>
            <p:nvSpPr>
              <p:cNvPr id="46"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细胞微环境的影响</a:t>
                </a:r>
                <a:endParaRPr lang="en-US" b="1">
                  <a:solidFill>
                    <a:schemeClr val="accent1">
                      <a:alpha val="100000"/>
                    </a:schemeClr>
                  </a:solidFill>
                  <a:latin typeface="微软雅黑"/>
                  <a:ea typeface="微软雅黑"/>
                </a:endParaRPr>
              </a:p>
            </p:txBody>
          </p:sp>
          <p:sp>
            <p:nvSpPr>
              <p:cNvPr id="47"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细胞分化过程中，细胞微环境对细胞命运具有重要影响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细胞微环境的异常可能导致细胞分化异常</a:t>
                </a:r>
                <a:endParaRPr/>
              </a:p>
            </p:txBody>
          </p:sp>
          <p:sp>
            <p:nvSpPr>
              <p:cNvPr id="48"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4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细胞分化的分子机制</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51"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52"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53" name="Group 2"/>
            <p:cNvGrpSpPr/>
            <p:nvPr/>
          </p:nvGrpSpPr>
          <p:grpSpPr>
            <a:xfrm>
              <a:off x="5982796" y="3116804"/>
              <a:ext cx="5783287" cy="1610798"/>
              <a:chOff x="5982796" y="3116804"/>
              <a:chExt cx="5783287" cy="1610798"/>
            </a:xfrm>
          </p:grpSpPr>
          <p:sp>
            <p:nvSpPr>
              <p:cNvPr id="54"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个体发育的基础</a:t>
                </a:r>
                <a:endParaRPr/>
              </a:p>
            </p:txBody>
          </p:sp>
          <p:sp>
            <p:nvSpPr>
              <p:cNvPr id="55"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胚胎发育与细胞分化是生物个体发育的基础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胚胎发育与细胞分化异常可能导致遗传性疾病或出生缺陷</a:t>
                </a:r>
                <a:endParaRPr/>
              </a:p>
            </p:txBody>
          </p:sp>
        </p:grpSp>
        <p:grpSp>
          <p:nvGrpSpPr>
            <p:cNvPr id="56" name="Group 5"/>
            <p:cNvGrpSpPr/>
            <p:nvPr/>
          </p:nvGrpSpPr>
          <p:grpSpPr>
            <a:xfrm>
              <a:off x="5982796" y="4769459"/>
              <a:ext cx="5783287" cy="1610798"/>
              <a:chOff x="5982796" y="4769459"/>
              <a:chExt cx="5783287" cy="1610798"/>
            </a:xfrm>
          </p:grpSpPr>
          <p:sp>
            <p:nvSpPr>
              <p:cNvPr id="57"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细胞多样性的产生</a:t>
                </a:r>
                <a:endParaRPr/>
              </a:p>
            </p:txBody>
          </p:sp>
          <p:sp>
            <p:nvSpPr>
              <p:cNvPr id="58"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胚胎发育与细胞分化过程中，细胞类型逐渐丰富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细胞多样性的产生对生物体具有重要作用</a:t>
                </a:r>
                <a:endParaRPr/>
              </a:p>
            </p:txBody>
          </p:sp>
        </p:grpSp>
        <p:grpSp>
          <p:nvGrpSpPr>
            <p:cNvPr id="59" name="Group 407"/>
            <p:cNvGrpSpPr/>
            <p:nvPr/>
          </p:nvGrpSpPr>
          <p:grpSpPr>
            <a:xfrm>
              <a:off x="5982796" y="1468163"/>
              <a:ext cx="5700871" cy="1610798"/>
              <a:chOff x="5982796" y="1468163"/>
              <a:chExt cx="5700871" cy="1610798"/>
            </a:xfrm>
          </p:grpSpPr>
          <p:sp>
            <p:nvSpPr>
              <p:cNvPr id="60"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生殖与遗传</a:t>
                </a:r>
                <a:endParaRPr/>
              </a:p>
            </p:txBody>
          </p:sp>
          <p:sp>
            <p:nvSpPr>
              <p:cNvPr id="61"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胚胎发育与细胞分化是生殖过程的关键环节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研究胚胎发育与细胞分化有助于提高生殖健康水平和预防遗传性疾病</a:t>
                </a:r>
                <a:endParaRPr/>
              </a:p>
            </p:txBody>
          </p:sp>
        </p:grpSp>
      </p:grpSp>
      <p:sp>
        <p:nvSpPr>
          <p:cNvPr id="6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胚胎发育与细胞分化的生物学意义</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64"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胚胎形态发生与器官形成</a:t>
            </a:r>
            <a:endParaRPr/>
          </a:p>
        </p:txBody>
      </p:sp>
      <p:sp>
        <p:nvSpPr>
          <p:cNvPr id="65"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04</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66"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6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6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70" name="Group 598"/>
            <p:cNvGrpSpPr/>
            <p:nvPr/>
          </p:nvGrpSpPr>
          <p:grpSpPr>
            <a:xfrm>
              <a:off x="763829" y="1414808"/>
              <a:ext cx="6972294" cy="2337649"/>
              <a:chOff x="763829" y="1414808"/>
              <a:chExt cx="6972294" cy="2337649"/>
            </a:xfrm>
          </p:grpSpPr>
          <p:sp>
            <p:nvSpPr>
              <p:cNvPr id="7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胚胎形态发生的过程</a:t>
                </a:r>
                <a:endParaRPr/>
              </a:p>
            </p:txBody>
          </p:sp>
          <p:sp>
            <p:nvSpPr>
              <p:cNvPr id="7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胚胎形态发生是指胚胎细胞通过迁移、增殖和分化形成各种形态结构的过程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胚胎形态发生过程受多种因素影响，如细胞外基质、细胞信号通路等</a:t>
                </a:r>
                <a:endParaRPr/>
              </a:p>
            </p:txBody>
          </p:sp>
          <p:sp>
            <p:nvSpPr>
              <p:cNvPr id="7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7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77" name="Group 591"/>
            <p:cNvGrpSpPr/>
            <p:nvPr/>
          </p:nvGrpSpPr>
          <p:grpSpPr>
            <a:xfrm>
              <a:off x="689593" y="3949139"/>
              <a:ext cx="7078256" cy="2128975"/>
              <a:chOff x="689593" y="3949139"/>
              <a:chExt cx="7078256" cy="2128975"/>
            </a:xfrm>
          </p:grpSpPr>
          <p:sp>
            <p:nvSpPr>
              <p:cNvPr id="7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胚胎形态发生的关键基因</a:t>
                </a:r>
                <a:endParaRPr/>
              </a:p>
            </p:txBody>
          </p:sp>
          <p:sp>
            <p:nvSpPr>
              <p:cNvPr id="7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胚胎形态发生过程中，关键基因对形态结构的形成具有重要影响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胚胎形态发生关键基因的异常可能导致形态结构异常</a:t>
                </a:r>
                <a:endParaRPr/>
              </a:p>
            </p:txBody>
          </p:sp>
          <p:sp>
            <p:nvSpPr>
              <p:cNvPr id="8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8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8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胚胎形态发生的基本原理</a:t>
            </a:r>
            <a:endParaRPr lang="en-US" altLang="zh-CN" sz="28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https://d.book118.com/866035142240010050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人体胚胎发生</vt:lpstr>
      <vt:lpstr>人体胚胎发生的基本概念与过程</vt:lpstr>
      <vt:lpstr>PowerPoint Presentation</vt:lpstr>
      <vt:lpstr>PowerPoint Presentation</vt:lpstr>
      <vt:lpstr>PowerPoint Presentation</vt:lpstr>
      <vt:lpstr>受精与胚胎启动</vt:lpstr>
      <vt:lpstr>PowerPoint Presentation</vt:lpstr>
      <vt:lpstr>PowerPoint Presentation</vt:lpstr>
      <vt:lpstr>PowerPoint Presentation</vt:lpstr>
      <vt:lpstr>胚胎发育与细胞分化</vt:lpstr>
      <vt:lpstr>PowerPoint Presentation</vt:lpstr>
      <vt:lpstr>PowerPoint Presentation</vt:lpstr>
      <vt:lpstr>PowerPoint Presentation</vt:lpstr>
      <vt:lpstr>胚胎形态发生与器官形成</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2024-09-16T11:48:53.903</cp:lastPrinted>
  <dcterms:created xsi:type="dcterms:W3CDTF">2024-09-16T03:48:53Z</dcterms:created>
  <dcterms:modified xsi:type="dcterms:W3CDTF">2024-09-16T03:48:55Z</dcterms:modified>
</cp:coreProperties>
</file>