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4" r:id="rId15"/>
  </p:sldIdLst>
  <p:sldSz cx="12192000" cy="6858000"/>
  <p:notesSz cx="6858000" cy="9144000"/>
  <p:custDataLst>
    <p:tags r:id="rId16"/>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tags" Target="tags/tag1.xml" /><Relationship Id="rId17" Type="http://schemas.openxmlformats.org/officeDocument/2006/relationships/presProps" Target="presProps.xml" /><Relationship Id="rId18" Type="http://schemas.openxmlformats.org/officeDocument/2006/relationships/viewProps" Target="viewProps.xml" /><Relationship Id="rId19" Type="http://schemas.openxmlformats.org/officeDocument/2006/relationships/theme" Target="theme/theme1.xml" /><Relationship Id="rId2" Type="http://schemas.openxmlformats.org/officeDocument/2006/relationships/slideMaster" Target="slideMasters/slideMaster2.xml" /><Relationship Id="rId20"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FE979B64-9EA3-43C7-9FB7-E46B4D661F74}"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D576860E-44C7-4B4B-92E2-57310E584DFE}"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F30DF623-F097-454B-972F-04A0B5926021}"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15391722-11CC-46DB-B06A-8EBBEF118874}"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21E9AF6C-E567-4AA0-B725-A7CDB832D73B}"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E746398E-5847-4312-81D0-65665DD30E3B}"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E438DA0F-2306-4229-8CE6-CB1E0103A393}"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0F9D9190-4F5E-4792-822E-9414235AE304}"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A155FE90-CEFE-402D-B8AA-8D8124A58799}"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42661C5E-9E86-4E63-A8D4-95A35D111D57}"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1D7A4AC2-29A7-4023-AE9A-FE5931015667}"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 Id="rId3" Type="http://schemas.openxmlformats.org/officeDocument/2006/relationships/image" Target="../media/image3.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 Id="rId3" Type="http://schemas.openxmlformats.org/officeDocument/2006/relationships/image" Target="../media/image3.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3.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6.jpeg" /><Relationship Id="rId3" Type="http://schemas.openxmlformats.org/officeDocument/2006/relationships/image" Target="../media/image3.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7.png" /><Relationship Id="rId3" Type="http://schemas.openxmlformats.org/officeDocument/2006/relationships/image" Target="../media/image8.png" /><Relationship Id="rId4" Type="http://schemas.openxmlformats.org/officeDocument/2006/relationships/image" Target="../media/image3.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9.jpeg" /><Relationship Id="rId3" Type="http://schemas.openxmlformats.org/officeDocument/2006/relationships/image" Target="../media/image3.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0.jpeg" /><Relationship Id="rId3" Type="http://schemas.openxmlformats.org/officeDocument/2006/relationships/image" Target="../media/image3.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866043032124010032"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723949" y="1562007"/>
            <a:ext cx="8744102" cy="21531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450"/>
              </a:spcBef>
            </a:pPr>
            <a:r>
              <a:rPr lang="en-US" sz="5175" b="1">
                <a:solidFill>
                  <a:srgbClr val="FFFFFF">
                    <a:alpha val="100000"/>
                  </a:srgbClr>
                </a:solidFill>
                <a:latin typeface="Microsoft Yahei"/>
                <a:ea typeface="Microsoft Yahei"/>
                <a:cs typeface="Microsoft Yahei"/>
              </a:rPr>
              <a:t>支持车联网发展MNO智能物联卡平台解决方案推荐指南</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0" y="0"/>
            <a:ext cx="12192000" cy="6858000"/>
          </a:xfrm>
          <a:prstGeom prst="rect">
            <a:avLst/>
          </a:prstGeom>
        </p:spPr>
      </p:pic>
      <p:sp>
        <p:nvSpPr>
          <p:cNvPr id="3" name="TextBox 3"/>
          <p:cNvSpPr txBox="1"/>
          <p:nvPr/>
        </p:nvSpPr>
        <p:spPr>
          <a:xfrm>
            <a:off x="6492925" y="885825"/>
            <a:ext cx="5295900" cy="5086350"/>
          </a:xfrm>
          <a:prstGeom prst="rect">
            <a:avLst/>
          </a:prstGeom>
        </p:spPr>
        <p:txBody>
          <a:bodyPr vert="horz" wrap="square" lIns="114300" tIns="57150" rIns="114300" bIns="5715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50000"/>
              </a:lnSpc>
              <a:buFont typeface="Arial"/>
              <a:buChar char="•"/>
            </a:pPr>
            <a:r>
              <a:rPr lang="en-US" sz="2400" b="1">
                <a:solidFill>
                  <a:srgbClr val="FFFFFF">
                    <a:alpha val="100000"/>
                  </a:srgbClr>
                </a:solidFill>
                <a:latin typeface="Microsoft Yahei"/>
                <a:ea typeface="Microsoft Yahei"/>
                <a:cs typeface="Microsoft Yahei"/>
              </a:rPr>
              <a:t>MNO智能物联卡平台概述</a:t>
            </a:r>
          </a:p>
          <a:p>
            <a:pPr marL="203200" lvl="0" indent="-203200">
              <a:lnSpc>
                <a:spcPct val="150000"/>
              </a:lnSpc>
              <a:buFont typeface="Arial"/>
              <a:buChar char="•"/>
            </a:pPr>
            <a:r>
              <a:rPr lang="en-US" sz="2400" b="1">
                <a:solidFill>
                  <a:srgbClr val="FFFFFF">
                    <a:alpha val="100000"/>
                  </a:srgbClr>
                </a:solidFill>
                <a:latin typeface="Microsoft Yahei"/>
                <a:ea typeface="Microsoft Yahei"/>
                <a:cs typeface="Microsoft Yahei"/>
              </a:rPr>
              <a:t>MNO智能物联卡平台解决方案</a:t>
            </a:r>
          </a:p>
          <a:p>
            <a:pPr marL="203200" lvl="0" indent="-203200">
              <a:lnSpc>
                <a:spcPct val="150000"/>
              </a:lnSpc>
              <a:buFont typeface="Arial"/>
              <a:buChar char="•"/>
            </a:pPr>
            <a:r>
              <a:rPr lang="en-US" sz="2400" b="1">
                <a:solidFill>
                  <a:srgbClr val="FFFFFF">
                    <a:alpha val="100000"/>
                  </a:srgbClr>
                </a:solidFill>
                <a:latin typeface="Microsoft Yahei"/>
                <a:ea typeface="Microsoft Yahei"/>
                <a:cs typeface="Microsoft Yahei"/>
              </a:rPr>
              <a:t>MNO智能物联卡平台的应用场景</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0" y="0"/>
            <a:ext cx="12192000" cy="6858000"/>
          </a:xfrm>
          <a:prstGeom prst="rect">
            <a:avLst/>
          </a:prstGeom>
        </p:spPr>
      </p:pic>
      <p:sp>
        <p:nvSpPr>
          <p:cNvPr id="3" name="TextBox 3"/>
          <p:cNvSpPr txBox="1"/>
          <p:nvPr/>
        </p:nvSpPr>
        <p:spPr>
          <a:xfrm>
            <a:off x="6492925" y="885825"/>
            <a:ext cx="5295900" cy="5086350"/>
          </a:xfrm>
          <a:prstGeom prst="rect">
            <a:avLst/>
          </a:prstGeom>
        </p:spPr>
        <p:txBody>
          <a:bodyPr vert="horz" wrap="square" lIns="114300" tIns="57150" rIns="114300" bIns="5715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50000"/>
              </a:lnSpc>
              <a:buFont typeface="Arial"/>
              <a:buChar char="•"/>
            </a:pPr>
            <a:r>
              <a:rPr lang="en-US" sz="2400" b="1">
                <a:solidFill>
                  <a:srgbClr val="FFFFFF">
                    <a:alpha val="100000"/>
                  </a:srgbClr>
                </a:solidFill>
                <a:latin typeface="Microsoft Yahei"/>
                <a:ea typeface="Microsoft Yahei"/>
                <a:cs typeface="Microsoft Yahei"/>
              </a:rPr>
              <a:t>MNO智能物联卡平台的实施与部署</a:t>
            </a:r>
          </a:p>
          <a:p>
            <a:pPr marL="203200" lvl="0" indent="-203200">
              <a:lnSpc>
                <a:spcPct val="150000"/>
              </a:lnSpc>
              <a:buFont typeface="Arial"/>
              <a:buChar char="•"/>
            </a:pPr>
            <a:r>
              <a:rPr lang="en-US" sz="2400" b="1">
                <a:solidFill>
                  <a:srgbClr val="FFFFFF">
                    <a:alpha val="100000"/>
                  </a:srgbClr>
                </a:solidFill>
                <a:latin typeface="Microsoft Yahei"/>
                <a:ea typeface="Microsoft Yahei"/>
                <a:cs typeface="Microsoft Yahei"/>
              </a:rPr>
              <a:t>MNO智能物联卡平台的未来展望</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876034" y="2655088"/>
            <a:ext cx="9439275" cy="20859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450"/>
              </a:spcBef>
            </a:pPr>
            <a:r>
              <a:rPr lang="en-US" sz="5175" b="1">
                <a:solidFill>
                  <a:srgbClr val="FFFFFF">
                    <a:alpha val="100000"/>
                  </a:srgbClr>
                </a:solidFill>
                <a:latin typeface="Microsoft Yahei"/>
                <a:ea typeface="Microsoft Yahei"/>
                <a:cs typeface="Microsoft Yahei"/>
              </a:rPr>
              <a:t>MNO智能物联卡平台概述</a:t>
            </a:r>
          </a:p>
        </p:txBody>
      </p:sp>
      <p:sp>
        <p:nvSpPr>
          <p:cNvPr id="3" name="TextBox 3"/>
          <p:cNvSpPr txBox="1"/>
          <p:nvPr/>
        </p:nvSpPr>
        <p:spPr>
          <a:xfrm>
            <a:off x="765043" y="1520539"/>
            <a:ext cx="7683398" cy="99486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spcBef>
                <a:spcPts val="450"/>
              </a:spcBef>
            </a:pPr>
            <a:r>
              <a:rPr lang="en-US" sz="5775" b="1">
                <a:solidFill>
                  <a:srgbClr val="FFFFFF">
                    <a:alpha val="100000"/>
                  </a:srgbClr>
                </a:solidFill>
                <a:latin typeface="Microsoft Yahei"/>
                <a:ea typeface="Microsoft Yahei"/>
                <a:cs typeface="Microsoft Yahei"/>
              </a:rPr>
              <a:t>01</a:t>
            </a:r>
          </a:p>
        </p:txBody>
      </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TextBox 2"/>
          <p:cNvSpPr txBox="1"/>
          <p:nvPr/>
        </p:nvSpPr>
        <p:spPr>
          <a:xfrm>
            <a:off x="763829" y="1414808"/>
            <a:ext cx="673417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MNO的定义</a:t>
            </a:r>
          </a:p>
        </p:txBody>
      </p:sp>
      <p:sp>
        <p:nvSpPr>
          <p:cNvPr id="3" name="TextBox 3"/>
          <p:cNvSpPr txBox="1"/>
          <p:nvPr/>
        </p:nvSpPr>
        <p:spPr>
          <a:xfrm>
            <a:off x="763829" y="2093647"/>
            <a:ext cx="67341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移动网络运营商（MNO）是指拥有移动网络基础设施，并在此基础上提供移动通信服务的公司。在车联网领域，MNO负责提供网络连接服务，确保车辆与云端、其他车辆以及基础设施之间的数据传输。</a:t>
            </a:r>
          </a:p>
        </p:txBody>
      </p:sp>
      <p:sp>
        <p:nvSpPr>
          <p:cNvPr id="4" name="TextBox 4"/>
          <p:cNvSpPr txBox="1"/>
          <p:nvPr/>
        </p:nvSpPr>
        <p:spPr>
          <a:xfrm>
            <a:off x="689593" y="3949139"/>
            <a:ext cx="652462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MNO的作用</a:t>
            </a:r>
          </a:p>
        </p:txBody>
      </p:sp>
      <p:sp>
        <p:nvSpPr>
          <p:cNvPr id="5" name="TextBox 5"/>
          <p:cNvSpPr txBox="1"/>
          <p:nvPr/>
        </p:nvSpPr>
        <p:spPr>
          <a:xfrm>
            <a:off x="689593" y="4645945"/>
            <a:ext cx="68103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MNO在车联网中发挥着至关重要的作用，提供可靠、高效的网络连接，支持各种车载应用和服务，如导航、实时路况、远程诊断、紧急呼叫等。</a:t>
            </a:r>
          </a:p>
        </p:txBody>
      </p:sp>
      <p:sp>
        <p:nvSpPr>
          <p:cNvPr id="6" name="AutoShape 6"/>
          <p:cNvSpPr/>
          <p:nvPr/>
        </p:nvSpPr>
        <p:spPr>
          <a:xfrm>
            <a:off x="884406" y="5955116"/>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31494"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514246"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9" name="Connector 9"/>
          <p:cNvCxnSpPr/>
          <p:nvPr/>
        </p:nvCxnSpPr>
        <p:spPr>
          <a:xfrm>
            <a:off x="1585874" y="6029346"/>
            <a:ext cx="6181975"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pic>
        <p:nvPicPr>
          <p:cNvPr id="10" name="Picture 10"/>
          <p:cNvPicPr>
            <a:picLocks noChangeAspect="1"/>
          </p:cNvPicPr>
          <p:nvPr/>
        </p:nvPicPr>
        <p:blipFill>
          <a:blip r:embed="rId2">
            <a:alphaModFix amt="70000"/>
          </a:blip>
          <a:srcRect l="12500" r="12500"/>
          <a:stretch>
            <a:fillRect/>
          </a:stretch>
        </p:blipFill>
        <p:spPr>
          <a:xfrm>
            <a:off x="7803289" y="1299241"/>
            <a:ext cx="3679824" cy="4906431"/>
          </a:xfrm>
          <a:prstGeom prst="rect">
            <a:avLst/>
          </a:prstGeom>
        </p:spPr>
      </p:pic>
      <p:sp>
        <p:nvSpPr>
          <p:cNvPr id="11" name="AutoShape 11"/>
          <p:cNvSpPr/>
          <p:nvPr/>
        </p:nvSpPr>
        <p:spPr>
          <a:xfrm>
            <a:off x="852680" y="3629459"/>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1482520"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4" name="Connector 14"/>
          <p:cNvCxnSpPr/>
          <p:nvPr/>
        </p:nvCxnSpPr>
        <p:spPr>
          <a:xfrm>
            <a:off x="1554148" y="3703689"/>
            <a:ext cx="6181975"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grpSp>
        <p:nvGrpSpPr>
          <p:cNvPr id="15" name="Group 15"/>
          <p:cNvGrpSpPr/>
          <p:nvPr/>
        </p:nvGrpSpPr>
        <p:grpSpPr>
          <a:xfrm>
            <a:off x="454963" y="93878"/>
            <a:ext cx="10641129" cy="914400"/>
            <a:chOff x="454963" y="93878"/>
            <a:chExt cx="10641129" cy="914400"/>
          </a:xfrm>
        </p:grpSpPr>
        <p:sp>
          <p:nvSpPr>
            <p:cNvPr id="16" name="AutoShape 1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MNO的定义和作用</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blip>
          <a:srcRect l="13535" r="13535"/>
          <a:stretch>
            <a:fillRect/>
          </a:stretch>
        </p:blipFill>
        <p:spPr>
          <a:xfrm>
            <a:off x="8422415" y="1165018"/>
            <a:ext cx="3769585" cy="5168746"/>
          </a:xfrm>
          <a:prstGeom prst="ellipse">
            <a:avLst/>
          </a:prstGeom>
        </p:spPr>
      </p:pic>
      <p:sp>
        <p:nvSpPr>
          <p:cNvPr id="3" name="AutoShape 3"/>
          <p:cNvSpPr/>
          <p:nvPr/>
        </p:nvSpPr>
        <p:spPr>
          <a:xfrm>
            <a:off x="1049459" y="1392873"/>
            <a:ext cx="2537366" cy="971419"/>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39110" y="1390903"/>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601242" y="2481101"/>
            <a:ext cx="343379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智能物联卡平台采用先进的安全机制，确保数据传输和存储的安全性，防止未经授权的访问和数据泄露。</a:t>
            </a:r>
          </a:p>
        </p:txBody>
      </p:sp>
      <p:sp>
        <p:nvSpPr>
          <p:cNvPr id="6" name="AutoShape 6"/>
          <p:cNvSpPr/>
          <p:nvPr/>
        </p:nvSpPr>
        <p:spPr>
          <a:xfrm>
            <a:off x="3099145" y="1390903"/>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TextBox 7"/>
          <p:cNvSpPr txBox="1"/>
          <p:nvPr/>
        </p:nvSpPr>
        <p:spPr>
          <a:xfrm>
            <a:off x="784885" y="1602358"/>
            <a:ext cx="3048000" cy="5524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606" b="1">
                <a:solidFill>
                  <a:srgbClr val="FFFFFF">
                    <a:alpha val="100000"/>
                  </a:srgbClr>
                </a:solidFill>
                <a:latin typeface="Microsoft Yahei"/>
                <a:ea typeface="Microsoft Yahei"/>
                <a:cs typeface="Microsoft Yahei"/>
              </a:rPr>
              <a:t>安全性</a:t>
            </a:r>
          </a:p>
        </p:txBody>
      </p:sp>
      <p:sp>
        <p:nvSpPr>
          <p:cNvPr id="8" name="TextBox 8"/>
          <p:cNvSpPr txBox="1"/>
          <p:nvPr/>
        </p:nvSpPr>
        <p:spPr>
          <a:xfrm>
            <a:off x="4405571" y="2481101"/>
            <a:ext cx="343379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平台具备高可靠性，能够在各种恶劣环境下稳定运行，提供不间断的网络服务，满足车联网对可靠性的高要求。</a:t>
            </a:r>
          </a:p>
        </p:txBody>
      </p:sp>
      <p:grpSp>
        <p:nvGrpSpPr>
          <p:cNvPr id="9" name="Group 9"/>
          <p:cNvGrpSpPr/>
          <p:nvPr/>
        </p:nvGrpSpPr>
        <p:grpSpPr>
          <a:xfrm>
            <a:off x="4343439" y="1390903"/>
            <a:ext cx="3535395" cy="975360"/>
            <a:chOff x="4343439" y="1390903"/>
            <a:chExt cx="3535395" cy="975360"/>
          </a:xfrm>
        </p:grpSpPr>
        <p:sp>
          <p:nvSpPr>
            <p:cNvPr id="10" name="AutoShape 10"/>
            <p:cNvSpPr/>
            <p:nvPr/>
          </p:nvSpPr>
          <p:spPr>
            <a:xfrm>
              <a:off x="4854091" y="1391888"/>
              <a:ext cx="2537366" cy="971419"/>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4343439" y="1390903"/>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6903474" y="1390903"/>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13" name="TextBox 13"/>
          <p:cNvSpPr txBox="1"/>
          <p:nvPr/>
        </p:nvSpPr>
        <p:spPr>
          <a:xfrm>
            <a:off x="4587137" y="1601372"/>
            <a:ext cx="3048000" cy="552450"/>
          </a:xfrm>
          <a:prstGeom prst="rect">
            <a:avLst/>
          </a:prstGeom>
        </p:spPr>
        <p:txBody>
          <a:bodyPr vert="horz" wrap="square" lIns="123825" tIns="123825" rIns="57150" bIns="1238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606" b="1">
                <a:solidFill>
                  <a:srgbClr val="FFFFFF">
                    <a:alpha val="100000"/>
                  </a:srgbClr>
                </a:solidFill>
                <a:latin typeface="Microsoft Yahei"/>
                <a:ea typeface="Microsoft Yahei"/>
                <a:cs typeface="Microsoft Yahei"/>
              </a:rPr>
              <a:t>可靠性</a:t>
            </a:r>
          </a:p>
        </p:txBody>
      </p:sp>
      <p:sp>
        <p:nvSpPr>
          <p:cNvPr id="14" name="AutoShape 14"/>
          <p:cNvSpPr/>
          <p:nvPr/>
        </p:nvSpPr>
        <p:spPr>
          <a:xfrm>
            <a:off x="1049459" y="3941002"/>
            <a:ext cx="2537366" cy="971419"/>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539110" y="3939031"/>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TextBox 16"/>
          <p:cNvSpPr txBox="1"/>
          <p:nvPr/>
        </p:nvSpPr>
        <p:spPr>
          <a:xfrm>
            <a:off x="601242" y="5041421"/>
            <a:ext cx="343379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智能物联卡平台支持多种接入方式，可根据不同车辆和设备的需要进行定制化配置，满足多样化的车联网应用需求。</a:t>
            </a:r>
          </a:p>
        </p:txBody>
      </p:sp>
      <p:sp>
        <p:nvSpPr>
          <p:cNvPr id="17" name="AutoShape 17"/>
          <p:cNvSpPr/>
          <p:nvPr/>
        </p:nvSpPr>
        <p:spPr>
          <a:xfrm>
            <a:off x="3099145" y="3939031"/>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TextBox 18"/>
          <p:cNvSpPr txBox="1"/>
          <p:nvPr/>
        </p:nvSpPr>
        <p:spPr>
          <a:xfrm>
            <a:off x="784885" y="4150486"/>
            <a:ext cx="3066513" cy="552450"/>
          </a:xfrm>
          <a:prstGeom prst="rect">
            <a:avLst/>
          </a:prstGeom>
        </p:spPr>
        <p:txBody>
          <a:bodyPr vert="horz" wrap="square" lIns="123825" tIns="123825" rIns="57150" bIns="123825"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606" b="1">
                <a:solidFill>
                  <a:srgbClr val="FFFFFF">
                    <a:alpha val="100000"/>
                  </a:srgbClr>
                </a:solidFill>
                <a:latin typeface="Microsoft Yahei"/>
                <a:ea typeface="Microsoft Yahei"/>
                <a:cs typeface="Microsoft Yahei"/>
              </a:rPr>
              <a:t>灵活性</a:t>
            </a:r>
          </a:p>
        </p:txBody>
      </p:sp>
      <p:sp>
        <p:nvSpPr>
          <p:cNvPr id="19" name="AutoShape 19"/>
          <p:cNvSpPr/>
          <p:nvPr/>
        </p:nvSpPr>
        <p:spPr>
          <a:xfrm>
            <a:off x="4853788" y="3941002"/>
            <a:ext cx="2537366" cy="971419"/>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343439" y="3939031"/>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TextBox 21"/>
          <p:cNvSpPr txBox="1"/>
          <p:nvPr/>
        </p:nvSpPr>
        <p:spPr>
          <a:xfrm>
            <a:off x="4405571" y="5041421"/>
            <a:ext cx="343379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平台具备良好的可扩展性，能够随着车联网的发展而不断升级和扩展，支持更多的车辆和设备连接。</a:t>
            </a:r>
          </a:p>
        </p:txBody>
      </p:sp>
      <p:sp>
        <p:nvSpPr>
          <p:cNvPr id="22" name="AutoShape 22"/>
          <p:cNvSpPr/>
          <p:nvPr/>
        </p:nvSpPr>
        <p:spPr>
          <a:xfrm>
            <a:off x="6903474" y="3939031"/>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TextBox 23"/>
          <p:cNvSpPr txBox="1"/>
          <p:nvPr/>
        </p:nvSpPr>
        <p:spPr>
          <a:xfrm>
            <a:off x="4587137" y="4150486"/>
            <a:ext cx="3048000" cy="552450"/>
          </a:xfrm>
          <a:prstGeom prst="rect">
            <a:avLst/>
          </a:prstGeom>
        </p:spPr>
        <p:txBody>
          <a:bodyPr vert="horz" wrap="square" lIns="123825" tIns="123825" rIns="57150" bIns="123825"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606" b="1">
                <a:solidFill>
                  <a:srgbClr val="FFFFFF">
                    <a:alpha val="100000"/>
                  </a:srgbClr>
                </a:solidFill>
                <a:latin typeface="Microsoft Yahei"/>
                <a:ea typeface="Microsoft Yahei"/>
                <a:cs typeface="Microsoft Yahei"/>
              </a:rPr>
              <a:t>可扩展性</a:t>
            </a:r>
          </a:p>
        </p:txBody>
      </p:sp>
      <p:grpSp>
        <p:nvGrpSpPr>
          <p:cNvPr id="24" name="Group 24"/>
          <p:cNvGrpSpPr/>
          <p:nvPr/>
        </p:nvGrpSpPr>
        <p:grpSpPr>
          <a:xfrm>
            <a:off x="454963" y="93878"/>
            <a:ext cx="10641129" cy="914400"/>
            <a:chOff x="454963" y="93878"/>
            <a:chExt cx="10641129" cy="914400"/>
          </a:xfrm>
        </p:grpSpPr>
        <p:sp>
          <p:nvSpPr>
            <p:cNvPr id="25" name="AutoShape 2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TextBox 4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智能物联卡平台的特性</a:t>
              </a:r>
            </a:p>
          </p:txBody>
        </p:sp>
      </p:gr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4">
            <a:alphaModFix/>
          </a:blip>
          <a:stretch>
            <a:fillRect/>
          </a:stretch>
        </a:blipFill>
      </p:bgPr>
    </p:bg>
    <p:spTree>
      <p:nvGrpSpPr>
        <p:cNvPr id="1" name=""/>
        <p:cNvGrpSpPr/>
        <p:nvPr/>
      </p:nvGrpSpPr>
      <p:grpSpPr>
        <a:xfrm>
          <a:off x="0" y="0"/>
          <a:ext cx="0" cy="0"/>
        </a:xfrm>
      </p:grpSpPr>
      <p:sp>
        <p:nvSpPr>
          <p:cNvPr id="2" name="AutoShape 2"/>
          <p:cNvSpPr/>
          <p:nvPr/>
        </p:nvSpPr>
        <p:spPr>
          <a:xfrm>
            <a:off x="0" y="2173694"/>
            <a:ext cx="3839952" cy="4684306"/>
          </a:xfrm>
          <a:prstGeom prst="rtTriangl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3" name="Group 3"/>
          <p:cNvGrpSpPr/>
          <p:nvPr/>
        </p:nvGrpSpPr>
        <p:grpSpPr>
          <a:xfrm>
            <a:off x="865802" y="2810519"/>
            <a:ext cx="3847271" cy="4047481"/>
            <a:chOff x="865802" y="2810519"/>
            <a:chExt cx="3847271" cy="4047481"/>
          </a:xfrm>
        </p:grpSpPr>
        <p:sp>
          <p:nvSpPr>
            <p:cNvPr id="4" name="Freeform 4"/>
            <p:cNvSpPr/>
            <p:nvPr/>
          </p:nvSpPr>
          <p:spPr>
            <a:xfrm>
              <a:off x="2165532" y="2928505"/>
              <a:ext cx="1195366" cy="834187"/>
            </a:xfrm>
            <a:custGeom>
              <a:rect l="l" t="t" r="r" b="b"/>
              <a:pathLst>
                <a:path w="193" h="134">
                  <a:moveTo>
                    <a:pt x="177" y="133"/>
                  </a:moveTo>
                  <a:cubicBezTo>
                    <a:pt x="193" y="58"/>
                    <a:pt x="159" y="0"/>
                    <a:pt x="97" y="0"/>
                  </a:cubicBezTo>
                  <a:cubicBezTo>
                    <a:pt x="36" y="0"/>
                    <a:pt x="0" y="61"/>
                    <a:pt x="17" y="134"/>
                  </a:cubicBezTo>
                  <a:cubicBezTo>
                    <a:pt x="177" y="133"/>
                    <a:pt x="177" y="133"/>
                    <a:pt x="177" y="133"/>
                  </a:cubicBezTo>
                </a:path>
              </a:pathLst>
            </a:custGeom>
            <a:solidFill>
              <a:srgbClr val="361A00">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Freeform 5"/>
            <p:cNvSpPr/>
            <p:nvPr/>
          </p:nvSpPr>
          <p:spPr>
            <a:xfrm>
              <a:off x="2277789" y="3041376"/>
              <a:ext cx="978744" cy="1605412"/>
            </a:xfrm>
            <a:custGeom>
              <a:rect l="l" t="t" r="r" b="b"/>
              <a:pathLst>
                <a:path w="158" h="258">
                  <a:moveTo>
                    <a:pt x="16" y="157"/>
                  </a:moveTo>
                  <a:cubicBezTo>
                    <a:pt x="15" y="193"/>
                    <a:pt x="35" y="210"/>
                    <a:pt x="35" y="210"/>
                  </a:cubicBezTo>
                  <a:cubicBezTo>
                    <a:pt x="35" y="235"/>
                    <a:pt x="35" y="235"/>
                    <a:pt x="35" y="235"/>
                  </a:cubicBezTo>
                  <a:cubicBezTo>
                    <a:pt x="35" y="235"/>
                    <a:pt x="32" y="237"/>
                    <a:pt x="33" y="237"/>
                  </a:cubicBezTo>
                  <a:cubicBezTo>
                    <a:pt x="30" y="236"/>
                    <a:pt x="62" y="257"/>
                    <a:pt x="81" y="258"/>
                  </a:cubicBezTo>
                  <a:cubicBezTo>
                    <a:pt x="81" y="258"/>
                    <a:pt x="131" y="239"/>
                    <a:pt x="129" y="237"/>
                  </a:cubicBezTo>
                  <a:cubicBezTo>
                    <a:pt x="126" y="235"/>
                    <a:pt x="126" y="235"/>
                    <a:pt x="126" y="235"/>
                  </a:cubicBezTo>
                  <a:cubicBezTo>
                    <a:pt x="126" y="210"/>
                    <a:pt x="126" y="210"/>
                    <a:pt x="126" y="210"/>
                  </a:cubicBezTo>
                  <a:cubicBezTo>
                    <a:pt x="126" y="210"/>
                    <a:pt x="144" y="200"/>
                    <a:pt x="144" y="156"/>
                  </a:cubicBezTo>
                  <a:cubicBezTo>
                    <a:pt x="145" y="144"/>
                    <a:pt x="156" y="152"/>
                    <a:pt x="158" y="118"/>
                  </a:cubicBezTo>
                  <a:cubicBezTo>
                    <a:pt x="158" y="115"/>
                    <a:pt x="158" y="112"/>
                    <a:pt x="157" y="106"/>
                  </a:cubicBezTo>
                  <a:cubicBezTo>
                    <a:pt x="155" y="103"/>
                    <a:pt x="149" y="100"/>
                    <a:pt x="150" y="96"/>
                  </a:cubicBezTo>
                  <a:cubicBezTo>
                    <a:pt x="154" y="40"/>
                    <a:pt x="123" y="4"/>
                    <a:pt x="79" y="1"/>
                  </a:cubicBezTo>
                  <a:cubicBezTo>
                    <a:pt x="79" y="0"/>
                    <a:pt x="79" y="0"/>
                    <a:pt x="79" y="0"/>
                  </a:cubicBezTo>
                  <a:cubicBezTo>
                    <a:pt x="78" y="0"/>
                    <a:pt x="78" y="1"/>
                    <a:pt x="78" y="1"/>
                  </a:cubicBezTo>
                  <a:cubicBezTo>
                    <a:pt x="77" y="1"/>
                    <a:pt x="77" y="0"/>
                    <a:pt x="76" y="0"/>
                  </a:cubicBezTo>
                  <a:cubicBezTo>
                    <a:pt x="76" y="1"/>
                    <a:pt x="76" y="1"/>
                    <a:pt x="76" y="1"/>
                  </a:cubicBezTo>
                  <a:cubicBezTo>
                    <a:pt x="32" y="4"/>
                    <a:pt x="4" y="40"/>
                    <a:pt x="9" y="96"/>
                  </a:cubicBezTo>
                  <a:cubicBezTo>
                    <a:pt x="9" y="100"/>
                    <a:pt x="3" y="103"/>
                    <a:pt x="2" y="106"/>
                  </a:cubicBezTo>
                  <a:cubicBezTo>
                    <a:pt x="0" y="112"/>
                    <a:pt x="0" y="116"/>
                    <a:pt x="0" y="119"/>
                  </a:cubicBezTo>
                  <a:cubicBezTo>
                    <a:pt x="2" y="152"/>
                    <a:pt x="16" y="148"/>
                    <a:pt x="16" y="157"/>
                  </a:cubicBezTo>
                </a:path>
              </a:pathLst>
            </a:custGeom>
            <a:solidFill>
              <a:srgbClr val="EAC487">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a:off x="2444772" y="4347680"/>
              <a:ext cx="686349" cy="322564"/>
            </a:xfrm>
            <a:custGeom>
              <a:rect l="l" t="t" r="r" b="b"/>
              <a:pathLst>
                <a:path w="110" h="52">
                  <a:moveTo>
                    <a:pt x="99" y="25"/>
                  </a:moveTo>
                  <a:cubicBezTo>
                    <a:pt x="99" y="0"/>
                    <a:pt x="99" y="0"/>
                    <a:pt x="99" y="0"/>
                  </a:cubicBezTo>
                  <a:cubicBezTo>
                    <a:pt x="99" y="0"/>
                    <a:pt x="86" y="15"/>
                    <a:pt x="53" y="13"/>
                  </a:cubicBezTo>
                  <a:cubicBezTo>
                    <a:pt x="19" y="13"/>
                    <a:pt x="8" y="0"/>
                    <a:pt x="8" y="0"/>
                  </a:cubicBezTo>
                  <a:cubicBezTo>
                    <a:pt x="8" y="25"/>
                    <a:pt x="8" y="25"/>
                    <a:pt x="8" y="25"/>
                  </a:cubicBezTo>
                  <a:cubicBezTo>
                    <a:pt x="8" y="25"/>
                    <a:pt x="2" y="31"/>
                    <a:pt x="3" y="32"/>
                  </a:cubicBezTo>
                  <a:cubicBezTo>
                    <a:pt x="0" y="31"/>
                    <a:pt x="36" y="52"/>
                    <a:pt x="55" y="52"/>
                  </a:cubicBezTo>
                  <a:cubicBezTo>
                    <a:pt x="55" y="52"/>
                    <a:pt x="111" y="52"/>
                    <a:pt x="110" y="51"/>
                  </a:cubicBezTo>
                  <a:cubicBezTo>
                    <a:pt x="99" y="25"/>
                    <a:pt x="99" y="25"/>
                    <a:pt x="99" y="25"/>
                  </a:cubicBezTo>
                </a:path>
              </a:pathLst>
            </a:custGeom>
            <a:solidFill>
              <a:srgbClr val="E0B57A">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Freeform 7"/>
            <p:cNvSpPr/>
            <p:nvPr/>
          </p:nvSpPr>
          <p:spPr>
            <a:xfrm>
              <a:off x="2724188" y="2834152"/>
              <a:ext cx="600226" cy="535079"/>
            </a:xfrm>
            <a:custGeom>
              <a:rect l="l" t="t" r="r" b="b"/>
              <a:pathLst>
                <a:path w="97" h="86">
                  <a:moveTo>
                    <a:pt x="56" y="0"/>
                  </a:moveTo>
                  <a:cubicBezTo>
                    <a:pt x="49" y="0"/>
                    <a:pt x="25" y="8"/>
                    <a:pt x="14" y="11"/>
                  </a:cubicBezTo>
                  <a:cubicBezTo>
                    <a:pt x="9" y="13"/>
                    <a:pt x="5" y="14"/>
                    <a:pt x="0" y="16"/>
                  </a:cubicBezTo>
                  <a:cubicBezTo>
                    <a:pt x="2" y="16"/>
                    <a:pt x="5" y="15"/>
                    <a:pt x="7" y="15"/>
                  </a:cubicBezTo>
                  <a:cubicBezTo>
                    <a:pt x="50" y="15"/>
                    <a:pt x="80" y="43"/>
                    <a:pt x="88" y="86"/>
                  </a:cubicBezTo>
                  <a:cubicBezTo>
                    <a:pt x="90" y="74"/>
                    <a:pt x="97" y="32"/>
                    <a:pt x="94" y="22"/>
                  </a:cubicBezTo>
                  <a:cubicBezTo>
                    <a:pt x="94" y="21"/>
                    <a:pt x="94" y="21"/>
                    <a:pt x="93" y="21"/>
                  </a:cubicBezTo>
                  <a:cubicBezTo>
                    <a:pt x="92" y="21"/>
                    <a:pt x="91" y="22"/>
                    <a:pt x="89" y="23"/>
                  </a:cubicBezTo>
                  <a:cubicBezTo>
                    <a:pt x="88" y="24"/>
                    <a:pt x="86" y="25"/>
                    <a:pt x="85" y="25"/>
                  </a:cubicBezTo>
                  <a:cubicBezTo>
                    <a:pt x="85" y="25"/>
                    <a:pt x="84" y="25"/>
                    <a:pt x="84" y="24"/>
                  </a:cubicBezTo>
                  <a:cubicBezTo>
                    <a:pt x="81" y="20"/>
                    <a:pt x="80" y="9"/>
                    <a:pt x="78" y="7"/>
                  </a:cubicBezTo>
                  <a:cubicBezTo>
                    <a:pt x="78" y="6"/>
                    <a:pt x="77" y="6"/>
                    <a:pt x="77" y="6"/>
                  </a:cubicBezTo>
                  <a:cubicBezTo>
                    <a:pt x="75" y="6"/>
                    <a:pt x="73" y="8"/>
                    <a:pt x="70" y="10"/>
                  </a:cubicBezTo>
                  <a:cubicBezTo>
                    <a:pt x="68" y="11"/>
                    <a:pt x="65" y="13"/>
                    <a:pt x="63" y="13"/>
                  </a:cubicBezTo>
                  <a:cubicBezTo>
                    <a:pt x="63" y="13"/>
                    <a:pt x="63" y="13"/>
                    <a:pt x="62" y="13"/>
                  </a:cubicBezTo>
                  <a:cubicBezTo>
                    <a:pt x="57" y="11"/>
                    <a:pt x="61" y="1"/>
                    <a:pt x="56" y="0"/>
                  </a:cubicBezTo>
                  <a:cubicBezTo>
                    <a:pt x="56" y="0"/>
                    <a:pt x="56" y="0"/>
                    <a:pt x="56" y="0"/>
                  </a:cubicBezTo>
                </a:path>
              </a:pathLst>
            </a:custGeom>
            <a:solidFill>
              <a:srgbClr val="B2B2B2">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2251654" y="2928505"/>
              <a:ext cx="1017859" cy="584989"/>
            </a:xfrm>
            <a:custGeom>
              <a:rect l="l" t="t" r="r" b="b"/>
              <a:pathLst>
                <a:path w="164" h="94">
                  <a:moveTo>
                    <a:pt x="83" y="0"/>
                  </a:moveTo>
                  <a:cubicBezTo>
                    <a:pt x="81" y="0"/>
                    <a:pt x="78" y="1"/>
                    <a:pt x="76" y="1"/>
                  </a:cubicBezTo>
                  <a:cubicBezTo>
                    <a:pt x="41" y="13"/>
                    <a:pt x="17" y="32"/>
                    <a:pt x="3" y="73"/>
                  </a:cubicBezTo>
                  <a:cubicBezTo>
                    <a:pt x="0" y="82"/>
                    <a:pt x="1" y="94"/>
                    <a:pt x="11" y="94"/>
                  </a:cubicBezTo>
                  <a:cubicBezTo>
                    <a:pt x="11" y="94"/>
                    <a:pt x="12" y="94"/>
                    <a:pt x="12" y="94"/>
                  </a:cubicBezTo>
                  <a:cubicBezTo>
                    <a:pt x="12" y="94"/>
                    <a:pt x="12" y="94"/>
                    <a:pt x="12" y="94"/>
                  </a:cubicBezTo>
                  <a:cubicBezTo>
                    <a:pt x="15" y="50"/>
                    <a:pt x="42" y="22"/>
                    <a:pt x="80" y="19"/>
                  </a:cubicBezTo>
                  <a:cubicBezTo>
                    <a:pt x="80" y="18"/>
                    <a:pt x="80" y="18"/>
                    <a:pt x="80" y="18"/>
                  </a:cubicBezTo>
                  <a:cubicBezTo>
                    <a:pt x="81" y="18"/>
                    <a:pt x="81" y="19"/>
                    <a:pt x="82" y="19"/>
                  </a:cubicBezTo>
                  <a:cubicBezTo>
                    <a:pt x="82" y="19"/>
                    <a:pt x="82" y="18"/>
                    <a:pt x="83" y="18"/>
                  </a:cubicBezTo>
                  <a:cubicBezTo>
                    <a:pt x="83" y="19"/>
                    <a:pt x="83" y="19"/>
                    <a:pt x="83" y="19"/>
                  </a:cubicBezTo>
                  <a:cubicBezTo>
                    <a:pt x="111" y="21"/>
                    <a:pt x="134" y="36"/>
                    <a:pt x="145" y="61"/>
                  </a:cubicBezTo>
                  <a:cubicBezTo>
                    <a:pt x="151" y="64"/>
                    <a:pt x="157" y="68"/>
                    <a:pt x="164" y="73"/>
                  </a:cubicBezTo>
                  <a:cubicBezTo>
                    <a:pt x="164" y="73"/>
                    <a:pt x="164" y="72"/>
                    <a:pt x="164" y="71"/>
                  </a:cubicBezTo>
                  <a:cubicBezTo>
                    <a:pt x="156" y="28"/>
                    <a:pt x="126" y="0"/>
                    <a:pt x="83" y="0"/>
                  </a:cubicBezTo>
                </a:path>
              </a:pathLst>
            </a:custGeom>
            <a:solidFill>
              <a:srgbClr val="261200">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Freeform 9"/>
            <p:cNvSpPr/>
            <p:nvPr/>
          </p:nvSpPr>
          <p:spPr>
            <a:xfrm>
              <a:off x="2327428" y="3041376"/>
              <a:ext cx="824741" cy="472118"/>
            </a:xfrm>
            <a:custGeom>
              <a:rect l="l" t="t" r="r" b="b"/>
              <a:pathLst>
                <a:path w="133" h="76">
                  <a:moveTo>
                    <a:pt x="71" y="0"/>
                  </a:moveTo>
                  <a:cubicBezTo>
                    <a:pt x="70" y="0"/>
                    <a:pt x="70" y="1"/>
                    <a:pt x="70" y="1"/>
                  </a:cubicBezTo>
                  <a:cubicBezTo>
                    <a:pt x="69" y="1"/>
                    <a:pt x="69" y="0"/>
                    <a:pt x="68" y="0"/>
                  </a:cubicBezTo>
                  <a:cubicBezTo>
                    <a:pt x="68" y="1"/>
                    <a:pt x="68" y="1"/>
                    <a:pt x="68" y="1"/>
                  </a:cubicBezTo>
                  <a:cubicBezTo>
                    <a:pt x="30" y="4"/>
                    <a:pt x="3" y="32"/>
                    <a:pt x="0" y="76"/>
                  </a:cubicBezTo>
                  <a:cubicBezTo>
                    <a:pt x="48" y="71"/>
                    <a:pt x="74" y="36"/>
                    <a:pt x="108" y="36"/>
                  </a:cubicBezTo>
                  <a:cubicBezTo>
                    <a:pt x="116" y="36"/>
                    <a:pt x="124" y="38"/>
                    <a:pt x="133" y="43"/>
                  </a:cubicBezTo>
                  <a:cubicBezTo>
                    <a:pt x="122" y="18"/>
                    <a:pt x="99" y="3"/>
                    <a:pt x="71" y="1"/>
                  </a:cubicBezTo>
                  <a:cubicBezTo>
                    <a:pt x="71" y="0"/>
                    <a:pt x="71" y="0"/>
                    <a:pt x="71" y="0"/>
                  </a:cubicBezTo>
                </a:path>
              </a:pathLst>
            </a:custGeom>
            <a:solidFill>
              <a:srgbClr val="A3895E">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Freeform 10"/>
            <p:cNvSpPr/>
            <p:nvPr/>
          </p:nvSpPr>
          <p:spPr>
            <a:xfrm>
              <a:off x="2129048" y="2810519"/>
              <a:ext cx="1195366" cy="653240"/>
            </a:xfrm>
            <a:custGeom>
              <a:rect l="l" t="t" r="r" b="b"/>
              <a:pathLst>
                <a:path w="193" h="105">
                  <a:moveTo>
                    <a:pt x="181" y="96"/>
                  </a:moveTo>
                  <a:cubicBezTo>
                    <a:pt x="188" y="87"/>
                    <a:pt x="193" y="34"/>
                    <a:pt x="190" y="23"/>
                  </a:cubicBezTo>
                  <a:cubicBezTo>
                    <a:pt x="189" y="18"/>
                    <a:pt x="182" y="28"/>
                    <a:pt x="180" y="25"/>
                  </a:cubicBezTo>
                  <a:cubicBezTo>
                    <a:pt x="177" y="21"/>
                    <a:pt x="176" y="10"/>
                    <a:pt x="174" y="7"/>
                  </a:cubicBezTo>
                  <a:cubicBezTo>
                    <a:pt x="171" y="4"/>
                    <a:pt x="163" y="15"/>
                    <a:pt x="158" y="14"/>
                  </a:cubicBezTo>
                  <a:cubicBezTo>
                    <a:pt x="153" y="12"/>
                    <a:pt x="157" y="1"/>
                    <a:pt x="152" y="1"/>
                  </a:cubicBezTo>
                  <a:cubicBezTo>
                    <a:pt x="147" y="0"/>
                    <a:pt x="121" y="9"/>
                    <a:pt x="110" y="12"/>
                  </a:cubicBezTo>
                  <a:cubicBezTo>
                    <a:pt x="67" y="24"/>
                    <a:pt x="0" y="50"/>
                    <a:pt x="22" y="93"/>
                  </a:cubicBezTo>
                  <a:cubicBezTo>
                    <a:pt x="23" y="95"/>
                    <a:pt x="19" y="105"/>
                    <a:pt x="28" y="105"/>
                  </a:cubicBezTo>
                  <a:cubicBezTo>
                    <a:pt x="94" y="103"/>
                    <a:pt x="121" y="41"/>
                    <a:pt x="182" y="91"/>
                  </a:cubicBezTo>
                  <a:lnTo>
                    <a:pt x="181" y="96"/>
                  </a:lnTo>
                  <a:close/>
                </a:path>
              </a:pathLst>
            </a:custGeom>
            <a:solidFill>
              <a:srgbClr val="361A00">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Freeform 11"/>
            <p:cNvSpPr/>
            <p:nvPr/>
          </p:nvSpPr>
          <p:spPr>
            <a:xfrm>
              <a:off x="1805431" y="4515576"/>
              <a:ext cx="1928722" cy="1159396"/>
            </a:xfrm>
            <a:custGeom>
              <a:rect l="l" t="t" r="r" b="b"/>
              <a:pathLst>
                <a:path w="311" h="186">
                  <a:moveTo>
                    <a:pt x="280" y="23"/>
                  </a:moveTo>
                  <a:cubicBezTo>
                    <a:pt x="264" y="10"/>
                    <a:pt x="246" y="4"/>
                    <a:pt x="235" y="2"/>
                  </a:cubicBezTo>
                  <a:cubicBezTo>
                    <a:pt x="154" y="9"/>
                    <a:pt x="154" y="9"/>
                    <a:pt x="154" y="9"/>
                  </a:cubicBezTo>
                  <a:cubicBezTo>
                    <a:pt x="80" y="0"/>
                    <a:pt x="80" y="0"/>
                    <a:pt x="80" y="0"/>
                  </a:cubicBezTo>
                  <a:cubicBezTo>
                    <a:pt x="71" y="3"/>
                    <a:pt x="45" y="11"/>
                    <a:pt x="31" y="23"/>
                  </a:cubicBezTo>
                  <a:cubicBezTo>
                    <a:pt x="17" y="33"/>
                    <a:pt x="7" y="47"/>
                    <a:pt x="0" y="63"/>
                  </a:cubicBezTo>
                  <a:cubicBezTo>
                    <a:pt x="0" y="186"/>
                    <a:pt x="0" y="186"/>
                    <a:pt x="0" y="186"/>
                  </a:cubicBezTo>
                  <a:cubicBezTo>
                    <a:pt x="311" y="186"/>
                    <a:pt x="311" y="186"/>
                    <a:pt x="311" y="186"/>
                  </a:cubicBezTo>
                  <a:cubicBezTo>
                    <a:pt x="311" y="63"/>
                    <a:pt x="311" y="63"/>
                    <a:pt x="311" y="63"/>
                  </a:cubicBezTo>
                  <a:cubicBezTo>
                    <a:pt x="304" y="47"/>
                    <a:pt x="294" y="33"/>
                    <a:pt x="280" y="23"/>
                  </a:cubicBezTo>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Freeform 12"/>
            <p:cNvSpPr/>
            <p:nvPr/>
          </p:nvSpPr>
          <p:spPr>
            <a:xfrm>
              <a:off x="2499673" y="4352794"/>
              <a:ext cx="7893" cy="19050"/>
            </a:xfrm>
            <a:custGeom>
              <a:rect l="l" t="t" r="r" b="b"/>
              <a:pathLst>
                <a:path w="1" h="1">
                  <a:moveTo>
                    <a:pt x="0" y="0"/>
                  </a:moveTo>
                  <a:cubicBezTo>
                    <a:pt x="0" y="0"/>
                    <a:pt x="0" y="0"/>
                    <a:pt x="1" y="0"/>
                  </a:cubicBezTo>
                  <a:cubicBezTo>
                    <a:pt x="1" y="0"/>
                    <a:pt x="1" y="0"/>
                    <a:pt x="0" y="0"/>
                  </a:cubicBezTo>
                </a:path>
              </a:pathLst>
            </a:custGeom>
            <a:solidFill>
              <a:srgbClr val="9C7E55">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Freeform 13"/>
            <p:cNvSpPr/>
            <p:nvPr/>
          </p:nvSpPr>
          <p:spPr>
            <a:xfrm>
              <a:off x="2531070" y="4360731"/>
              <a:ext cx="514104" cy="68252"/>
            </a:xfrm>
            <a:custGeom>
              <a:rect l="l" t="t" r="r" b="b"/>
              <a:pathLst>
                <a:path w="83" h="11">
                  <a:moveTo>
                    <a:pt x="69" y="7"/>
                  </a:moveTo>
                  <a:cubicBezTo>
                    <a:pt x="63" y="9"/>
                    <a:pt x="53" y="11"/>
                    <a:pt x="39" y="11"/>
                  </a:cubicBezTo>
                  <a:cubicBezTo>
                    <a:pt x="38" y="11"/>
                    <a:pt x="38" y="11"/>
                    <a:pt x="38" y="11"/>
                  </a:cubicBezTo>
                  <a:cubicBezTo>
                    <a:pt x="37" y="11"/>
                    <a:pt x="36" y="11"/>
                    <a:pt x="35" y="11"/>
                  </a:cubicBezTo>
                  <a:cubicBezTo>
                    <a:pt x="36" y="11"/>
                    <a:pt x="38" y="11"/>
                    <a:pt x="39" y="11"/>
                  </a:cubicBezTo>
                  <a:cubicBezTo>
                    <a:pt x="41" y="11"/>
                    <a:pt x="42" y="11"/>
                    <a:pt x="44" y="11"/>
                  </a:cubicBezTo>
                  <a:cubicBezTo>
                    <a:pt x="55" y="11"/>
                    <a:pt x="63" y="9"/>
                    <a:pt x="69" y="7"/>
                  </a:cubicBezTo>
                  <a:moveTo>
                    <a:pt x="0" y="2"/>
                  </a:moveTo>
                  <a:cubicBezTo>
                    <a:pt x="4" y="4"/>
                    <a:pt x="9" y="6"/>
                    <a:pt x="15" y="8"/>
                  </a:cubicBezTo>
                  <a:cubicBezTo>
                    <a:pt x="9" y="6"/>
                    <a:pt x="4" y="4"/>
                    <a:pt x="0" y="2"/>
                  </a:cubicBezTo>
                  <a:moveTo>
                    <a:pt x="83" y="0"/>
                  </a:moveTo>
                  <a:cubicBezTo>
                    <a:pt x="82" y="0"/>
                    <a:pt x="81" y="1"/>
                    <a:pt x="80" y="2"/>
                  </a:cubicBezTo>
                  <a:cubicBezTo>
                    <a:pt x="80" y="2"/>
                    <a:pt x="80" y="1"/>
                    <a:pt x="81" y="1"/>
                  </a:cubicBezTo>
                  <a:cubicBezTo>
                    <a:pt x="82" y="0"/>
                    <a:pt x="83" y="0"/>
                    <a:pt x="83" y="0"/>
                  </a:cubicBezTo>
                </a:path>
              </a:pathLst>
            </a:custGeom>
            <a:solidFill>
              <a:srgbClr val="A3895E">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Freeform 14"/>
            <p:cNvSpPr/>
            <p:nvPr/>
          </p:nvSpPr>
          <p:spPr>
            <a:xfrm>
              <a:off x="2507566" y="4352794"/>
              <a:ext cx="524628" cy="131212"/>
            </a:xfrm>
            <a:custGeom>
              <a:rect l="l" t="t" r="r" b="b"/>
              <a:pathLst>
                <a:path w="85" h="21">
                  <a:moveTo>
                    <a:pt x="0" y="0"/>
                  </a:moveTo>
                  <a:cubicBezTo>
                    <a:pt x="5" y="5"/>
                    <a:pt x="10" y="20"/>
                    <a:pt x="36" y="21"/>
                  </a:cubicBezTo>
                  <a:cubicBezTo>
                    <a:pt x="36" y="21"/>
                    <a:pt x="37" y="21"/>
                    <a:pt x="37" y="21"/>
                  </a:cubicBezTo>
                  <a:cubicBezTo>
                    <a:pt x="60" y="21"/>
                    <a:pt x="79" y="7"/>
                    <a:pt x="85" y="2"/>
                  </a:cubicBezTo>
                  <a:cubicBezTo>
                    <a:pt x="84" y="2"/>
                    <a:pt x="84" y="3"/>
                    <a:pt x="84" y="3"/>
                  </a:cubicBezTo>
                  <a:cubicBezTo>
                    <a:pt x="81" y="5"/>
                    <a:pt x="78" y="6"/>
                    <a:pt x="73" y="8"/>
                  </a:cubicBezTo>
                  <a:cubicBezTo>
                    <a:pt x="67" y="10"/>
                    <a:pt x="59" y="12"/>
                    <a:pt x="48" y="12"/>
                  </a:cubicBezTo>
                  <a:cubicBezTo>
                    <a:pt x="46" y="12"/>
                    <a:pt x="45" y="12"/>
                    <a:pt x="43" y="12"/>
                  </a:cubicBezTo>
                  <a:cubicBezTo>
                    <a:pt x="42" y="12"/>
                    <a:pt x="40" y="12"/>
                    <a:pt x="39" y="12"/>
                  </a:cubicBezTo>
                  <a:cubicBezTo>
                    <a:pt x="31" y="11"/>
                    <a:pt x="25" y="10"/>
                    <a:pt x="19" y="9"/>
                  </a:cubicBezTo>
                  <a:cubicBezTo>
                    <a:pt x="13" y="7"/>
                    <a:pt x="8" y="5"/>
                    <a:pt x="4" y="3"/>
                  </a:cubicBezTo>
                  <a:cubicBezTo>
                    <a:pt x="2" y="2"/>
                    <a:pt x="1" y="1"/>
                    <a:pt x="0" y="0"/>
                  </a:cubicBezTo>
                </a:path>
              </a:pathLst>
            </a:custGeom>
            <a:solidFill>
              <a:srgbClr val="9C7E55">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Freeform 15"/>
            <p:cNvSpPr/>
            <p:nvPr/>
          </p:nvSpPr>
          <p:spPr>
            <a:xfrm>
              <a:off x="3058153" y="4392123"/>
              <a:ext cx="80860" cy="81302"/>
            </a:xfrm>
            <a:custGeom>
              <a:rect l="l" t="t" r="r" b="b"/>
              <a:pathLst>
                <a:path w="31" h="31">
                  <a:moveTo>
                    <a:pt x="0" y="31"/>
                  </a:moveTo>
                  <a:lnTo>
                    <a:pt x="17" y="21"/>
                  </a:lnTo>
                  <a:lnTo>
                    <a:pt x="31" y="9"/>
                  </a:lnTo>
                  <a:lnTo>
                    <a:pt x="0" y="0"/>
                  </a:lnTo>
                  <a:lnTo>
                    <a:pt x="0" y="31"/>
                  </a:lnTo>
                  <a:close/>
                </a:path>
              </a:pathLst>
            </a:custGeom>
            <a:solidFill>
              <a:srgbClr val="706F6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Freeform 16"/>
            <p:cNvSpPr/>
            <p:nvPr/>
          </p:nvSpPr>
          <p:spPr>
            <a:xfrm>
              <a:off x="2413550" y="4392123"/>
              <a:ext cx="80860" cy="81302"/>
            </a:xfrm>
            <a:custGeom>
              <a:rect l="l" t="t" r="r" b="b"/>
              <a:pathLst>
                <a:path w="31" h="31">
                  <a:moveTo>
                    <a:pt x="31" y="0"/>
                  </a:moveTo>
                  <a:lnTo>
                    <a:pt x="0" y="7"/>
                  </a:lnTo>
                  <a:lnTo>
                    <a:pt x="31" y="31"/>
                  </a:lnTo>
                  <a:lnTo>
                    <a:pt x="31" y="0"/>
                  </a:lnTo>
                  <a:close/>
                </a:path>
              </a:pathLst>
            </a:custGeom>
            <a:solidFill>
              <a:srgbClr val="706F6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Freeform 17"/>
            <p:cNvSpPr/>
            <p:nvPr/>
          </p:nvSpPr>
          <p:spPr>
            <a:xfrm>
              <a:off x="1447786" y="4510285"/>
              <a:ext cx="2693475" cy="2339779"/>
            </a:xfrm>
            <a:custGeom>
              <a:rect l="l" t="t" r="r" b="b"/>
              <a:pathLst>
                <a:path w="435" h="376">
                  <a:moveTo>
                    <a:pt x="403" y="38"/>
                  </a:moveTo>
                  <a:cubicBezTo>
                    <a:pt x="390" y="26"/>
                    <a:pt x="339" y="11"/>
                    <a:pt x="317" y="8"/>
                  </a:cubicBezTo>
                  <a:cubicBezTo>
                    <a:pt x="291" y="0"/>
                    <a:pt x="291" y="0"/>
                    <a:pt x="291" y="0"/>
                  </a:cubicBezTo>
                  <a:cubicBezTo>
                    <a:pt x="241" y="119"/>
                    <a:pt x="241" y="119"/>
                    <a:pt x="241" y="119"/>
                  </a:cubicBezTo>
                  <a:cubicBezTo>
                    <a:pt x="192" y="119"/>
                    <a:pt x="192" y="119"/>
                    <a:pt x="192" y="119"/>
                  </a:cubicBezTo>
                  <a:cubicBezTo>
                    <a:pt x="138" y="1"/>
                    <a:pt x="138" y="1"/>
                    <a:pt x="138" y="1"/>
                  </a:cubicBezTo>
                  <a:cubicBezTo>
                    <a:pt x="111" y="8"/>
                    <a:pt x="111" y="8"/>
                    <a:pt x="111" y="8"/>
                  </a:cubicBezTo>
                  <a:cubicBezTo>
                    <a:pt x="93" y="11"/>
                    <a:pt x="44" y="27"/>
                    <a:pt x="31" y="38"/>
                  </a:cubicBezTo>
                  <a:cubicBezTo>
                    <a:pt x="17" y="48"/>
                    <a:pt x="0" y="292"/>
                    <a:pt x="0" y="308"/>
                  </a:cubicBezTo>
                  <a:cubicBezTo>
                    <a:pt x="44" y="376"/>
                    <a:pt x="44" y="376"/>
                    <a:pt x="44" y="376"/>
                  </a:cubicBezTo>
                  <a:cubicBezTo>
                    <a:pt x="397" y="375"/>
                    <a:pt x="397" y="375"/>
                    <a:pt x="397" y="375"/>
                  </a:cubicBezTo>
                  <a:cubicBezTo>
                    <a:pt x="435" y="308"/>
                    <a:pt x="435" y="308"/>
                    <a:pt x="435" y="308"/>
                  </a:cubicBezTo>
                  <a:cubicBezTo>
                    <a:pt x="435" y="290"/>
                    <a:pt x="418" y="48"/>
                    <a:pt x="403" y="38"/>
                  </a:cubicBezTo>
                </a:path>
              </a:pathLst>
            </a:custGeom>
            <a:solidFill>
              <a:srgbClr val="3B3633">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Freeform 18"/>
            <p:cNvSpPr/>
            <p:nvPr/>
          </p:nvSpPr>
          <p:spPr>
            <a:xfrm>
              <a:off x="2846794" y="4583651"/>
              <a:ext cx="125237" cy="634723"/>
            </a:xfrm>
            <a:custGeom>
              <a:rect l="l" t="t" r="r" b="b"/>
              <a:pathLst>
                <a:path w="20" h="102">
                  <a:moveTo>
                    <a:pt x="8" y="0"/>
                  </a:moveTo>
                  <a:cubicBezTo>
                    <a:pt x="0" y="26"/>
                    <a:pt x="0" y="26"/>
                    <a:pt x="0" y="26"/>
                  </a:cubicBezTo>
                  <a:cubicBezTo>
                    <a:pt x="17" y="102"/>
                    <a:pt x="17" y="102"/>
                    <a:pt x="17" y="102"/>
                  </a:cubicBezTo>
                  <a:cubicBezTo>
                    <a:pt x="20" y="95"/>
                    <a:pt x="20" y="95"/>
                    <a:pt x="20" y="95"/>
                  </a:cubicBezTo>
                  <a:cubicBezTo>
                    <a:pt x="1" y="26"/>
                    <a:pt x="1" y="26"/>
                    <a:pt x="1" y="26"/>
                  </a:cubicBezTo>
                  <a:cubicBezTo>
                    <a:pt x="10" y="2"/>
                    <a:pt x="10" y="2"/>
                    <a:pt x="10" y="2"/>
                  </a:cubicBezTo>
                  <a:cubicBezTo>
                    <a:pt x="9" y="2"/>
                    <a:pt x="9" y="1"/>
                    <a:pt x="8" y="0"/>
                  </a:cubicBezTo>
                </a:path>
              </a:pathLst>
            </a:custGeom>
            <a:solidFill>
              <a:srgbClr val="B2B2B2">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Freeform 19"/>
            <p:cNvSpPr/>
            <p:nvPr/>
          </p:nvSpPr>
          <p:spPr>
            <a:xfrm>
              <a:off x="2797155" y="5176576"/>
              <a:ext cx="273978" cy="957463"/>
            </a:xfrm>
            <a:custGeom>
              <a:rect l="l" t="t" r="r" b="b"/>
              <a:pathLst>
                <a:path w="105" h="365">
                  <a:moveTo>
                    <a:pt x="67" y="0"/>
                  </a:moveTo>
                  <a:lnTo>
                    <a:pt x="60" y="16"/>
                  </a:lnTo>
                  <a:lnTo>
                    <a:pt x="88" y="142"/>
                  </a:lnTo>
                  <a:lnTo>
                    <a:pt x="0" y="360"/>
                  </a:lnTo>
                  <a:lnTo>
                    <a:pt x="3" y="365"/>
                  </a:lnTo>
                  <a:lnTo>
                    <a:pt x="105" y="147"/>
                  </a:lnTo>
                  <a:lnTo>
                    <a:pt x="67" y="0"/>
                  </a:lnTo>
                  <a:close/>
                </a:path>
              </a:pathLst>
            </a:custGeom>
            <a:solidFill>
              <a:srgbClr val="292624">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Freeform 20"/>
            <p:cNvSpPr/>
            <p:nvPr/>
          </p:nvSpPr>
          <p:spPr>
            <a:xfrm>
              <a:off x="2797155" y="5176576"/>
              <a:ext cx="273978" cy="957463"/>
            </a:xfrm>
            <a:custGeom>
              <a:rect l="l" t="t" r="r" b="b"/>
              <a:pathLst>
                <a:path w="105" h="365">
                  <a:moveTo>
                    <a:pt x="67" y="0"/>
                  </a:moveTo>
                  <a:lnTo>
                    <a:pt x="60" y="16"/>
                  </a:lnTo>
                  <a:lnTo>
                    <a:pt x="88" y="142"/>
                  </a:lnTo>
                  <a:lnTo>
                    <a:pt x="0" y="360"/>
                  </a:lnTo>
                  <a:lnTo>
                    <a:pt x="3" y="365"/>
                  </a:lnTo>
                  <a:lnTo>
                    <a:pt x="105" y="147"/>
                  </a:lnTo>
                  <a:lnTo>
                    <a:pt x="67" y="0"/>
                  </a:lnTo>
                </a:path>
              </a:pathLst>
            </a:custGeom>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Freeform 21"/>
            <p:cNvSpPr/>
            <p:nvPr/>
          </p:nvSpPr>
          <p:spPr>
            <a:xfrm>
              <a:off x="2525808" y="4533917"/>
              <a:ext cx="501124" cy="1600122"/>
            </a:xfrm>
            <a:custGeom>
              <a:rect l="l" t="t" r="r" b="b"/>
              <a:pathLst>
                <a:path w="81" h="257">
                  <a:moveTo>
                    <a:pt x="52" y="34"/>
                  </a:moveTo>
                  <a:cubicBezTo>
                    <a:pt x="63" y="0"/>
                    <a:pt x="63" y="0"/>
                    <a:pt x="63" y="0"/>
                  </a:cubicBezTo>
                  <a:cubicBezTo>
                    <a:pt x="63" y="0"/>
                    <a:pt x="52" y="4"/>
                    <a:pt x="39" y="4"/>
                  </a:cubicBezTo>
                  <a:cubicBezTo>
                    <a:pt x="28" y="4"/>
                    <a:pt x="14" y="0"/>
                    <a:pt x="14" y="0"/>
                  </a:cubicBezTo>
                  <a:cubicBezTo>
                    <a:pt x="28" y="33"/>
                    <a:pt x="28" y="33"/>
                    <a:pt x="28" y="33"/>
                  </a:cubicBezTo>
                  <a:cubicBezTo>
                    <a:pt x="28" y="33"/>
                    <a:pt x="28" y="33"/>
                    <a:pt x="28" y="33"/>
                  </a:cubicBezTo>
                  <a:cubicBezTo>
                    <a:pt x="0" y="164"/>
                    <a:pt x="0" y="164"/>
                    <a:pt x="0" y="164"/>
                  </a:cubicBezTo>
                  <a:cubicBezTo>
                    <a:pt x="43" y="257"/>
                    <a:pt x="43" y="257"/>
                    <a:pt x="43" y="257"/>
                  </a:cubicBezTo>
                  <a:cubicBezTo>
                    <a:pt x="81" y="163"/>
                    <a:pt x="81" y="163"/>
                    <a:pt x="81" y="163"/>
                  </a:cubicBezTo>
                  <a:cubicBezTo>
                    <a:pt x="52" y="34"/>
                    <a:pt x="52" y="34"/>
                    <a:pt x="52" y="34"/>
                  </a:cubicBezTo>
                </a:path>
              </a:pathLst>
            </a:custGeom>
            <a:solidFill>
              <a:schemeClr val="accent1">
                <a:lumMod val="60000"/>
                <a:lumOff val="4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Freeform 22"/>
            <p:cNvSpPr/>
            <p:nvPr/>
          </p:nvSpPr>
          <p:spPr>
            <a:xfrm>
              <a:off x="2698053" y="4746256"/>
              <a:ext cx="148741" cy="44619"/>
            </a:xfrm>
            <a:custGeom>
              <a:rect l="l" t="t" r="r" b="b"/>
              <a:pathLst>
                <a:path w="24" h="7">
                  <a:moveTo>
                    <a:pt x="0" y="0"/>
                  </a:moveTo>
                  <a:cubicBezTo>
                    <a:pt x="0" y="1"/>
                    <a:pt x="0" y="1"/>
                    <a:pt x="0" y="1"/>
                  </a:cubicBezTo>
                  <a:cubicBezTo>
                    <a:pt x="0" y="1"/>
                    <a:pt x="2" y="7"/>
                    <a:pt x="9" y="7"/>
                  </a:cubicBezTo>
                  <a:cubicBezTo>
                    <a:pt x="17" y="7"/>
                    <a:pt x="24" y="1"/>
                    <a:pt x="24" y="1"/>
                  </a:cubicBezTo>
                  <a:cubicBezTo>
                    <a:pt x="24" y="0"/>
                    <a:pt x="24" y="0"/>
                    <a:pt x="24" y="0"/>
                  </a:cubicBezTo>
                  <a:cubicBezTo>
                    <a:pt x="24" y="0"/>
                    <a:pt x="19" y="2"/>
                    <a:pt x="12" y="2"/>
                  </a:cubicBezTo>
                  <a:cubicBezTo>
                    <a:pt x="4" y="2"/>
                    <a:pt x="0" y="0"/>
                    <a:pt x="0" y="0"/>
                  </a:cubicBezTo>
                </a:path>
              </a:pathLst>
            </a:custGeom>
            <a:solidFill>
              <a:srgbClr val="A54828">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Freeform 23"/>
            <p:cNvSpPr/>
            <p:nvPr/>
          </p:nvSpPr>
          <p:spPr>
            <a:xfrm>
              <a:off x="2301293" y="4515576"/>
              <a:ext cx="174876" cy="18342"/>
            </a:xfrm>
            <a:custGeom>
              <a:rect l="l" t="t" r="r" b="b"/>
              <a:pathLst>
                <a:path w="28" h="3">
                  <a:moveTo>
                    <a:pt x="0" y="0"/>
                  </a:moveTo>
                  <a:cubicBezTo>
                    <a:pt x="0" y="0"/>
                    <a:pt x="0" y="0"/>
                    <a:pt x="0" y="0"/>
                  </a:cubicBezTo>
                  <a:cubicBezTo>
                    <a:pt x="27" y="3"/>
                    <a:pt x="27" y="3"/>
                    <a:pt x="27" y="3"/>
                  </a:cubicBezTo>
                  <a:cubicBezTo>
                    <a:pt x="27" y="3"/>
                    <a:pt x="27" y="2"/>
                    <a:pt x="28" y="2"/>
                  </a:cubicBezTo>
                  <a:cubicBezTo>
                    <a:pt x="3" y="0"/>
                    <a:pt x="3" y="0"/>
                    <a:pt x="3" y="0"/>
                  </a:cubicBezTo>
                  <a:cubicBezTo>
                    <a:pt x="2" y="0"/>
                    <a:pt x="2" y="0"/>
                    <a:pt x="2" y="0"/>
                  </a:cubicBezTo>
                  <a:cubicBezTo>
                    <a:pt x="2" y="0"/>
                    <a:pt x="1" y="0"/>
                    <a:pt x="1" y="0"/>
                  </a:cubicBezTo>
                  <a:cubicBezTo>
                    <a:pt x="1" y="0"/>
                    <a:pt x="1" y="0"/>
                    <a:pt x="0" y="0"/>
                  </a:cubicBezTo>
                </a:path>
              </a:pathLst>
            </a:custGeom>
            <a:solidFill>
              <a:srgbClr val="B2B2B2">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Freeform 24"/>
            <p:cNvSpPr/>
            <p:nvPr/>
          </p:nvSpPr>
          <p:spPr>
            <a:xfrm>
              <a:off x="2468276" y="4528626"/>
              <a:ext cx="148741" cy="23632"/>
            </a:xfrm>
            <a:custGeom>
              <a:rect l="l" t="t" r="r" b="b"/>
              <a:pathLst>
                <a:path w="24" h="4">
                  <a:moveTo>
                    <a:pt x="1" y="0"/>
                  </a:moveTo>
                  <a:cubicBezTo>
                    <a:pt x="0" y="0"/>
                    <a:pt x="0" y="1"/>
                    <a:pt x="0" y="1"/>
                  </a:cubicBezTo>
                  <a:cubicBezTo>
                    <a:pt x="24" y="4"/>
                    <a:pt x="24" y="4"/>
                    <a:pt x="24" y="4"/>
                  </a:cubicBezTo>
                  <a:cubicBezTo>
                    <a:pt x="23" y="2"/>
                    <a:pt x="23" y="2"/>
                    <a:pt x="23" y="2"/>
                  </a:cubicBezTo>
                  <a:cubicBezTo>
                    <a:pt x="1" y="0"/>
                    <a:pt x="1" y="0"/>
                    <a:pt x="1" y="0"/>
                  </a:cubicBezTo>
                </a:path>
              </a:pathLst>
            </a:custGeom>
            <a:solidFill>
              <a:srgbClr val="9C7E55">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Freeform 25"/>
            <p:cNvSpPr/>
            <p:nvPr/>
          </p:nvSpPr>
          <p:spPr>
            <a:xfrm>
              <a:off x="2301293" y="4515576"/>
              <a:ext cx="336772" cy="417093"/>
            </a:xfrm>
            <a:custGeom>
              <a:rect l="l" t="t" r="r" b="b"/>
              <a:pathLst>
                <a:path w="54" h="67">
                  <a:moveTo>
                    <a:pt x="0" y="0"/>
                  </a:moveTo>
                  <a:cubicBezTo>
                    <a:pt x="0" y="0"/>
                    <a:pt x="0" y="0"/>
                    <a:pt x="0" y="0"/>
                  </a:cubicBezTo>
                  <a:cubicBezTo>
                    <a:pt x="30" y="67"/>
                    <a:pt x="30" y="67"/>
                    <a:pt x="30" y="67"/>
                  </a:cubicBezTo>
                  <a:cubicBezTo>
                    <a:pt x="37" y="52"/>
                    <a:pt x="49" y="28"/>
                    <a:pt x="54" y="14"/>
                  </a:cubicBezTo>
                  <a:cubicBezTo>
                    <a:pt x="51" y="6"/>
                    <a:pt x="51" y="6"/>
                    <a:pt x="51" y="6"/>
                  </a:cubicBezTo>
                  <a:cubicBezTo>
                    <a:pt x="27" y="3"/>
                    <a:pt x="27" y="3"/>
                    <a:pt x="27" y="3"/>
                  </a:cubicBezTo>
                  <a:cubicBezTo>
                    <a:pt x="0" y="0"/>
                    <a:pt x="0" y="0"/>
                    <a:pt x="0" y="0"/>
                  </a:cubicBezTo>
                </a:path>
              </a:pathLst>
            </a:custGeom>
            <a:solidFill>
              <a:srgbClr val="B2B2B2">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Freeform 26"/>
            <p:cNvSpPr/>
            <p:nvPr/>
          </p:nvSpPr>
          <p:spPr>
            <a:xfrm>
              <a:off x="2296031" y="4515576"/>
              <a:ext cx="5262" cy="19050"/>
            </a:xfrm>
            <a:custGeom>
              <a:rect l="l" t="t" r="r" b="b"/>
              <a:pathLst>
                <a:path w="1" h="1">
                  <a:moveTo>
                    <a:pt x="1" y="0"/>
                  </a:moveTo>
                  <a:cubicBezTo>
                    <a:pt x="0" y="0"/>
                    <a:pt x="0" y="0"/>
                    <a:pt x="0" y="0"/>
                  </a:cubicBezTo>
                  <a:cubicBezTo>
                    <a:pt x="0" y="0"/>
                    <a:pt x="0" y="0"/>
                    <a:pt x="0" y="0"/>
                  </a:cubicBezTo>
                  <a:cubicBezTo>
                    <a:pt x="1" y="0"/>
                    <a:pt x="1" y="0"/>
                    <a:pt x="1" y="0"/>
                  </a:cubicBezTo>
                </a:path>
              </a:pathLst>
            </a:custGeom>
            <a:solidFill>
              <a:srgbClr val="B2B2B2">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Freeform 27"/>
            <p:cNvSpPr/>
            <p:nvPr/>
          </p:nvSpPr>
          <p:spPr>
            <a:xfrm>
              <a:off x="2638065" y="4541677"/>
              <a:ext cx="23504" cy="5291"/>
            </a:xfrm>
            <a:custGeom>
              <a:rect l="l" t="t" r="r" b="b"/>
              <a:pathLst>
                <a:path w="4" h="1">
                  <a:moveTo>
                    <a:pt x="0" y="0"/>
                  </a:moveTo>
                  <a:cubicBezTo>
                    <a:pt x="1" y="0"/>
                    <a:pt x="2" y="1"/>
                    <a:pt x="4" y="1"/>
                  </a:cubicBezTo>
                  <a:cubicBezTo>
                    <a:pt x="4" y="1"/>
                    <a:pt x="4" y="1"/>
                    <a:pt x="4" y="1"/>
                  </a:cubicBezTo>
                  <a:cubicBezTo>
                    <a:pt x="0" y="0"/>
                    <a:pt x="0" y="0"/>
                    <a:pt x="0" y="0"/>
                  </a:cubicBezTo>
                  <a:cubicBezTo>
                    <a:pt x="0" y="0"/>
                    <a:pt x="0" y="0"/>
                    <a:pt x="0" y="0"/>
                  </a:cubicBezTo>
                </a:path>
              </a:pathLst>
            </a:custGeom>
            <a:solidFill>
              <a:srgbClr val="9C7E55">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Freeform 28"/>
            <p:cNvSpPr/>
            <p:nvPr/>
          </p:nvSpPr>
          <p:spPr>
            <a:xfrm>
              <a:off x="2296031" y="4515576"/>
              <a:ext cx="193118" cy="480054"/>
            </a:xfrm>
            <a:custGeom>
              <a:rect l="l" t="t" r="r" b="b"/>
              <a:pathLst>
                <a:path w="31" h="77">
                  <a:moveTo>
                    <a:pt x="1" y="0"/>
                  </a:moveTo>
                  <a:cubicBezTo>
                    <a:pt x="1" y="0"/>
                    <a:pt x="1" y="0"/>
                    <a:pt x="1" y="0"/>
                  </a:cubicBezTo>
                  <a:cubicBezTo>
                    <a:pt x="0" y="0"/>
                    <a:pt x="0" y="0"/>
                    <a:pt x="0" y="0"/>
                  </a:cubicBezTo>
                  <a:cubicBezTo>
                    <a:pt x="26" y="77"/>
                    <a:pt x="26" y="77"/>
                    <a:pt x="26" y="77"/>
                  </a:cubicBezTo>
                  <a:cubicBezTo>
                    <a:pt x="26" y="77"/>
                    <a:pt x="28" y="73"/>
                    <a:pt x="31" y="67"/>
                  </a:cubicBezTo>
                  <a:cubicBezTo>
                    <a:pt x="1" y="0"/>
                    <a:pt x="1" y="0"/>
                    <a:pt x="1" y="0"/>
                  </a:cubicBezTo>
                </a:path>
              </a:pathLst>
            </a:custGeom>
            <a:solidFill>
              <a:srgbClr val="292624">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Freeform 29"/>
            <p:cNvSpPr/>
            <p:nvPr/>
          </p:nvSpPr>
          <p:spPr>
            <a:xfrm>
              <a:off x="2611930" y="4541677"/>
              <a:ext cx="49639" cy="60315"/>
            </a:xfrm>
            <a:custGeom>
              <a:rect l="l" t="t" r="r" b="b"/>
              <a:pathLst>
                <a:path w="8" h="10">
                  <a:moveTo>
                    <a:pt x="0" y="0"/>
                  </a:moveTo>
                  <a:cubicBezTo>
                    <a:pt x="1" y="2"/>
                    <a:pt x="1" y="2"/>
                    <a:pt x="1" y="2"/>
                  </a:cubicBezTo>
                  <a:cubicBezTo>
                    <a:pt x="4" y="10"/>
                    <a:pt x="4" y="10"/>
                    <a:pt x="4" y="10"/>
                  </a:cubicBezTo>
                  <a:cubicBezTo>
                    <a:pt x="6" y="6"/>
                    <a:pt x="7" y="2"/>
                    <a:pt x="8" y="1"/>
                  </a:cubicBezTo>
                  <a:cubicBezTo>
                    <a:pt x="6" y="1"/>
                    <a:pt x="5" y="0"/>
                    <a:pt x="4" y="0"/>
                  </a:cubicBezTo>
                  <a:cubicBezTo>
                    <a:pt x="0" y="0"/>
                    <a:pt x="0" y="0"/>
                    <a:pt x="0" y="0"/>
                  </a:cubicBezTo>
                </a:path>
              </a:pathLst>
            </a:custGeom>
            <a:solidFill>
              <a:srgbClr val="954124">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Freeform 30"/>
            <p:cNvSpPr/>
            <p:nvPr/>
          </p:nvSpPr>
          <p:spPr>
            <a:xfrm>
              <a:off x="2283051" y="4410641"/>
              <a:ext cx="360101" cy="485345"/>
            </a:xfrm>
            <a:custGeom>
              <a:rect l="l" t="t" r="r" b="b"/>
              <a:pathLst>
                <a:path w="57" h="78">
                  <a:moveTo>
                    <a:pt x="27" y="78"/>
                  </a:moveTo>
                  <a:cubicBezTo>
                    <a:pt x="27" y="78"/>
                    <a:pt x="58" y="22"/>
                    <a:pt x="58" y="21"/>
                  </a:cubicBezTo>
                  <a:cubicBezTo>
                    <a:pt x="54" y="20"/>
                    <a:pt x="47" y="19"/>
                    <a:pt x="37" y="12"/>
                  </a:cubicBezTo>
                  <a:cubicBezTo>
                    <a:pt x="29" y="7"/>
                    <a:pt x="21" y="0"/>
                    <a:pt x="21" y="0"/>
                  </a:cubicBezTo>
                  <a:cubicBezTo>
                    <a:pt x="2" y="17"/>
                    <a:pt x="2" y="17"/>
                    <a:pt x="2" y="17"/>
                  </a:cubicBezTo>
                  <a:cubicBezTo>
                    <a:pt x="0" y="17"/>
                    <a:pt x="27" y="78"/>
                    <a:pt x="27" y="78"/>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Freeform 31"/>
            <p:cNvSpPr/>
            <p:nvPr/>
          </p:nvSpPr>
          <p:spPr>
            <a:xfrm>
              <a:off x="3071309" y="4515576"/>
              <a:ext cx="172245" cy="26278"/>
            </a:xfrm>
            <a:custGeom>
              <a:rect l="l" t="t" r="r" b="b"/>
              <a:pathLst>
                <a:path w="28" h="4">
                  <a:moveTo>
                    <a:pt x="28" y="0"/>
                  </a:moveTo>
                  <a:cubicBezTo>
                    <a:pt x="0" y="2"/>
                    <a:pt x="0" y="2"/>
                    <a:pt x="0" y="2"/>
                  </a:cubicBezTo>
                  <a:cubicBezTo>
                    <a:pt x="1" y="4"/>
                    <a:pt x="1" y="4"/>
                    <a:pt x="1" y="4"/>
                  </a:cubicBezTo>
                  <a:cubicBezTo>
                    <a:pt x="28" y="2"/>
                    <a:pt x="28" y="2"/>
                    <a:pt x="28" y="2"/>
                  </a:cubicBezTo>
                  <a:cubicBezTo>
                    <a:pt x="28" y="1"/>
                    <a:pt x="28" y="0"/>
                    <a:pt x="28" y="0"/>
                  </a:cubicBezTo>
                  <a:moveTo>
                    <a:pt x="28" y="0"/>
                  </a:moveTo>
                  <a:cubicBezTo>
                    <a:pt x="28" y="0"/>
                    <a:pt x="28" y="0"/>
                    <a:pt x="28" y="0"/>
                  </a:cubicBezTo>
                  <a:cubicBezTo>
                    <a:pt x="28" y="0"/>
                    <a:pt x="28" y="0"/>
                    <a:pt x="28" y="0"/>
                  </a:cubicBezTo>
                  <a:cubicBezTo>
                    <a:pt x="28" y="0"/>
                    <a:pt x="28" y="0"/>
                    <a:pt x="28" y="0"/>
                  </a:cubicBezTo>
                  <a:cubicBezTo>
                    <a:pt x="28" y="0"/>
                    <a:pt x="28" y="0"/>
                    <a:pt x="28" y="0"/>
                  </a:cubicBezTo>
                  <a:cubicBezTo>
                    <a:pt x="28" y="0"/>
                    <a:pt x="28" y="0"/>
                    <a:pt x="28" y="0"/>
                  </a:cubicBezTo>
                </a:path>
              </a:pathLst>
            </a:custGeom>
            <a:solidFill>
              <a:srgbClr val="B2B2B2">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Freeform 32"/>
            <p:cNvSpPr/>
            <p:nvPr/>
          </p:nvSpPr>
          <p:spPr>
            <a:xfrm>
              <a:off x="2909413" y="4528626"/>
              <a:ext cx="166983" cy="23632"/>
            </a:xfrm>
            <a:custGeom>
              <a:rect l="l" t="t" r="r" b="b"/>
              <a:pathLst>
                <a:path w="27" h="4">
                  <a:moveTo>
                    <a:pt x="26" y="0"/>
                  </a:moveTo>
                  <a:cubicBezTo>
                    <a:pt x="1" y="2"/>
                    <a:pt x="1" y="2"/>
                    <a:pt x="1" y="2"/>
                  </a:cubicBezTo>
                  <a:cubicBezTo>
                    <a:pt x="0" y="3"/>
                    <a:pt x="0" y="3"/>
                    <a:pt x="0" y="3"/>
                  </a:cubicBezTo>
                  <a:cubicBezTo>
                    <a:pt x="2" y="3"/>
                    <a:pt x="3" y="3"/>
                    <a:pt x="3" y="3"/>
                  </a:cubicBezTo>
                  <a:cubicBezTo>
                    <a:pt x="3" y="3"/>
                    <a:pt x="3" y="3"/>
                    <a:pt x="3" y="3"/>
                  </a:cubicBezTo>
                  <a:cubicBezTo>
                    <a:pt x="3" y="3"/>
                    <a:pt x="3" y="3"/>
                    <a:pt x="3" y="3"/>
                  </a:cubicBezTo>
                  <a:cubicBezTo>
                    <a:pt x="2" y="4"/>
                    <a:pt x="2" y="4"/>
                    <a:pt x="2" y="4"/>
                  </a:cubicBezTo>
                  <a:cubicBezTo>
                    <a:pt x="27" y="2"/>
                    <a:pt x="27" y="2"/>
                    <a:pt x="27" y="2"/>
                  </a:cubicBezTo>
                  <a:cubicBezTo>
                    <a:pt x="26" y="0"/>
                    <a:pt x="26" y="0"/>
                    <a:pt x="26" y="0"/>
                  </a:cubicBezTo>
                </a:path>
              </a:pathLst>
            </a:custGeom>
            <a:solidFill>
              <a:srgbClr val="9C7E55">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Freeform 33"/>
            <p:cNvSpPr/>
            <p:nvPr/>
          </p:nvSpPr>
          <p:spPr>
            <a:xfrm>
              <a:off x="2909413" y="4528626"/>
              <a:ext cx="334141" cy="367183"/>
            </a:xfrm>
            <a:custGeom>
              <a:rect l="l" t="t" r="r" b="b"/>
              <a:pathLst>
                <a:path w="54" h="59">
                  <a:moveTo>
                    <a:pt x="54" y="0"/>
                  </a:moveTo>
                  <a:cubicBezTo>
                    <a:pt x="27" y="2"/>
                    <a:pt x="27" y="2"/>
                    <a:pt x="27" y="2"/>
                  </a:cubicBezTo>
                  <a:cubicBezTo>
                    <a:pt x="2" y="4"/>
                    <a:pt x="2" y="4"/>
                    <a:pt x="2" y="4"/>
                  </a:cubicBezTo>
                  <a:cubicBezTo>
                    <a:pt x="0" y="11"/>
                    <a:pt x="0" y="11"/>
                    <a:pt x="0" y="11"/>
                  </a:cubicBezTo>
                  <a:cubicBezTo>
                    <a:pt x="7" y="23"/>
                    <a:pt x="20" y="44"/>
                    <a:pt x="29" y="59"/>
                  </a:cubicBezTo>
                  <a:cubicBezTo>
                    <a:pt x="53" y="2"/>
                    <a:pt x="53" y="2"/>
                    <a:pt x="53" y="2"/>
                  </a:cubicBezTo>
                  <a:cubicBezTo>
                    <a:pt x="53" y="1"/>
                    <a:pt x="53" y="1"/>
                    <a:pt x="54" y="0"/>
                  </a:cubicBezTo>
                </a:path>
              </a:pathLst>
            </a:custGeom>
            <a:solidFill>
              <a:srgbClr val="B2B2B2">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Freeform 34"/>
            <p:cNvSpPr/>
            <p:nvPr/>
          </p:nvSpPr>
          <p:spPr>
            <a:xfrm>
              <a:off x="2883277" y="4541677"/>
              <a:ext cx="12980" cy="19050"/>
            </a:xfrm>
            <a:custGeom>
              <a:rect l="l" t="t" r="r" b="b"/>
              <a:pathLst>
                <a:path w="2" h="1">
                  <a:moveTo>
                    <a:pt x="2" y="0"/>
                  </a:moveTo>
                  <a:cubicBezTo>
                    <a:pt x="2" y="0"/>
                    <a:pt x="2" y="0"/>
                    <a:pt x="2" y="0"/>
                  </a:cubicBezTo>
                  <a:cubicBezTo>
                    <a:pt x="0" y="0"/>
                    <a:pt x="0" y="0"/>
                    <a:pt x="0" y="0"/>
                  </a:cubicBezTo>
                  <a:cubicBezTo>
                    <a:pt x="1" y="0"/>
                    <a:pt x="2" y="0"/>
                    <a:pt x="2" y="0"/>
                  </a:cubicBezTo>
                </a:path>
              </a:pathLst>
            </a:custGeom>
            <a:solidFill>
              <a:srgbClr val="9C7E55">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Freeform 35"/>
            <p:cNvSpPr/>
            <p:nvPr/>
          </p:nvSpPr>
          <p:spPr>
            <a:xfrm>
              <a:off x="3089550" y="4541677"/>
              <a:ext cx="148741" cy="459067"/>
            </a:xfrm>
            <a:custGeom>
              <a:rect l="l" t="t" r="r" b="b"/>
              <a:pathLst>
                <a:path w="24" h="74">
                  <a:moveTo>
                    <a:pt x="24" y="0"/>
                  </a:moveTo>
                  <a:cubicBezTo>
                    <a:pt x="0" y="57"/>
                    <a:pt x="0" y="57"/>
                    <a:pt x="0" y="57"/>
                  </a:cubicBezTo>
                  <a:cubicBezTo>
                    <a:pt x="6" y="67"/>
                    <a:pt x="10" y="74"/>
                    <a:pt x="10" y="74"/>
                  </a:cubicBezTo>
                  <a:cubicBezTo>
                    <a:pt x="10" y="74"/>
                    <a:pt x="21" y="15"/>
                    <a:pt x="24" y="0"/>
                  </a:cubicBezTo>
                </a:path>
              </a:pathLst>
            </a:custGeom>
            <a:solidFill>
              <a:srgbClr val="292624">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Freeform 36"/>
            <p:cNvSpPr/>
            <p:nvPr/>
          </p:nvSpPr>
          <p:spPr>
            <a:xfrm>
              <a:off x="2909413" y="4546968"/>
              <a:ext cx="18242" cy="13051"/>
            </a:xfrm>
            <a:custGeom>
              <a:rect l="l" t="t" r="r" b="b"/>
              <a:pathLst>
                <a:path w="3" h="2">
                  <a:moveTo>
                    <a:pt x="3" y="0"/>
                  </a:moveTo>
                  <a:cubicBezTo>
                    <a:pt x="3" y="0"/>
                    <a:pt x="2" y="0"/>
                    <a:pt x="0" y="0"/>
                  </a:cubicBezTo>
                  <a:cubicBezTo>
                    <a:pt x="0" y="2"/>
                    <a:pt x="0" y="2"/>
                    <a:pt x="0" y="2"/>
                  </a:cubicBezTo>
                  <a:cubicBezTo>
                    <a:pt x="2" y="1"/>
                    <a:pt x="2" y="1"/>
                    <a:pt x="2" y="1"/>
                  </a:cubicBezTo>
                  <a:cubicBezTo>
                    <a:pt x="3" y="0"/>
                    <a:pt x="3" y="0"/>
                    <a:pt x="3" y="0"/>
                  </a:cubicBezTo>
                </a:path>
              </a:pathLst>
            </a:custGeom>
            <a:solidFill>
              <a:srgbClr val="6D583B">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Freeform 37"/>
            <p:cNvSpPr/>
            <p:nvPr/>
          </p:nvSpPr>
          <p:spPr>
            <a:xfrm>
              <a:off x="2896433" y="4552259"/>
              <a:ext cx="26135" cy="44619"/>
            </a:xfrm>
            <a:custGeom>
              <a:rect l="l" t="t" r="r" b="b"/>
              <a:pathLst>
                <a:path w="4" h="7">
                  <a:moveTo>
                    <a:pt x="4" y="0"/>
                  </a:moveTo>
                  <a:cubicBezTo>
                    <a:pt x="2" y="1"/>
                    <a:pt x="2" y="1"/>
                    <a:pt x="2" y="1"/>
                  </a:cubicBezTo>
                  <a:cubicBezTo>
                    <a:pt x="0" y="5"/>
                    <a:pt x="0" y="5"/>
                    <a:pt x="0" y="5"/>
                  </a:cubicBezTo>
                  <a:cubicBezTo>
                    <a:pt x="1" y="6"/>
                    <a:pt x="1" y="7"/>
                    <a:pt x="2" y="7"/>
                  </a:cubicBezTo>
                  <a:cubicBezTo>
                    <a:pt x="4" y="0"/>
                    <a:pt x="4" y="0"/>
                    <a:pt x="4" y="0"/>
                  </a:cubicBezTo>
                </a:path>
              </a:pathLst>
            </a:custGeom>
            <a:solidFill>
              <a:srgbClr val="7C7C7C">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Freeform 38"/>
            <p:cNvSpPr/>
            <p:nvPr/>
          </p:nvSpPr>
          <p:spPr>
            <a:xfrm>
              <a:off x="2872929" y="4541677"/>
              <a:ext cx="41746" cy="41974"/>
            </a:xfrm>
            <a:custGeom>
              <a:rect l="l" t="t" r="r" b="b"/>
              <a:pathLst>
                <a:path w="7" h="7">
                  <a:moveTo>
                    <a:pt x="7" y="0"/>
                  </a:moveTo>
                  <a:cubicBezTo>
                    <a:pt x="4" y="0"/>
                    <a:pt x="4" y="0"/>
                    <a:pt x="4" y="0"/>
                  </a:cubicBezTo>
                  <a:cubicBezTo>
                    <a:pt x="4" y="0"/>
                    <a:pt x="3" y="0"/>
                    <a:pt x="2" y="0"/>
                  </a:cubicBezTo>
                  <a:cubicBezTo>
                    <a:pt x="0" y="1"/>
                    <a:pt x="0" y="1"/>
                    <a:pt x="0" y="1"/>
                  </a:cubicBezTo>
                  <a:cubicBezTo>
                    <a:pt x="1" y="2"/>
                    <a:pt x="2" y="4"/>
                    <a:pt x="4" y="7"/>
                  </a:cubicBezTo>
                  <a:cubicBezTo>
                    <a:pt x="6" y="3"/>
                    <a:pt x="6" y="3"/>
                    <a:pt x="6" y="3"/>
                  </a:cubicBezTo>
                  <a:cubicBezTo>
                    <a:pt x="6" y="1"/>
                    <a:pt x="6" y="1"/>
                    <a:pt x="6" y="1"/>
                  </a:cubicBezTo>
                  <a:cubicBezTo>
                    <a:pt x="7" y="0"/>
                    <a:pt x="7" y="0"/>
                    <a:pt x="7" y="0"/>
                  </a:cubicBezTo>
                </a:path>
              </a:pathLst>
            </a:custGeom>
            <a:solidFill>
              <a:srgbClr val="954124">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Freeform 39"/>
            <p:cNvSpPr/>
            <p:nvPr/>
          </p:nvSpPr>
          <p:spPr>
            <a:xfrm>
              <a:off x="2891171" y="4415755"/>
              <a:ext cx="365363" cy="480054"/>
            </a:xfrm>
            <a:custGeom>
              <a:rect l="l" t="t" r="r" b="b"/>
              <a:pathLst>
                <a:path w="59" h="77">
                  <a:moveTo>
                    <a:pt x="42" y="77"/>
                  </a:moveTo>
                  <a:cubicBezTo>
                    <a:pt x="42" y="77"/>
                    <a:pt x="59" y="15"/>
                    <a:pt x="58" y="15"/>
                  </a:cubicBezTo>
                  <a:cubicBezTo>
                    <a:pt x="40" y="0"/>
                    <a:pt x="40" y="0"/>
                    <a:pt x="40" y="0"/>
                  </a:cubicBezTo>
                  <a:cubicBezTo>
                    <a:pt x="40" y="0"/>
                    <a:pt x="34" y="5"/>
                    <a:pt x="27" y="9"/>
                  </a:cubicBezTo>
                  <a:cubicBezTo>
                    <a:pt x="25" y="11"/>
                    <a:pt x="5" y="19"/>
                    <a:pt x="2" y="20"/>
                  </a:cubicBezTo>
                  <a:cubicBezTo>
                    <a:pt x="1" y="20"/>
                    <a:pt x="0" y="20"/>
                    <a:pt x="0" y="20"/>
                  </a:cubicBezTo>
                  <a:cubicBezTo>
                    <a:pt x="3" y="24"/>
                    <a:pt x="42" y="77"/>
                    <a:pt x="42" y="77"/>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Freeform 40"/>
            <p:cNvSpPr/>
            <p:nvPr/>
          </p:nvSpPr>
          <p:spPr>
            <a:xfrm>
              <a:off x="2309186" y="3631479"/>
              <a:ext cx="947347" cy="49910"/>
            </a:xfrm>
            <a:custGeom>
              <a:rect l="l" t="t" r="r" b="b"/>
              <a:pathLst>
                <a:path w="153" h="8">
                  <a:moveTo>
                    <a:pt x="4" y="0"/>
                  </a:moveTo>
                  <a:cubicBezTo>
                    <a:pt x="2" y="1"/>
                    <a:pt x="1" y="2"/>
                    <a:pt x="0" y="3"/>
                  </a:cubicBezTo>
                  <a:cubicBezTo>
                    <a:pt x="0" y="4"/>
                    <a:pt x="0" y="5"/>
                    <a:pt x="1" y="6"/>
                  </a:cubicBezTo>
                  <a:cubicBezTo>
                    <a:pt x="2" y="5"/>
                    <a:pt x="4" y="3"/>
                    <a:pt x="4" y="1"/>
                  </a:cubicBezTo>
                  <a:cubicBezTo>
                    <a:pt x="4" y="1"/>
                    <a:pt x="4" y="1"/>
                    <a:pt x="4" y="0"/>
                  </a:cubicBezTo>
                  <a:moveTo>
                    <a:pt x="149" y="0"/>
                  </a:moveTo>
                  <a:cubicBezTo>
                    <a:pt x="149" y="0"/>
                    <a:pt x="148" y="0"/>
                    <a:pt x="148" y="0"/>
                  </a:cubicBezTo>
                  <a:cubicBezTo>
                    <a:pt x="145" y="1"/>
                    <a:pt x="145" y="1"/>
                    <a:pt x="145" y="1"/>
                  </a:cubicBezTo>
                  <a:cubicBezTo>
                    <a:pt x="145" y="1"/>
                    <a:pt x="145" y="1"/>
                    <a:pt x="145" y="1"/>
                  </a:cubicBezTo>
                  <a:cubicBezTo>
                    <a:pt x="144" y="4"/>
                    <a:pt x="147" y="6"/>
                    <a:pt x="149" y="8"/>
                  </a:cubicBezTo>
                  <a:cubicBezTo>
                    <a:pt x="150" y="7"/>
                    <a:pt x="150" y="7"/>
                    <a:pt x="150" y="7"/>
                  </a:cubicBezTo>
                  <a:cubicBezTo>
                    <a:pt x="152" y="6"/>
                    <a:pt x="153" y="4"/>
                    <a:pt x="153" y="2"/>
                  </a:cubicBezTo>
                  <a:cubicBezTo>
                    <a:pt x="152" y="1"/>
                    <a:pt x="151" y="0"/>
                    <a:pt x="149" y="0"/>
                  </a:cubicBezTo>
                </a:path>
              </a:pathLst>
            </a:custGeom>
            <a:solidFill>
              <a:srgbClr val="261200">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Freeform 41"/>
            <p:cNvSpPr/>
            <p:nvPr/>
          </p:nvSpPr>
          <p:spPr>
            <a:xfrm>
              <a:off x="2314273" y="3594796"/>
              <a:ext cx="916125" cy="236147"/>
            </a:xfrm>
            <a:custGeom>
              <a:rect l="l" t="t" r="r" b="b"/>
              <a:pathLst>
                <a:path w="148" h="38">
                  <a:moveTo>
                    <a:pt x="27" y="33"/>
                  </a:moveTo>
                  <a:cubicBezTo>
                    <a:pt x="21" y="33"/>
                    <a:pt x="17" y="29"/>
                    <a:pt x="17" y="23"/>
                  </a:cubicBezTo>
                  <a:cubicBezTo>
                    <a:pt x="17" y="15"/>
                    <a:pt x="17" y="15"/>
                    <a:pt x="17" y="15"/>
                  </a:cubicBezTo>
                  <a:cubicBezTo>
                    <a:pt x="17" y="9"/>
                    <a:pt x="21" y="5"/>
                    <a:pt x="27" y="5"/>
                  </a:cubicBezTo>
                  <a:cubicBezTo>
                    <a:pt x="52" y="5"/>
                    <a:pt x="52" y="5"/>
                    <a:pt x="52" y="5"/>
                  </a:cubicBezTo>
                  <a:cubicBezTo>
                    <a:pt x="58" y="5"/>
                    <a:pt x="62" y="9"/>
                    <a:pt x="62" y="15"/>
                  </a:cubicBezTo>
                  <a:cubicBezTo>
                    <a:pt x="62" y="23"/>
                    <a:pt x="62" y="23"/>
                    <a:pt x="62" y="23"/>
                  </a:cubicBezTo>
                  <a:cubicBezTo>
                    <a:pt x="62" y="29"/>
                    <a:pt x="58" y="33"/>
                    <a:pt x="52" y="33"/>
                  </a:cubicBezTo>
                  <a:cubicBezTo>
                    <a:pt x="27" y="33"/>
                    <a:pt x="27" y="33"/>
                    <a:pt x="27" y="33"/>
                  </a:cubicBezTo>
                  <a:moveTo>
                    <a:pt x="98" y="33"/>
                  </a:moveTo>
                  <a:cubicBezTo>
                    <a:pt x="93" y="33"/>
                    <a:pt x="88" y="29"/>
                    <a:pt x="88" y="23"/>
                  </a:cubicBezTo>
                  <a:cubicBezTo>
                    <a:pt x="88" y="15"/>
                    <a:pt x="88" y="15"/>
                    <a:pt x="88" y="15"/>
                  </a:cubicBezTo>
                  <a:cubicBezTo>
                    <a:pt x="88" y="9"/>
                    <a:pt x="93" y="5"/>
                    <a:pt x="98" y="5"/>
                  </a:cubicBezTo>
                  <a:cubicBezTo>
                    <a:pt x="124" y="5"/>
                    <a:pt x="124" y="5"/>
                    <a:pt x="124" y="5"/>
                  </a:cubicBezTo>
                  <a:cubicBezTo>
                    <a:pt x="129" y="5"/>
                    <a:pt x="134" y="9"/>
                    <a:pt x="134" y="15"/>
                  </a:cubicBezTo>
                  <a:cubicBezTo>
                    <a:pt x="134" y="23"/>
                    <a:pt x="134" y="23"/>
                    <a:pt x="134" y="23"/>
                  </a:cubicBezTo>
                  <a:cubicBezTo>
                    <a:pt x="134" y="29"/>
                    <a:pt x="129" y="33"/>
                    <a:pt x="124" y="33"/>
                  </a:cubicBezTo>
                  <a:cubicBezTo>
                    <a:pt x="98" y="33"/>
                    <a:pt x="98" y="33"/>
                    <a:pt x="98" y="33"/>
                  </a:cubicBezTo>
                  <a:moveTo>
                    <a:pt x="124" y="0"/>
                  </a:moveTo>
                  <a:cubicBezTo>
                    <a:pt x="98" y="0"/>
                    <a:pt x="98" y="0"/>
                    <a:pt x="98" y="0"/>
                  </a:cubicBezTo>
                  <a:cubicBezTo>
                    <a:pt x="90" y="0"/>
                    <a:pt x="84" y="6"/>
                    <a:pt x="83" y="14"/>
                  </a:cubicBezTo>
                  <a:cubicBezTo>
                    <a:pt x="83" y="14"/>
                    <a:pt x="83" y="14"/>
                    <a:pt x="83" y="14"/>
                  </a:cubicBezTo>
                  <a:cubicBezTo>
                    <a:pt x="69" y="14"/>
                    <a:pt x="69" y="14"/>
                    <a:pt x="69" y="14"/>
                  </a:cubicBezTo>
                  <a:cubicBezTo>
                    <a:pt x="68" y="14"/>
                    <a:pt x="68" y="14"/>
                    <a:pt x="67" y="14"/>
                  </a:cubicBezTo>
                  <a:cubicBezTo>
                    <a:pt x="67" y="6"/>
                    <a:pt x="60" y="0"/>
                    <a:pt x="52" y="0"/>
                  </a:cubicBezTo>
                  <a:cubicBezTo>
                    <a:pt x="27" y="0"/>
                    <a:pt x="27" y="0"/>
                    <a:pt x="27" y="0"/>
                  </a:cubicBezTo>
                  <a:cubicBezTo>
                    <a:pt x="21" y="0"/>
                    <a:pt x="15" y="4"/>
                    <a:pt x="13" y="9"/>
                  </a:cubicBezTo>
                  <a:cubicBezTo>
                    <a:pt x="4" y="7"/>
                    <a:pt x="4" y="7"/>
                    <a:pt x="4" y="7"/>
                  </a:cubicBezTo>
                  <a:cubicBezTo>
                    <a:pt x="4" y="6"/>
                    <a:pt x="3" y="6"/>
                    <a:pt x="3" y="6"/>
                  </a:cubicBezTo>
                  <a:cubicBezTo>
                    <a:pt x="3" y="6"/>
                    <a:pt x="3" y="6"/>
                    <a:pt x="3" y="6"/>
                  </a:cubicBezTo>
                  <a:cubicBezTo>
                    <a:pt x="3" y="7"/>
                    <a:pt x="3" y="7"/>
                    <a:pt x="3" y="7"/>
                  </a:cubicBezTo>
                  <a:cubicBezTo>
                    <a:pt x="3" y="9"/>
                    <a:pt x="1" y="11"/>
                    <a:pt x="0" y="12"/>
                  </a:cubicBezTo>
                  <a:cubicBezTo>
                    <a:pt x="0" y="13"/>
                    <a:pt x="1" y="14"/>
                    <a:pt x="2" y="14"/>
                  </a:cubicBezTo>
                  <a:cubicBezTo>
                    <a:pt x="12" y="17"/>
                    <a:pt x="12" y="17"/>
                    <a:pt x="12" y="17"/>
                  </a:cubicBezTo>
                  <a:cubicBezTo>
                    <a:pt x="12" y="23"/>
                    <a:pt x="12" y="23"/>
                    <a:pt x="12" y="23"/>
                  </a:cubicBezTo>
                  <a:cubicBezTo>
                    <a:pt x="12" y="31"/>
                    <a:pt x="19" y="38"/>
                    <a:pt x="27" y="38"/>
                  </a:cubicBezTo>
                  <a:cubicBezTo>
                    <a:pt x="52" y="38"/>
                    <a:pt x="52" y="38"/>
                    <a:pt x="52" y="38"/>
                  </a:cubicBezTo>
                  <a:cubicBezTo>
                    <a:pt x="61" y="38"/>
                    <a:pt x="67" y="31"/>
                    <a:pt x="67" y="23"/>
                  </a:cubicBezTo>
                  <a:cubicBezTo>
                    <a:pt x="67" y="21"/>
                    <a:pt x="67" y="21"/>
                    <a:pt x="67" y="21"/>
                  </a:cubicBezTo>
                  <a:cubicBezTo>
                    <a:pt x="68" y="21"/>
                    <a:pt x="68" y="21"/>
                    <a:pt x="69" y="21"/>
                  </a:cubicBezTo>
                  <a:cubicBezTo>
                    <a:pt x="83" y="21"/>
                    <a:pt x="83" y="21"/>
                    <a:pt x="83" y="21"/>
                  </a:cubicBezTo>
                  <a:cubicBezTo>
                    <a:pt x="83" y="21"/>
                    <a:pt x="83" y="21"/>
                    <a:pt x="83" y="21"/>
                  </a:cubicBezTo>
                  <a:cubicBezTo>
                    <a:pt x="83" y="23"/>
                    <a:pt x="83" y="23"/>
                    <a:pt x="83" y="23"/>
                  </a:cubicBezTo>
                  <a:cubicBezTo>
                    <a:pt x="83" y="31"/>
                    <a:pt x="90" y="38"/>
                    <a:pt x="98" y="38"/>
                  </a:cubicBezTo>
                  <a:cubicBezTo>
                    <a:pt x="124" y="38"/>
                    <a:pt x="124" y="38"/>
                    <a:pt x="124" y="38"/>
                  </a:cubicBezTo>
                  <a:cubicBezTo>
                    <a:pt x="132" y="38"/>
                    <a:pt x="139" y="31"/>
                    <a:pt x="139" y="23"/>
                  </a:cubicBezTo>
                  <a:cubicBezTo>
                    <a:pt x="139" y="17"/>
                    <a:pt x="139" y="17"/>
                    <a:pt x="139" y="17"/>
                  </a:cubicBezTo>
                  <a:cubicBezTo>
                    <a:pt x="139" y="17"/>
                    <a:pt x="139" y="17"/>
                    <a:pt x="139" y="17"/>
                  </a:cubicBezTo>
                  <a:cubicBezTo>
                    <a:pt x="148" y="14"/>
                    <a:pt x="148" y="14"/>
                    <a:pt x="148" y="14"/>
                  </a:cubicBezTo>
                  <a:cubicBezTo>
                    <a:pt x="146" y="12"/>
                    <a:pt x="143" y="10"/>
                    <a:pt x="144" y="7"/>
                  </a:cubicBezTo>
                  <a:cubicBezTo>
                    <a:pt x="144" y="7"/>
                    <a:pt x="144" y="7"/>
                    <a:pt x="144" y="7"/>
                  </a:cubicBezTo>
                  <a:cubicBezTo>
                    <a:pt x="138" y="9"/>
                    <a:pt x="138" y="9"/>
                    <a:pt x="138" y="9"/>
                  </a:cubicBezTo>
                  <a:cubicBezTo>
                    <a:pt x="135" y="4"/>
                    <a:pt x="130" y="0"/>
                    <a:pt x="124" y="0"/>
                  </a:cubicBezTo>
                </a:path>
              </a:pathLst>
            </a:custGeom>
            <a:solidFill>
              <a:srgbClr val="A3895E">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Freeform 42"/>
            <p:cNvSpPr/>
            <p:nvPr/>
          </p:nvSpPr>
          <p:spPr>
            <a:xfrm>
              <a:off x="2290944" y="3576454"/>
              <a:ext cx="952609" cy="254489"/>
            </a:xfrm>
            <a:custGeom>
              <a:rect l="l" t="t" r="r" b="b"/>
              <a:pathLst>
                <a:path w="154" h="41">
                  <a:moveTo>
                    <a:pt x="153" y="9"/>
                  </a:moveTo>
                  <a:cubicBezTo>
                    <a:pt x="153" y="7"/>
                    <a:pt x="150" y="6"/>
                    <a:pt x="148" y="7"/>
                  </a:cubicBezTo>
                  <a:cubicBezTo>
                    <a:pt x="140" y="10"/>
                    <a:pt x="140" y="10"/>
                    <a:pt x="140" y="10"/>
                  </a:cubicBezTo>
                  <a:cubicBezTo>
                    <a:pt x="137" y="5"/>
                    <a:pt x="132" y="0"/>
                    <a:pt x="125" y="0"/>
                  </a:cubicBezTo>
                  <a:cubicBezTo>
                    <a:pt x="100" y="0"/>
                    <a:pt x="100" y="0"/>
                    <a:pt x="100" y="0"/>
                  </a:cubicBezTo>
                  <a:cubicBezTo>
                    <a:pt x="92" y="0"/>
                    <a:pt x="86" y="7"/>
                    <a:pt x="85" y="15"/>
                  </a:cubicBezTo>
                  <a:cubicBezTo>
                    <a:pt x="84" y="15"/>
                    <a:pt x="84" y="15"/>
                    <a:pt x="84" y="15"/>
                  </a:cubicBezTo>
                  <a:cubicBezTo>
                    <a:pt x="71" y="15"/>
                    <a:pt x="71" y="15"/>
                    <a:pt x="71" y="15"/>
                  </a:cubicBezTo>
                  <a:cubicBezTo>
                    <a:pt x="70" y="15"/>
                    <a:pt x="70" y="15"/>
                    <a:pt x="69" y="15"/>
                  </a:cubicBezTo>
                  <a:cubicBezTo>
                    <a:pt x="69" y="7"/>
                    <a:pt x="62" y="0"/>
                    <a:pt x="54" y="0"/>
                  </a:cubicBezTo>
                  <a:cubicBezTo>
                    <a:pt x="29" y="0"/>
                    <a:pt x="29" y="0"/>
                    <a:pt x="29" y="0"/>
                  </a:cubicBezTo>
                  <a:cubicBezTo>
                    <a:pt x="22" y="0"/>
                    <a:pt x="17" y="5"/>
                    <a:pt x="15" y="10"/>
                  </a:cubicBezTo>
                  <a:cubicBezTo>
                    <a:pt x="6" y="8"/>
                    <a:pt x="6" y="8"/>
                    <a:pt x="6" y="8"/>
                  </a:cubicBezTo>
                  <a:cubicBezTo>
                    <a:pt x="4" y="7"/>
                    <a:pt x="1" y="8"/>
                    <a:pt x="1" y="10"/>
                  </a:cubicBezTo>
                  <a:cubicBezTo>
                    <a:pt x="0" y="12"/>
                    <a:pt x="1" y="15"/>
                    <a:pt x="3" y="15"/>
                  </a:cubicBezTo>
                  <a:cubicBezTo>
                    <a:pt x="13" y="18"/>
                    <a:pt x="13" y="18"/>
                    <a:pt x="13" y="18"/>
                  </a:cubicBezTo>
                  <a:cubicBezTo>
                    <a:pt x="13" y="25"/>
                    <a:pt x="13" y="25"/>
                    <a:pt x="13" y="25"/>
                  </a:cubicBezTo>
                  <a:cubicBezTo>
                    <a:pt x="13" y="34"/>
                    <a:pt x="20" y="41"/>
                    <a:pt x="29" y="41"/>
                  </a:cubicBezTo>
                  <a:cubicBezTo>
                    <a:pt x="54" y="41"/>
                    <a:pt x="54" y="41"/>
                    <a:pt x="54" y="41"/>
                  </a:cubicBezTo>
                  <a:cubicBezTo>
                    <a:pt x="62" y="41"/>
                    <a:pt x="69" y="34"/>
                    <a:pt x="69" y="25"/>
                  </a:cubicBezTo>
                  <a:cubicBezTo>
                    <a:pt x="69" y="23"/>
                    <a:pt x="69" y="23"/>
                    <a:pt x="69" y="23"/>
                  </a:cubicBezTo>
                  <a:cubicBezTo>
                    <a:pt x="70" y="23"/>
                    <a:pt x="70" y="23"/>
                    <a:pt x="71" y="23"/>
                  </a:cubicBezTo>
                  <a:cubicBezTo>
                    <a:pt x="84" y="23"/>
                    <a:pt x="84" y="23"/>
                    <a:pt x="84" y="23"/>
                  </a:cubicBezTo>
                  <a:cubicBezTo>
                    <a:pt x="85" y="23"/>
                    <a:pt x="85" y="23"/>
                    <a:pt x="85" y="23"/>
                  </a:cubicBezTo>
                  <a:cubicBezTo>
                    <a:pt x="85" y="25"/>
                    <a:pt x="85" y="25"/>
                    <a:pt x="85" y="25"/>
                  </a:cubicBezTo>
                  <a:cubicBezTo>
                    <a:pt x="85" y="34"/>
                    <a:pt x="92" y="41"/>
                    <a:pt x="100" y="41"/>
                  </a:cubicBezTo>
                  <a:cubicBezTo>
                    <a:pt x="125" y="41"/>
                    <a:pt x="125" y="41"/>
                    <a:pt x="125" y="41"/>
                  </a:cubicBezTo>
                  <a:cubicBezTo>
                    <a:pt x="134" y="41"/>
                    <a:pt x="141" y="34"/>
                    <a:pt x="141" y="25"/>
                  </a:cubicBezTo>
                  <a:cubicBezTo>
                    <a:pt x="141" y="18"/>
                    <a:pt x="141" y="18"/>
                    <a:pt x="141" y="18"/>
                  </a:cubicBezTo>
                  <a:cubicBezTo>
                    <a:pt x="141" y="18"/>
                    <a:pt x="141" y="18"/>
                    <a:pt x="141" y="18"/>
                  </a:cubicBezTo>
                  <a:cubicBezTo>
                    <a:pt x="151" y="14"/>
                    <a:pt x="151" y="14"/>
                    <a:pt x="151" y="14"/>
                  </a:cubicBezTo>
                  <a:cubicBezTo>
                    <a:pt x="153" y="13"/>
                    <a:pt x="154" y="11"/>
                    <a:pt x="153" y="9"/>
                  </a:cubicBezTo>
                  <a:close/>
                  <a:moveTo>
                    <a:pt x="64" y="25"/>
                  </a:moveTo>
                  <a:cubicBezTo>
                    <a:pt x="64" y="31"/>
                    <a:pt x="59" y="35"/>
                    <a:pt x="54" y="35"/>
                  </a:cubicBezTo>
                  <a:cubicBezTo>
                    <a:pt x="29" y="35"/>
                    <a:pt x="29" y="35"/>
                    <a:pt x="29" y="35"/>
                  </a:cubicBezTo>
                  <a:cubicBezTo>
                    <a:pt x="23" y="35"/>
                    <a:pt x="19" y="31"/>
                    <a:pt x="19" y="25"/>
                  </a:cubicBezTo>
                  <a:cubicBezTo>
                    <a:pt x="19" y="16"/>
                    <a:pt x="19" y="16"/>
                    <a:pt x="19" y="16"/>
                  </a:cubicBezTo>
                  <a:cubicBezTo>
                    <a:pt x="19" y="10"/>
                    <a:pt x="23" y="6"/>
                    <a:pt x="29" y="6"/>
                  </a:cubicBezTo>
                  <a:cubicBezTo>
                    <a:pt x="54" y="6"/>
                    <a:pt x="54" y="6"/>
                    <a:pt x="54" y="6"/>
                  </a:cubicBezTo>
                  <a:cubicBezTo>
                    <a:pt x="59" y="6"/>
                    <a:pt x="64" y="10"/>
                    <a:pt x="64" y="16"/>
                  </a:cubicBezTo>
                  <a:lnTo>
                    <a:pt x="64" y="25"/>
                  </a:lnTo>
                  <a:close/>
                  <a:moveTo>
                    <a:pt x="135" y="25"/>
                  </a:moveTo>
                  <a:cubicBezTo>
                    <a:pt x="135" y="31"/>
                    <a:pt x="131" y="35"/>
                    <a:pt x="125" y="35"/>
                  </a:cubicBezTo>
                  <a:cubicBezTo>
                    <a:pt x="100" y="35"/>
                    <a:pt x="100" y="35"/>
                    <a:pt x="100" y="35"/>
                  </a:cubicBezTo>
                  <a:cubicBezTo>
                    <a:pt x="95" y="35"/>
                    <a:pt x="90" y="31"/>
                    <a:pt x="90" y="25"/>
                  </a:cubicBezTo>
                  <a:cubicBezTo>
                    <a:pt x="90" y="16"/>
                    <a:pt x="90" y="16"/>
                    <a:pt x="90" y="16"/>
                  </a:cubicBezTo>
                  <a:cubicBezTo>
                    <a:pt x="90" y="10"/>
                    <a:pt x="95" y="6"/>
                    <a:pt x="100" y="6"/>
                  </a:cubicBezTo>
                  <a:cubicBezTo>
                    <a:pt x="125" y="6"/>
                    <a:pt x="125" y="6"/>
                    <a:pt x="125" y="6"/>
                  </a:cubicBezTo>
                  <a:cubicBezTo>
                    <a:pt x="131" y="6"/>
                    <a:pt x="135" y="10"/>
                    <a:pt x="135" y="16"/>
                  </a:cubicBezTo>
                  <a:lnTo>
                    <a:pt x="135" y="25"/>
                  </a:lnTo>
                  <a:close/>
                </a:path>
              </a:pathLst>
            </a:custGeom>
            <a:solidFill>
              <a:srgbClr val="3B3633">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43" name="Picture 43"/>
            <p:cNvPicPr>
              <a:picLocks noChangeAspect="1"/>
            </p:cNvPicPr>
            <p:nvPr/>
          </p:nvPicPr>
          <p:blipFill>
            <a:blip r:embed="rId2"/>
            <a:stretch>
              <a:fillRect/>
            </a:stretch>
          </p:blipFill>
          <p:spPr>
            <a:xfrm>
              <a:off x="3230398" y="5158235"/>
              <a:ext cx="464640" cy="430144"/>
            </a:xfrm>
            <a:prstGeom prst="rect">
              <a:avLst/>
            </a:prstGeom>
          </p:spPr>
        </p:pic>
        <p:sp>
          <p:nvSpPr>
            <p:cNvPr id="44" name="Freeform 44"/>
            <p:cNvSpPr/>
            <p:nvPr/>
          </p:nvSpPr>
          <p:spPr>
            <a:xfrm>
              <a:off x="3280037" y="5032313"/>
              <a:ext cx="378518" cy="162605"/>
            </a:xfrm>
            <a:custGeom>
              <a:rect l="l" t="t" r="r" b="b"/>
              <a:pathLst>
                <a:path w="145" h="62">
                  <a:moveTo>
                    <a:pt x="145" y="62"/>
                  </a:moveTo>
                  <a:lnTo>
                    <a:pt x="60" y="0"/>
                  </a:lnTo>
                  <a:lnTo>
                    <a:pt x="0" y="62"/>
                  </a:lnTo>
                  <a:lnTo>
                    <a:pt x="145" y="62"/>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Freeform 45"/>
            <p:cNvSpPr/>
            <p:nvPr/>
          </p:nvSpPr>
          <p:spPr>
            <a:xfrm>
              <a:off x="3280037" y="5032313"/>
              <a:ext cx="378518" cy="162605"/>
            </a:xfrm>
            <a:custGeom>
              <a:rect l="l" t="t" r="r" b="b"/>
              <a:pathLst>
                <a:path w="145" h="62">
                  <a:moveTo>
                    <a:pt x="145" y="62"/>
                  </a:moveTo>
                  <a:lnTo>
                    <a:pt x="60" y="0"/>
                  </a:lnTo>
                  <a:lnTo>
                    <a:pt x="0" y="62"/>
                  </a:lnTo>
                  <a:lnTo>
                    <a:pt x="145" y="62"/>
                  </a:lnTo>
                </a:path>
              </a:pathLst>
            </a:custGeom>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46" name="Picture 46"/>
            <p:cNvPicPr>
              <a:picLocks noChangeAspect="1"/>
            </p:cNvPicPr>
            <p:nvPr/>
          </p:nvPicPr>
          <p:blipFill>
            <a:blip r:embed="rId3"/>
            <a:stretch>
              <a:fillRect/>
            </a:stretch>
          </p:blipFill>
          <p:spPr>
            <a:xfrm>
              <a:off x="3259164" y="5087337"/>
              <a:ext cx="425350" cy="131212"/>
            </a:xfrm>
            <a:prstGeom prst="rect">
              <a:avLst/>
            </a:prstGeom>
          </p:spPr>
        </p:pic>
        <p:sp>
          <p:nvSpPr>
            <p:cNvPr id="47" name="AutoShape 47"/>
            <p:cNvSpPr/>
            <p:nvPr/>
          </p:nvSpPr>
          <p:spPr>
            <a:xfrm>
              <a:off x="3256533" y="5194917"/>
              <a:ext cx="415001" cy="49910"/>
            </a:xfrm>
            <a:prstGeom prst="rect">
              <a:avLst/>
            </a:pr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8" name="Freeform 48"/>
            <p:cNvSpPr/>
            <p:nvPr/>
          </p:nvSpPr>
          <p:spPr>
            <a:xfrm>
              <a:off x="2184300" y="5567568"/>
              <a:ext cx="2528773" cy="1281614"/>
            </a:xfrm>
            <a:custGeom>
              <a:rect l="l" t="t" r="r" b="b"/>
              <a:pathLst>
                <a:path w="408" h="206">
                  <a:moveTo>
                    <a:pt x="407" y="183"/>
                  </a:moveTo>
                  <a:cubicBezTo>
                    <a:pt x="376" y="183"/>
                    <a:pt x="376" y="183"/>
                    <a:pt x="376" y="183"/>
                  </a:cubicBezTo>
                  <a:cubicBezTo>
                    <a:pt x="376" y="20"/>
                    <a:pt x="376" y="20"/>
                    <a:pt x="376" y="20"/>
                  </a:cubicBezTo>
                  <a:cubicBezTo>
                    <a:pt x="376" y="9"/>
                    <a:pt x="366" y="0"/>
                    <a:pt x="353" y="0"/>
                  </a:cubicBezTo>
                  <a:cubicBezTo>
                    <a:pt x="53" y="0"/>
                    <a:pt x="53" y="0"/>
                    <a:pt x="53" y="0"/>
                  </a:cubicBezTo>
                  <a:cubicBezTo>
                    <a:pt x="41" y="0"/>
                    <a:pt x="30" y="9"/>
                    <a:pt x="30" y="20"/>
                  </a:cubicBezTo>
                  <a:cubicBezTo>
                    <a:pt x="30" y="183"/>
                    <a:pt x="30" y="183"/>
                    <a:pt x="30" y="183"/>
                  </a:cubicBezTo>
                  <a:cubicBezTo>
                    <a:pt x="1" y="183"/>
                    <a:pt x="1" y="183"/>
                    <a:pt x="1" y="183"/>
                  </a:cubicBezTo>
                  <a:cubicBezTo>
                    <a:pt x="0" y="205"/>
                    <a:pt x="18" y="206"/>
                    <a:pt x="18" y="206"/>
                  </a:cubicBezTo>
                  <a:cubicBezTo>
                    <a:pt x="389" y="206"/>
                    <a:pt x="389" y="206"/>
                    <a:pt x="389" y="206"/>
                  </a:cubicBezTo>
                  <a:cubicBezTo>
                    <a:pt x="389" y="206"/>
                    <a:pt x="408" y="205"/>
                    <a:pt x="407" y="183"/>
                  </a:cubicBezTo>
                  <a:close/>
                </a:path>
              </a:pathLst>
            </a:custGeom>
            <a:solidFill>
              <a:srgbClr val="C1C0C0">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9" name="Freeform 49"/>
            <p:cNvSpPr/>
            <p:nvPr/>
          </p:nvSpPr>
          <p:spPr>
            <a:xfrm>
              <a:off x="2580533" y="6278302"/>
              <a:ext cx="600226" cy="579698"/>
            </a:xfrm>
            <a:custGeom>
              <a:rect l="l" t="t" r="r" b="b"/>
              <a:pathLst>
                <a:path w="97" h="93">
                  <a:moveTo>
                    <a:pt x="78" y="12"/>
                  </a:moveTo>
                  <a:cubicBezTo>
                    <a:pt x="76" y="12"/>
                    <a:pt x="74" y="12"/>
                    <a:pt x="73" y="11"/>
                  </a:cubicBezTo>
                  <a:cubicBezTo>
                    <a:pt x="73" y="7"/>
                    <a:pt x="73" y="7"/>
                    <a:pt x="73" y="7"/>
                  </a:cubicBezTo>
                  <a:cubicBezTo>
                    <a:pt x="73" y="3"/>
                    <a:pt x="70" y="0"/>
                    <a:pt x="66" y="0"/>
                  </a:cubicBezTo>
                  <a:cubicBezTo>
                    <a:pt x="7" y="0"/>
                    <a:pt x="7" y="0"/>
                    <a:pt x="7" y="0"/>
                  </a:cubicBezTo>
                  <a:cubicBezTo>
                    <a:pt x="4" y="0"/>
                    <a:pt x="0" y="3"/>
                    <a:pt x="0" y="7"/>
                  </a:cubicBezTo>
                  <a:cubicBezTo>
                    <a:pt x="0" y="85"/>
                    <a:pt x="0" y="85"/>
                    <a:pt x="0" y="85"/>
                  </a:cubicBezTo>
                  <a:cubicBezTo>
                    <a:pt x="0" y="90"/>
                    <a:pt x="4" y="93"/>
                    <a:pt x="7" y="93"/>
                  </a:cubicBezTo>
                  <a:cubicBezTo>
                    <a:pt x="66" y="93"/>
                    <a:pt x="66" y="93"/>
                    <a:pt x="66" y="93"/>
                  </a:cubicBezTo>
                  <a:cubicBezTo>
                    <a:pt x="70" y="93"/>
                    <a:pt x="73" y="90"/>
                    <a:pt x="73" y="85"/>
                  </a:cubicBezTo>
                  <a:cubicBezTo>
                    <a:pt x="73" y="75"/>
                    <a:pt x="73" y="75"/>
                    <a:pt x="73" y="75"/>
                  </a:cubicBezTo>
                  <a:cubicBezTo>
                    <a:pt x="74" y="73"/>
                    <a:pt x="76" y="73"/>
                    <a:pt x="78" y="73"/>
                  </a:cubicBezTo>
                  <a:cubicBezTo>
                    <a:pt x="89" y="73"/>
                    <a:pt x="97" y="62"/>
                    <a:pt x="97" y="50"/>
                  </a:cubicBezTo>
                  <a:cubicBezTo>
                    <a:pt x="97" y="36"/>
                    <a:pt x="97" y="36"/>
                    <a:pt x="97" y="36"/>
                  </a:cubicBezTo>
                  <a:cubicBezTo>
                    <a:pt x="97" y="23"/>
                    <a:pt x="89" y="12"/>
                    <a:pt x="78" y="12"/>
                  </a:cubicBezTo>
                  <a:close/>
                  <a:moveTo>
                    <a:pt x="88" y="45"/>
                  </a:moveTo>
                  <a:cubicBezTo>
                    <a:pt x="88" y="53"/>
                    <a:pt x="84" y="56"/>
                    <a:pt x="78" y="56"/>
                  </a:cubicBezTo>
                  <a:cubicBezTo>
                    <a:pt x="73" y="56"/>
                    <a:pt x="71" y="53"/>
                    <a:pt x="71" y="45"/>
                  </a:cubicBezTo>
                  <a:cubicBezTo>
                    <a:pt x="72" y="37"/>
                    <a:pt x="72" y="37"/>
                    <a:pt x="72" y="37"/>
                  </a:cubicBezTo>
                  <a:cubicBezTo>
                    <a:pt x="72" y="30"/>
                    <a:pt x="74" y="26"/>
                    <a:pt x="79" y="26"/>
                  </a:cubicBezTo>
                  <a:cubicBezTo>
                    <a:pt x="84" y="26"/>
                    <a:pt x="88" y="30"/>
                    <a:pt x="88" y="37"/>
                  </a:cubicBezTo>
                  <a:lnTo>
                    <a:pt x="88" y="45"/>
                  </a:lnTo>
                  <a:close/>
                </a:path>
              </a:pathLst>
            </a:custGeom>
            <a:solidFill>
              <a:srgbClr val="FFFEFE">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0" name="Freeform 50"/>
            <p:cNvSpPr/>
            <p:nvPr/>
          </p:nvSpPr>
          <p:spPr>
            <a:xfrm>
              <a:off x="2544050" y="5703719"/>
              <a:ext cx="446398" cy="516737"/>
            </a:xfrm>
            <a:custGeom>
              <a:rect l="l" t="t" r="r" b="b"/>
              <a:pathLst>
                <a:path w="72" h="83">
                  <a:moveTo>
                    <a:pt x="46" y="83"/>
                  </a:moveTo>
                  <a:cubicBezTo>
                    <a:pt x="46" y="83"/>
                    <a:pt x="0" y="54"/>
                    <a:pt x="27" y="34"/>
                  </a:cubicBezTo>
                  <a:cubicBezTo>
                    <a:pt x="45" y="21"/>
                    <a:pt x="49" y="19"/>
                    <a:pt x="45" y="1"/>
                  </a:cubicBezTo>
                  <a:cubicBezTo>
                    <a:pt x="45" y="0"/>
                    <a:pt x="72" y="25"/>
                    <a:pt x="47" y="41"/>
                  </a:cubicBezTo>
                  <a:cubicBezTo>
                    <a:pt x="22" y="58"/>
                    <a:pt x="43" y="78"/>
                    <a:pt x="46" y="83"/>
                  </a:cubicBezTo>
                  <a:close/>
                </a:path>
              </a:pathLst>
            </a:custGeom>
            <a:solidFill>
              <a:srgbClr val="FFFEFE">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1" name="Freeform 51"/>
            <p:cNvSpPr/>
            <p:nvPr/>
          </p:nvSpPr>
          <p:spPr>
            <a:xfrm>
              <a:off x="2724188" y="5861209"/>
              <a:ext cx="266260" cy="354133"/>
            </a:xfrm>
            <a:custGeom>
              <a:rect l="l" t="t" r="r" b="b"/>
              <a:pathLst>
                <a:path w="43" h="57">
                  <a:moveTo>
                    <a:pt x="21" y="57"/>
                  </a:moveTo>
                  <a:cubicBezTo>
                    <a:pt x="21" y="57"/>
                    <a:pt x="0" y="40"/>
                    <a:pt x="16" y="26"/>
                  </a:cubicBezTo>
                  <a:cubicBezTo>
                    <a:pt x="27" y="17"/>
                    <a:pt x="34" y="13"/>
                    <a:pt x="32" y="0"/>
                  </a:cubicBezTo>
                  <a:cubicBezTo>
                    <a:pt x="32" y="0"/>
                    <a:pt x="43" y="20"/>
                    <a:pt x="28" y="31"/>
                  </a:cubicBezTo>
                  <a:cubicBezTo>
                    <a:pt x="13" y="42"/>
                    <a:pt x="20" y="54"/>
                    <a:pt x="21" y="57"/>
                  </a:cubicBez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2" name="Freeform 52"/>
            <p:cNvSpPr/>
            <p:nvPr/>
          </p:nvSpPr>
          <p:spPr>
            <a:xfrm>
              <a:off x="897199" y="5580443"/>
              <a:ext cx="1051887" cy="1269621"/>
            </a:xfrm>
            <a:custGeom>
              <a:rect l="l" t="t" r="r" b="b"/>
              <a:pathLst>
                <a:path w="170" h="204">
                  <a:moveTo>
                    <a:pt x="170" y="184"/>
                  </a:moveTo>
                  <a:cubicBezTo>
                    <a:pt x="170" y="195"/>
                    <a:pt x="160" y="204"/>
                    <a:pt x="149" y="204"/>
                  </a:cubicBezTo>
                  <a:cubicBezTo>
                    <a:pt x="21" y="204"/>
                    <a:pt x="21" y="204"/>
                    <a:pt x="21" y="204"/>
                  </a:cubicBezTo>
                  <a:cubicBezTo>
                    <a:pt x="10" y="204"/>
                    <a:pt x="0" y="195"/>
                    <a:pt x="0" y="184"/>
                  </a:cubicBezTo>
                  <a:cubicBezTo>
                    <a:pt x="0" y="20"/>
                    <a:pt x="0" y="20"/>
                    <a:pt x="0" y="20"/>
                  </a:cubicBezTo>
                  <a:cubicBezTo>
                    <a:pt x="0" y="9"/>
                    <a:pt x="10" y="0"/>
                    <a:pt x="21" y="0"/>
                  </a:cubicBezTo>
                  <a:cubicBezTo>
                    <a:pt x="149" y="0"/>
                    <a:pt x="149" y="0"/>
                    <a:pt x="149" y="0"/>
                  </a:cubicBezTo>
                  <a:cubicBezTo>
                    <a:pt x="160" y="0"/>
                    <a:pt x="170" y="9"/>
                    <a:pt x="170" y="20"/>
                  </a:cubicBezTo>
                  <a:lnTo>
                    <a:pt x="170" y="184"/>
                  </a:lnTo>
                  <a:close/>
                </a:path>
              </a:pathLst>
            </a:custGeom>
            <a:solidFill>
              <a:srgbClr val="3B3633">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3" name="Freeform 53"/>
            <p:cNvSpPr/>
            <p:nvPr/>
          </p:nvSpPr>
          <p:spPr>
            <a:xfrm>
              <a:off x="902286" y="5543759"/>
              <a:ext cx="1028383" cy="1274912"/>
            </a:xfrm>
            <a:custGeom>
              <a:rect l="l" t="t" r="r" b="b"/>
              <a:pathLst>
                <a:path w="166" h="205">
                  <a:moveTo>
                    <a:pt x="166" y="184"/>
                  </a:moveTo>
                  <a:cubicBezTo>
                    <a:pt x="166" y="196"/>
                    <a:pt x="157" y="205"/>
                    <a:pt x="145" y="205"/>
                  </a:cubicBezTo>
                  <a:cubicBezTo>
                    <a:pt x="21" y="205"/>
                    <a:pt x="21" y="205"/>
                    <a:pt x="21" y="205"/>
                  </a:cubicBezTo>
                  <a:cubicBezTo>
                    <a:pt x="9" y="205"/>
                    <a:pt x="0" y="196"/>
                    <a:pt x="0" y="184"/>
                  </a:cubicBezTo>
                  <a:cubicBezTo>
                    <a:pt x="0" y="21"/>
                    <a:pt x="0" y="21"/>
                    <a:pt x="0" y="21"/>
                  </a:cubicBezTo>
                  <a:cubicBezTo>
                    <a:pt x="0" y="10"/>
                    <a:pt x="9" y="0"/>
                    <a:pt x="21" y="0"/>
                  </a:cubicBezTo>
                  <a:cubicBezTo>
                    <a:pt x="145" y="0"/>
                    <a:pt x="145" y="0"/>
                    <a:pt x="145" y="0"/>
                  </a:cubicBezTo>
                  <a:cubicBezTo>
                    <a:pt x="157" y="0"/>
                    <a:pt x="166" y="10"/>
                    <a:pt x="166" y="21"/>
                  </a:cubicBezTo>
                  <a:lnTo>
                    <a:pt x="166" y="184"/>
                  </a:lnTo>
                  <a:close/>
                </a:path>
              </a:pathLst>
            </a:custGeom>
            <a:solidFill>
              <a:schemeClr val="accent1">
                <a:lumMod val="60000"/>
                <a:lumOff val="4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4" name="Freeform 54"/>
            <p:cNvSpPr/>
            <p:nvPr/>
          </p:nvSpPr>
          <p:spPr>
            <a:xfrm>
              <a:off x="1539171" y="5685377"/>
              <a:ext cx="224515" cy="94353"/>
            </a:xfrm>
            <a:custGeom>
              <a:rect l="l" t="t" r="r" b="b"/>
              <a:pathLst>
                <a:path w="36" h="15">
                  <a:moveTo>
                    <a:pt x="1" y="6"/>
                  </a:moveTo>
                  <a:cubicBezTo>
                    <a:pt x="1" y="3"/>
                    <a:pt x="3" y="0"/>
                    <a:pt x="7" y="0"/>
                  </a:cubicBezTo>
                  <a:cubicBezTo>
                    <a:pt x="29" y="0"/>
                    <a:pt x="29" y="0"/>
                    <a:pt x="29" y="0"/>
                  </a:cubicBezTo>
                  <a:cubicBezTo>
                    <a:pt x="33" y="0"/>
                    <a:pt x="35" y="3"/>
                    <a:pt x="36" y="6"/>
                  </a:cubicBezTo>
                  <a:cubicBezTo>
                    <a:pt x="36" y="15"/>
                    <a:pt x="36" y="15"/>
                    <a:pt x="36" y="15"/>
                  </a:cubicBezTo>
                  <a:cubicBezTo>
                    <a:pt x="0" y="15"/>
                    <a:pt x="0" y="15"/>
                    <a:pt x="0" y="15"/>
                  </a:cubicBezTo>
                  <a:lnTo>
                    <a:pt x="1" y="6"/>
                  </a:lnTo>
                  <a:close/>
                </a:path>
              </a:pathLst>
            </a:custGeom>
            <a:solidFill>
              <a:srgbClr val="FFA52B">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5" name="Freeform 55"/>
            <p:cNvSpPr/>
            <p:nvPr/>
          </p:nvSpPr>
          <p:spPr>
            <a:xfrm>
              <a:off x="1539171" y="6401578"/>
              <a:ext cx="224515" cy="180946"/>
            </a:xfrm>
            <a:custGeom>
              <a:rect l="l" t="t" r="r" b="b"/>
              <a:pathLst>
                <a:path w="36" h="28">
                  <a:moveTo>
                    <a:pt x="36" y="0"/>
                  </a:moveTo>
                  <a:cubicBezTo>
                    <a:pt x="24" y="29"/>
                    <a:pt x="24" y="29"/>
                    <a:pt x="24" y="29"/>
                  </a:cubicBezTo>
                  <a:cubicBezTo>
                    <a:pt x="12" y="29"/>
                    <a:pt x="12" y="29"/>
                    <a:pt x="12" y="29"/>
                  </a:cubicBezTo>
                  <a:cubicBezTo>
                    <a:pt x="0" y="4"/>
                    <a:pt x="0" y="4"/>
                    <a:pt x="0" y="4"/>
                  </a:cubicBezTo>
                  <a:cubicBezTo>
                    <a:pt x="0" y="3"/>
                    <a:pt x="36" y="0"/>
                    <a:pt x="36" y="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6" name="Freeform 56"/>
            <p:cNvSpPr/>
            <p:nvPr/>
          </p:nvSpPr>
          <p:spPr>
            <a:xfrm>
              <a:off x="1539171" y="5779907"/>
              <a:ext cx="224515" cy="689924"/>
            </a:xfrm>
            <a:custGeom>
              <a:rect l="l" t="t" r="r" b="b"/>
              <a:pathLst>
                <a:path w="36" h="110">
                  <a:moveTo>
                    <a:pt x="0" y="94"/>
                  </a:moveTo>
                  <a:cubicBezTo>
                    <a:pt x="0" y="4"/>
                    <a:pt x="0" y="4"/>
                    <a:pt x="0" y="4"/>
                  </a:cubicBezTo>
                  <a:cubicBezTo>
                    <a:pt x="0" y="0"/>
                    <a:pt x="0" y="0"/>
                    <a:pt x="0" y="0"/>
                  </a:cubicBezTo>
                  <a:cubicBezTo>
                    <a:pt x="14" y="0"/>
                    <a:pt x="14" y="0"/>
                    <a:pt x="14" y="0"/>
                  </a:cubicBezTo>
                  <a:cubicBezTo>
                    <a:pt x="30" y="0"/>
                    <a:pt x="30" y="0"/>
                    <a:pt x="30" y="0"/>
                  </a:cubicBezTo>
                  <a:cubicBezTo>
                    <a:pt x="36" y="0"/>
                    <a:pt x="36" y="0"/>
                    <a:pt x="36" y="0"/>
                  </a:cubicBezTo>
                  <a:cubicBezTo>
                    <a:pt x="36" y="0"/>
                    <a:pt x="36" y="0"/>
                    <a:pt x="36" y="0"/>
                  </a:cubicBezTo>
                  <a:cubicBezTo>
                    <a:pt x="36" y="91"/>
                    <a:pt x="36" y="91"/>
                    <a:pt x="36" y="91"/>
                  </a:cubicBezTo>
                  <a:cubicBezTo>
                    <a:pt x="36" y="96"/>
                    <a:pt x="36" y="96"/>
                    <a:pt x="36" y="96"/>
                  </a:cubicBezTo>
                  <a:cubicBezTo>
                    <a:pt x="36" y="99"/>
                    <a:pt x="36" y="99"/>
                    <a:pt x="36" y="99"/>
                  </a:cubicBezTo>
                  <a:cubicBezTo>
                    <a:pt x="36" y="100"/>
                    <a:pt x="36" y="100"/>
                    <a:pt x="36" y="100"/>
                  </a:cubicBezTo>
                  <a:cubicBezTo>
                    <a:pt x="36" y="100"/>
                    <a:pt x="35" y="102"/>
                    <a:pt x="33" y="107"/>
                  </a:cubicBezTo>
                  <a:cubicBezTo>
                    <a:pt x="31" y="111"/>
                    <a:pt x="30" y="101"/>
                    <a:pt x="30" y="101"/>
                  </a:cubicBezTo>
                  <a:cubicBezTo>
                    <a:pt x="30" y="101"/>
                    <a:pt x="25" y="108"/>
                    <a:pt x="22" y="108"/>
                  </a:cubicBezTo>
                  <a:cubicBezTo>
                    <a:pt x="19" y="108"/>
                    <a:pt x="14" y="102"/>
                    <a:pt x="14" y="102"/>
                  </a:cubicBezTo>
                  <a:cubicBezTo>
                    <a:pt x="14" y="102"/>
                    <a:pt x="9" y="111"/>
                    <a:pt x="6" y="110"/>
                  </a:cubicBezTo>
                  <a:cubicBezTo>
                    <a:pt x="3" y="108"/>
                    <a:pt x="0" y="104"/>
                    <a:pt x="0" y="104"/>
                  </a:cubicBezTo>
                  <a:cubicBezTo>
                    <a:pt x="0" y="103"/>
                    <a:pt x="0" y="103"/>
                    <a:pt x="0" y="103"/>
                  </a:cubicBezTo>
                  <a:cubicBezTo>
                    <a:pt x="0" y="99"/>
                    <a:pt x="0" y="99"/>
                    <a:pt x="0" y="99"/>
                  </a:cubicBezTo>
                  <a:lnTo>
                    <a:pt x="0" y="94"/>
                  </a:lnTo>
                  <a:close/>
                </a:path>
              </a:pathLst>
            </a:cu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7" name="Freeform 57"/>
            <p:cNvSpPr/>
            <p:nvPr/>
          </p:nvSpPr>
          <p:spPr>
            <a:xfrm>
              <a:off x="1614945" y="6577233"/>
              <a:ext cx="73143" cy="91884"/>
            </a:xfrm>
            <a:custGeom>
              <a:rect l="l" t="t" r="r" b="b"/>
              <a:pathLst>
                <a:path w="12" h="15">
                  <a:moveTo>
                    <a:pt x="12" y="0"/>
                  </a:moveTo>
                  <a:cubicBezTo>
                    <a:pt x="6" y="14"/>
                    <a:pt x="6" y="14"/>
                    <a:pt x="6" y="14"/>
                  </a:cubicBezTo>
                  <a:cubicBezTo>
                    <a:pt x="6" y="15"/>
                    <a:pt x="6" y="15"/>
                    <a:pt x="6" y="15"/>
                  </a:cubicBezTo>
                  <a:cubicBezTo>
                    <a:pt x="6" y="14"/>
                    <a:pt x="6" y="14"/>
                    <a:pt x="6" y="14"/>
                  </a:cubicBezTo>
                  <a:cubicBezTo>
                    <a:pt x="0" y="0"/>
                    <a:pt x="0" y="0"/>
                    <a:pt x="0" y="0"/>
                  </a:cubicBezTo>
                  <a:cubicBezTo>
                    <a:pt x="4" y="0"/>
                    <a:pt x="8" y="0"/>
                    <a:pt x="12" y="0"/>
                  </a:cubicBezTo>
                  <a:close/>
                </a:path>
              </a:pathLst>
            </a:custGeom>
            <a:solidFill>
              <a:srgbClr val="3B3633">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8" name="Freeform 58"/>
            <p:cNvSpPr/>
            <p:nvPr/>
          </p:nvSpPr>
          <p:spPr>
            <a:xfrm>
              <a:off x="876326" y="5979194"/>
              <a:ext cx="1067497" cy="81302"/>
            </a:xfrm>
            <a:custGeom>
              <a:rect l="l" t="t" r="r" b="b"/>
              <a:pathLst>
                <a:path w="172" h="13">
                  <a:moveTo>
                    <a:pt x="172" y="6"/>
                  </a:moveTo>
                  <a:cubicBezTo>
                    <a:pt x="172" y="9"/>
                    <a:pt x="170" y="12"/>
                    <a:pt x="167" y="12"/>
                  </a:cubicBezTo>
                  <a:cubicBezTo>
                    <a:pt x="4" y="13"/>
                    <a:pt x="4" y="13"/>
                    <a:pt x="4" y="13"/>
                  </a:cubicBezTo>
                  <a:cubicBezTo>
                    <a:pt x="2" y="13"/>
                    <a:pt x="0" y="11"/>
                    <a:pt x="0" y="7"/>
                  </a:cubicBezTo>
                  <a:cubicBezTo>
                    <a:pt x="0" y="4"/>
                    <a:pt x="2" y="1"/>
                    <a:pt x="4" y="1"/>
                  </a:cubicBezTo>
                  <a:cubicBezTo>
                    <a:pt x="167" y="0"/>
                    <a:pt x="167" y="0"/>
                    <a:pt x="167" y="0"/>
                  </a:cubicBezTo>
                  <a:cubicBezTo>
                    <a:pt x="170" y="0"/>
                    <a:pt x="172" y="2"/>
                    <a:pt x="172" y="6"/>
                  </a:cubicBezTo>
                  <a:close/>
                </a:path>
              </a:pathLst>
            </a:custGeom>
            <a:solidFill>
              <a:srgbClr val="3B3633">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9" name="Freeform 59"/>
            <p:cNvSpPr/>
            <p:nvPr/>
          </p:nvSpPr>
          <p:spPr>
            <a:xfrm>
              <a:off x="865802" y="5960852"/>
              <a:ext cx="1101350" cy="55025"/>
            </a:xfrm>
            <a:custGeom>
              <a:rect l="l" t="t" r="r" b="b"/>
              <a:pathLst>
                <a:path w="178" h="9">
                  <a:moveTo>
                    <a:pt x="178" y="5"/>
                  </a:moveTo>
                  <a:cubicBezTo>
                    <a:pt x="178" y="7"/>
                    <a:pt x="176" y="9"/>
                    <a:pt x="173" y="9"/>
                  </a:cubicBezTo>
                  <a:cubicBezTo>
                    <a:pt x="5" y="9"/>
                    <a:pt x="5" y="9"/>
                    <a:pt x="5" y="9"/>
                  </a:cubicBezTo>
                  <a:cubicBezTo>
                    <a:pt x="2" y="9"/>
                    <a:pt x="0" y="7"/>
                    <a:pt x="0" y="5"/>
                  </a:cubicBezTo>
                  <a:cubicBezTo>
                    <a:pt x="0" y="2"/>
                    <a:pt x="2" y="0"/>
                    <a:pt x="5" y="0"/>
                  </a:cubicBezTo>
                  <a:cubicBezTo>
                    <a:pt x="173" y="0"/>
                    <a:pt x="173" y="0"/>
                    <a:pt x="173" y="0"/>
                  </a:cubicBezTo>
                  <a:cubicBezTo>
                    <a:pt x="176" y="0"/>
                    <a:pt x="178" y="2"/>
                    <a:pt x="178" y="5"/>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60" name="Group 60"/>
          <p:cNvGrpSpPr/>
          <p:nvPr/>
        </p:nvGrpSpPr>
        <p:grpSpPr>
          <a:xfrm>
            <a:off x="454963" y="93878"/>
            <a:ext cx="10641129" cy="914400"/>
            <a:chOff x="454963" y="93878"/>
            <a:chExt cx="10641129" cy="914400"/>
          </a:xfrm>
        </p:grpSpPr>
        <p:sp>
          <p:nvSpPr>
            <p:cNvPr id="61" name="AutoShape 6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2" name="AutoShape 6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3" name="AutoShape 6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4" name="AutoShape 6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5" name="AutoShape 6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6" name="AutoShape 6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7" name="AutoShape 6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8" name="AutoShape 6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9" name="AutoShape 6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0" name="AutoShape 7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1" name="AutoShape 7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2" name="AutoShape 7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3" name="AutoShape 7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4" name="AutoShape 7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5" name="AutoShape 7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6" name="AutoShape 7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7" name="AutoShape 7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8" name="AutoShape 7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9" name="AutoShape 7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0" name="AutoShape 8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1" name="TextBox 8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MNO智能物联卡平台的发展趋势</a:t>
              </a:r>
            </a:p>
          </p:txBody>
        </p:sp>
      </p:grpSp>
      <p:sp>
        <p:nvSpPr>
          <p:cNvPr id="82" name="TextBox 82"/>
          <p:cNvSpPr txBox="1"/>
          <p:nvPr/>
        </p:nvSpPr>
        <p:spPr>
          <a:xfrm>
            <a:off x="4959831" y="1714627"/>
            <a:ext cx="6500165" cy="3960345"/>
          </a:xfrm>
          <a:prstGeom prst="rect">
            <a:avLst/>
          </a:prstGeom>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77000"/>
              </a:lnSpc>
              <a:buFont typeface="Arial"/>
              <a:buChar char="•"/>
            </a:pPr>
            <a:r>
              <a:rPr lang="en-US" sz="1425">
                <a:solidFill>
                  <a:schemeClr val="dk1">
                    <a:alpha val="100000"/>
                  </a:schemeClr>
                </a:solidFill>
                <a:latin typeface="Microsoft Yahei"/>
                <a:ea typeface="Microsoft Yahei"/>
                <a:cs typeface="Microsoft Yahei"/>
              </a:rPr>
              <a:t>5G技术的应用：随着5G技术的普及和发展，MNO智能物联卡平台将逐步采用5G技术，提供更高速、低延迟的网络连接服务，支持更多样化的车联网应用。</a:t>
            </a:r>
          </a:p>
          <a:p>
            <a:pPr marL="203200" lvl="0" indent="-203200">
              <a:lnSpc>
                <a:spcPct val="77000"/>
              </a:lnSpc>
              <a:buFont typeface="Arial"/>
              <a:buChar char="•"/>
            </a:pPr>
            <a:r>
              <a:rPr lang="en-US" sz="900">
                <a:solidFill>
                  <a:srgbClr val="FFFFFF">
                    <a:alpha val="100000"/>
                  </a:srgbClr>
                </a:solidFill>
                <a:latin typeface="Microsoft Yahei"/>
                <a:ea typeface="Microsoft Yahei"/>
                <a:cs typeface="Microsoft Yahei"/>
              </a:rPr>
              <a:t>云计算的集成：平台将进一步集成云计算技术，实现数据的集中存储和处理，提高数据处理效率和安全性。同时，通过云计算的弹性扩展能力，满足车联网中大量车辆和设备的连接需求。</a:t>
            </a:r>
          </a:p>
          <a:p>
            <a:pPr marL="203200" lvl="0" indent="-203200">
              <a:lnSpc>
                <a:spcPct val="77000"/>
              </a:lnSpc>
              <a:buFont typeface="Arial"/>
              <a:buChar char="•"/>
            </a:pPr>
            <a:r>
              <a:rPr lang="en-US" sz="900">
                <a:solidFill>
                  <a:srgbClr val="FFFFFF">
                    <a:alpha val="100000"/>
                  </a:srgbClr>
                </a:solidFill>
                <a:latin typeface="Microsoft Yahei"/>
                <a:ea typeface="Microsoft Yahei"/>
                <a:cs typeface="Microsoft Yahei"/>
              </a:rPr>
              <a:t>AI与大数据的融合：利用人工智能（AI）和大数据技术对海量的车联网数据进行深度分析和挖掘，为车辆和用户提供更加智能化的服务。例如，通过分析车辆运行数据，预测故障和维护需求；利用用户行为数据优化服务体验。</a:t>
            </a:r>
          </a:p>
          <a:p>
            <a:pPr marL="203200" lvl="0" indent="-203200">
              <a:lnSpc>
                <a:spcPct val="77000"/>
              </a:lnSpc>
              <a:buFont typeface="Arial"/>
              <a:buChar char="•"/>
            </a:pPr>
            <a:r>
              <a:rPr lang="en-US" sz="900">
                <a:solidFill>
                  <a:srgbClr val="FFFFFF">
                    <a:alpha val="100000"/>
                  </a:srgbClr>
                </a:solidFill>
                <a:latin typeface="Microsoft Yahei"/>
                <a:ea typeface="Microsoft Yahei"/>
                <a:cs typeface="Microsoft Yahei"/>
              </a:rPr>
              <a:t>跨行业合作与标准化：随着车联网的发展，MNO智能物联卡平台将加强与其他行业的合作，共同推动车联网的标准化进程。通过制定统一的接口规范和数据标准，促进不同厂商和设备之间的互操作性和兼容性，降低车联网发展的技术门槛和成本。</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876034" y="2655088"/>
            <a:ext cx="9439275" cy="20859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450"/>
              </a:spcBef>
            </a:pPr>
            <a:r>
              <a:rPr lang="en-US" sz="5175" b="1">
                <a:solidFill>
                  <a:srgbClr val="FFFFFF">
                    <a:alpha val="100000"/>
                  </a:srgbClr>
                </a:solidFill>
                <a:latin typeface="Microsoft Yahei"/>
                <a:ea typeface="Microsoft Yahei"/>
                <a:cs typeface="Microsoft Yahei"/>
              </a:rPr>
              <a:t>MNO智能物联卡平台解决方案</a:t>
            </a:r>
          </a:p>
        </p:txBody>
      </p:sp>
      <p:sp>
        <p:nvSpPr>
          <p:cNvPr id="3" name="TextBox 3"/>
          <p:cNvSpPr txBox="1"/>
          <p:nvPr/>
        </p:nvSpPr>
        <p:spPr>
          <a:xfrm>
            <a:off x="765043" y="1520539"/>
            <a:ext cx="7683398" cy="99486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spcBef>
                <a:spcPts val="450"/>
              </a:spcBef>
            </a:pPr>
            <a:r>
              <a:rPr lang="en-US" sz="5775" b="1">
                <a:solidFill>
                  <a:srgbClr val="FFFFFF">
                    <a:alpha val="100000"/>
                  </a:srgbClr>
                </a:solidFill>
                <a:latin typeface="Microsoft Yahei"/>
                <a:ea typeface="Microsoft Yahei"/>
                <a:cs typeface="Microsoft Yahei"/>
              </a:rPr>
              <a:t>02</a:t>
            </a:r>
          </a:p>
        </p:txBody>
      </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1624" r="1624"/>
          <a:stretch>
            <a:fillRect/>
          </a:stretch>
        </p:blipFill>
        <p:spPr>
          <a:xfrm>
            <a:off x="3909691" y="1250241"/>
            <a:ext cx="7848600" cy="5248275"/>
          </a:xfrm>
          <a:prstGeom prst="rect">
            <a:avLst/>
          </a:prstGeom>
        </p:spPr>
      </p:pic>
      <p:sp>
        <p:nvSpPr>
          <p:cNvPr id="3" name="AutoShape 3"/>
          <p:cNvSpPr/>
          <p:nvPr/>
        </p:nvSpPr>
        <p:spPr>
          <a:xfrm>
            <a:off x="466496" y="3766754"/>
            <a:ext cx="3974251" cy="2472718"/>
          </a:xfrm>
          <a:prstGeom prst="rect">
            <a:avLst/>
          </a:prstGeom>
          <a:solidFill>
            <a:schemeClr val="accent1">
              <a:lumMod val="75000"/>
              <a:alpha val="76862"/>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63624" y="1824409"/>
            <a:ext cx="2936423" cy="1604591"/>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chemeClr val="dk1">
                    <a:alpha val="100000"/>
                  </a:schemeClr>
                </a:solidFill>
                <a:latin typeface="Microsoft Yahei"/>
                <a:ea typeface="Microsoft Yahei"/>
                <a:cs typeface="Microsoft Yahei"/>
              </a:rPr>
              <a:t>MNO智能物联卡平台解决方案是一种专为支持车联网发展而设计的综合性解决方案，旨在提供高效、安全、可靠的车联网服务。</a:t>
            </a:r>
            <a:endParaRPr lang="en-US" sz="1100"/>
          </a:p>
        </p:txBody>
      </p:sp>
      <p:sp>
        <p:nvSpPr>
          <p:cNvPr id="5" name="AutoShape 5"/>
          <p:cNvSpPr/>
          <p:nvPr/>
        </p:nvSpPr>
        <p:spPr>
          <a:xfrm>
            <a:off x="601724" y="4315960"/>
            <a:ext cx="3052052" cy="1604591"/>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rgbClr val="FFFFFF">
                    <a:alpha val="100000"/>
                  </a:srgbClr>
                </a:solidFill>
                <a:latin typeface="Microsoft Yahei"/>
                <a:ea typeface="Microsoft Yahei"/>
                <a:cs typeface="Microsoft Yahei"/>
              </a:rPr>
              <a:t>通过MNO智能物联卡平台解决方案，实现车辆与互联网的深度融合，提升车辆的智能化水平，优化车主的出行体验，推动车联网产业的快速发展。</a:t>
            </a:r>
            <a:endParaRPr lang="en-US" sz="1100"/>
          </a:p>
        </p:txBody>
      </p:sp>
      <p:grpSp>
        <p:nvGrpSpPr>
          <p:cNvPr id="6" name="Group 6"/>
          <p:cNvGrpSpPr/>
          <p:nvPr/>
        </p:nvGrpSpPr>
        <p:grpSpPr>
          <a:xfrm>
            <a:off x="454963" y="93878"/>
            <a:ext cx="10641129" cy="914400"/>
            <a:chOff x="454963" y="93878"/>
            <a:chExt cx="10641129" cy="914400"/>
          </a:xfrm>
        </p:grpSpPr>
        <p:sp>
          <p:nvSpPr>
            <p:cNvPr id="7" name="AutoShape 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TextBox 2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解决方案的概述</a:t>
              </a:r>
            </a:p>
          </p:txBody>
        </p:sp>
      </p:grpSp>
      <p:sp>
        <p:nvSpPr>
          <p:cNvPr id="28" name="AutoShape 28"/>
          <p:cNvSpPr/>
          <p:nvPr/>
        </p:nvSpPr>
        <p:spPr>
          <a:xfrm>
            <a:off x="601724" y="3976765"/>
            <a:ext cx="2936423" cy="339195"/>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rgbClr val="FFFFFF">
                    <a:alpha val="100000"/>
                  </a:srgbClr>
                </a:solidFill>
                <a:latin typeface="Microsoft Yahei"/>
                <a:ea typeface="Microsoft Yahei"/>
                <a:cs typeface="Microsoft Yahei"/>
              </a:rPr>
              <a:t>目的</a:t>
            </a:r>
            <a:endParaRPr lang="en-US" sz="1100"/>
          </a:p>
        </p:txBody>
      </p:sp>
      <p:sp>
        <p:nvSpPr>
          <p:cNvPr id="29" name="AutoShape 29"/>
          <p:cNvSpPr/>
          <p:nvPr/>
        </p:nvSpPr>
        <p:spPr>
          <a:xfrm>
            <a:off x="563624" y="1405309"/>
            <a:ext cx="2936423" cy="339195"/>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chemeClr val="accent1">
                    <a:alpha val="100000"/>
                  </a:schemeClr>
                </a:solidFill>
                <a:latin typeface="Microsoft Yahei"/>
                <a:ea typeface="Microsoft Yahei"/>
                <a:cs typeface="Microsoft Yahei"/>
              </a:rPr>
              <a:t>定义</a:t>
            </a:r>
            <a:endParaRPr lang="en-US" sz="1100"/>
          </a:p>
        </p:txBody>
      </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Freeform 2"/>
          <p:cNvSpPr/>
          <p:nvPr/>
        </p:nvSpPr>
        <p:spPr>
          <a:xfrm>
            <a:off x="4073227" y="1168478"/>
            <a:ext cx="455409" cy="206922"/>
          </a:xfrm>
          <a:custGeom>
            <a:rect l="l" t="t" r="r" b="b"/>
            <a:pathLst>
              <a:path w="1905000" h="1905000">
                <a:moveTo>
                  <a:pt x="0" y="0"/>
                </a:moveTo>
                <a:lnTo>
                  <a:pt x="1428750" y="0"/>
                </a:lnTo>
                <a:lnTo>
                  <a:pt x="1905000" y="1905000"/>
                </a:lnTo>
                <a:lnTo>
                  <a:pt x="476250" y="1905000"/>
                </a:lnTo>
                <a:lnTo>
                  <a:pt x="0" y="0"/>
                </a:lnTo>
                <a:close/>
              </a:path>
            </a:pathLst>
          </a:custGeom>
          <a:solidFill>
            <a:schemeClr val="accent2">
              <a:lumMod val="75000"/>
              <a:alpha val="5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472404" y="1375400"/>
            <a:ext cx="11247191" cy="4699510"/>
          </a:xfrm>
          <a:prstGeom prst="rect">
            <a:avLst/>
          </a:prstGeom>
          <a:solidFill>
            <a:schemeClr val="accent2">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4" name="Picture 4"/>
          <p:cNvPicPr>
            <a:picLocks noChangeAspect="1"/>
          </p:cNvPicPr>
          <p:nvPr/>
        </p:nvPicPr>
        <p:blipFill>
          <a:blip r:embed="rId2">
            <a:alphaModFix/>
          </a:blip>
          <a:srcRect l="23219" r="23219"/>
          <a:stretch>
            <a:fillRect/>
          </a:stretch>
        </p:blipFill>
        <p:spPr>
          <a:xfrm>
            <a:off x="740688" y="1168478"/>
            <a:ext cx="3679824" cy="4906431"/>
          </a:xfrm>
          <a:prstGeom prst="parallelogram">
            <a:avLst/>
          </a:prstGeom>
        </p:spPr>
      </p:pic>
      <p:sp>
        <p:nvSpPr>
          <p:cNvPr id="5" name="AutoShape 5"/>
          <p:cNvSpPr/>
          <p:nvPr/>
        </p:nvSpPr>
        <p:spPr>
          <a:xfrm>
            <a:off x="2499430" y="6236295"/>
            <a:ext cx="9220165" cy="67345"/>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483810" y="6236295"/>
            <a:ext cx="740059" cy="67345"/>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1375876" y="6200641"/>
            <a:ext cx="158719" cy="158719"/>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607200" y="6207253"/>
            <a:ext cx="147382" cy="147382"/>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1827186" y="6213864"/>
            <a:ext cx="136045" cy="136045"/>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2027323" y="6220476"/>
            <a:ext cx="124708" cy="12470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2224635" y="6214895"/>
            <a:ext cx="113371" cy="11337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TextBox 12"/>
          <p:cNvSpPr txBox="1"/>
          <p:nvPr/>
        </p:nvSpPr>
        <p:spPr>
          <a:xfrm>
            <a:off x="4754880" y="1727606"/>
            <a:ext cx="6467541"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rgbClr val="FFFFFF">
                    <a:alpha val="100000"/>
                  </a:srgbClr>
                </a:solidFill>
                <a:latin typeface="Microsoft Yahei"/>
                <a:ea typeface="Microsoft Yahei"/>
                <a:cs typeface="Microsoft Yahei"/>
              </a:rPr>
              <a:t>架构组成</a:t>
            </a:r>
          </a:p>
        </p:txBody>
      </p:sp>
      <p:sp>
        <p:nvSpPr>
          <p:cNvPr id="13" name="TextBox 13"/>
          <p:cNvSpPr txBox="1"/>
          <p:nvPr/>
        </p:nvSpPr>
        <p:spPr>
          <a:xfrm>
            <a:off x="4754880" y="2304006"/>
            <a:ext cx="6240618"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MNO智能物联卡平台解决方案由硬件层、网络层、平台层和应用层四个部分组成。</a:t>
            </a:r>
          </a:p>
        </p:txBody>
      </p:sp>
      <p:sp>
        <p:nvSpPr>
          <p:cNvPr id="14" name="TextBox 14"/>
          <p:cNvSpPr txBox="1"/>
          <p:nvPr/>
        </p:nvSpPr>
        <p:spPr>
          <a:xfrm>
            <a:off x="4754880" y="3783405"/>
            <a:ext cx="6240618"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rgbClr val="FFFFFF">
                    <a:alpha val="100000"/>
                  </a:srgbClr>
                </a:solidFill>
                <a:latin typeface="Microsoft Yahei"/>
                <a:ea typeface="Microsoft Yahei"/>
                <a:cs typeface="Microsoft Yahei"/>
              </a:rPr>
              <a:t>架构特点</a:t>
            </a:r>
          </a:p>
        </p:txBody>
      </p:sp>
      <p:sp>
        <p:nvSpPr>
          <p:cNvPr id="15" name="TextBox 15"/>
          <p:cNvSpPr txBox="1"/>
          <p:nvPr/>
        </p:nvSpPr>
        <p:spPr>
          <a:xfrm>
            <a:off x="4754880" y="4436820"/>
            <a:ext cx="6240618"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架构设计遵循模块化、开放性和可扩展性的原则，便于后期升级和维护；各层之间采用标准化的接口和协议，保证系统的互通性和互操作性。</a:t>
            </a:r>
          </a:p>
        </p:txBody>
      </p:sp>
      <p:grpSp>
        <p:nvGrpSpPr>
          <p:cNvPr id="16" name="Group 16"/>
          <p:cNvGrpSpPr/>
          <p:nvPr/>
        </p:nvGrpSpPr>
        <p:grpSpPr>
          <a:xfrm>
            <a:off x="454963" y="93878"/>
            <a:ext cx="10641129" cy="914400"/>
            <a:chOff x="454963" y="93878"/>
            <a:chExt cx="10641129" cy="914400"/>
          </a:xfrm>
        </p:grpSpPr>
        <p:sp>
          <p:nvSpPr>
            <p:cNvPr id="17" name="AutoShape 1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TextBox 3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解决方案的架构</a:t>
              </a: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633796" y="2191116"/>
            <a:ext cx="2019230" cy="4671329"/>
          </a:xfrm>
          <a:prstGeom prst="rect">
            <a:avLst/>
          </a:pr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5086385" y="2191116"/>
            <a:ext cx="2019230" cy="4659137"/>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086385" y="1272218"/>
            <a:ext cx="2019230" cy="2019230"/>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9574070" y="2191116"/>
            <a:ext cx="2019230" cy="4659137"/>
          </a:xfrm>
          <a:prstGeom prst="rect">
            <a:avLst/>
          </a:pr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9574070" y="1272218"/>
            <a:ext cx="2019230" cy="2019230"/>
          </a:xfrm>
          <a:prstGeom prst="ellipse">
            <a:avLst/>
          </a:pr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9697155" y="1395303"/>
            <a:ext cx="1773060" cy="1773060"/>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7308884" y="2191116"/>
            <a:ext cx="2019230" cy="4659137"/>
          </a:xfrm>
          <a:prstGeom prst="rect">
            <a:avLst/>
          </a:pr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7308884" y="1272218"/>
            <a:ext cx="2019230" cy="2019230"/>
          </a:xfrm>
          <a:prstGeom prst="ellipse">
            <a:avLst/>
          </a:pr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7431969" y="1395303"/>
            <a:ext cx="1773060" cy="1773060"/>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2871147" y="2191116"/>
            <a:ext cx="2019230" cy="4671329"/>
          </a:xfrm>
          <a:prstGeom prst="rect">
            <a:avLst/>
          </a:pr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2871147" y="1272218"/>
            <a:ext cx="2019230" cy="2019230"/>
          </a:xfrm>
          <a:prstGeom prst="ellipse">
            <a:avLst/>
          </a:pr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2994232" y="1395303"/>
            <a:ext cx="1773060" cy="1773060"/>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33796" y="1272218"/>
            <a:ext cx="2019230" cy="2019230"/>
          </a:xfrm>
          <a:prstGeom prst="ellipse">
            <a:avLst/>
          </a:pr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56882" y="1395303"/>
            <a:ext cx="1773060" cy="1773060"/>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TextBox 16"/>
          <p:cNvSpPr txBox="1"/>
          <p:nvPr/>
        </p:nvSpPr>
        <p:spPr>
          <a:xfrm>
            <a:off x="701119" y="3291448"/>
            <a:ext cx="1884585" cy="1024128"/>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606" b="1">
                <a:solidFill>
                  <a:srgbClr val="FFFFFF">
                    <a:alpha val="100000"/>
                  </a:srgbClr>
                </a:solidFill>
                <a:latin typeface="Microsoft Yahei"/>
                <a:ea typeface="Microsoft Yahei"/>
                <a:cs typeface="Microsoft Yahei"/>
              </a:rPr>
              <a:t>优势</a:t>
            </a:r>
          </a:p>
        </p:txBody>
      </p:sp>
      <p:sp>
        <p:nvSpPr>
          <p:cNvPr id="17" name="TextBox 17"/>
          <p:cNvSpPr txBox="1"/>
          <p:nvPr/>
        </p:nvSpPr>
        <p:spPr>
          <a:xfrm>
            <a:off x="633796" y="4276427"/>
            <a:ext cx="2019230" cy="216408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MNO智能物联卡平台解决方案具有高效的数据处理能力、强大的安全保障体系、灵活的定制化服务以及完善的售后服务体系等优势。</a:t>
            </a:r>
          </a:p>
        </p:txBody>
      </p:sp>
      <p:sp>
        <p:nvSpPr>
          <p:cNvPr id="18" name="TextBox 18"/>
          <p:cNvSpPr txBox="1"/>
          <p:nvPr/>
        </p:nvSpPr>
        <p:spPr>
          <a:xfrm>
            <a:off x="2910489" y="4276427"/>
            <a:ext cx="2019230" cy="216408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能够快速处理海量数据，保证车辆与互联网的实时通信。</a:t>
            </a:r>
          </a:p>
        </p:txBody>
      </p:sp>
      <p:sp>
        <p:nvSpPr>
          <p:cNvPr id="19" name="TextBox 19"/>
          <p:cNvSpPr txBox="1"/>
          <p:nvPr/>
        </p:nvSpPr>
        <p:spPr>
          <a:xfrm>
            <a:off x="5125727" y="4276427"/>
            <a:ext cx="2019230" cy="216408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采用多重加密和安全认证机制，确保数据传输和存储的安全性。</a:t>
            </a:r>
          </a:p>
        </p:txBody>
      </p:sp>
      <p:sp>
        <p:nvSpPr>
          <p:cNvPr id="20" name="TextBox 20"/>
          <p:cNvSpPr txBox="1"/>
          <p:nvPr/>
        </p:nvSpPr>
        <p:spPr>
          <a:xfrm>
            <a:off x="7348226" y="4276427"/>
            <a:ext cx="2019230" cy="216408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可根据不同车型和用户需求提供个性化的定制服务，满足不同场景下的应用需求。</a:t>
            </a:r>
          </a:p>
        </p:txBody>
      </p:sp>
      <p:sp>
        <p:nvSpPr>
          <p:cNvPr id="21" name="TextBox 21"/>
          <p:cNvSpPr txBox="1"/>
          <p:nvPr/>
        </p:nvSpPr>
        <p:spPr>
          <a:xfrm>
            <a:off x="9613411" y="4276427"/>
            <a:ext cx="2019230" cy="216408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提供全方位的售后服务支持，包括技术咨询、故障排除、系统维护等，确保系统的稳定性和可靠性。</a:t>
            </a:r>
          </a:p>
        </p:txBody>
      </p:sp>
      <p:sp>
        <p:nvSpPr>
          <p:cNvPr id="22" name="AutoShape 22"/>
          <p:cNvSpPr/>
          <p:nvPr/>
        </p:nvSpPr>
        <p:spPr>
          <a:xfrm>
            <a:off x="5209470" y="1395303"/>
            <a:ext cx="1773060" cy="1773060"/>
          </a:xfrm>
          <a:prstGeom prst="ellipse">
            <a:avLst/>
          </a:pr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TextBox 23"/>
          <p:cNvSpPr txBox="1"/>
          <p:nvPr/>
        </p:nvSpPr>
        <p:spPr>
          <a:xfrm>
            <a:off x="2938469" y="3291448"/>
            <a:ext cx="1884585" cy="1024128"/>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606" b="1">
                <a:solidFill>
                  <a:srgbClr val="FFFFFF">
                    <a:alpha val="100000"/>
                  </a:srgbClr>
                </a:solidFill>
                <a:latin typeface="Microsoft Yahei"/>
                <a:ea typeface="Microsoft Yahei"/>
                <a:cs typeface="Microsoft Yahei"/>
              </a:rPr>
              <a:t>数据处理能力强</a:t>
            </a:r>
          </a:p>
        </p:txBody>
      </p:sp>
      <p:sp>
        <p:nvSpPr>
          <p:cNvPr id="24" name="TextBox 24"/>
          <p:cNvSpPr txBox="1"/>
          <p:nvPr/>
        </p:nvSpPr>
        <p:spPr>
          <a:xfrm>
            <a:off x="7376206" y="3291448"/>
            <a:ext cx="1884585" cy="1024128"/>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606" b="1">
                <a:solidFill>
                  <a:srgbClr val="FFFFFF">
                    <a:alpha val="100000"/>
                  </a:srgbClr>
                </a:solidFill>
                <a:latin typeface="Microsoft Yahei"/>
                <a:ea typeface="Microsoft Yahei"/>
                <a:cs typeface="Microsoft Yahei"/>
              </a:rPr>
              <a:t>定制化服务灵活</a:t>
            </a:r>
          </a:p>
        </p:txBody>
      </p:sp>
      <p:sp>
        <p:nvSpPr>
          <p:cNvPr id="25" name="TextBox 25"/>
          <p:cNvSpPr txBox="1"/>
          <p:nvPr/>
        </p:nvSpPr>
        <p:spPr>
          <a:xfrm>
            <a:off x="9641392" y="3291448"/>
            <a:ext cx="1884585" cy="1024128"/>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606" b="1">
                <a:solidFill>
                  <a:srgbClr val="FFFFFF">
                    <a:alpha val="100000"/>
                  </a:srgbClr>
                </a:solidFill>
                <a:latin typeface="Microsoft Yahei"/>
                <a:ea typeface="Microsoft Yahei"/>
                <a:cs typeface="Microsoft Yahei"/>
              </a:rPr>
              <a:t>完善的售后服务体系</a:t>
            </a:r>
          </a:p>
        </p:txBody>
      </p:sp>
      <p:sp>
        <p:nvSpPr>
          <p:cNvPr id="26" name="TextBox 26"/>
          <p:cNvSpPr txBox="1"/>
          <p:nvPr/>
        </p:nvSpPr>
        <p:spPr>
          <a:xfrm>
            <a:off x="5153708" y="3291448"/>
            <a:ext cx="1884585" cy="1024128"/>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606" b="1">
                <a:solidFill>
                  <a:srgbClr val="FFFFFF">
                    <a:alpha val="100000"/>
                  </a:srgbClr>
                </a:solidFill>
                <a:latin typeface="Microsoft Yahei"/>
                <a:ea typeface="Microsoft Yahei"/>
                <a:cs typeface="Microsoft Yahei"/>
              </a:rPr>
              <a:t>安全保障体系完善</a:t>
            </a:r>
          </a:p>
        </p:txBody>
      </p:sp>
      <p:sp>
        <p:nvSpPr>
          <p:cNvPr id="27" name="Freeform 27"/>
          <p:cNvSpPr/>
          <p:nvPr/>
        </p:nvSpPr>
        <p:spPr>
          <a:xfrm>
            <a:off x="1298185" y="2005652"/>
            <a:ext cx="690452" cy="552362"/>
          </a:xfrm>
          <a:custGeom>
            <a:rect l="l" t="t" r="r" b="b"/>
            <a:pathLst>
              <a:path w="304800" h="304800">
                <a:moveTo>
                  <a:pt x="106680" y="0"/>
                </a:moveTo>
                <a:lnTo>
                  <a:pt x="91440" y="0"/>
                </a:lnTo>
                <a:lnTo>
                  <a:pt x="0" y="45720"/>
                </a:lnTo>
                <a:lnTo>
                  <a:pt x="0" y="137160"/>
                </a:lnTo>
                <a:lnTo>
                  <a:pt x="60960" y="121920"/>
                </a:lnTo>
                <a:lnTo>
                  <a:pt x="60960" y="304800"/>
                </a:lnTo>
                <a:lnTo>
                  <a:pt x="243840" y="304800"/>
                </a:lnTo>
                <a:lnTo>
                  <a:pt x="243840" y="121920"/>
                </a:lnTo>
                <a:lnTo>
                  <a:pt x="304800" y="137160"/>
                </a:lnTo>
                <a:lnTo>
                  <a:pt x="304800" y="45720"/>
                </a:lnTo>
                <a:lnTo>
                  <a:pt x="213360" y="0"/>
                </a:lnTo>
                <a:lnTo>
                  <a:pt x="198120" y="0"/>
                </a:lnTo>
                <a:cubicBezTo>
                  <a:pt x="198120" y="25251"/>
                  <a:pt x="177651" y="45720"/>
                  <a:pt x="152400" y="45720"/>
                </a:cubicBezTo>
                <a:cubicBezTo>
                  <a:pt x="127149" y="45720"/>
                  <a:pt x="106680" y="25251"/>
                  <a:pt x="106680" y="0"/>
                </a:cubicBezTo>
                <a:lnTo>
                  <a:pt x="106680" y="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Freeform 28"/>
          <p:cNvSpPr/>
          <p:nvPr/>
        </p:nvSpPr>
        <p:spPr>
          <a:xfrm>
            <a:off x="3521727" y="1922798"/>
            <a:ext cx="718070" cy="718070"/>
          </a:xfrm>
          <a:custGeom>
            <a:rect l="l" t="t" r="r" b="b"/>
            <a:pathLst>
              <a:path w="304800" h="304800">
                <a:moveTo>
                  <a:pt x="60960" y="167640"/>
                </a:moveTo>
                <a:lnTo>
                  <a:pt x="30480" y="167640"/>
                </a:lnTo>
                <a:cubicBezTo>
                  <a:pt x="13649" y="167640"/>
                  <a:pt x="0" y="153991"/>
                  <a:pt x="0" y="137160"/>
                </a:cubicBezTo>
                <a:lnTo>
                  <a:pt x="0" y="137160"/>
                </a:lnTo>
                <a:lnTo>
                  <a:pt x="0" y="76200"/>
                </a:lnTo>
                <a:cubicBezTo>
                  <a:pt x="0" y="59436"/>
                  <a:pt x="13716" y="45720"/>
                  <a:pt x="30480" y="45720"/>
                </a:cubicBezTo>
                <a:lnTo>
                  <a:pt x="60960" y="45720"/>
                </a:lnTo>
                <a:lnTo>
                  <a:pt x="60960" y="15240"/>
                </a:lnTo>
                <a:lnTo>
                  <a:pt x="274320" y="15240"/>
                </a:lnTo>
                <a:lnTo>
                  <a:pt x="274320" y="167640"/>
                </a:lnTo>
                <a:cubicBezTo>
                  <a:pt x="274320" y="201311"/>
                  <a:pt x="247031" y="228600"/>
                  <a:pt x="213360" y="228600"/>
                </a:cubicBezTo>
                <a:lnTo>
                  <a:pt x="213360" y="228600"/>
                </a:lnTo>
                <a:lnTo>
                  <a:pt x="121920" y="228600"/>
                </a:lnTo>
                <a:cubicBezTo>
                  <a:pt x="88249" y="228600"/>
                  <a:pt x="60960" y="201311"/>
                  <a:pt x="60960" y="167640"/>
                </a:cubicBezTo>
                <a:lnTo>
                  <a:pt x="60960" y="167640"/>
                </a:lnTo>
                <a:close/>
                <a:moveTo>
                  <a:pt x="60960" y="137160"/>
                </a:moveTo>
                <a:lnTo>
                  <a:pt x="60960" y="76200"/>
                </a:lnTo>
                <a:lnTo>
                  <a:pt x="30480" y="76200"/>
                </a:lnTo>
                <a:lnTo>
                  <a:pt x="30480" y="137160"/>
                </a:lnTo>
                <a:lnTo>
                  <a:pt x="60960" y="137160"/>
                </a:lnTo>
                <a:close/>
                <a:moveTo>
                  <a:pt x="30480" y="259080"/>
                </a:moveTo>
                <a:lnTo>
                  <a:pt x="30480" y="243840"/>
                </a:lnTo>
                <a:lnTo>
                  <a:pt x="304800" y="243840"/>
                </a:lnTo>
                <a:lnTo>
                  <a:pt x="304800" y="259080"/>
                </a:lnTo>
                <a:lnTo>
                  <a:pt x="243840" y="289560"/>
                </a:lnTo>
                <a:lnTo>
                  <a:pt x="91440" y="289560"/>
                </a:lnTo>
                <a:lnTo>
                  <a:pt x="30480" y="25908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Freeform 29"/>
          <p:cNvSpPr/>
          <p:nvPr/>
        </p:nvSpPr>
        <p:spPr>
          <a:xfrm>
            <a:off x="5688634" y="1783749"/>
            <a:ext cx="814733" cy="814733"/>
          </a:xfrm>
          <a:custGeom>
            <a:rect l="l" t="t" r="r" b="b"/>
            <a:pathLst>
              <a:path w="304800" h="304800">
                <a:moveTo>
                  <a:pt x="304800" y="180975"/>
                </a:moveTo>
                <a:lnTo>
                  <a:pt x="247650" y="123825"/>
                </a:lnTo>
                <a:lnTo>
                  <a:pt x="247650" y="38100"/>
                </a:lnTo>
                <a:lnTo>
                  <a:pt x="209550" y="38100"/>
                </a:lnTo>
                <a:lnTo>
                  <a:pt x="209550" y="85725"/>
                </a:lnTo>
                <a:lnTo>
                  <a:pt x="152400" y="28575"/>
                </a:lnTo>
                <a:lnTo>
                  <a:pt x="0" y="180975"/>
                </a:lnTo>
                <a:lnTo>
                  <a:pt x="0" y="190500"/>
                </a:lnTo>
                <a:lnTo>
                  <a:pt x="38100" y="190500"/>
                </a:lnTo>
                <a:lnTo>
                  <a:pt x="38100" y="285750"/>
                </a:lnTo>
                <a:lnTo>
                  <a:pt x="133350" y="285750"/>
                </a:lnTo>
                <a:lnTo>
                  <a:pt x="133350" y="228600"/>
                </a:lnTo>
                <a:lnTo>
                  <a:pt x="171450" y="228600"/>
                </a:lnTo>
                <a:lnTo>
                  <a:pt x="171450" y="285750"/>
                </a:lnTo>
                <a:lnTo>
                  <a:pt x="266700" y="285750"/>
                </a:lnTo>
                <a:lnTo>
                  <a:pt x="266700" y="190500"/>
                </a:lnTo>
                <a:lnTo>
                  <a:pt x="304800" y="19050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Freeform 30"/>
          <p:cNvSpPr/>
          <p:nvPr/>
        </p:nvSpPr>
        <p:spPr>
          <a:xfrm>
            <a:off x="7967443" y="1832081"/>
            <a:ext cx="702113" cy="718070"/>
          </a:xfrm>
          <a:custGeom>
            <a:rect l="l" t="t" r="r" b="b"/>
            <a:pathLst>
              <a:path w="304800" h="304800">
                <a:moveTo>
                  <a:pt x="209550" y="0"/>
                </a:moveTo>
                <a:cubicBezTo>
                  <a:pt x="156943" y="0"/>
                  <a:pt x="114300" y="42643"/>
                  <a:pt x="114300" y="95250"/>
                </a:cubicBezTo>
                <a:cubicBezTo>
                  <a:pt x="114300" y="101213"/>
                  <a:pt x="114852" y="107042"/>
                  <a:pt x="115900" y="112700"/>
                </a:cubicBezTo>
                <a:lnTo>
                  <a:pt x="0" y="228600"/>
                </a:lnTo>
                <a:lnTo>
                  <a:pt x="0" y="285750"/>
                </a:lnTo>
                <a:cubicBezTo>
                  <a:pt x="0" y="296275"/>
                  <a:pt x="8525" y="304800"/>
                  <a:pt x="19050" y="304800"/>
                </a:cubicBezTo>
                <a:lnTo>
                  <a:pt x="38100" y="304800"/>
                </a:lnTo>
                <a:lnTo>
                  <a:pt x="38100" y="285750"/>
                </a:lnTo>
                <a:lnTo>
                  <a:pt x="76200" y="285750"/>
                </a:lnTo>
                <a:lnTo>
                  <a:pt x="76200" y="247650"/>
                </a:lnTo>
                <a:lnTo>
                  <a:pt x="114300" y="247650"/>
                </a:lnTo>
                <a:lnTo>
                  <a:pt x="114300" y="209550"/>
                </a:lnTo>
                <a:lnTo>
                  <a:pt x="152400" y="209550"/>
                </a:lnTo>
                <a:lnTo>
                  <a:pt x="177117" y="184833"/>
                </a:lnTo>
                <a:cubicBezTo>
                  <a:pt x="187242" y="188500"/>
                  <a:pt x="198158" y="190500"/>
                  <a:pt x="209550" y="190500"/>
                </a:cubicBezTo>
                <a:cubicBezTo>
                  <a:pt x="262157" y="190500"/>
                  <a:pt x="304800" y="147857"/>
                  <a:pt x="304800" y="95250"/>
                </a:cubicBezTo>
                <a:cubicBezTo>
                  <a:pt x="304800" y="42643"/>
                  <a:pt x="262157" y="0"/>
                  <a:pt x="209550" y="0"/>
                </a:cubicBezTo>
                <a:close/>
                <a:moveTo>
                  <a:pt x="238087" y="95288"/>
                </a:moveTo>
                <a:cubicBezTo>
                  <a:pt x="222304" y="95288"/>
                  <a:pt x="209512" y="82496"/>
                  <a:pt x="209512" y="66713"/>
                </a:cubicBezTo>
                <a:cubicBezTo>
                  <a:pt x="209512" y="50930"/>
                  <a:pt x="222304" y="38138"/>
                  <a:pt x="238087" y="38138"/>
                </a:cubicBezTo>
                <a:cubicBezTo>
                  <a:pt x="253870" y="38138"/>
                  <a:pt x="266662" y="50930"/>
                  <a:pt x="266662" y="66713"/>
                </a:cubicBezTo>
                <a:cubicBezTo>
                  <a:pt x="266662" y="82496"/>
                  <a:pt x="253870" y="95288"/>
                  <a:pt x="238087" y="95288"/>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Freeform 31"/>
          <p:cNvSpPr/>
          <p:nvPr/>
        </p:nvSpPr>
        <p:spPr>
          <a:xfrm>
            <a:off x="10232034" y="1839465"/>
            <a:ext cx="703303" cy="703303"/>
          </a:xfrm>
          <a:custGeom>
            <a:rect l="l" t="t" r="r" b="b"/>
            <a:pathLst>
              <a:path w="304800" h="304800">
                <a:moveTo>
                  <a:pt x="121920" y="28651"/>
                </a:moveTo>
                <a:lnTo>
                  <a:pt x="121920" y="0"/>
                </a:lnTo>
                <a:lnTo>
                  <a:pt x="152400" y="0"/>
                </a:lnTo>
                <a:lnTo>
                  <a:pt x="152400" y="243840"/>
                </a:lnTo>
                <a:lnTo>
                  <a:pt x="304800" y="243840"/>
                </a:lnTo>
                <a:lnTo>
                  <a:pt x="243840" y="304800"/>
                </a:lnTo>
                <a:lnTo>
                  <a:pt x="30480" y="304800"/>
                </a:lnTo>
                <a:lnTo>
                  <a:pt x="0" y="243840"/>
                </a:lnTo>
                <a:lnTo>
                  <a:pt x="121920" y="243840"/>
                </a:lnTo>
                <a:lnTo>
                  <a:pt x="121920" y="213360"/>
                </a:lnTo>
                <a:lnTo>
                  <a:pt x="0" y="213360"/>
                </a:lnTo>
                <a:lnTo>
                  <a:pt x="0" y="209398"/>
                </a:lnTo>
                <a:cubicBezTo>
                  <a:pt x="56940" y="163544"/>
                  <a:pt x="99498" y="101956"/>
                  <a:pt x="121234" y="31242"/>
                </a:cubicBezTo>
                <a:lnTo>
                  <a:pt x="121920" y="28651"/>
                </a:lnTo>
                <a:close/>
                <a:moveTo>
                  <a:pt x="304343" y="213360"/>
                </a:moveTo>
                <a:lnTo>
                  <a:pt x="152400" y="213360"/>
                </a:lnTo>
                <a:lnTo>
                  <a:pt x="152400" y="207874"/>
                </a:lnTo>
                <a:cubicBezTo>
                  <a:pt x="171650" y="179451"/>
                  <a:pt x="183137" y="144409"/>
                  <a:pt x="183137" y="106680"/>
                </a:cubicBezTo>
                <a:cubicBezTo>
                  <a:pt x="183137" y="68951"/>
                  <a:pt x="171660" y="33909"/>
                  <a:pt x="151990" y="4848"/>
                </a:cubicBezTo>
                <a:lnTo>
                  <a:pt x="152400" y="5486"/>
                </a:lnTo>
                <a:lnTo>
                  <a:pt x="152400" y="2438"/>
                </a:lnTo>
                <a:cubicBezTo>
                  <a:pt x="237877" y="37719"/>
                  <a:pt x="298180" y="117796"/>
                  <a:pt x="304305" y="212646"/>
                </a:cubicBezTo>
                <a:lnTo>
                  <a:pt x="304343" y="21336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32" name="Group 32"/>
          <p:cNvGrpSpPr/>
          <p:nvPr/>
        </p:nvGrpSpPr>
        <p:grpSpPr>
          <a:xfrm>
            <a:off x="454963" y="93878"/>
            <a:ext cx="10641129" cy="914400"/>
            <a:chOff x="454963" y="93878"/>
            <a:chExt cx="10641129" cy="914400"/>
          </a:xfrm>
        </p:grpSpPr>
        <p:sp>
          <p:nvSpPr>
            <p:cNvPr id="33" name="AutoShape 3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AutoShape 4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AutoShape 4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AutoShape 4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8" name="AutoShape 4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9" name="AutoShape 4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0" name="AutoShape 5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1" name="AutoShape 5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2" name="AutoShape 5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3" name="TextBox 5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解决方案的优势和特点</a:t>
              </a:r>
            </a:p>
          </p:txBody>
        </p:sp>
      </p:gr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876034" y="2655088"/>
            <a:ext cx="9439275" cy="20859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450"/>
              </a:spcBef>
            </a:pPr>
            <a:r>
              <a:rPr lang="en-US" sz="5175" b="1">
                <a:solidFill>
                  <a:srgbClr val="FFFFFF">
                    <a:alpha val="100000"/>
                  </a:srgbClr>
                </a:solidFill>
                <a:latin typeface="Microsoft Yahei"/>
                <a:ea typeface="Microsoft Yahei"/>
                <a:cs typeface="Microsoft Yahei"/>
              </a:rPr>
              <a:t>MNO智能物联卡平台的应用场景</a:t>
            </a:r>
          </a:p>
        </p:txBody>
      </p:sp>
      <p:sp>
        <p:nvSpPr>
          <p:cNvPr id="3" name="TextBox 3"/>
          <p:cNvSpPr txBox="1"/>
          <p:nvPr/>
        </p:nvSpPr>
        <p:spPr>
          <a:xfrm>
            <a:off x="765043" y="1520539"/>
            <a:ext cx="7683398" cy="99486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spcBef>
                <a:spcPts val="450"/>
              </a:spcBef>
            </a:pPr>
            <a:r>
              <a:rPr lang="en-US" sz="5775" b="1">
                <a:solidFill>
                  <a:srgbClr val="FFFFFF">
                    <a:alpha val="100000"/>
                  </a:srgbClr>
                </a:solidFill>
                <a:latin typeface="Microsoft Yahei"/>
                <a:ea typeface="Microsoft Yahei"/>
                <a:cs typeface="Microsoft Yahei"/>
              </a:rPr>
              <a:t>03</a:t>
            </a:r>
          </a:p>
        </p:txBody>
      </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https://d.book118.com/866043032124010032</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FFFFFF"/>
      </a:dk1>
      <a:lt1>
        <a:srgbClr val="001D4F"/>
      </a:lt1>
      <a:dk2>
        <a:srgbClr val="DEF6FF"/>
      </a:dk2>
      <a:lt2>
        <a:srgbClr val="000000"/>
      </a:lt2>
      <a:accent1>
        <a:srgbClr val="00B6FF"/>
      </a:accent1>
      <a:accent2>
        <a:srgbClr val="405DFF"/>
      </a:accent2>
      <a:accent3>
        <a:srgbClr val="2947E8"/>
      </a:accent3>
      <a:accent4>
        <a:srgbClr val="27DFF4"/>
      </a:accent4>
      <a:accent5>
        <a:srgbClr val="2FE8B7"/>
      </a:accent5>
      <a:accent6>
        <a:srgbClr val="FCC526"/>
      </a:accent6>
      <a:hlink>
        <a:srgbClr val="0000FF"/>
      </a:hlink>
      <a:folHlink>
        <a:srgbClr val="800080"/>
      </a:folHlink>
    </a:clrScheme>
    <a:fontScheme name="Office">
      <a:majorFont>
        <a:latin typeface="Calibri"/>
        <a:ea typeface="Calibri"/>
        <a:cs typeface="Arial"/>
        <a:font script="Uigh" typeface="Microsoft Uighur"/>
        <a:font script="Beng" typeface="Vrinda"/>
        <a:font script="Thai" typeface="Angsana New"/>
        <a:font script="Mlym" typeface="Kartika"/>
        <a:font script="Yiii" typeface="Microsoft Yi Baiti"/>
        <a:font script="Cher" typeface="Plantagenet Cherokee"/>
        <a:font script="Orya" typeface="Kalinga"/>
        <a:font script="Gujr" typeface="Shruti"/>
        <a:font script="Viet" typeface="Times New Roman"/>
        <a:font script="Arab" typeface="Times New Roman"/>
        <a:font script="Hebr" typeface="Times New Roman"/>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MoolBoran"/>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ajorFont>
      <a:minorFont>
        <a:latin typeface="Calibri"/>
        <a:ea typeface="Calibri"/>
        <a:cs typeface="Arial"/>
        <a:font script="Uigh" typeface="Microsoft Uighur"/>
        <a:font script="Beng" typeface="Vrinda"/>
        <a:font script="Thai" typeface="Cordia New"/>
        <a:font script="Mlym" typeface="Kartika"/>
        <a:font script="Yiii" typeface="Microsoft Yi Baiti"/>
        <a:font script="Cher" typeface="Plantagenet Cherokee"/>
        <a:font script="Orya" typeface="Kalinga"/>
        <a:font script="Gujr" typeface="Shruti"/>
        <a:font script="Viet" typeface="Arial"/>
        <a:font script="Arab" typeface="Arial"/>
        <a:font script="Hebr" typeface="Arial"/>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DaunPenh"/>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53</Paragraphs>
  <Slides>13</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13</vt:i4>
      </vt:variant>
    </vt:vector>
  </HeadingPairs>
  <TitlesOfParts>
    <vt:vector baseType="lpstr" size="17">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2024-08-31T15:06:44.351</cp:lastPrinted>
  <dcterms:created xsi:type="dcterms:W3CDTF">2024-08-31T07:06:44Z</dcterms:created>
  <dcterms:modified xsi:type="dcterms:W3CDTF">2024-08-31T07:06:46Z</dcterms:modified>
</cp:coreProperties>
</file>