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2" r:id="rId21"/>
  </p:sldIdLst>
  <p:sldSz cx="12192000" cy="6858000"/>
  <p:notesSz cx="6858000" cy="9144000"/>
  <p:custDataLst>
    <p:tags r:id="rId2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tags" Target="tags/tag1.xml" /><Relationship Id="rId23" Type="http://schemas.openxmlformats.org/officeDocument/2006/relationships/presProps" Target="presProps.xml" /><Relationship Id="rId24" Type="http://schemas.openxmlformats.org/officeDocument/2006/relationships/viewProps" Target="viewProps.xml" /><Relationship Id="rId25" Type="http://schemas.openxmlformats.org/officeDocument/2006/relationships/theme" Target="theme/theme1.xml" /><Relationship Id="rId26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00FD69E-6800-4C4B-9382-2C442786E1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120994F-754D-48CA-B9B9-CD0CD59615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2E1ABA-3957-4CA3-B95C-90BCA233FC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2AF3AF0-4278-444A-8945-6837B7C32F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C797CDE-7CA0-49C8-94D3-ADD4652276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0582332-A356-47F8-B80D-29DB002F91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A58631A-CD92-4A1F-8B49-77074C58EE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2FFE60A-147E-411D-A15C-B9A68B66D6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CCF2E6B-DAA0-42FF-9517-92C1C48FA3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A339D4-3C43-4FEF-A774-53039E9E80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1842C73-F410-4FAE-8719-8933F95862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66100035202010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33230" y="2310725"/>
            <a:ext cx="10525539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设立汽车售后服务公司可行性研究报告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825995" y="6044090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25995" y="1676741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XX-01-15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公司定位与战略规划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组织架构与人力资源计划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运营管理与服务流程优化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财务预测与投资回报分析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风险识别与应对策略制定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总结与建议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市场分析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3429000"/>
            <a:ext cx="3979337" cy="343480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39110" y="4720529"/>
            <a:ext cx="2736381" cy="10530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随着汽车保有量不断增长，汽车售后服务市场规模逐年扩大。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3975081" y="3429000"/>
            <a:ext cx="4145195" cy="3434809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120275" y="3429000"/>
            <a:ext cx="4102461" cy="343480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-275135" y="4150677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市场规模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787131" y="4089314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消费者需求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910959" y="4089314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行业发展趋势</a:t>
            </a:r>
          </a:p>
        </p:txBody>
      </p:sp>
      <p:sp>
        <p:nvSpPr>
          <p:cNvPr id="9" name="AutoShape 9"/>
          <p:cNvSpPr/>
          <p:nvPr/>
        </p:nvSpPr>
        <p:spPr>
          <a:xfrm>
            <a:off x="5508972" y="1741084"/>
            <a:ext cx="1219200" cy="1219200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380069" y="1741084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561905" y="1741084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5795019" y="2027130"/>
            <a:ext cx="647107" cy="647107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1716623" y="2041062"/>
            <a:ext cx="570476" cy="57047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9880117" y="2059295"/>
            <a:ext cx="582777" cy="582777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4750382" y="4720529"/>
            <a:ext cx="2736381" cy="10530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消费者对汽车售后服务的需求日益提高，对服务质量、效率和价格等方面都有更高要求。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803315" y="4720529"/>
            <a:ext cx="2736381" cy="10530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随着新能源汽车的普及和智能化技术的应用，汽车售后服务行业将朝着专业化、智能化、绿色化方向发展。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汽车行业现状及发展趋势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792" r="16792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042" r="16042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常规保养和维修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零部件更换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紧急救援服务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预测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售后服务市场需求及预测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汽车在使用过程中需要定期保养和维修，这是售后服务市场的主要需求。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在车辆出现故障或事故时，车主需要紧急救援服务，如拖车、现场维修等。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随着汽车使用年限的增加，零部件的磨损和老化不可避免，需要及时更换。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随着消费者对汽车使用体验和品质的要求不断提高，售后服务市场需求将继续保持增长态势。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3417" r="341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l="844" r="844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5319" b="531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竞争对手分析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品牌4S店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品牌4S店具有品牌优势和专业性，但价格相对较高，且服务范围有限。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独立维修厂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独立维修厂价格相对较低，服务灵活，但技术水平和服务质量参差不齐。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连锁快修店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连锁快修店具有价格优势和服务便捷性，但专业性和深度维修能力有限。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市场机会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随着汽车保有量增长和消费者需求提高，汽车售后服务市场具有广阔的发展空间。特别是在新能源汽车和智能化技术应用领域，将产生更多的市场机会。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市场挑战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汽车售后服务市场竞争激烈，需要不断提高服务质量和效率，降低成本，以满足消费者需求。同时，还需要应对政策法规变化、技术更新等带来的挑战。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6" r="250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市场机会与挑战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公司定位与战略规划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24" r="32524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成为全国领先的汽车售后服务提供商，以卓越的服务质量和广泛的网络覆盖赢得客户信赖。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愿景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致力于为广大车主提供专业、便捷、高效的汽车售后服务，创造愉悦的用车体验。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使命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公司愿景与使命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524" r="12524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目标客户群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以中高端车主为主要目标客户，注重服务品质和用户体验。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市场细分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针对不同车型、品牌、使用年限等因素进行市场细分，提供个性化服务方案。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市场定位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以高品质服务为核心竞争力，打造中高端汽车售后服务市场领导者形象。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目标市场选择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9336" r="19336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组建专业、高效的售后服务团队，提供全方位、一站式的服务解决方案。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服务团队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引进先进的汽车维修技术和设备，确保高品质的服务输出。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技术实力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与知名汽车品牌建立合作关系，提升公司品牌影响力和市场地位。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品牌合作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建立完善的客户关系管理系统，提升客户满意度和忠诚度。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客户关系管理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核心竞争力构建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03852" y="4838783"/>
            <a:ext cx="10266726" cy="1333500"/>
            <a:chOff x="1103852" y="4838783"/>
            <a:chExt cx="10266726" cy="1333500"/>
          </a:xfrm>
        </p:grpSpPr>
        <p:sp>
          <p:nvSpPr>
            <p:cNvPr id="3" name="AutoShape 3"/>
            <p:cNvSpPr/>
            <p:nvPr/>
          </p:nvSpPr>
          <p:spPr>
            <a:xfrm>
              <a:off x="2377205" y="4838783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 rot="10800000">
              <a:off x="1103852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 rot="10800000">
              <a:off x="9159730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31730" y="3081147"/>
            <a:ext cx="10266726" cy="1333500"/>
            <a:chOff x="1031730" y="3081147"/>
            <a:chExt cx="10266726" cy="1333500"/>
          </a:xfrm>
        </p:grpSpPr>
        <p:sp>
          <p:nvSpPr>
            <p:cNvPr id="7" name="AutoShape 7"/>
            <p:cNvSpPr/>
            <p:nvPr/>
          </p:nvSpPr>
          <p:spPr>
            <a:xfrm>
              <a:off x="2305083" y="3081147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 rot="10800000">
              <a:off x="1031730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 rot="10800000">
              <a:off x="9087608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1103852" y="1348302"/>
            <a:ext cx="10266726" cy="1333500"/>
            <a:chOff x="1103852" y="1348302"/>
            <a:chExt cx="10266726" cy="1333500"/>
          </a:xfrm>
        </p:grpSpPr>
        <p:sp>
          <p:nvSpPr>
            <p:cNvPr id="11" name="AutoShape 11"/>
            <p:cNvSpPr/>
            <p:nvPr/>
          </p:nvSpPr>
          <p:spPr>
            <a:xfrm>
              <a:off x="2377205" y="1348302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 rot="10800000">
              <a:off x="1103852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 rot="10800000">
              <a:off x="9159730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997333" y="3400044"/>
            <a:ext cx="685705" cy="695706"/>
            <a:chOff x="9997333" y="3400044"/>
            <a:chExt cx="685705" cy="695706"/>
          </a:xfrm>
        </p:grpSpPr>
        <p:sp>
          <p:nvSpPr>
            <p:cNvPr id="15" name="Freeform 15"/>
            <p:cNvSpPr/>
            <p:nvPr/>
          </p:nvSpPr>
          <p:spPr>
            <a:xfrm>
              <a:off x="10034290" y="3847243"/>
              <a:ext cx="87725" cy="163068"/>
            </a:xfrm>
            <a:custGeom>
              <a:rect l="l" t="t" r="r" b="b"/>
              <a:pathLst>
                <a:path w="118" h="218">
                  <a:moveTo>
                    <a:pt x="0" y="183"/>
                  </a:moveTo>
                  <a:cubicBezTo>
                    <a:pt x="0" y="200"/>
                    <a:pt x="8" y="217"/>
                    <a:pt x="25" y="217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100" y="217"/>
                    <a:pt x="117" y="200"/>
                    <a:pt x="117" y="18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0" y="183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10177260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0" y="301"/>
                  </a:moveTo>
                  <a:cubicBezTo>
                    <a:pt x="0" y="318"/>
                    <a:pt x="17" y="335"/>
                    <a:pt x="34" y="335"/>
                  </a:cubicBezTo>
                  <a:cubicBezTo>
                    <a:pt x="84" y="335"/>
                    <a:pt x="84" y="335"/>
                    <a:pt x="84" y="335"/>
                  </a:cubicBezTo>
                  <a:cubicBezTo>
                    <a:pt x="101" y="335"/>
                    <a:pt x="117" y="318"/>
                    <a:pt x="117" y="301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0" y="301"/>
                  </a:lnTo>
                  <a:close/>
                  <a:moveTo>
                    <a:pt x="0" y="301"/>
                  </a:moveTo>
                  <a:lnTo>
                    <a:pt x="0" y="30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0320231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92" y="335"/>
                  </a:moveTo>
                  <a:cubicBezTo>
                    <a:pt x="108" y="335"/>
                    <a:pt x="117" y="318"/>
                    <a:pt x="117" y="30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0" y="318"/>
                    <a:pt x="16" y="335"/>
                    <a:pt x="33" y="335"/>
                  </a:cubicBezTo>
                  <a:lnTo>
                    <a:pt x="92" y="335"/>
                  </a:lnTo>
                  <a:close/>
                  <a:moveTo>
                    <a:pt x="92" y="335"/>
                  </a:moveTo>
                  <a:lnTo>
                    <a:pt x="92" y="3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10459962" y="3670840"/>
              <a:ext cx="94202" cy="342805"/>
            </a:xfrm>
            <a:custGeom>
              <a:rect l="l" t="t" r="r" b="b"/>
              <a:pathLst>
                <a:path w="125" h="452">
                  <a:moveTo>
                    <a:pt x="0" y="41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34"/>
                    <a:pt x="17" y="451"/>
                    <a:pt x="33" y="451"/>
                  </a:cubicBezTo>
                  <a:cubicBezTo>
                    <a:pt x="92" y="451"/>
                    <a:pt x="92" y="451"/>
                    <a:pt x="92" y="451"/>
                  </a:cubicBezTo>
                  <a:cubicBezTo>
                    <a:pt x="109" y="451"/>
                    <a:pt x="125" y="434"/>
                    <a:pt x="125" y="41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41"/>
                  </a:lnTo>
                  <a:close/>
                  <a:moveTo>
                    <a:pt x="0" y="41"/>
                  </a:moveTo>
                  <a:lnTo>
                    <a:pt x="0" y="4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10011525" y="3517678"/>
              <a:ext cx="536162" cy="342805"/>
            </a:xfrm>
            <a:custGeom>
              <a:rect l="l" t="t" r="r" b="b"/>
              <a:pathLst>
                <a:path w="728" h="452">
                  <a:moveTo>
                    <a:pt x="234" y="284"/>
                  </a:moveTo>
                  <a:cubicBezTo>
                    <a:pt x="250" y="267"/>
                    <a:pt x="276" y="267"/>
                    <a:pt x="292" y="284"/>
                  </a:cubicBezTo>
                  <a:cubicBezTo>
                    <a:pt x="359" y="351"/>
                    <a:pt x="359" y="351"/>
                    <a:pt x="359" y="351"/>
                  </a:cubicBezTo>
                  <a:cubicBezTo>
                    <a:pt x="376" y="368"/>
                    <a:pt x="384" y="368"/>
                    <a:pt x="401" y="368"/>
                  </a:cubicBezTo>
                  <a:cubicBezTo>
                    <a:pt x="418" y="368"/>
                    <a:pt x="426" y="368"/>
                    <a:pt x="434" y="351"/>
                  </a:cubicBezTo>
                  <a:cubicBezTo>
                    <a:pt x="660" y="134"/>
                    <a:pt x="660" y="134"/>
                    <a:pt x="660" y="134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702" y="175"/>
                    <a:pt x="710" y="175"/>
                    <a:pt x="710" y="175"/>
                  </a:cubicBezTo>
                  <a:cubicBezTo>
                    <a:pt x="719" y="175"/>
                    <a:pt x="727" y="167"/>
                    <a:pt x="727" y="159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25"/>
                    <a:pt x="727" y="16"/>
                    <a:pt x="719" y="8"/>
                  </a:cubicBezTo>
                  <a:cubicBezTo>
                    <a:pt x="710" y="0"/>
                    <a:pt x="702" y="0"/>
                    <a:pt x="694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60" y="0"/>
                    <a:pt x="551" y="0"/>
                    <a:pt x="551" y="8"/>
                  </a:cubicBezTo>
                  <a:cubicBezTo>
                    <a:pt x="543" y="16"/>
                    <a:pt x="551" y="25"/>
                    <a:pt x="551" y="33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426" y="217"/>
                    <a:pt x="426" y="217"/>
                    <a:pt x="426" y="217"/>
                  </a:cubicBezTo>
                  <a:cubicBezTo>
                    <a:pt x="426" y="225"/>
                    <a:pt x="409" y="225"/>
                    <a:pt x="401" y="225"/>
                  </a:cubicBezTo>
                  <a:cubicBezTo>
                    <a:pt x="393" y="225"/>
                    <a:pt x="376" y="225"/>
                    <a:pt x="368" y="217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76" y="125"/>
                    <a:pt x="250" y="125"/>
                    <a:pt x="234" y="142"/>
                  </a:cubicBezTo>
                  <a:cubicBezTo>
                    <a:pt x="8" y="359"/>
                    <a:pt x="8" y="359"/>
                    <a:pt x="8" y="359"/>
                  </a:cubicBezTo>
                  <a:cubicBezTo>
                    <a:pt x="0" y="368"/>
                    <a:pt x="0" y="384"/>
                    <a:pt x="0" y="393"/>
                  </a:cubicBezTo>
                  <a:cubicBezTo>
                    <a:pt x="0" y="410"/>
                    <a:pt x="0" y="418"/>
                    <a:pt x="8" y="426"/>
                  </a:cubicBezTo>
                  <a:cubicBezTo>
                    <a:pt x="25" y="435"/>
                    <a:pt x="25" y="435"/>
                    <a:pt x="25" y="435"/>
                  </a:cubicBezTo>
                  <a:cubicBezTo>
                    <a:pt x="41" y="451"/>
                    <a:pt x="67" y="451"/>
                    <a:pt x="83" y="435"/>
                  </a:cubicBezTo>
                  <a:lnTo>
                    <a:pt x="234" y="284"/>
                  </a:lnTo>
                  <a:close/>
                  <a:moveTo>
                    <a:pt x="234" y="284"/>
                  </a:moveTo>
                  <a:lnTo>
                    <a:pt x="234" y="28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9997333" y="3400044"/>
              <a:ext cx="685705" cy="695706"/>
            </a:xfrm>
            <a:custGeom>
              <a:rect l="l" t="t" r="r" b="b"/>
              <a:pathLst>
                <a:path w="929" h="921">
                  <a:moveTo>
                    <a:pt x="887" y="0"/>
                  </a:moveTo>
                  <a:cubicBezTo>
                    <a:pt x="862" y="0"/>
                    <a:pt x="836" y="26"/>
                    <a:pt x="836" y="50"/>
                  </a:cubicBezTo>
                  <a:cubicBezTo>
                    <a:pt x="836" y="837"/>
                    <a:pt x="836" y="837"/>
                    <a:pt x="836" y="837"/>
                  </a:cubicBezTo>
                  <a:cubicBezTo>
                    <a:pt x="51" y="837"/>
                    <a:pt x="51" y="837"/>
                    <a:pt x="51" y="837"/>
                  </a:cubicBezTo>
                  <a:cubicBezTo>
                    <a:pt x="26" y="837"/>
                    <a:pt x="0" y="853"/>
                    <a:pt x="0" y="878"/>
                  </a:cubicBezTo>
                  <a:cubicBezTo>
                    <a:pt x="0" y="903"/>
                    <a:pt x="26" y="920"/>
                    <a:pt x="51" y="920"/>
                  </a:cubicBezTo>
                  <a:cubicBezTo>
                    <a:pt x="887" y="920"/>
                    <a:pt x="887" y="920"/>
                    <a:pt x="887" y="920"/>
                  </a:cubicBezTo>
                  <a:cubicBezTo>
                    <a:pt x="912" y="920"/>
                    <a:pt x="928" y="903"/>
                    <a:pt x="928" y="878"/>
                  </a:cubicBezTo>
                  <a:cubicBezTo>
                    <a:pt x="928" y="50"/>
                    <a:pt x="928" y="50"/>
                    <a:pt x="928" y="50"/>
                  </a:cubicBezTo>
                  <a:cubicBezTo>
                    <a:pt x="928" y="26"/>
                    <a:pt x="903" y="0"/>
                    <a:pt x="887" y="0"/>
                  </a:cubicBezTo>
                  <a:close/>
                  <a:moveTo>
                    <a:pt x="887" y="0"/>
                  </a:moveTo>
                  <a:lnTo>
                    <a:pt x="887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>
            <a:off x="1935480" y="1646434"/>
            <a:ext cx="719895" cy="555403"/>
          </a:xfrm>
          <a:custGeom>
            <a:rect l="l" t="t" r="r" b="b"/>
            <a:pathLst>
              <a:path w="67" h="60">
                <a:moveTo>
                  <a:pt x="53" y="2"/>
                </a:moveTo>
                <a:cubicBezTo>
                  <a:pt x="53" y="1"/>
                  <a:pt x="52" y="0"/>
                  <a:pt x="5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4" y="1"/>
                  <a:pt x="44" y="2"/>
                </a:cubicBezTo>
                <a:cubicBezTo>
                  <a:pt x="44" y="5"/>
                  <a:pt x="44" y="5"/>
                  <a:pt x="44" y="5"/>
                </a:cubicBezTo>
                <a:cubicBezTo>
                  <a:pt x="53" y="14"/>
                  <a:pt x="53" y="14"/>
                  <a:pt x="53" y="14"/>
                </a:cubicBezTo>
                <a:lnTo>
                  <a:pt x="53" y="2"/>
                </a:lnTo>
                <a:close/>
                <a:moveTo>
                  <a:pt x="66" y="31"/>
                </a:moveTo>
                <a:cubicBezTo>
                  <a:pt x="36" y="2"/>
                  <a:pt x="36" y="2"/>
                  <a:pt x="36" y="2"/>
                </a:cubicBezTo>
                <a:cubicBezTo>
                  <a:pt x="35" y="0"/>
                  <a:pt x="33" y="0"/>
                  <a:pt x="31" y="2"/>
                </a:cubicBezTo>
                <a:cubicBezTo>
                  <a:pt x="2" y="31"/>
                  <a:pt x="2" y="31"/>
                  <a:pt x="2" y="31"/>
                </a:cubicBezTo>
                <a:cubicBezTo>
                  <a:pt x="0" y="33"/>
                  <a:pt x="0" y="35"/>
                  <a:pt x="2" y="36"/>
                </a:cubicBezTo>
                <a:cubicBezTo>
                  <a:pt x="2" y="37"/>
                  <a:pt x="3" y="37"/>
                  <a:pt x="4" y="37"/>
                </a:cubicBezTo>
                <a:cubicBezTo>
                  <a:pt x="5" y="37"/>
                  <a:pt x="6" y="37"/>
                  <a:pt x="7" y="36"/>
                </a:cubicBezTo>
                <a:cubicBezTo>
                  <a:pt x="34" y="9"/>
                  <a:pt x="34" y="9"/>
                  <a:pt x="34" y="9"/>
                </a:cubicBezTo>
                <a:cubicBezTo>
                  <a:pt x="61" y="36"/>
                  <a:pt x="61" y="36"/>
                  <a:pt x="61" y="36"/>
                </a:cubicBezTo>
                <a:cubicBezTo>
                  <a:pt x="62" y="38"/>
                  <a:pt x="65" y="38"/>
                  <a:pt x="66" y="36"/>
                </a:cubicBezTo>
                <a:cubicBezTo>
                  <a:pt x="67" y="35"/>
                  <a:pt x="67" y="33"/>
                  <a:pt x="66" y="31"/>
                </a:cubicBezTo>
                <a:close/>
                <a:moveTo>
                  <a:pt x="9" y="37"/>
                </a:moveTo>
                <a:cubicBezTo>
                  <a:pt x="9" y="57"/>
                  <a:pt x="9" y="57"/>
                  <a:pt x="9" y="57"/>
                </a:cubicBezTo>
                <a:cubicBezTo>
                  <a:pt x="9" y="59"/>
                  <a:pt x="11" y="60"/>
                  <a:pt x="13" y="60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42"/>
                  <a:pt x="28" y="42"/>
                  <a:pt x="28" y="42"/>
                </a:cubicBezTo>
                <a:cubicBezTo>
                  <a:pt x="28" y="42"/>
                  <a:pt x="29" y="41"/>
                  <a:pt x="29" y="41"/>
                </a:cubicBezTo>
                <a:cubicBezTo>
                  <a:pt x="38" y="41"/>
                  <a:pt x="38" y="41"/>
                  <a:pt x="38" y="41"/>
                </a:cubicBezTo>
                <a:cubicBezTo>
                  <a:pt x="39" y="41"/>
                  <a:pt x="39" y="42"/>
                  <a:pt x="39" y="42"/>
                </a:cubicBezTo>
                <a:cubicBezTo>
                  <a:pt x="39" y="60"/>
                  <a:pt x="39" y="60"/>
                  <a:pt x="39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7" y="60"/>
                  <a:pt x="58" y="59"/>
                  <a:pt x="58" y="57"/>
                </a:cubicBezTo>
                <a:cubicBezTo>
                  <a:pt x="58" y="38"/>
                  <a:pt x="58" y="38"/>
                  <a:pt x="58" y="38"/>
                </a:cubicBezTo>
                <a:cubicBezTo>
                  <a:pt x="34" y="13"/>
                  <a:pt x="34" y="13"/>
                  <a:pt x="34" y="13"/>
                </a:cubicBezTo>
                <a:lnTo>
                  <a:pt x="9" y="3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1975414" y="5261363"/>
            <a:ext cx="613870" cy="6138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战略规划及实施路径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314700" y="5303594"/>
            <a:ext cx="7382690" cy="863070"/>
            <a:chOff x="3314700" y="5303594"/>
            <a:chExt cx="7382690" cy="863070"/>
          </a:xfrm>
        </p:grpSpPr>
        <p:sp>
          <p:nvSpPr>
            <p:cNvPr id="46" name="TextBox 46"/>
            <p:cNvSpPr txBox="1"/>
            <p:nvPr/>
          </p:nvSpPr>
          <p:spPr>
            <a:xfrm>
              <a:off x="3314700" y="5303594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实现全国范围内的服务网络覆盖，成为行业领导者；拓展海外市场，提升国际竞争力；推动行业标准和规范的制定，引领汽车售后服务行业的健康发展。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3314700" y="4838783"/>
            <a:ext cx="7382690" cy="490334"/>
            <a:chOff x="3314700" y="4838783"/>
            <a:chExt cx="7382690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3314700" y="4838783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长期规划（5年以上）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3456760" y="1771107"/>
            <a:ext cx="7382690" cy="863070"/>
            <a:chOff x="3456760" y="1771107"/>
            <a:chExt cx="7382690" cy="863070"/>
          </a:xfrm>
        </p:grpSpPr>
        <p:sp>
          <p:nvSpPr>
            <p:cNvPr id="50" name="TextBox 50"/>
            <p:cNvSpPr txBox="1"/>
            <p:nvPr/>
          </p:nvSpPr>
          <p:spPr>
            <a:xfrm>
              <a:off x="3456760" y="1771107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建立稳定的客户基础和服务网络，提升品牌知名度；加强团队建设和技术培训，提高服务质量和效率。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3456760" y="1395927"/>
            <a:ext cx="7293402" cy="490334"/>
            <a:chOff x="3456760" y="1395927"/>
            <a:chExt cx="7293402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3456760" y="1395927"/>
              <a:ext cx="7293402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1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短期规划（1-2年）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704918" y="3545958"/>
            <a:ext cx="7382690" cy="863070"/>
            <a:chOff x="1704918" y="3545958"/>
            <a:chExt cx="7382690" cy="863070"/>
          </a:xfrm>
        </p:grpSpPr>
        <p:sp>
          <p:nvSpPr>
            <p:cNvPr id="54" name="TextBox 54"/>
            <p:cNvSpPr txBox="1"/>
            <p:nvPr/>
          </p:nvSpPr>
          <p:spPr>
            <a:xfrm>
              <a:off x="1704918" y="3545958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拓展市场份额，增加服务网点布局；深化与品牌厂商的合作，提升服务品质和附加值；加强研发和创新，推出个性化、差异化的服务产品。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1704918" y="3081147"/>
            <a:ext cx="7382690" cy="490334"/>
            <a:chOff x="1704918" y="3081147"/>
            <a:chExt cx="7382690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1704918" y="3081147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中期规划（3-5年）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组织架构与人力资源计划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组织架构设计应追求简洁、高效，避免冗余和不必要的层级，确保信息流通畅通，提高决策效率。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284" r="16284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精简高效原则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考虑到市场变化和公司发展，组织架构应具有一定的灵活性和可调整性，以便快速响应市场变化。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灵活性原则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4292" r="14292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根据业务流程和职能需求，合理划分部门和岗位，确保各项工作由专业人员承担，提高工作质量和效率。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专业化分工原则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组织架构设计原则及方案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75" r="16675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负责公司整体战略规划、业务发展和日常运营管理，对董事会负责。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总经理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售后服务总监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技术支持经理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市场部经理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负责售后服务体系的建立、管理和优化，提升客户满意度和忠诚度。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负责技术支持团队的组建、培训和管理，提供专业技术解决方案。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负责市场调研、品牌推广和客户关系管理，扩大公司市场份额。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关键岗位设置与职责划分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培训体系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建立完善的培训体系，包括新员工入职培训、专业技能培训、管理培训等，提高员工综合素质和业务水平。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发展计划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制定员工职业发展规划，提供晋升机会和激励措施，促进员工个人成长与公司发展相结合。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招聘策略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通过校园招聘、社会招聘和内部推荐等渠道，吸引优秀人才加入公司。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人员招聘、培训与发展计划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绩效考核体系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建立科学的绩效考核体系，明确考核标准和流程，确保考核公正、客观、有效。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激励机制设计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根据员工需求和公司目标，设计合理的激励机制，包括薪酬激励、晋升激励、荣誉激励等，激发员工工作积极性和创造力。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奖惩制度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建立明确的奖惩制度，对优秀员工给予表彰和奖励，对违反公司规定的行为进行惩罚和纠正。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绩效考核与激励机制设计</a:t>
              </a:r>
            </a:p>
          </p:txBody>
        </p:sp>
      </p:grp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运营管理与服务流程优化</a:t>
            </a: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https://d.book118.com/866100035202010040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108</Paragraphs>
  <Slides>19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3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2024-09-07T06:25:54.057</cp:lastPrinted>
  <dcterms:created xsi:type="dcterms:W3CDTF">2024-09-06T22:25:54Z</dcterms:created>
  <dcterms:modified xsi:type="dcterms:W3CDTF">2024-09-06T22:25:56Z</dcterms:modified>
</cp:coreProperties>
</file>