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1"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5072E63-8778-492D-86E6-8D5F9BC8E94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1" name="PlaceHolder 1"/>
          <p:cNvSpPr>
            <a:spLocks noGrp="1"/>
          </p:cNvSpPr>
          <p:nvPr>
            <p:ph type="sldImg"/>
          </p:nvPr>
        </p:nvSpPr>
        <p:spPr>
          <a:xfrm>
            <a:off x="685800" y="1143000"/>
            <a:ext cx="5486040" cy="3085920"/>
          </a:xfrm>
          <a:prstGeom prst="rect">
            <a:avLst/>
          </a:prstGeom>
          <a:ln w="0">
            <a:noFill/>
          </a:ln>
        </p:spPr>
      </p:sp>
      <p:sp>
        <p:nvSpPr>
          <p:cNvPr id="60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0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4" name="PlaceHolder 1"/>
          <p:cNvSpPr>
            <a:spLocks noGrp="1"/>
          </p:cNvSpPr>
          <p:nvPr>
            <p:ph type="sldImg"/>
          </p:nvPr>
        </p:nvSpPr>
        <p:spPr>
          <a:xfrm>
            <a:off x="685800" y="1143000"/>
            <a:ext cx="5486040" cy="3085920"/>
          </a:xfrm>
          <a:prstGeom prst="rect">
            <a:avLst/>
          </a:prstGeom>
          <a:ln w="0">
            <a:noFill/>
          </a:ln>
        </p:spPr>
      </p:sp>
      <p:sp>
        <p:nvSpPr>
          <p:cNvPr id="60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0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7" name="PlaceHolder 1"/>
          <p:cNvSpPr>
            <a:spLocks noGrp="1"/>
          </p:cNvSpPr>
          <p:nvPr>
            <p:ph type="sldImg"/>
          </p:nvPr>
        </p:nvSpPr>
        <p:spPr>
          <a:xfrm>
            <a:off x="685800" y="1143000"/>
            <a:ext cx="5486040" cy="3085920"/>
          </a:xfrm>
          <a:prstGeom prst="rect">
            <a:avLst/>
          </a:prstGeom>
          <a:ln w="0">
            <a:noFill/>
          </a:ln>
        </p:spPr>
      </p:sp>
      <p:sp>
        <p:nvSpPr>
          <p:cNvPr id="60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0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0" name="PlaceHolder 1"/>
          <p:cNvSpPr>
            <a:spLocks noGrp="1"/>
          </p:cNvSpPr>
          <p:nvPr>
            <p:ph type="sldImg"/>
          </p:nvPr>
        </p:nvSpPr>
        <p:spPr>
          <a:xfrm>
            <a:off x="685800" y="1143000"/>
            <a:ext cx="5486040" cy="3085920"/>
          </a:xfrm>
          <a:prstGeom prst="rect">
            <a:avLst/>
          </a:prstGeom>
          <a:ln w="0">
            <a:noFill/>
          </a:ln>
        </p:spPr>
      </p:sp>
      <p:sp>
        <p:nvSpPr>
          <p:cNvPr id="61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1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3" name="PlaceHolder 1"/>
          <p:cNvSpPr>
            <a:spLocks noGrp="1"/>
          </p:cNvSpPr>
          <p:nvPr>
            <p:ph type="sldImg"/>
          </p:nvPr>
        </p:nvSpPr>
        <p:spPr>
          <a:xfrm>
            <a:off x="685800" y="1143000"/>
            <a:ext cx="5486040" cy="3085920"/>
          </a:xfrm>
          <a:prstGeom prst="rect">
            <a:avLst/>
          </a:prstGeom>
          <a:ln w="0">
            <a:noFill/>
          </a:ln>
        </p:spPr>
      </p:sp>
      <p:sp>
        <p:nvSpPr>
          <p:cNvPr id="61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1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6" name="PlaceHolder 1"/>
          <p:cNvSpPr>
            <a:spLocks noGrp="1"/>
          </p:cNvSpPr>
          <p:nvPr>
            <p:ph type="sldImg"/>
          </p:nvPr>
        </p:nvSpPr>
        <p:spPr>
          <a:xfrm>
            <a:off x="685800" y="1143000"/>
            <a:ext cx="5486040" cy="3085920"/>
          </a:xfrm>
          <a:prstGeom prst="rect">
            <a:avLst/>
          </a:prstGeom>
          <a:ln w="0">
            <a:noFill/>
          </a:ln>
        </p:spPr>
      </p:sp>
      <p:sp>
        <p:nvSpPr>
          <p:cNvPr id="61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1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1384FB-EA17-4C0A-B66C-E024B9435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E31FE-BAD5-4494-8C21-AD68B90B4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D04CD5-9D5E-49DF-9464-2EA889992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42A75A-5A99-4E28-9013-F935AB8334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859F2E-868F-48F9-9D31-69A6CF090A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7F751D-AFE6-4B1C-8290-E005D7675B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E96981-44EC-4B76-B11C-0EB12A107E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9C8580-5E65-494D-B04C-C33426212E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F26C67-634F-42CC-BBDA-16DED83FA5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17F12-36E1-4DF1-99AF-5E5A13CFE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50CA1-B9B5-4B0F-95B1-B5380FF68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795A2BF-5ACC-4F27-BA83-1038816FC6A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7FFF486-FD8B-4B88-AB4C-F0F139C4800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101020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下肢静脉栓塞护理查房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3492360"/>
            <a:ext cx="99748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0084FF">
              <a:alpha val="46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1</a:t>
            </a:r>
            <a:r>
              <a:rPr lang="zh-CN" sz="2400" b="1" strike="noStrike" spc="-1">
                <a:solidFill>
                  <a:srgbClr val="0084FF"/>
                </a:solidFill>
                <a:latin typeface="微软雅黑"/>
                <a:ea typeface="微软雅黑"/>
              </a:rPr>
              <a:t>章  病因与病理生理</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2</a:t>
            </a:r>
            <a:r>
              <a:rPr lang="zh-CN" sz="2400" b="1" strike="noStrike" spc="-1">
                <a:solidFill>
                  <a:srgbClr val="0084FF"/>
                </a:solidFill>
                <a:latin typeface="微软雅黑"/>
                <a:ea typeface="微软雅黑"/>
              </a:rPr>
              <a:t>章  临床表现</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3</a:t>
            </a:r>
            <a:r>
              <a:rPr lang="zh-CN" sz="2400" b="1" strike="noStrike" spc="-1">
                <a:solidFill>
                  <a:srgbClr val="0084FF"/>
                </a:solidFill>
                <a:latin typeface="微软雅黑"/>
                <a:ea typeface="微软雅黑"/>
              </a:rPr>
              <a:t>章  诊断与鉴别诊断</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4</a:t>
            </a:r>
            <a:r>
              <a:rPr lang="zh-CN" sz="2400" b="1" strike="noStrike" spc="-1">
                <a:solidFill>
                  <a:srgbClr val="0084FF"/>
                </a:solidFill>
                <a:latin typeface="微软雅黑"/>
                <a:ea typeface="微软雅黑"/>
              </a:rPr>
              <a:t>章  护理干预</a:t>
            </a:r>
            <a:endParaRPr lang="en-US" sz="2400" b="0" strike="noStrike" spc="-1">
              <a:solidFill>
                <a:srgbClr val="000000"/>
              </a:solidFill>
              <a:latin typeface="Arial"/>
            </a:endParaRPr>
          </a:p>
          <a:p>
            <a:pPr defTabSz="914400">
              <a:lnSpc>
                <a:spcPct val="100000"/>
              </a:lnSpc>
            </a:pPr>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5</a:t>
            </a:r>
            <a:r>
              <a:rPr lang="zh-CN" sz="2400" b="1" strike="noStrike" spc="-1">
                <a:solidFill>
                  <a:srgbClr val="0084FF"/>
                </a:solidFill>
                <a:latin typeface="微软雅黑"/>
                <a:ea typeface="微软雅黑"/>
              </a:rPr>
              <a:t>章  并发症与预后</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1</a:t>
            </a:r>
            <a:r>
              <a:rPr lang="zh-CN" sz="4000" b="1" strike="noStrike" spc="299">
                <a:solidFill>
                  <a:schemeClr val="dk1"/>
                </a:solidFill>
                <a:latin typeface="Arial"/>
                <a:ea typeface="微软雅黑"/>
              </a:rPr>
              <a:t>章 病因与病理生理</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0084FF"/>
                </a:solidFill>
                <a:latin typeface="Arial"/>
                <a:ea typeface="微软雅黑"/>
              </a:rPr>
              <a:t>下肢静脉栓塞的定义</a:t>
            </a:r>
            <a:endParaRPr lang="en-US" sz="3000" b="0" strike="noStrike" spc="-1">
              <a:solidFill>
                <a:schemeClr val="dk1"/>
              </a:solidFill>
              <a:latin typeface="Arial"/>
            </a:endParaRPr>
          </a:p>
        </p:txBody>
      </p:sp>
      <p:sp>
        <p:nvSpPr>
          <p:cNvPr id="93"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下肢静脉栓塞指的是下肢深静脉或浅静脉发生血栓形成导致血流受阻的疾病。</a:t>
            </a:r>
            <a:endParaRPr lang="en-US" sz="1800" b="0" strike="noStrike" spc="-1">
              <a:solidFill>
                <a:srgbClr val="000000"/>
              </a:solidFill>
              <a:latin typeface="Arial"/>
            </a:endParaRPr>
          </a:p>
        </p:txBody>
      </p:sp>
      <p:grpSp>
        <p:nvGrpSpPr>
          <p:cNvPr id="94" name="Group 15"/>
          <p:cNvGrpSpPr/>
          <p:nvPr/>
        </p:nvGrpSpPr>
        <p:grpSpPr>
          <a:xfrm>
            <a:off x="435960" y="378720"/>
            <a:ext cx="515160" cy="439560"/>
            <a:chOff x="435960" y="378720"/>
            <a:chExt cx="515160" cy="439560"/>
          </a:xfrm>
        </p:grpSpPr>
        <p:sp>
          <p:nvSpPr>
            <p:cNvPr id="95"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6"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7"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8"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9"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0"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1"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2"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3"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4"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5"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15"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6"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7"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8"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9"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0"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1"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2"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3"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4"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5"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6"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9"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30"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病理生理</a:t>
            </a:r>
            <a:endParaRPr lang="en-US" sz="3600" b="0" strike="noStrike" spc="-1">
              <a:solidFill>
                <a:srgbClr val="000000"/>
              </a:solidFill>
              <a:latin typeface="Arial"/>
            </a:endParaRPr>
          </a:p>
        </p:txBody>
      </p:sp>
      <p:sp>
        <p:nvSpPr>
          <p:cNvPr id="13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下肢静脉栓塞的病理生理包括血栓形成、静脉回流障碍、下肢水肿和静脉曲张形成等一系列病理生理变化。</a:t>
            </a:r>
            <a:endParaRPr lang="en-US" sz="1800" b="0" strike="noStrike" spc="-1">
              <a:solidFill>
                <a:srgbClr val="000000"/>
              </a:solidFill>
              <a:latin typeface="Arial"/>
            </a:endParaRPr>
          </a:p>
        </p:txBody>
      </p:sp>
      <p:sp>
        <p:nvSpPr>
          <p:cNvPr id="1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35" name="Group 15"/>
          <p:cNvGrpSpPr/>
          <p:nvPr/>
        </p:nvGrpSpPr>
        <p:grpSpPr>
          <a:xfrm>
            <a:off x="431640" y="396000"/>
            <a:ext cx="514800" cy="439200"/>
            <a:chOff x="431640" y="396000"/>
            <a:chExt cx="514800" cy="439200"/>
          </a:xfrm>
        </p:grpSpPr>
        <p:sp>
          <p:nvSpPr>
            <p:cNvPr id="136"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7"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8"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9"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0"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1"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2"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3"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4"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5"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6"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1"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2"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3"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4"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5"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57"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8"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9"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0"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1"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2"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3"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64"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病因</a:t>
            </a:r>
            <a:endParaRPr lang="en-US" sz="3600" b="0" strike="noStrike" spc="-1">
              <a:solidFill>
                <a:srgbClr val="000000"/>
              </a:solidFill>
              <a:latin typeface="Arial"/>
            </a:endParaRPr>
          </a:p>
        </p:txBody>
      </p:sp>
      <p:sp>
        <p:nvSpPr>
          <p:cNvPr id="16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下肢静脉栓塞发病的病因主要包括静脉瓣功能障碍、静脉血流减慢、血液高凝状态和静脉壁损伤等因素。</a:t>
            </a:r>
            <a:endParaRPr lang="en-US" sz="18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69" name="Group 15"/>
          <p:cNvGrpSpPr/>
          <p:nvPr/>
        </p:nvGrpSpPr>
        <p:grpSpPr>
          <a:xfrm>
            <a:off x="431640" y="396000"/>
            <a:ext cx="514800" cy="439200"/>
            <a:chOff x="431640" y="396000"/>
            <a:chExt cx="514800" cy="439200"/>
          </a:xfrm>
        </p:grpSpPr>
        <p:sp>
          <p:nvSpPr>
            <p:cNvPr id="170"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1"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2"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3"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4"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5"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6"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7"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8"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9"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0"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1"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2"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3"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4"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5"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6"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7"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8"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9"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9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1"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第二章 临床表现</a:t>
            </a:r>
            <a:endParaRPr lang="en-US" sz="40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4"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6"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7"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8"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9"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0"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1"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疼痛</a:t>
            </a:r>
            <a:endParaRPr lang="en-US" sz="3600" b="0" strike="noStrike" spc="-1">
              <a:solidFill>
                <a:srgbClr val="000000"/>
              </a:solidFill>
              <a:latin typeface="Arial"/>
            </a:endParaRPr>
          </a:p>
        </p:txBody>
      </p:sp>
      <p:sp>
        <p:nvSpPr>
          <p:cNvPr id="20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下肢静脉栓塞患者常出现钝痛或刺痛的症状，尤其在行走或站立时加重，疼痛缓慢减轻或消失。</a:t>
            </a:r>
            <a:endParaRPr lang="en-US" sz="1800" b="0" strike="noStrike" spc="-1">
              <a:solidFill>
                <a:srgbClr val="000000"/>
              </a:solidFill>
              <a:latin typeface="Arial"/>
            </a:endParaRPr>
          </a:p>
        </p:txBody>
      </p:sp>
      <p:sp>
        <p:nvSpPr>
          <p:cNvPr id="2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6" name="Group 15"/>
          <p:cNvGrpSpPr/>
          <p:nvPr/>
        </p:nvGrpSpPr>
        <p:grpSpPr>
          <a:xfrm>
            <a:off x="431640" y="396000"/>
            <a:ext cx="514800" cy="439200"/>
            <a:chOff x="431640" y="396000"/>
            <a:chExt cx="514800" cy="439200"/>
          </a:xfrm>
        </p:grpSpPr>
        <p:sp>
          <p:nvSpPr>
            <p:cNvPr id="207"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8"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9"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0"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1"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2"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3"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4"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5"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6"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7"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8"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9"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0"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1"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2"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3"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4"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5"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6"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2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28" name="AutoShape 2"/>
          <p:cNvSpPr/>
          <p:nvPr/>
        </p:nvSpPr>
        <p:spPr>
          <a:xfrm>
            <a:off x="592920" y="2746800"/>
            <a:ext cx="3455640" cy="3055320"/>
          </a:xfrm>
          <a:prstGeom prst="roundRect">
            <a:avLst>
              <a:gd name="adj" fmla="val 12500"/>
            </a:avLst>
          </a:prstGeom>
          <a:solidFill>
            <a:srgbClr val="0084FF">
              <a:alpha val="10000"/>
            </a:srgbClr>
          </a:solidFill>
          <a:ln w="19050">
            <a:solidFill>
              <a:srgbClr val="0084FF"/>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29" name="AutoShape 3"/>
          <p:cNvSpPr/>
          <p:nvPr/>
        </p:nvSpPr>
        <p:spPr>
          <a:xfrm>
            <a:off x="4367880" y="2746800"/>
            <a:ext cx="3455640" cy="3055320"/>
          </a:xfrm>
          <a:prstGeom prst="roundRect">
            <a:avLst>
              <a:gd name="adj" fmla="val 12500"/>
            </a:avLst>
          </a:prstGeom>
          <a:solidFill>
            <a:srgbClr val="0084FF">
              <a:alpha val="10000"/>
            </a:srgbClr>
          </a:solidFill>
          <a:ln w="19050">
            <a:solidFill>
              <a:srgbClr val="0084FF"/>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0" name="AutoShape 4"/>
          <p:cNvSpPr/>
          <p:nvPr/>
        </p:nvSpPr>
        <p:spPr>
          <a:xfrm>
            <a:off x="8133840" y="2746800"/>
            <a:ext cx="3455640" cy="3055320"/>
          </a:xfrm>
          <a:prstGeom prst="roundRect">
            <a:avLst>
              <a:gd name="adj" fmla="val 12500"/>
            </a:avLst>
          </a:prstGeom>
          <a:solidFill>
            <a:srgbClr val="0084FF">
              <a:alpha val="10000"/>
            </a:srgbClr>
          </a:solidFill>
          <a:ln w="19050">
            <a:solidFill>
              <a:srgbClr val="0084FF"/>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1" name="AutoShape 5"/>
          <p:cNvSpPr/>
          <p:nvPr/>
        </p:nvSpPr>
        <p:spPr>
          <a:xfrm rot="18900000" flipH="1" flipV="1">
            <a:off x="5274720" y="1333440"/>
            <a:ext cx="1641960" cy="1641960"/>
          </a:xfrm>
          <a:prstGeom prst="teardrop">
            <a:avLst>
              <a:gd name="adj" fmla="val 100000"/>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2" name="AutoShape 8"/>
          <p:cNvSpPr/>
          <p:nvPr/>
        </p:nvSpPr>
        <p:spPr>
          <a:xfrm>
            <a:off x="5818320" y="5524920"/>
            <a:ext cx="555120" cy="81360"/>
          </a:xfrm>
          <a:prstGeom prst="roundRect">
            <a:avLst>
              <a:gd name="adj" fmla="val 12500"/>
            </a:avLst>
          </a:prstGeom>
          <a:solidFill>
            <a:srgbClr val="0084FF"/>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33" name="AutoShape 9"/>
          <p:cNvSpPr/>
          <p:nvPr/>
        </p:nvSpPr>
        <p:spPr>
          <a:xfrm rot="18900000" flipH="1" flipV="1">
            <a:off x="1499760" y="1333440"/>
            <a:ext cx="1641960" cy="1641960"/>
          </a:xfrm>
          <a:prstGeom prst="teardrop">
            <a:avLst>
              <a:gd name="adj" fmla="val 100000"/>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4" name="AutoShape 12"/>
          <p:cNvSpPr/>
          <p:nvPr/>
        </p:nvSpPr>
        <p:spPr>
          <a:xfrm>
            <a:off x="2043360" y="5524920"/>
            <a:ext cx="555120" cy="81360"/>
          </a:xfrm>
          <a:prstGeom prst="roundRect">
            <a:avLst>
              <a:gd name="adj" fmla="val 12500"/>
            </a:avLst>
          </a:prstGeom>
          <a:solidFill>
            <a:srgbClr val="0084FF"/>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35" name="AutoShape 13"/>
          <p:cNvSpPr/>
          <p:nvPr/>
        </p:nvSpPr>
        <p:spPr>
          <a:xfrm rot="18900000" flipH="1" flipV="1">
            <a:off x="9040320" y="1333440"/>
            <a:ext cx="1641960" cy="1641960"/>
          </a:xfrm>
          <a:prstGeom prst="teardrop">
            <a:avLst>
              <a:gd name="adj" fmla="val 100000"/>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6" name="AutoShape 16"/>
          <p:cNvSpPr/>
          <p:nvPr/>
        </p:nvSpPr>
        <p:spPr>
          <a:xfrm>
            <a:off x="9583920" y="5524920"/>
            <a:ext cx="555120" cy="81360"/>
          </a:xfrm>
          <a:prstGeom prst="roundRect">
            <a:avLst>
              <a:gd name="adj" fmla="val 12500"/>
            </a:avLst>
          </a:prstGeom>
          <a:solidFill>
            <a:srgbClr val="0084FF"/>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37"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8"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9"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40"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1"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0084FF"/>
                </a:solidFill>
                <a:latin typeface="微软雅黑"/>
                <a:ea typeface="微软雅黑"/>
              </a:rPr>
              <a:t>皮肤潮红</a:t>
            </a:r>
            <a:endParaRPr lang="en-US" sz="2000" b="0" strike="noStrike" spc="-1">
              <a:solidFill>
                <a:srgbClr val="000000"/>
              </a:solidFill>
              <a:latin typeface="Arial"/>
            </a:endParaRPr>
          </a:p>
        </p:txBody>
      </p:sp>
      <p:sp>
        <p:nvSpPr>
          <p:cNvPr id="242"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局部皮肤红润</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表面温热</a:t>
            </a:r>
            <a:endParaRPr lang="en-US" sz="1600" b="0" strike="noStrike" spc="-1">
              <a:solidFill>
                <a:srgbClr val="000000"/>
              </a:solidFill>
              <a:latin typeface="Arial"/>
            </a:endParaRPr>
          </a:p>
        </p:txBody>
      </p:sp>
      <p:sp>
        <p:nvSpPr>
          <p:cNvPr id="243"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4"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0084FF"/>
                </a:solidFill>
                <a:latin typeface="微软雅黑"/>
                <a:ea typeface="微软雅黑"/>
              </a:rPr>
              <a:t>臭皮病</a:t>
            </a:r>
            <a:endParaRPr lang="en-US" sz="2000" b="0" strike="noStrike" spc="-1">
              <a:solidFill>
                <a:srgbClr val="000000"/>
              </a:solidFill>
              <a:latin typeface="Arial"/>
            </a:endParaRPr>
          </a:p>
        </p:txBody>
      </p:sp>
      <p:sp>
        <p:nvSpPr>
          <p:cNvPr id="245"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皮肤出现瘙痒</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伴有异味</a:t>
            </a:r>
            <a:endParaRPr lang="en-US" sz="1600" b="0" strike="noStrike" spc="-1">
              <a:solidFill>
                <a:srgbClr val="000000"/>
              </a:solidFill>
              <a:latin typeface="Arial"/>
            </a:endParaRPr>
          </a:p>
        </p:txBody>
      </p:sp>
      <p:sp>
        <p:nvSpPr>
          <p:cNvPr id="246"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7"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其他表现</a:t>
            </a:r>
            <a:endParaRPr lang="en-US" sz="3000" b="0" strike="noStrike" spc="-1">
              <a:solidFill>
                <a:schemeClr val="dk1"/>
              </a:solidFill>
              <a:latin typeface="Arial"/>
            </a:endParaRPr>
          </a:p>
        </p:txBody>
      </p:sp>
      <p:sp>
        <p:nvSpPr>
          <p:cNvPr id="248"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9"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0084FF"/>
                </a:solidFill>
                <a:latin typeface="微软雅黑"/>
                <a:ea typeface="微软雅黑"/>
              </a:rPr>
              <a:t>水肿</a:t>
            </a:r>
            <a:endParaRPr lang="en-US" sz="2000" b="0" strike="noStrike" spc="-1">
              <a:solidFill>
                <a:srgbClr val="000000"/>
              </a:solidFill>
              <a:latin typeface="Arial"/>
            </a:endParaRPr>
          </a:p>
        </p:txBody>
      </p:sp>
      <p:sp>
        <p:nvSpPr>
          <p:cNvPr id="250"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常出现于踝部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触之有弹性</a:t>
            </a:r>
            <a:endParaRPr lang="en-US" sz="1600" b="0" strike="noStrike" spc="-1">
              <a:solidFill>
                <a:srgbClr val="000000"/>
              </a:solidFill>
              <a:latin typeface="Arial"/>
            </a:endParaRPr>
          </a:p>
        </p:txBody>
      </p:sp>
      <p:grpSp>
        <p:nvGrpSpPr>
          <p:cNvPr id="251" name="Group 15"/>
          <p:cNvGrpSpPr/>
          <p:nvPr/>
        </p:nvGrpSpPr>
        <p:grpSpPr>
          <a:xfrm>
            <a:off x="435960" y="378720"/>
            <a:ext cx="515160" cy="439560"/>
            <a:chOff x="435960" y="378720"/>
            <a:chExt cx="515160" cy="439560"/>
          </a:xfrm>
        </p:grpSpPr>
        <p:sp>
          <p:nvSpPr>
            <p:cNvPr id="252"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3"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4"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5"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6"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7"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8"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9"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0"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1"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2"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3"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4"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5"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6"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7"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8"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9"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0"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1"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72"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0084FF"/>
                </a:solidFill>
                <a:latin typeface="Arial"/>
                <a:ea typeface="微软雅黑"/>
              </a:rPr>
              <a:t>总结</a:t>
            </a:r>
            <a:endParaRPr lang="en-US" sz="3000" b="0" strike="noStrike" spc="-1">
              <a:solidFill>
                <a:schemeClr val="dk1"/>
              </a:solidFill>
              <a:latin typeface="Arial"/>
            </a:endParaRPr>
          </a:p>
        </p:txBody>
      </p:sp>
      <p:sp>
        <p:nvSpPr>
          <p:cNvPr id="273"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了解下肢静脉栓塞的临床表现有助于早期诊断和护理干预，及时发现并处理症状可避免病情恶化。</a:t>
            </a:r>
            <a:endParaRPr lang="en-US" sz="1800" b="0" strike="noStrike" spc="-1">
              <a:solidFill>
                <a:srgbClr val="000000"/>
              </a:solidFill>
              <a:latin typeface="Arial"/>
            </a:endParaRPr>
          </a:p>
        </p:txBody>
      </p:sp>
      <p:grpSp>
        <p:nvGrpSpPr>
          <p:cNvPr id="274" name="Group 15"/>
          <p:cNvGrpSpPr/>
          <p:nvPr/>
        </p:nvGrpSpPr>
        <p:grpSpPr>
          <a:xfrm>
            <a:off x="435960" y="378720"/>
            <a:ext cx="515160" cy="439560"/>
            <a:chOff x="435960" y="378720"/>
            <a:chExt cx="515160" cy="439560"/>
          </a:xfrm>
        </p:grpSpPr>
        <p:sp>
          <p:nvSpPr>
            <p:cNvPr id="275"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6"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7"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8"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9"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0"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1"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2"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3"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4"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5"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6"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7"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8"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9"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0"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1"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2"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3"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4"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95"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6"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7"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8"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9"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0"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1"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2"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3"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304"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3</a:t>
            </a:r>
            <a:r>
              <a:rPr lang="zh-CN" sz="4000" b="1" strike="noStrike" spc="299">
                <a:solidFill>
                  <a:schemeClr val="dk1"/>
                </a:solidFill>
                <a:latin typeface="Arial"/>
                <a:ea typeface="微软雅黑"/>
              </a:rPr>
              <a:t>章 诊断与鉴别诊断</a:t>
            </a:r>
            <a:endParaRPr lang="en-US" sz="4000" b="0" strike="noStrike" spc="-1">
              <a:solidFill>
                <a:schemeClr val="dk1"/>
              </a:solidFill>
              <a:latin typeface="Arial"/>
            </a:endParaRPr>
          </a:p>
        </p:txBody>
      </p:sp>
      <p:sp>
        <p:nvSpPr>
          <p:cNvPr id="3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https://d.book118.com/866101020040010103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Times New Roman</vt:lpstr>
      <vt:lpstr>Wingdings</vt:lpstr>
      <vt:lpstr>Symbol</vt:lpstr>
      <vt:lpstr>DejaVu Sans</vt:lpstr>
      <vt:lpstr>Office Theme</vt:lpstr>
      <vt:lpstr>下肢静脉栓塞护理查房</vt:lpstr>
      <vt:lpstr>目录</vt:lpstr>
      <vt:lpstr>第1章 病因与病理生理</vt:lpstr>
      <vt:lpstr>下肢静脉栓塞的定义</vt:lpstr>
      <vt:lpstr> </vt:lpstr>
      <vt:lpstr> </vt:lpstr>
      <vt:lpstr>第二章 临床表现</vt:lpstr>
      <vt:lpstr> </vt:lpstr>
      <vt:lpstr>其他表现</vt:lpstr>
      <vt:lpstr>总结</vt:lpstr>
      <vt:lpstr>第3章 诊断与鉴别诊断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2024-09-28T09:52:11.936</cp:lastPrinted>
  <dcterms:created xsi:type="dcterms:W3CDTF">2024-09-28T01:52:11Z</dcterms:created>
  <dcterms:modified xsi:type="dcterms:W3CDTF">2024-09-28T01:52:14Z</dcterms:modified>
</cp:coreProperties>
</file>