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9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64925-C20B-4688-AB89-7C45D393B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1464E-0050-4FB1-9DBE-B8C333D26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BDEA4-9C53-4A25-B9F4-1FF5A64AA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FD0FF3-91A5-4FAF-8BF1-547C04481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3F686E-C3C6-4FB0-B6CE-A7FC9A61C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1F094C-2B2A-479D-B405-4EC19475B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7BF39B-070E-4518-B420-3E36455B5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42C5D3-7576-4878-B8DD-ADA0ADB75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027254-7BE5-4093-B57B-49C145CAB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5F738-EDA4-4EDD-A2C7-D3758C5C3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413AA-C9FD-4961-A66A-68C584F93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883" r:id="rId2"/>
    <p:sldLayoutId id="2147484884" r:id="rId3"/>
    <p:sldLayoutId id="2147484885" r:id="rId4"/>
    <p:sldLayoutId id="2147484886" r:id="rId5"/>
    <p:sldLayoutId id="2147484887" r:id="rId6"/>
    <p:sldLayoutId id="2147484888" r:id="rId7"/>
    <p:sldLayoutId id="2147484889" r:id="rId8"/>
    <p:sldLayoutId id="2147484890" r:id="rId9"/>
    <p:sldLayoutId id="2147484891" r:id="rId10"/>
    <p:sldLayoutId id="214748489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tags" Target="../tags/tag121.xml" /><Relationship Id="rId20" Type="http://schemas.openxmlformats.org/officeDocument/2006/relationships/tags" Target="../tags/tag139.xml" /><Relationship Id="rId21" Type="http://schemas.openxmlformats.org/officeDocument/2006/relationships/tags" Target="../tags/tag140.xml" /><Relationship Id="rId22" Type="http://schemas.openxmlformats.org/officeDocument/2006/relationships/tags" Target="../tags/tag141.xml" /><Relationship Id="rId23" Type="http://schemas.openxmlformats.org/officeDocument/2006/relationships/tags" Target="../tags/tag142.xml" /><Relationship Id="rId24" Type="http://schemas.openxmlformats.org/officeDocument/2006/relationships/tags" Target="../tags/tag143.xml" /><Relationship Id="rId25" Type="http://schemas.openxmlformats.org/officeDocument/2006/relationships/tags" Target="../tags/tag144.xml" /><Relationship Id="rId26" Type="http://schemas.openxmlformats.org/officeDocument/2006/relationships/tags" Target="../tags/tag145.xml" /><Relationship Id="rId27" Type="http://schemas.openxmlformats.org/officeDocument/2006/relationships/tags" Target="../tags/tag146.xml" /><Relationship Id="rId28" Type="http://schemas.openxmlformats.org/officeDocument/2006/relationships/tags" Target="../tags/tag147.xml" /><Relationship Id="rId29" Type="http://schemas.openxmlformats.org/officeDocument/2006/relationships/tags" Target="../tags/tag148.xml" /><Relationship Id="rId3" Type="http://schemas.openxmlformats.org/officeDocument/2006/relationships/tags" Target="../tags/tag122.xml" /><Relationship Id="rId30" Type="http://schemas.openxmlformats.org/officeDocument/2006/relationships/tags" Target="../tags/tag149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22" Type="http://schemas.openxmlformats.org/officeDocument/2006/relationships/tags" Target="../tags/tag209.xml" /><Relationship Id="rId23" Type="http://schemas.openxmlformats.org/officeDocument/2006/relationships/tags" Target="../tags/tag210.xml" /><Relationship Id="rId24" Type="http://schemas.openxmlformats.org/officeDocument/2006/relationships/tags" Target="../tags/tag211.xml" /><Relationship Id="rId25" Type="http://schemas.openxmlformats.org/officeDocument/2006/relationships/tags" Target="../tags/tag212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1.xml" /><Relationship Id="rId3" Type="http://schemas.openxmlformats.org/officeDocument/2006/relationships/tags" Target="../tags/tag262.xml" /><Relationship Id="rId4" Type="http://schemas.openxmlformats.org/officeDocument/2006/relationships/tags" Target="../tags/tag26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tags" Target="../tags/tag290.xml" /><Relationship Id="rId13" Type="http://schemas.openxmlformats.org/officeDocument/2006/relationships/tags" Target="../tags/tag291.xml" /><Relationship Id="rId14" Type="http://schemas.openxmlformats.org/officeDocument/2006/relationships/tags" Target="../tags/tag292.xml" /><Relationship Id="rId15" Type="http://schemas.openxmlformats.org/officeDocument/2006/relationships/tags" Target="../tags/tag293.xml" /><Relationship Id="rId16" Type="http://schemas.openxmlformats.org/officeDocument/2006/relationships/tags" Target="../tags/tag294.xml" /><Relationship Id="rId17" Type="http://schemas.openxmlformats.org/officeDocument/2006/relationships/tags" Target="../tags/tag295.xml" /><Relationship Id="rId18" Type="http://schemas.openxmlformats.org/officeDocument/2006/relationships/tags" Target="../tags/tag296.xml" /><Relationship Id="rId19" Type="http://schemas.openxmlformats.org/officeDocument/2006/relationships/tags" Target="../tags/tag297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1021332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油炸牛肉淀粉丸企业标准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产品概述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原辅料要求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生产工艺流程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产品质量标准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产品检验方法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产品概述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产品定义</a:t>
            </a:r>
            <a:endParaRPr lang="zh-CN" altLang="en-US"/>
          </a:p>
        </p:txBody>
      </p:sp>
      <p:sp>
        <p:nvSpPr>
          <p:cNvPr id="10489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油炸牛肉淀粉丸是一种以牛肉为主要原料，加入淀粉和其他辅料，经过油炸而成的食品。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牛肉淀粉丸的口感酥脆，味道鲜美，营养丰富，适合各种人群食用。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油炸牛肉淀粉丸的规格、包装、储存、运输等要求应符合企业标准。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油炸牛肉淀粉丸的生产过程应符合食品安全卫生要求，确保产品质量安全。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产品分类</a:t>
            </a:r>
            <a:endParaRPr lang="zh-CN" altLang="en-US"/>
          </a:p>
        </p:txBody>
      </p:sp>
      <p:sp>
        <p:nvSpPr>
          <p:cNvPr id="104896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按照原料分类：牛肉淀粉丸、猪肉淀粉丸、鸡肉淀粉丸等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按照用途分类：火锅、烧烤、炒菜等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按照口感分类：软糯、酥脆、Q弹等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按照形状分类：圆形、方形、三角形等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产品特点</a:t>
            </a:r>
            <a:endParaRPr lang="zh-CN" altLang="en-US"/>
          </a:p>
        </p:txBody>
      </p:sp>
      <p:sp>
        <p:nvSpPr>
          <p:cNvPr id="104904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油炸牛肉淀粉丸的主要原料是牛肉和淀粉，口感酥脆，味道鲜美。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油炸牛肉淀粉丸的加工工艺独特，采用高温油炸，使牛肉和淀粉充分融合，口感更加酥脆。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油炸牛肉淀粉丸的包装方式多样，有袋装、盒装、罐装等多种形式，方便消费者购买和携带。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油炸牛肉淀粉丸的保质期较长，可以长时间保存，方便消费者食用。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原辅料要求</a:t>
            </a:r>
            <a:endParaRPr lang="zh-CN" altLang="en-US"/>
          </a:p>
        </p:txBody>
      </p:sp>
      <p:sp>
        <p:nvSpPr>
          <p:cNvPr id="104908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原料要求</a:t>
            </a:r>
            <a:endParaRPr lang="zh-CN" altLang="en-US"/>
          </a:p>
        </p:txBody>
      </p:sp>
      <p:sp>
        <p:nvSpPr>
          <p:cNvPr id="1049134" name="对角圆角矩形 15"/>
          <p:cNvSpPr/>
          <p:nvPr>
            <p:custDataLst>
              <p:tags r:id="rId2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对角圆角矩形 16"/>
          <p:cNvSpPr/>
          <p:nvPr>
            <p:custDataLst>
              <p:tags r:id="rId3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直角三角形 17"/>
          <p:cNvSpPr/>
          <p:nvPr>
            <p:custDataLst>
              <p:tags r:id="rId4"/>
            </p:custDataLst>
          </p:nvPr>
        </p:nvSpPr>
        <p:spPr>
          <a:xfrm>
            <a:off x="1883567" y="3353479"/>
            <a:ext cx="77021" cy="12836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5"/>
            </p:custDataLst>
          </p:nvPr>
        </p:nvSpPr>
        <p:spPr>
          <a:xfrm>
            <a:off x="1916943" y="3491476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调味料：符合国家标准，无有害物质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2"/>
          <p:cNvSpPr/>
          <p:nvPr>
            <p:custDataLst>
              <p:tags r:id="rId6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对角圆角矩形 53"/>
          <p:cNvSpPr/>
          <p:nvPr>
            <p:custDataLst>
              <p:tags r:id="rId7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直角三角形 54"/>
          <p:cNvSpPr/>
          <p:nvPr>
            <p:custDataLst>
              <p:tags r:id="rId8"/>
            </p:custDataLst>
          </p:nvPr>
        </p:nvSpPr>
        <p:spPr>
          <a:xfrm>
            <a:off x="1883567" y="1365042"/>
            <a:ext cx="77021" cy="1283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文本框 56"/>
          <p:cNvSpPr txBox="1"/>
          <p:nvPr>
            <p:custDataLst>
              <p:tags r:id="rId9"/>
            </p:custDataLst>
          </p:nvPr>
        </p:nvSpPr>
        <p:spPr>
          <a:xfrm>
            <a:off x="1916943" y="1496620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牛肉：新鲜、无杂质、无异味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"/>
          <p:cNvSpPr/>
          <p:nvPr>
            <p:custDataLst>
              <p:tags r:id="rId10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对角圆角矩形 6"/>
          <p:cNvSpPr/>
          <p:nvPr>
            <p:custDataLst>
              <p:tags r:id="rId11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直角三角形 7"/>
          <p:cNvSpPr/>
          <p:nvPr>
            <p:custDataLst>
              <p:tags r:id="rId12"/>
            </p:custDataLst>
          </p:nvPr>
        </p:nvSpPr>
        <p:spPr>
          <a:xfrm>
            <a:off x="1883567" y="2359261"/>
            <a:ext cx="77021" cy="12836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3"/>
            </p:custDataLst>
          </p:nvPr>
        </p:nvSpPr>
        <p:spPr>
          <a:xfrm>
            <a:off x="1916943" y="2497257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淀粉：优质、无霉变、无杂质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9"/>
          <p:cNvSpPr/>
          <p:nvPr>
            <p:custDataLst>
              <p:tags r:id="rId14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对角圆角矩形 10"/>
          <p:cNvSpPr/>
          <p:nvPr>
            <p:custDataLst>
              <p:tags r:id="rId15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直角三角形 11"/>
          <p:cNvSpPr/>
          <p:nvPr>
            <p:custDataLst>
              <p:tags r:id="rId16"/>
            </p:custDataLst>
          </p:nvPr>
        </p:nvSpPr>
        <p:spPr>
          <a:xfrm>
            <a:off x="1883567" y="4347698"/>
            <a:ext cx="77021" cy="12836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文本框 12"/>
          <p:cNvSpPr txBox="1"/>
          <p:nvPr>
            <p:custDataLst>
              <p:tags r:id="rId17"/>
            </p:custDataLst>
          </p:nvPr>
        </p:nvSpPr>
        <p:spPr>
          <a:xfrm>
            <a:off x="1916943" y="4485695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包装材料：符合国家标准，无有害物质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14"/>
          <p:cNvSpPr/>
          <p:nvPr>
            <p:custDataLst>
              <p:tags r:id="rId18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对角圆角矩形 18"/>
          <p:cNvSpPr/>
          <p:nvPr>
            <p:custDataLst>
              <p:tags r:id="rId19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直角三角形 19"/>
          <p:cNvSpPr/>
          <p:nvPr>
            <p:custDataLst>
              <p:tags r:id="rId20"/>
            </p:custDataLst>
          </p:nvPr>
        </p:nvSpPr>
        <p:spPr>
          <a:xfrm>
            <a:off x="1883567" y="5341917"/>
            <a:ext cx="77021" cy="12836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文本框 20"/>
          <p:cNvSpPr txBox="1"/>
          <p:nvPr>
            <p:custDataLst>
              <p:tags r:id="rId21"/>
            </p:custDataLst>
          </p:nvPr>
        </p:nvSpPr>
        <p:spPr>
          <a:xfrm>
            <a:off x="1916943" y="5479914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生产环境：符合卫生标准，无污染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辅料要求</a:t>
            </a:r>
            <a:endParaRPr lang="zh-CN" altLang="en-US"/>
          </a:p>
        </p:txBody>
      </p:sp>
      <p:sp>
        <p:nvSpPr>
          <p:cNvPr id="104920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淀粉：选用优质淀粉，如马铃薯淀粉、玉米淀粉等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牛肉：选用新鲜牛肉，肉质鲜嫩，无杂质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调味料：选用优质调味料，如盐、糖、酱油等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油：选用优质食用油，如菜籽油、花生油等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食品添加剂要求</a:t>
            </a:r>
            <a:endParaRPr lang="zh-CN" altLang="en-US"/>
          </a:p>
        </p:txBody>
      </p:sp>
      <p:sp>
        <p:nvSpPr>
          <p:cNvPr id="1049266" name="圆角矩形 3"/>
          <p:cNvSpPr/>
          <p:nvPr>
            <p:custDataLst>
              <p:tags r:id="rId2"/>
            </p:custDataLst>
          </p:nvPr>
        </p:nvSpPr>
        <p:spPr>
          <a:xfrm>
            <a:off x="1026250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正文"/>
          <p:cNvSpPr txBox="1"/>
          <p:nvPr>
            <p:custDataLst>
              <p:tags r:id="rId3"/>
            </p:custDataLst>
          </p:nvPr>
        </p:nvSpPr>
        <p:spPr>
          <a:xfrm>
            <a:off x="1451646" y="1991521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2760-2014《食品添加剂使用标准》的规定。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0" name="标题"/>
          <p:cNvSpPr txBox="1"/>
          <p:nvPr>
            <p:custDataLst>
              <p:tags r:id="rId4"/>
            </p:custDataLst>
          </p:nvPr>
        </p:nvSpPr>
        <p:spPr>
          <a:xfrm>
            <a:off x="1451646" y="1608118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72" name="任意多边形: 形状 2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5400000" flipV="1">
            <a:off x="650150" y="1885629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74" name="圆角矩形 7"/>
          <p:cNvSpPr/>
          <p:nvPr>
            <p:custDataLst>
              <p:tags r:id="rId6"/>
            </p:custDataLst>
          </p:nvPr>
        </p:nvSpPr>
        <p:spPr>
          <a:xfrm>
            <a:off x="1026250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正文"/>
          <p:cNvSpPr txBox="1"/>
          <p:nvPr>
            <p:custDataLst>
              <p:tags r:id="rId7"/>
            </p:custDataLst>
          </p:nvPr>
        </p:nvSpPr>
        <p:spPr>
          <a:xfrm>
            <a:off x="1451646" y="3541566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2762-2017《食品添加剂使用限量》的规定。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8" name="标题"/>
          <p:cNvSpPr txBox="1"/>
          <p:nvPr>
            <p:custDataLst>
              <p:tags r:id="rId8"/>
            </p:custDataLst>
          </p:nvPr>
        </p:nvSpPr>
        <p:spPr>
          <a:xfrm>
            <a:off x="1451646" y="3158163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0" name="任意多边形: 形状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5400000" flipV="1">
            <a:off x="650150" y="3435674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82" name="圆角矩形 12"/>
          <p:cNvSpPr/>
          <p:nvPr>
            <p:custDataLst>
              <p:tags r:id="rId10"/>
            </p:custDataLst>
          </p:nvPr>
        </p:nvSpPr>
        <p:spPr>
          <a:xfrm>
            <a:off x="6734093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正文"/>
          <p:cNvSpPr txBox="1"/>
          <p:nvPr>
            <p:custDataLst>
              <p:tags r:id="rId11"/>
            </p:custDataLst>
          </p:nvPr>
        </p:nvSpPr>
        <p:spPr>
          <a:xfrm>
            <a:off x="7159488" y="3541566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2763-2017《食品添加剂使用范围》的规定。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6" name="标题"/>
          <p:cNvSpPr txBox="1"/>
          <p:nvPr>
            <p:custDataLst>
              <p:tags r:id="rId12"/>
            </p:custDataLst>
          </p:nvPr>
        </p:nvSpPr>
        <p:spPr>
          <a:xfrm>
            <a:off x="7159488" y="3158163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8" name="任意多边形: 形状 2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V="1">
            <a:off x="6357992" y="3435674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90" name="圆角矩形 18"/>
          <p:cNvSpPr/>
          <p:nvPr>
            <p:custDataLst>
              <p:tags r:id="rId14"/>
            </p:custDataLst>
          </p:nvPr>
        </p:nvSpPr>
        <p:spPr>
          <a:xfrm>
            <a:off x="6734093" y="4591362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正文"/>
          <p:cNvSpPr txBox="1"/>
          <p:nvPr>
            <p:custDataLst>
              <p:tags r:id="rId15"/>
            </p:custDataLst>
          </p:nvPr>
        </p:nvSpPr>
        <p:spPr>
          <a:xfrm>
            <a:off x="7159488" y="5091612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2765-2017《食品添加剂使用卫生规范》的规定。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4" name="标题"/>
          <p:cNvSpPr txBox="1"/>
          <p:nvPr>
            <p:custDataLst>
              <p:tags r:id="rId16"/>
            </p:custDataLst>
          </p:nvPr>
        </p:nvSpPr>
        <p:spPr>
          <a:xfrm>
            <a:off x="7159488" y="4708208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96" name="任意多边形: 形状 2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rot="5400000" flipV="1">
            <a:off x="6357992" y="4985719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98" name="圆角矩形 26"/>
          <p:cNvSpPr/>
          <p:nvPr>
            <p:custDataLst>
              <p:tags r:id="rId18"/>
            </p:custDataLst>
          </p:nvPr>
        </p:nvSpPr>
        <p:spPr>
          <a:xfrm>
            <a:off x="6734093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/>
          <p:nvPr>
            <p:custDataLst>
              <p:tags r:id="rId19"/>
            </p:custDataLst>
          </p:nvPr>
        </p:nvSpPr>
        <p:spPr>
          <a:xfrm>
            <a:off x="7159488" y="1991521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2761-2017《食品添加剂使用卫生标准》的规定。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02" name="标题"/>
          <p:cNvSpPr txBox="1"/>
          <p:nvPr>
            <p:custDataLst>
              <p:tags r:id="rId20"/>
            </p:custDataLst>
          </p:nvPr>
        </p:nvSpPr>
        <p:spPr>
          <a:xfrm>
            <a:off x="7159488" y="1608118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4" name="任意多边形: 形状 23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rot="5400000" flipV="1">
            <a:off x="6357992" y="1885629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306" name="圆角矩形 31"/>
          <p:cNvSpPr/>
          <p:nvPr>
            <p:custDataLst>
              <p:tags r:id="rId22"/>
            </p:custDataLst>
          </p:nvPr>
        </p:nvSpPr>
        <p:spPr>
          <a:xfrm>
            <a:off x="1026250" y="4591362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正文"/>
          <p:cNvSpPr txBox="1"/>
          <p:nvPr>
            <p:custDataLst>
              <p:tags r:id="rId23"/>
            </p:custDataLst>
          </p:nvPr>
        </p:nvSpPr>
        <p:spPr>
          <a:xfrm>
            <a:off x="1451646" y="5091612"/>
            <a:ext cx="4194920" cy="898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食品添加剂的使用应符合GB 2764-2017《食品添加剂使用原则》的规定。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10" name="标题"/>
          <p:cNvSpPr txBox="1"/>
          <p:nvPr>
            <p:custDataLst>
              <p:tags r:id="rId24"/>
            </p:custDataLst>
          </p:nvPr>
        </p:nvSpPr>
        <p:spPr>
          <a:xfrm>
            <a:off x="1451646" y="4708208"/>
            <a:ext cx="3428722" cy="43391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2" name="任意多边形: 形状 2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rot="5400000" flipV="1">
            <a:off x="650150" y="4985719"/>
            <a:ext cx="761330" cy="385229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生产工艺流程</a:t>
            </a:r>
            <a:endParaRPr lang="zh-CN" altLang="en-US"/>
          </a:p>
        </p:txBody>
      </p:sp>
      <p:sp>
        <p:nvSpPr>
          <p:cNvPr id="104934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生产工艺流程图</a:t>
            </a:r>
            <a:endParaRPr lang="zh-CN" altLang="en-US"/>
          </a:p>
        </p:txBody>
      </p:sp>
      <p:sp>
        <p:nvSpPr>
          <p:cNvPr id="1049400" name="任意多边形 3"/>
          <p:cNvSpPr/>
          <p:nvPr>
            <p:custDataLst>
              <p:tags r:id="rId2"/>
            </p:custDataLst>
          </p:nvPr>
        </p:nvSpPr>
        <p:spPr>
          <a:xfrm>
            <a:off x="838200" y="2411882"/>
            <a:ext cx="10515600" cy="1817244"/>
          </a:xfrm>
          <a:custGeom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02" name="圆角矩形 14"/>
          <p:cNvSpPr/>
          <p:nvPr>
            <p:custDataLst>
              <p:tags r:id="rId3"/>
            </p:custDataLst>
          </p:nvPr>
        </p:nvSpPr>
        <p:spPr>
          <a:xfrm>
            <a:off x="1952200" y="2566392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404" name="椭圆 1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616022" y="3413337"/>
            <a:ext cx="209193" cy="209193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06" name="圆角矩形 18"/>
          <p:cNvSpPr/>
          <p:nvPr>
            <p:custDataLst>
              <p:tags r:id="rId5"/>
            </p:custDataLst>
          </p:nvPr>
        </p:nvSpPr>
        <p:spPr>
          <a:xfrm>
            <a:off x="6632653" y="3158999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3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300" b="1">
              <a:latin typeface="+mj-ea"/>
              <a:ea typeface="+mj-ea"/>
              <a:sym typeface="+mn-ea"/>
            </a:endParaRPr>
          </a:p>
        </p:txBody>
      </p:sp>
      <p:sp>
        <p:nvSpPr>
          <p:cNvPr id="1049408" name="椭圆 19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296475" y="4005945"/>
            <a:ext cx="209193" cy="209193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0" name="椭圆 20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3771352" y="3818370"/>
            <a:ext cx="209193" cy="209193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2" name="圆角矩形 21"/>
          <p:cNvSpPr/>
          <p:nvPr>
            <p:custDataLst>
              <p:tags r:id="rId8"/>
            </p:custDataLst>
          </p:nvPr>
        </p:nvSpPr>
        <p:spPr>
          <a:xfrm>
            <a:off x="3107530" y="4562945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414" name="椭圆 22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129700" y="4105136"/>
            <a:ext cx="209193" cy="209193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6" name="圆角矩形 23"/>
          <p:cNvSpPr/>
          <p:nvPr>
            <p:custDataLst>
              <p:tags r:id="rId10"/>
            </p:custDataLst>
          </p:nvPr>
        </p:nvSpPr>
        <p:spPr>
          <a:xfrm>
            <a:off x="5465878" y="4849711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3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300" b="1">
              <a:latin typeface="+mj-ea"/>
              <a:ea typeface="+mj-ea"/>
              <a:sym typeface="+mn-ea"/>
            </a:endParaRPr>
          </a:p>
        </p:txBody>
      </p:sp>
      <p:sp>
        <p:nvSpPr>
          <p:cNvPr id="1049418" name="圆角矩形 24"/>
          <p:cNvSpPr/>
          <p:nvPr>
            <p:custDataLst>
              <p:tags r:id="rId11"/>
            </p:custDataLst>
          </p:nvPr>
        </p:nvSpPr>
        <p:spPr>
          <a:xfrm>
            <a:off x="4279392" y="3197150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3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300" b="1">
              <a:latin typeface="+mj-ea"/>
              <a:ea typeface="+mj-ea"/>
              <a:sym typeface="+mn-ea"/>
            </a:endParaRPr>
          </a:p>
        </p:txBody>
      </p:sp>
      <p:sp>
        <p:nvSpPr>
          <p:cNvPr id="1049420" name="椭圆 25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4943214" y="4044095"/>
            <a:ext cx="209193" cy="209193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22" name="椭圆 26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8414926" y="3754786"/>
            <a:ext cx="209193" cy="209193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24" name="圆角矩形 27"/>
          <p:cNvSpPr/>
          <p:nvPr>
            <p:custDataLst>
              <p:tags r:id="rId14"/>
            </p:custDataLst>
          </p:nvPr>
        </p:nvSpPr>
        <p:spPr>
          <a:xfrm>
            <a:off x="7751104" y="4499360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3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300" b="1">
              <a:latin typeface="+mj-ea"/>
              <a:ea typeface="+mj-ea"/>
              <a:sym typeface="+mn-ea"/>
            </a:endParaRPr>
          </a:p>
        </p:txBody>
      </p:sp>
      <p:sp>
        <p:nvSpPr>
          <p:cNvPr id="1049426" name="圆角矩形 28"/>
          <p:cNvSpPr/>
          <p:nvPr>
            <p:custDataLst>
              <p:tags r:id="rId15"/>
            </p:custDataLst>
          </p:nvPr>
        </p:nvSpPr>
        <p:spPr>
          <a:xfrm>
            <a:off x="8936954" y="2490091"/>
            <a:ext cx="1537473" cy="41902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3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300" b="1">
              <a:latin typeface="+mj-ea"/>
              <a:ea typeface="+mj-ea"/>
              <a:sym typeface="+mn-ea"/>
            </a:endParaRPr>
          </a:p>
        </p:txBody>
      </p:sp>
      <p:sp>
        <p:nvSpPr>
          <p:cNvPr id="1049428" name="椭圆 2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9600776" y="3337036"/>
            <a:ext cx="209193" cy="209193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17"/>
            </p:custDataLst>
          </p:nvPr>
        </p:nvSpPr>
        <p:spPr>
          <a:xfrm>
            <a:off x="1638729" y="1547133"/>
            <a:ext cx="2163144" cy="89526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原料准备：选择优质牛肉，淀粉，调味料等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18"/>
            </p:custDataLst>
          </p:nvPr>
        </p:nvSpPr>
        <p:spPr>
          <a:xfrm>
            <a:off x="3965920" y="2177891"/>
            <a:ext cx="2163144" cy="89526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搅拌混合：将牛肉，淀粉，调味料等搅拌均匀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19"/>
            </p:custDataLst>
          </p:nvPr>
        </p:nvSpPr>
        <p:spPr>
          <a:xfrm>
            <a:off x="6319181" y="2111127"/>
            <a:ext cx="2163144" cy="89526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油炸：将牛肉淀粉丸放入油锅中炸至金黄色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0"/>
            </p:custDataLst>
          </p:nvPr>
        </p:nvSpPr>
        <p:spPr>
          <a:xfrm>
            <a:off x="8623483" y="1460022"/>
            <a:ext cx="2163144" cy="89526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检验：对成品进行质量检验，合格后出厂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1"/>
            </p:custDataLst>
          </p:nvPr>
        </p:nvSpPr>
        <p:spPr>
          <a:xfrm>
            <a:off x="2794058" y="5087516"/>
            <a:ext cx="2163144" cy="7070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牛肉处理：清洗，切块，腌制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2"/>
            </p:custDataLst>
          </p:nvPr>
        </p:nvSpPr>
        <p:spPr>
          <a:xfrm>
            <a:off x="5152406" y="5374918"/>
            <a:ext cx="2163144" cy="7070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成型：将混合好的牛肉淀粉团成球形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3"/>
            </p:custDataLst>
          </p:nvPr>
        </p:nvSpPr>
        <p:spPr>
          <a:xfrm>
            <a:off x="7437632" y="5032834"/>
            <a:ext cx="2163144" cy="7070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冷却：将炸好的牛肉淀粉丸冷却，包装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关键控制点说明</a:t>
            </a:r>
            <a:endParaRPr lang="zh-CN" altLang="en-US"/>
          </a:p>
        </p:txBody>
      </p:sp>
      <p:sp>
        <p:nvSpPr>
          <p:cNvPr id="1049478" name="矩形 31"/>
          <p:cNvSpPr/>
          <p:nvPr>
            <p:custDataLst>
              <p:tags r:id="rId2"/>
            </p:custDataLst>
          </p:nvPr>
        </p:nvSpPr>
        <p:spPr>
          <a:xfrm>
            <a:off x="3353427" y="1364400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原料选择：选用优质牛肉，确保肉质新鲜、无杂质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"/>
          <p:cNvSpPr/>
          <p:nvPr>
            <p:custDataLst>
              <p:tags r:id="rId3"/>
            </p:custDataLst>
          </p:nvPr>
        </p:nvSpPr>
        <p:spPr>
          <a:xfrm>
            <a:off x="3353427" y="2356206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牛肉处理：将牛肉切成小块，加入淀粉、调料等搅拌均匀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5"/>
          <p:cNvSpPr/>
          <p:nvPr>
            <p:custDataLst>
              <p:tags r:id="rId4"/>
            </p:custDataLst>
          </p:nvPr>
        </p:nvSpPr>
        <p:spPr>
          <a:xfrm>
            <a:off x="3353427" y="3348012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油炸温度：控制油炸温度在180℃-200℃之间，确保牛肉淀粉丸熟透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7"/>
          <p:cNvSpPr/>
          <p:nvPr>
            <p:custDataLst>
              <p:tags r:id="rId5"/>
            </p:custDataLst>
          </p:nvPr>
        </p:nvSpPr>
        <p:spPr>
          <a:xfrm>
            <a:off x="3353427" y="4339818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油炸时间：控制油炸时间在3-5分钟之间，确保牛肉淀粉丸口感酥脆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"/>
          <p:cNvSpPr/>
          <p:nvPr>
            <p:custDataLst>
              <p:tags r:id="rId6"/>
            </p:custDataLst>
          </p:nvPr>
        </p:nvSpPr>
        <p:spPr>
          <a:xfrm>
            <a:off x="3353427" y="5331624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冷却包装：将油炸好的牛肉淀粉丸冷却后进行包装，确保产品卫生安全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生产设备要求</a:t>
            </a:r>
            <a:endParaRPr lang="zh-CN" altLang="en-US"/>
          </a:p>
        </p:txBody>
      </p:sp>
      <p:sp>
        <p:nvSpPr>
          <p:cNvPr id="1049522" name="任意多边形 20"/>
          <p:cNvSpPr/>
          <p:nvPr>
            <p:custDataLst>
              <p:tags r:id="rId2"/>
            </p:custDataLst>
          </p:nvPr>
        </p:nvSpPr>
        <p:spPr>
          <a:xfrm rot="2700000">
            <a:off x="1073847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油炸锅：用于油炸牛肉淀粉丸，要求具备恒温控制和定时功能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4"/>
            </p:custDataLst>
          </p:nvPr>
        </p:nvSpPr>
        <p:spPr>
          <a:xfrm>
            <a:off x="874829" y="2853136"/>
            <a:ext cx="1540948" cy="10912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5"/>
            </p:custDataLst>
          </p:nvPr>
        </p:nvSpPr>
        <p:spPr>
          <a:xfrm rot="5400000">
            <a:off x="2855242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618374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搅拌机：用于搅拌牛肉和淀粉，要求具备高速搅拌和低速搅拌功能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7"/>
            </p:custDataLst>
          </p:nvPr>
        </p:nvSpPr>
        <p:spPr>
          <a:xfrm>
            <a:off x="2655003" y="2853136"/>
            <a:ext cx="1540948" cy="10912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98547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成型机：用于成型牛肉淀粉丸，要求具备自动成型和自动计数功能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10"/>
            </p:custDataLst>
          </p:nvPr>
        </p:nvSpPr>
        <p:spPr>
          <a:xfrm>
            <a:off x="4435176" y="2853136"/>
            <a:ext cx="1540948" cy="10912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8721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包装机：用于包装牛肉淀粉丸，要求具备自动封口和自动计数功能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3"/>
            </p:custDataLst>
          </p:nvPr>
        </p:nvSpPr>
        <p:spPr>
          <a:xfrm>
            <a:off x="6215960" y="2853136"/>
            <a:ext cx="1540948" cy="10912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6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8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7959505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冷却设备：用于冷却牛肉淀粉丸，要求具备恒温控制和定时功能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6"/>
          <p:cNvSpPr/>
          <p:nvPr>
            <p:custDataLst>
              <p:tags r:id="rId16"/>
            </p:custDataLst>
          </p:nvPr>
        </p:nvSpPr>
        <p:spPr>
          <a:xfrm>
            <a:off x="7996134" y="2853136"/>
            <a:ext cx="1540948" cy="109123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2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4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739678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检测设备：用于检测牛肉淀粉丸的质量，要求具备自动检测和自动记录功能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7"/>
          <p:cNvSpPr/>
          <p:nvPr>
            <p:custDataLst>
              <p:tags r:id="rId19"/>
            </p:custDataLst>
          </p:nvPr>
        </p:nvSpPr>
        <p:spPr>
          <a:xfrm>
            <a:off x="9776918" y="2853136"/>
            <a:ext cx="1540948" cy="109123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产品质量标准</a:t>
            </a:r>
            <a:endParaRPr lang="zh-CN" altLang="en-US"/>
          </a:p>
        </p:txBody>
      </p:sp>
      <p:sp>
        <p:nvSpPr>
          <p:cNvPr id="104959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/>
        <p:cNvGrpSpPr/>
        <p:nvPr/>
      </p:nvGrpSpPr>
      <p:grpSpPr>
        <a:xfrm>
          <a:off x="0" y="0"/>
          <a: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感官指标</a:t>
            </a:r>
            <a:endParaRPr lang="zh-CN" altLang="en-US"/>
          </a:p>
        </p:txBody>
      </p:sp>
      <p:sp>
        <p:nvSpPr>
          <p:cNvPr id="104964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口感：口感细腻，有弹性，无硬块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外观：色泽均匀，表面光滑，无明显杂质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气味：具有牛肉特有的香味，无异味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味道：咸淡适中，牛肉味浓郁，无其他异味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/>
        <p:cNvGrpSpPr/>
        <p:nvPr/>
      </p:nvGrpSpPr>
      <p:grpSpPr>
        <a:xfrm>
          <a:off x="0" y="0"/>
          <a: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理化指标</a:t>
            </a:r>
            <a:endParaRPr lang="zh-CN" altLang="en-US"/>
          </a:p>
        </p:txBody>
      </p:sp>
      <p:sp>
        <p:nvSpPr>
          <p:cNvPr id="1049710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微生物指标：符合国家标准GB 2760-2011要求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24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重金属含量：≤10mg/kg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26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水分含量：≤15%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28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淀粉含量：≥50%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30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蛋白质含量：≥10%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32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脂肪含量：≤20%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34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https://d.book118.com/866102133242010030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6_1"/>
  <p:tag name="KSO_WM_UNIT_INDEX" val="1_6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6_1"/>
  <p:tag name="KSO_WM_UNIT_INDEX" val="1_6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6_2"/>
  <p:tag name="KSO_WM_UNIT_INDEX" val="1_6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2_2"/>
  <p:tag name="KSO_WM_UNIT_INDEX" val="1_2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5_1"/>
  <p:tag name="KSO_WM_UNIT_INDEX" val="1_5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f*1_5_1"/>
  <p:tag name="KSO_WM_UNIT_INDEX" val="1_5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5*l_h_i*1_5_2"/>
  <p:tag name="KSO_WM_UNIT_INDEX" val="1_5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i*1_1"/>
  <p:tag name="KSO_WM_UNIT_INDEX" val="1_1"/>
  <p:tag name="KSO_WM_UNIT_LAYERLEVEL" val="1_1"/>
  <p:tag name="KSO_WM_UNIT_TYPE" val="m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1_1"/>
  <p:tag name="KSO_WM_UNIT_INDEX" val="1_1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5_1"/>
  <p:tag name="KSO_WM_UNIT_INDEX" val="1_5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5_1"/>
  <p:tag name="KSO_WM_UNIT_INDEX" val="1_5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2_1"/>
  <p:tag name="KSO_WM_UNIT_INDEX" val="1_2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  <p:tag name="KSO_WM_UNIT_VALUE" val="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4_1"/>
  <p:tag name="KSO_WM_UNIT_INDEX" val="1_4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3_1"/>
  <p:tag name="KSO_WM_UNIT_INDEX" val="1_3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6_1"/>
  <p:tag name="KSO_WM_UNIT_INDEX" val="1_6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6_1"/>
  <p:tag name="KSO_WM_UNIT_INDEX" val="1_6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7_1"/>
  <p:tag name="KSO_WM_UNIT_INDEX" val="1_7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7_1"/>
  <p:tag name="KSO_WM_UNIT_INDEX" val="1_7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1_1"/>
  <p:tag name="KSO_WM_UNIT_INDEX" val="1_1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3_1"/>
  <p:tag name="KSO_WM_UNIT_INDEX" val="1_3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5_1"/>
  <p:tag name="KSO_WM_UNIT_INDEX" val="1_5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7_1"/>
  <p:tag name="KSO_WM_UNIT_INDEX" val="1_7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2_1"/>
  <p:tag name="KSO_WM_UNIT_INDEX" val="1_2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4_1"/>
  <p:tag name="KSO_WM_UNIT_INDEX" val="1_4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4,&quot;width&quot;:846.4872440944882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6_1"/>
  <p:tag name="KSO_WM_UNIT_INDEX" val="1_6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2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19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微软雅黑</vt:lpstr>
      <vt:lpstr>Calibri Light</vt:lpstr>
      <vt:lpstr>Wingdings</vt:lpstr>
      <vt:lpstr>+中文正文</vt:lpstr>
      <vt:lpstr>Office Theme</vt:lpstr>
      <vt:lpstr>油炸牛肉淀粉丸企业标准</vt:lpstr>
      <vt:lpstr>目录</vt:lpstr>
      <vt:lpstr>添加章节标题</vt:lpstr>
      <vt:lpstr>产品概述</vt:lpstr>
      <vt:lpstr>产品定义</vt:lpstr>
      <vt:lpstr>产品分类</vt:lpstr>
      <vt:lpstr>产品特点</vt:lpstr>
      <vt:lpstr>原辅料要求</vt:lpstr>
      <vt:lpstr>原料要求</vt:lpstr>
      <vt:lpstr>辅料要求</vt:lpstr>
      <vt:lpstr>食品添加剂要求</vt:lpstr>
      <vt:lpstr>生产工艺流程</vt:lpstr>
      <vt:lpstr>生产工艺流程图</vt:lpstr>
      <vt:lpstr>关键控制点说明</vt:lpstr>
      <vt:lpstr>生产设备要求</vt:lpstr>
      <vt:lpstr>产品质量标准</vt:lpstr>
      <vt:lpstr>感官指标</vt:lpstr>
      <vt:lpstr>理化指标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2024-08-29T07:11:36.301</cp:lastPrinted>
  <dcterms:created xsi:type="dcterms:W3CDTF">2024-08-28T23:11:36Z</dcterms:created>
  <dcterms:modified xsi:type="dcterms:W3CDTF">2024-08-28T23:11:38Z</dcterms:modified>
</cp:coreProperties>
</file>