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KSNEF+MS-UIGothic"/>
      <p:regular r:id="rId18"/>
    </p:embeddedFont>
    <p:embeddedFont>
      <p:font typeface="ATTBOD+BSSDSL+ArialMT"/>
      <p:regular r:id="rId19"/>
    </p:embeddedFont>
    <p:embeddedFont>
      <p:font typeface="EBGUID+UVSDOC+MicrosoftYaHei-Bold"/>
      <p:regular r:id="rId20"/>
    </p:embeddedFont>
    <p:embeddedFont>
      <p:font typeface="SAFLIQ+UDNWCO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4FCC7-D40C-45CF-B796-265674F6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6A7C2-3BB5-443D-88EB-FC9C456A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36A97-0D04-401B-B003-B8180D918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D15D9-25C7-413D-992F-770FCC053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E5CA0B-B0CD-408B-9635-DB91DCEE2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918858-1EB1-4DA4-BC4E-8539FADD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26EEA-ACAC-4012-8DE5-FD72F7A49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A6041-1291-47E1-9F42-D86C9BA50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5AC40-0025-4DCB-9D64-644F7CDE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68C7E-EC0A-4E86-A5B9-D464FAAE9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275F2-6EAC-4723-ACE5-4CD933AD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5054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200421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5150" spc="2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5150" spc="25">
                <a:solidFill>
                  <a:srgbClr val="0084FF"/>
                </a:solidFill>
                <a:latin typeface="EKSNEF+MS-UIGothic"/>
                <a:cs typeface="EKSNEF+MS-UIGothic"/>
              </a:rPr>
              <a:t>安全要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EKSNEF+MS-UIGothic"/>
                <a:cs typeface="EKSNEF+MS-UIGothic"/>
              </a:rPr>
              <a:t>求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EKSNEF+MS-UIGothic"/>
                <a:cs typeface="EKSNE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439861" cy="29779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安全技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安全装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现场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管理要求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理要求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TTBOD+BSSDSL+ArialMT"/>
                <a:cs typeface="ATTBOD+BSSDSL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84FF"/>
                </a:solidFill>
                <a:latin typeface="EKSNEF+MS-UIGothic"/>
                <a:cs typeface="EKSNEF+MS-UIGothic"/>
              </a:rPr>
              <a:t>安全事故案例分析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EKSNEF+MS-UIGothic"/>
                <a:cs typeface="EKSNE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EBGUID+UVSDOC+MicrosoftYaHei-Bold"/>
                <a:cs typeface="EBGUID+UVSDO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EBGUID+UVSDOC+MicrosoftYaHei-Bold"/>
                <a:cs typeface="EBGUID+UVSDO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EBGUID+UVSDOC+MicrosoftYaHei-Bold"/>
                <a:cs typeface="EBGUID+UVSDOC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52900" y="355947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保障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工生命安全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KSNEF+MS-UIGothic"/>
                <a:cs typeface="EKSNEF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煤炭行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可持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EKSNEF+MS-UIGothic"/>
                <a:cs typeface="EKSNEF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境复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，存在多种安全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患，保障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工生命安全是首要任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是煤炭行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展的基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，有利于行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EKSNEF+MS-UIGothic"/>
                <a:cs typeface="EKSNEF+MS-UIGothic"/>
              </a:rPr>
              <a:t>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 spc="23">
                <a:solidFill>
                  <a:srgbClr val="FFFDFD"/>
                </a:solidFill>
                <a:latin typeface="EKSNEF+MS-UIGothic"/>
                <a:cs typeface="EKSNEF+MS-UIGothic"/>
              </a:rPr>
              <a:t>效益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安全事故会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致生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中断和人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亡，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来重大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经济损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安全的基本原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GUID+UVSDOC+MicrosoftYaHei-Bold"/>
                <a:cs typeface="EBGUID+UVSDO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GUID+UVSDOC+MicrosoftYaHei-Bold"/>
                <a:cs typeface="EBGUID+UVSDO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BGUID+UVSDOC+MicrosoftYaHei-Bold"/>
                <a:cs typeface="EBGUID+UVSDO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84FF"/>
                </a:solidFill>
                <a:latin typeface="EKSNEF+MS-UIGothic"/>
                <a:cs typeface="EKSNEF+MS-UIGothic"/>
              </a:rPr>
              <a:t>防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2000">
                <a:solidFill>
                  <a:srgbClr val="0084FF"/>
                </a:solidFill>
                <a:latin typeface="EKSNEF+MS-UIGothic"/>
                <a:cs typeface="EKSNEF+MS-UIGothic"/>
              </a:rPr>
              <a:t>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84FF"/>
                </a:solidFill>
                <a:latin typeface="EKSNEF+MS-UIGothic"/>
                <a:cs typeface="EKSNEF+MS-UIGothic"/>
              </a:rPr>
              <a:t>化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0084FF"/>
                </a:solidFill>
                <a:latin typeface="EKSNEF+MS-UIGothic"/>
                <a:cs typeface="EKSNEF+MS-UIGothic"/>
              </a:rPr>
              <a:t>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EKSNEF+MS-UIGothic"/>
                <a:cs typeface="EKSNEF+MS-UIGothic"/>
              </a:rPr>
              <a:t>落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实责</a:t>
            </a:r>
            <a:r>
              <a:rPr sz="2000">
                <a:solidFill>
                  <a:srgbClr val="0084FF"/>
                </a:solidFill>
                <a:latin typeface="EKSNEF+MS-UIGothic"/>
                <a:cs typeface="EKSNEF+MS-UIGothic"/>
              </a:rPr>
              <a:t>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防措施的重要性，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科学管理和技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术进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减少事故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生。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政府和企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采煤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安全的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管，确保各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安全措施得到有效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行。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明确政府、企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和个人在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任，建立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任追究制度。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安全的法律法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EKSNEF+MS-UIGothic"/>
                <a:cs typeface="EKSNEF+MS-UIGothic"/>
              </a:rPr>
              <a:t>国家安全生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产</a:t>
            </a:r>
            <a:r>
              <a:rPr sz="2300">
                <a:solidFill>
                  <a:srgbClr val="0084FF"/>
                </a:solidFill>
                <a:latin typeface="EKSNEF+MS-UIGothic"/>
                <a:cs typeface="EKSNEF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矿</a:t>
            </a:r>
            <a:r>
              <a:rPr sz="2300" spc="25">
                <a:solidFill>
                  <a:srgbClr val="0084FF"/>
                </a:solidFill>
                <a:latin typeface="EKSNEF+MS-UIGothic"/>
                <a:cs typeface="EKSNEF+MS-UIGothic"/>
              </a:rPr>
              <a:t>山安全法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EKSNEF+MS-UIGothic"/>
                <a:cs typeface="EKSNEF+MS-UIGothic"/>
              </a:rPr>
              <a:t>煤炭法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定了采煤作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安全的法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律地位和相关法律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针对矿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山生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程中的安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问题进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行了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专门规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煤炭行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的安全生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行了全面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范，包括采煤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安全要求、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急救援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等方面。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EBGUID+UVSDOC+MicrosoftYaHei-Bold"/>
                <a:cs typeface="EBGUID+UVSDO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EBGUID+UVSDOC+MicrosoftYaHei-Bold"/>
                <a:cs typeface="EBGUID+UVSDOC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安全技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3800" spc="23">
                <a:solidFill>
                  <a:srgbClr val="0084FF"/>
                </a:solidFill>
                <a:latin typeface="EKSNEF+MS-UIGothic"/>
                <a:cs typeface="EKSNEF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术规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的安全技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措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施，包括作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流程、危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源辨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估和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措施等。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的安全知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和技能，并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经过专业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，取得相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证书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后方可从事采煤作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业现场应设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置明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的安全警示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志和安全防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护设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施，确保作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的人身安全。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遵守相关法律法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范，确保作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的合法性和安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全性。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GUID+UVSDOC+MicrosoftYaHei-Bold"/>
                <a:cs typeface="EBGUID+UVSDO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GUID+UVSDOC+MicrosoftYaHei-Bold"/>
                <a:cs typeface="EBGUID+UVSDO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GUID+UVSDOC+MicrosoftYaHei-Bold"/>
                <a:cs typeface="EBGUID+UVSDO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EBGUID+UVSDOC+MicrosoftYaHei-Bold"/>
                <a:cs typeface="EBGUID+UVSDOC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63315" y="4668258"/>
            <a:ext cx="226263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业过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程中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遵循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先探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、再挖掘的原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避免因盲目挖掘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致的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事故。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业时应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根据不同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的采煤工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，制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定相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的操作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程和安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全措施。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行安全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无安全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采煤作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业结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束后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应进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安全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收，确保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业现场</a:t>
            </a:r>
            <a:r>
              <a:rPr sz="1500">
                <a:solidFill>
                  <a:srgbClr val="FFFDFD"/>
                </a:solidFill>
                <a:latin typeface="EKSNEF+MS-UIGothic"/>
                <a:cs typeface="EKSNEF+MS-UIGothic"/>
              </a:rPr>
              <a:t>符合安全要求。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安全技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与演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员应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定期参加安全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，提高自身的安全意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和技能水平。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采煤作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业单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安全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，模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事件情况，提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高作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置能力。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安全技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与演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练应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注重理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践相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合，采用多种形</a:t>
            </a:r>
          </a:p>
          <a:p>
            <a:pPr marL="342899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行培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和演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安全技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与演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不足之</a:t>
            </a:r>
          </a:p>
          <a:p>
            <a:pPr marL="3429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处进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和完善。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EBGUID+UVSDOC+MicrosoftYaHei-Bold"/>
                <a:cs typeface="EBGUID+UVSDOC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EBGUID+UVSDOC+MicrosoftYaHei-Bold"/>
                <a:cs typeface="EBGUID+UVSDOC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800" spc="23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800" spc="25">
                <a:solidFill>
                  <a:srgbClr val="0084FF"/>
                </a:solidFill>
                <a:latin typeface="EKSNEF+MS-UIGothic"/>
                <a:cs typeface="EKSNEF+MS-UIGothic"/>
              </a:rPr>
              <a:t>安全装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3800" spc="23">
                <a:solidFill>
                  <a:srgbClr val="0084FF"/>
                </a:solidFill>
                <a:latin typeface="EKSNEF+MS-UIGothic"/>
                <a:cs typeface="EKSNEF+MS-UIGothic"/>
              </a:rPr>
              <a:t>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安全装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的种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与功能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FLIQ+UDNWCO+MicrosoftYaHei"/>
                <a:cs typeface="SAFLIQ+UDNWC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EKSNEF+MS-UIGothic"/>
                <a:cs typeface="EKSNEF+MS-UIGothic"/>
              </a:rPr>
              <a:t>防爆灯具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EKSNEF+MS-UIGothic"/>
                <a:cs typeface="EKSNEF+MS-UIGothic"/>
              </a:rPr>
              <a:t>防爆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0084FF"/>
                </a:solidFill>
                <a:latin typeface="EKSNEF+MS-UIGothic"/>
                <a:cs typeface="EKSNEF+MS-UIGothic"/>
              </a:rPr>
              <a:t>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EKSNEF+MS-UIGothic"/>
                <a:cs typeface="EKSNEF+MS-UIGothic"/>
              </a:rPr>
              <a:t>瓦斯</a:t>
            </a: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监测仪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EKSNEF+MS-UIGothic"/>
                <a:cs typeface="EKSNEF+MS-UIGothic"/>
              </a:rPr>
              <a:t>自救器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提供良好的照明，防止瓦斯爆</a:t>
            </a:r>
          </a:p>
          <a:p>
            <a:pPr marL="9429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炸。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采煤机械，防止瓦斯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聚。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实时监测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瓦斯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防瓦斯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急自救，延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长矿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工逃生</a:t>
            </a:r>
          </a:p>
          <a:p>
            <a:pPr marL="8572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224394" y="5561817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KSNEF+MS-UIGothic"/>
                <a:cs typeface="EKSNEF+MS-UIGothic"/>
              </a:rPr>
              <a:t>爆炸。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采煤作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安全装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0084FF"/>
                </a:solidFill>
                <a:latin typeface="EKSNEF+MS-UIGothic"/>
                <a:cs typeface="EKSNEF+MS-UIGothic"/>
              </a:rPr>
              <a:t>用与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根据采煤作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境和需求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合适的装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的完好性，确保正常运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训矿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工正确使用和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建立装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备维护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保养制度，确保装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终处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于良好状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EKSNEF+MS-UIGothic"/>
                <a:cs typeface="EKSNE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https://d.book118.com/866105054022010103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EKSNEF+MS-UIGothic</vt:lpstr>
      <vt:lpstr>SimSun</vt:lpstr>
      <vt:lpstr>ATTBOD+BSSDSL+ArialMT</vt:lpstr>
      <vt:lpstr>Times New Roman</vt:lpstr>
      <vt:lpstr>EBGUID+UVSDOC+MicrosoftYaHei-Bold</vt:lpstr>
      <vt:lpstr>SAFLIQ+UDNWCO+MicrosoftYaHei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2024-09-28T06:48:28.757</cp:lastPrinted>
  <dcterms:created xsi:type="dcterms:W3CDTF">2024-09-27T22:48:28Z</dcterms:created>
  <dcterms:modified xsi:type="dcterms:W3CDTF">2024-09-27T22:48:29Z</dcterms:modified>
</cp:coreProperties>
</file>